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</p:sldMasterIdLst>
  <p:notesMasterIdLst>
    <p:notesMasterId r:id="rId7"/>
  </p:notesMasterIdLst>
  <p:sldIdLst>
    <p:sldId id="256" r:id="rId3"/>
    <p:sldId id="319" r:id="rId4"/>
    <p:sldId id="300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Ohmann" initials="CO" lastIdx="5" clrIdx="0">
    <p:extLst>
      <p:ext uri="{19B8F6BF-5375-455C-9EA6-DF929625EA0E}">
        <p15:presenceInfo xmlns:p15="http://schemas.microsoft.com/office/powerpoint/2012/main" userId="b151c544ea9461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2" autoAdjust="0"/>
    <p:restoredTop sz="84012" autoAdjust="0"/>
  </p:normalViewPr>
  <p:slideViewPr>
    <p:cSldViewPr snapToGrid="0">
      <p:cViewPr varScale="1">
        <p:scale>
          <a:sx n="129" d="100"/>
          <a:sy n="129" d="100"/>
        </p:scale>
        <p:origin x="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1EB2-F85B-41B2-9EB8-8E92DF2B0440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154B4-FCFB-4024-8222-D83C1DAFE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This is the</a:t>
            </a:r>
            <a:r>
              <a:rPr lang="en-ZA" baseline="0" dirty="0"/>
              <a:t> cover page slide.  Insert headings and titles as appropriate.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154B4-FCFB-4024-8222-D83C1DAFE80D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6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rech-cov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1"/>
          <a:stretch/>
        </p:blipFill>
        <p:spPr>
          <a:xfrm>
            <a:off x="0" y="-162987"/>
            <a:ext cx="9144000" cy="584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464" y="3355106"/>
            <a:ext cx="8229599" cy="12678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</a:t>
            </a:r>
            <a:r>
              <a:rPr lang="en-US" dirty="0" err="1"/>
              <a:t>titre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(Calibri 36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464" y="4654225"/>
            <a:ext cx="8229599" cy="71944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r>
              <a:rPr lang="en-US" dirty="0"/>
              <a:t> (Calibri 28)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2983832" y="6021288"/>
            <a:ext cx="5764632" cy="57606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2400" b="0">
                <a:latin typeface="+mn-lt"/>
                <a:cs typeface="Calibri"/>
              </a:defRPr>
            </a:lvl1pPr>
            <a:lvl2pPr>
              <a:defRPr sz="1600">
                <a:latin typeface="Calibri"/>
                <a:cs typeface="Calibri"/>
              </a:defRPr>
            </a:lvl2pPr>
          </a:lstStyle>
          <a:p>
            <a:pPr marL="0" indent="0" algn="r">
              <a:buNone/>
            </a:pPr>
            <a:r>
              <a:rPr lang="fr-FR" sz="2400" dirty="0">
                <a:solidFill>
                  <a:srgbClr val="000000"/>
                </a:solidFill>
              </a:rPr>
              <a:t>First and last </a:t>
            </a:r>
            <a:r>
              <a:rPr lang="fr-FR" sz="2400" dirty="0" err="1">
                <a:solidFill>
                  <a:srgbClr val="000000"/>
                </a:solidFill>
              </a:rPr>
              <a:t>name</a:t>
            </a:r>
            <a:r>
              <a:rPr lang="fr-FR" sz="2400" dirty="0">
                <a:solidFill>
                  <a:srgbClr val="000000"/>
                </a:solidFill>
                <a:cs typeface="Arial" panose="020B0604020202020204" pitchFamily="34" charset="0"/>
              </a:rPr>
              <a:t>| </a:t>
            </a:r>
            <a:r>
              <a:rPr lang="fr-FR" sz="2400" dirty="0">
                <a:solidFill>
                  <a:srgbClr val="000000"/>
                </a:solidFill>
              </a:rPr>
              <a:t>dd-mm-</a:t>
            </a:r>
            <a:r>
              <a:rPr lang="fr-FR" sz="2400" dirty="0" err="1">
                <a:solidFill>
                  <a:srgbClr val="000000"/>
                </a:solidFill>
              </a:rPr>
              <a:t>yyyy</a:t>
            </a:r>
            <a:r>
              <a:rPr lang="fr-FR" sz="2400" dirty="0">
                <a:solidFill>
                  <a:srgbClr val="000000"/>
                </a:solidFill>
              </a:rPr>
              <a:t> (Calibri 24)</a:t>
            </a:r>
            <a:endParaRPr lang="fr-F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202" y="227341"/>
            <a:ext cx="8235935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769" y="1600200"/>
            <a:ext cx="8236800" cy="40068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dirty="0"/>
              <a:t>Text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3"/>
            <a:r>
              <a:rPr lang="fr-FR" dirty="0"/>
              <a:t>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simplement du faux texte employé dans la composition et la mise en page avant impression. 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le faux texte standard de l'imprimerie depuis les années 1500, quand un peintre anonyme assembla ensemble des morceaux de texte pour réaliser un livre spécimen de polices de texte. </a:t>
            </a:r>
          </a:p>
          <a:p>
            <a:pPr lvl="3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769" y="881063"/>
            <a:ext cx="8236800" cy="38893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8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8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617" y="1678675"/>
            <a:ext cx="4021238" cy="3951416"/>
          </a:xfrm>
        </p:spPr>
        <p:txBody>
          <a:bodyPr>
            <a:norm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6560" y="1678675"/>
            <a:ext cx="4048724" cy="3951416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7" y="881063"/>
            <a:ext cx="8237104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26235" y="1673719"/>
            <a:ext cx="467904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texte (Calibri 28) 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449147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29662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919960" y="1673719"/>
            <a:ext cx="4757609" cy="38973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ZA" dirty="0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0921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207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0921" y="1671638"/>
            <a:ext cx="8236800" cy="29130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921" y="881063"/>
            <a:ext cx="8236800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921" y="4690529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fr-FR" sz="2400" dirty="0"/>
              <a:t>Cliquez ici pour modifier le titre (Calibri 24 </a:t>
            </a:r>
            <a:r>
              <a:rPr lang="fr-FR" sz="2400" dirty="0" err="1"/>
              <a:t>bold</a:t>
            </a:r>
            <a:r>
              <a:rPr lang="fr-FR" sz="2400" dirty="0"/>
              <a:t>)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921" y="5211496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r-FR" sz="2400" b="0" dirty="0"/>
              <a:t>Cliquez ici pour modifier le texte (Calibri 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94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96888" y="313531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Thank you!</a:t>
            </a:r>
            <a:endParaRPr lang="en-ZA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96887" y="376210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 dirty="0"/>
              <a:t>Any 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822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/>
              <a:t>Title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301" y="6030656"/>
            <a:ext cx="170428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359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DD00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578B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99C6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74195"/>
            <a:ext cx="2448272" cy="96717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3866" y="1790852"/>
            <a:ext cx="2172940" cy="106208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573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gi.eu/display/EOSC/Supporting+FAIR+data+discoverability+in+clinical+research:+providing+a+global+metadata+repository+(MDR)+of+clinical+study+object?show-miniview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464" y="3245775"/>
            <a:ext cx="8229599" cy="1267804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FAIR data discoverability in clinical research: providing a global metadata repository (MDR) of clinical study object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464" y="4773494"/>
            <a:ext cx="8229599" cy="71944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Sergey </a:t>
            </a:r>
            <a:r>
              <a:rPr lang="en-US" sz="2200" dirty="0" err="1"/>
              <a:t>Goryanin</a:t>
            </a:r>
            <a:r>
              <a:rPr lang="en-US" sz="2200" dirty="0"/>
              <a:t> (ECRIN), Hans van </a:t>
            </a:r>
            <a:r>
              <a:rPr lang="en-US" sz="2200" dirty="0" err="1"/>
              <a:t>Piggelen</a:t>
            </a:r>
            <a:r>
              <a:rPr lang="en-US" sz="2200" dirty="0"/>
              <a:t> (</a:t>
            </a:r>
            <a:r>
              <a:rPr lang="en-US" sz="2200" dirty="0" err="1"/>
              <a:t>SURFsara</a:t>
            </a:r>
            <a:r>
              <a:rPr lang="en-US" sz="2200" dirty="0"/>
              <a:t> BV)</a:t>
            </a:r>
          </a:p>
          <a:p>
            <a:r>
              <a:rPr lang="en-US" sz="2200" dirty="0"/>
              <a:t>Stefano </a:t>
            </a:r>
            <a:r>
              <a:rPr lang="en-US" sz="2200" dirty="0" err="1"/>
              <a:t>Nicotri</a:t>
            </a:r>
            <a:r>
              <a:rPr lang="en-US" sz="2200" dirty="0"/>
              <a:t> (INFN)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134425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9965C8-1916-E34C-B152-24F1B852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0264EB-CC6B-4A4D-BF87-6FB28C32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(status for July 2020)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AB4274-61A2-AD40-8745-633AEB9AE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11217"/>
              </p:ext>
            </p:extLst>
          </p:nvPr>
        </p:nvGraphicFramePr>
        <p:xfrm>
          <a:off x="79514" y="1398079"/>
          <a:ext cx="8935278" cy="43964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78426">
                  <a:extLst>
                    <a:ext uri="{9D8B030D-6E8A-4147-A177-3AD203B41FA5}">
                      <a16:colId xmlns:a16="http://schemas.microsoft.com/office/drawing/2014/main" val="2623741713"/>
                    </a:ext>
                  </a:extLst>
                </a:gridCol>
                <a:gridCol w="2978426">
                  <a:extLst>
                    <a:ext uri="{9D8B030D-6E8A-4147-A177-3AD203B41FA5}">
                      <a16:colId xmlns:a16="http://schemas.microsoft.com/office/drawing/2014/main" val="2326814981"/>
                    </a:ext>
                  </a:extLst>
                </a:gridCol>
                <a:gridCol w="2978426">
                  <a:extLst>
                    <a:ext uri="{9D8B030D-6E8A-4147-A177-3AD203B41FA5}">
                      <a16:colId xmlns:a16="http://schemas.microsoft.com/office/drawing/2014/main" val="2952975543"/>
                    </a:ext>
                  </a:extLst>
                </a:gridCol>
              </a:tblGrid>
              <a:tr h="358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349631"/>
                  </a:ext>
                </a:extLst>
              </a:tr>
              <a:tr h="986212">
                <a:tc>
                  <a:txBody>
                    <a:bodyPr/>
                    <a:lstStyle/>
                    <a:p>
                      <a:r>
                        <a:rPr lang="en-US" sz="1000"/>
                        <a:t>Investigate a new mechanism of ECRIN metadata ‘injection’ and upgrading on OneData environment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(provided by </a:t>
                      </a:r>
                      <a:r>
                        <a:rPr lang="en-GB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OneData</a:t>
                      </a:r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team) on </a:t>
                      </a:r>
                      <a:r>
                        <a:rPr lang="en-GB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OneDataFS</a:t>
                      </a:r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library for injecting metadata on </a:t>
                      </a:r>
                      <a:r>
                        <a:rPr lang="en-GB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OneData</a:t>
                      </a:r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under development.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sure whether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OneDataFS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library will be fully ready (operational) for our usage before EAP will end. </a:t>
                      </a:r>
                      <a:r>
                        <a:rPr lang="en-GB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mechanisms (</a:t>
                      </a:r>
                      <a:r>
                        <a:rPr lang="en-GB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eg.</a:t>
                      </a:r>
                      <a:r>
                        <a:rPr lang="en-GB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REST API) of files injection aren’t optimal for our needs (slow performance).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182190"/>
                  </a:ext>
                </a:extLst>
              </a:tr>
              <a:tr h="862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Revision of web portal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requirements for provenance were provided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is planned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end of July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486549"/>
                  </a:ext>
                </a:extLst>
              </a:tr>
              <a:tr h="1171957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Investigate metadata schema and requirements for future harvesting by B2FIND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 with B2FIND/ECRIN, discussing possibilities of cooperation (15.6.2020) </a:t>
                      </a:r>
                      <a:endParaRPr lang="ru-RU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Exploration of B2FIND for suitability of integration with MDR started (e.g. transfer of trial information from B2FIND to MDR, MDR as such registered in B2FIND, integration of samples)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may be that the integration of B2FIND into MDR is of very limited use. Possibilities of integration will be discussed and summarised in a short report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4211106"/>
                  </a:ext>
                </a:extLst>
              </a:tr>
              <a:tr h="1017170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Uploading and re-indexing the full dataset (5th data package, planned for July 2020) </a:t>
                      </a:r>
                    </a:p>
                    <a:p>
                      <a:pPr lvl="0"/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 of consent categories under construction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metadata reupload and re-injection will be done once per 5-6 weeks starting from the end of July2020.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7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0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92536-62C8-984B-B8F4-A73FAE4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2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67D1-B264-2F4D-A937-EDF7EA04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305877"/>
            <a:ext cx="8238044" cy="20474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Confluence: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https://confluence.egi.eu/display/EOSC/Supporting+FAIR+data+discoverability+in+clinical+research:+providing+a+global+metadata+repository+(MDR)+of+clinical+study+object?show-miniview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7EBD0-8D60-CF4A-A642-AA1A0298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details?</a:t>
            </a:r>
          </a:p>
        </p:txBody>
      </p:sp>
    </p:spTree>
    <p:extLst>
      <p:ext uri="{BB962C8B-B14F-4D97-AF65-F5344CB8AC3E}">
        <p14:creationId xmlns:p14="http://schemas.microsoft.com/office/powerpoint/2010/main" val="235100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3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A25D8-60A8-0547-81B7-2AF0E26F2FA3}"/>
              </a:ext>
            </a:extLst>
          </p:cNvPr>
          <p:cNvSpPr txBox="1"/>
          <p:nvPr/>
        </p:nvSpPr>
        <p:spPr>
          <a:xfrm>
            <a:off x="0" y="2598003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Any questions?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4422895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RI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091517CF-D004-4A2C-962C-5D0785157D1F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779A3B7D-3DCC-459D-A98D-970FE52381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Opening Slide Master</Template>
  <TotalTime>275</TotalTime>
  <Words>344</Words>
  <Application>Microsoft Macintosh PowerPoint</Application>
  <PresentationFormat>On-screen Show 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Opening Slide Master</vt:lpstr>
      <vt:lpstr>Conception personnalisée</vt:lpstr>
      <vt:lpstr>Supporting FAIR data discoverability in clinical research: providing a global metadata repository (MDR) of clinical study object</vt:lpstr>
      <vt:lpstr>Q1 (status for July 2020)</vt:lpstr>
      <vt:lpstr>More details?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Repository (MDR)</dc:title>
  <dc:creator>Sergey Goryanin</dc:creator>
  <cp:lastModifiedBy>Sergey Goryanin</cp:lastModifiedBy>
  <cp:revision>96</cp:revision>
  <dcterms:created xsi:type="dcterms:W3CDTF">2019-04-19T07:05:43Z</dcterms:created>
  <dcterms:modified xsi:type="dcterms:W3CDTF">2020-07-13T09:08:20Z</dcterms:modified>
</cp:coreProperties>
</file>