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5"/>
  </p:notesMasterIdLst>
  <p:sldIdLst>
    <p:sldId id="256" r:id="rId2"/>
    <p:sldId id="298" r:id="rId3"/>
    <p:sldId id="299" r:id="rId4"/>
    <p:sldId id="300" r:id="rId5"/>
    <p:sldId id="302" r:id="rId6"/>
    <p:sldId id="301" r:id="rId7"/>
    <p:sldId id="303" r:id="rId8"/>
    <p:sldId id="305" r:id="rId9"/>
    <p:sldId id="304" r:id="rId10"/>
    <p:sldId id="260" r:id="rId11"/>
    <p:sldId id="257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/>
    <p:restoredTop sz="95000" autoAdjust="0"/>
  </p:normalViewPr>
  <p:slideViewPr>
    <p:cSldViewPr>
      <p:cViewPr varScale="1">
        <p:scale>
          <a:sx n="114" d="100"/>
          <a:sy n="114" d="100"/>
        </p:scale>
        <p:origin x="9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10/09/2020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 Security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 Security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 Security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 Security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SPM1+Add+a+service+in+the+EOSC+Service+Portfoli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ISM+Jira+Ac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5341CFB-55D3-4DE1-AB61-215993C934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8293472" cy="72072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David Kelsey (STFC - UK Research and Innovation)</a:t>
            </a:r>
            <a:br>
              <a:rPr lang="en-GB" dirty="0"/>
            </a:br>
            <a:r>
              <a:rPr lang="en-GB" dirty="0"/>
              <a:t>EOSC-hub Task 4.4 meeting – 11 Sep 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3C3975-0C57-420C-AD5A-B2430503EAD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7788994" cy="5762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GB" dirty="0"/>
              <a:t>ask 4.4 – virtual meeting</a:t>
            </a:r>
          </a:p>
        </p:txBody>
      </p:sp>
      <p:sp>
        <p:nvSpPr>
          <p:cNvPr id="4" name="Google Shape;134;p9">
            <a:extLst>
              <a:ext uri="{FF2B5EF4-FFF2-40B4-BE49-F238E27FC236}">
                <a16:creationId xmlns:a16="http://schemas.microsoft.com/office/drawing/2014/main" id="{7B1E7B09-DCE7-4BFC-A853-89D52914BAD2}"/>
              </a:ext>
            </a:extLst>
          </p:cNvPr>
          <p:cNvSpPr txBox="1"/>
          <p:nvPr/>
        </p:nvSpPr>
        <p:spPr>
          <a:xfrm>
            <a:off x="3710175" y="4938625"/>
            <a:ext cx="68097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Dissemination level</a:t>
            </a:r>
            <a:r>
              <a:rPr lang="en-US" sz="1600" dirty="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: Public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146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1475B9A-DA7D-42C2-B387-8D9F3A9AED0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Thank you for your attention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8261AB-B4C6-4A40-818C-0B45833DF1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Questions?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78518D-0834-4FEA-A442-A14C02CDBE1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sz="2000" dirty="0" err="1"/>
              <a:t>David.Kelsey@STFC.ac.uk</a:t>
            </a:r>
            <a:endParaRPr lang="en-GB" sz="20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33959AB-D8AE-4653-8B0F-3CA784E2969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46845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317B802-98C6-4C01-B9D7-5E6A8CD39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4284DD-DF6E-447C-8184-E1E1A105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0AA53D-AC3F-4224-A28A-819823AC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4AC0731-34EB-4DAA-B209-336D09FBC4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87E75-619D-634F-A0B7-D9A4CAED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3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1E3091D-BD81-466F-B49E-D00DDBFE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1CAC85-75C2-4A7D-96FE-D2CB9398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8B8388-A034-4892-ABD0-1B6544FD5AA5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B6C48F2-65AA-4E48-BA71-6A59D4881B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956138-8948-4C63-92A9-7572E8F29AA1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94B27E-C591-3E45-B617-B46B62F7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8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C7C5F50-0DFC-4DA1-9CB4-303ED16E9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3C5F6-B08E-4743-BC38-480FB99BD8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1700808"/>
            <a:ext cx="5883079" cy="558139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C75C90-933D-4F51-9E9B-231670DC985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8650" y="2440537"/>
            <a:ext cx="5883079" cy="55813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37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F3BE6B-E587-4920-A2A0-FD5CD7B2E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4 months left (out of 36)</a:t>
            </a:r>
          </a:p>
          <a:p>
            <a:r>
              <a:rPr lang="en-GB" dirty="0"/>
              <a:t>What do we work on during this time?</a:t>
            </a:r>
          </a:p>
          <a:p>
            <a:pPr lvl="1"/>
            <a:r>
              <a:rPr lang="en-GB" dirty="0"/>
              <a:t>Concentrate on that which will be useful for the future project(s) in 2021</a:t>
            </a:r>
          </a:p>
          <a:p>
            <a:pPr lvl="1"/>
            <a:r>
              <a:rPr lang="en-GB" dirty="0"/>
              <a:t>Sustainability in new “EOSC-Future”</a:t>
            </a:r>
          </a:p>
          <a:p>
            <a:pPr lvl="2"/>
            <a:r>
              <a:rPr lang="en-GB" dirty="0"/>
              <a:t>Or elsewhere in WISE, AEGIS</a:t>
            </a:r>
          </a:p>
          <a:p>
            <a:pPr lvl="1"/>
            <a:r>
              <a:rPr lang="en-GB" dirty="0"/>
              <a:t>Also: useful for our individual Infrastructures (EGI, WLCG, EUDAT …)</a:t>
            </a:r>
          </a:p>
          <a:p>
            <a:r>
              <a:rPr lang="en-GB" dirty="0"/>
              <a:t>Today</a:t>
            </a:r>
          </a:p>
          <a:p>
            <a:pPr lvl="1"/>
            <a:r>
              <a:rPr lang="en-GB" dirty="0"/>
              <a:t>Look at some more of our future plans and prioritise etc.</a:t>
            </a:r>
          </a:p>
          <a:p>
            <a:r>
              <a:rPr lang="en-GB" dirty="0"/>
              <a:t>Note that many of the sub-tasks have already reported and been discussed yesterday (IRTF, SVG, SSC, SOC, monitoring, …)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A18FF-5583-4A20-8F6C-BAAF4E8A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021DD-1815-41C3-897A-919E4201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07A59-554C-4DB5-86A5-584F2E09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3704F-EA47-4EF7-91D9-E2C9B94D9C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EOSC-hub Task 4.4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67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E47E22-2CAE-4E10-9735-5CC62F78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Results of July 2020 audit of EOSC-hub SMS</a:t>
            </a:r>
          </a:p>
          <a:p>
            <a:pPr lvl="1"/>
            <a:r>
              <a:rPr lang="en-US" dirty="0"/>
              <a:t>How will we respond?</a:t>
            </a:r>
          </a:p>
          <a:p>
            <a:r>
              <a:rPr lang="en-US" dirty="0"/>
              <a:t>Work on security risk assessments</a:t>
            </a:r>
          </a:p>
          <a:p>
            <a:pPr lvl="1"/>
            <a:r>
              <a:rPr lang="en-US" dirty="0"/>
              <a:t>Complete work on the Marketplace assessment</a:t>
            </a:r>
          </a:p>
          <a:p>
            <a:pPr lvl="1"/>
            <a:r>
              <a:rPr lang="en-US" dirty="0"/>
              <a:t>Do more assessments</a:t>
            </a:r>
          </a:p>
          <a:p>
            <a:pPr lvl="2"/>
            <a:r>
              <a:rPr lang="en-US" dirty="0"/>
              <a:t>We said “two more” – what do we include?</a:t>
            </a:r>
          </a:p>
          <a:p>
            <a:r>
              <a:rPr lang="en-US" dirty="0"/>
              <a:t>Work on a procedure for handling security controls</a:t>
            </a:r>
          </a:p>
          <a:p>
            <a:r>
              <a:rPr lang="en-US" dirty="0"/>
              <a:t>Do we volunteer to join another SMS audit before the end of the year?</a:t>
            </a:r>
          </a:p>
          <a:p>
            <a:r>
              <a:rPr lang="en-US" dirty="0"/>
              <a:t>Review/update other procedures?</a:t>
            </a:r>
          </a:p>
          <a:p>
            <a:r>
              <a:rPr lang="en-US" dirty="0"/>
              <a:t>Policy work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5D8EC-EF96-442F-8C62-1FC16827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1BA3E2-EF04-42BE-87EC-3AF404E4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A1098-3223-4A3B-A458-B0054318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C3C1C7-9D1F-430A-9726-E9661EC500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Topics to discuss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45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29D294-C29F-4DA8-897B-84E05332C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assessment team – Urpo, Linda, </a:t>
            </a:r>
            <a:r>
              <a:rPr lang="en-US" dirty="0" err="1"/>
              <a:t>DaveK</a:t>
            </a:r>
            <a:endParaRPr lang="en-US" dirty="0"/>
          </a:p>
          <a:p>
            <a:r>
              <a:rPr lang="en-US" dirty="0"/>
              <a:t>Work completed (3</a:t>
            </a:r>
            <a:r>
              <a:rPr lang="en-US" baseline="30000" dirty="0"/>
              <a:t>rd</a:t>
            </a:r>
            <a:r>
              <a:rPr lang="en-US" dirty="0"/>
              <a:t> July 2020) and written up</a:t>
            </a:r>
          </a:p>
          <a:p>
            <a:pPr lvl="1"/>
            <a:r>
              <a:rPr lang="en-US" dirty="0"/>
              <a:t>Report sent to senior management</a:t>
            </a:r>
          </a:p>
          <a:p>
            <a:r>
              <a:rPr lang="en-US" dirty="0"/>
              <a:t>Scope of assessment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are primarily assessing the security risk associated with the strategy for on-boarding services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https://wiki.eosc-hub.eu/display/EOSC/SPM1+Add+a+service+in+the+EOSC+Service+Portfolio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ensure that users can trust the services in the catalogue.  Additionally, we are considering the risk posed by other threats related to the marketplace and catalogue.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However this is NOT a risk assessment of the services themselves. </a:t>
            </a:r>
            <a:endParaRPr lang="en-US" dirty="0"/>
          </a:p>
          <a:p>
            <a:r>
              <a:rPr lang="en-US" dirty="0"/>
              <a:t>Meeting scheduled for 23 Sep 2020 to discuss with all stakeholders</a:t>
            </a:r>
          </a:p>
          <a:p>
            <a:r>
              <a:rPr lang="en-US" dirty="0"/>
              <a:t>Review the report today?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60942-87DC-4B9C-B9E2-EAD3F90B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9D055-8238-4C91-A0C4-46384FDC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63D98-E439-43E0-883E-263001DF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8E0B6-C0B4-447E-8146-7D175DAA62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Risk assessment of EOSC Marketplace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72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C2F9B7-4054-4043-BE3D-B29CBF84B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1-hour session (75 minutes allowed – finished early)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happy with progress made (they enjoyed the EOSC Marketplace Incident and the risk assessment)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pleased to see that we had addressed the two strong recommendations from last year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ISM5 procedure (Risk Management) is great they say for describing how to do the Risk Assessment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it needs expanding to include full handling/management of risks and checking deployment of controls. 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told them how we will do it – they said fine – but they want some rows added to the procedure steps addressing this (will be a Strong Recommendation).</a:t>
            </a:r>
          </a:p>
          <a:p>
            <a:r>
              <a:rPr lang="en-GB" sz="1800" dirty="0">
                <a:latin typeface="Calibri" panose="020F0502020204030204" pitchFamily="34" charset="0"/>
              </a:rPr>
              <a:t>It actually ended up being a “NON-CONFORMITY”</a:t>
            </a:r>
          </a:p>
          <a:p>
            <a:pPr lvl="1"/>
            <a:r>
              <a:rPr lang="en-GB" sz="1600" dirty="0">
                <a:latin typeface="Calibri" panose="020F0502020204030204" pitchFamily="34" charset="0"/>
              </a:rPr>
              <a:t>Needs definition and assignment of risk treatment measures</a:t>
            </a:r>
          </a:p>
          <a:p>
            <a:pPr lvl="1"/>
            <a:r>
              <a:rPr lang="en-GB" sz="1600" dirty="0">
                <a:latin typeface="Calibri" panose="020F0502020204030204" pitchFamily="34" charset="0"/>
              </a:rPr>
              <a:t>Tracking of their implementation</a:t>
            </a:r>
          </a:p>
          <a:p>
            <a:pPr lvl="1"/>
            <a:r>
              <a:rPr lang="en-GB" sz="1600" dirty="0">
                <a:latin typeface="Calibri" panose="020F0502020204030204" pitchFamily="34" charset="0"/>
              </a:rPr>
              <a:t>Review of their success/effectiveness</a:t>
            </a:r>
          </a:p>
          <a:p>
            <a:pPr lvl="1"/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</a:rPr>
              <a:t>BUT we also got a “positive aspect mark”- just one of 4 in the whole SMS</a:t>
            </a:r>
          </a:p>
          <a:p>
            <a:pPr lvl="1"/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recognition of the risk assessment procedure we have developed and are using 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lvl="1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12268-AA8F-4180-A4C8-ECB4F505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9DA1D-4DCC-4CFA-A363-6F19C8CD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48FCD-129F-4975-BE02-2D342F73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25E1E-E072-4ACD-8C97-F5B09F7EE1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Audit of ISM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5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4C6B39-F05C-4ED9-B8FF-7C1F3B9EA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two slides from the audit report session</a:t>
            </a:r>
          </a:p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B78D4-769A-40B8-B0D9-C8C44EC5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1BABE-AFE1-4867-A45B-AF1D00BB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1E7E1-9370-4617-BE43-4FD307B5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849A64-17E0-49ED-9423-87E8340FFC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EOSC-hub SMS audit (first week of July 2020)</a:t>
            </a:r>
            <a:endParaRPr lang="en-GB" dirty="0"/>
          </a:p>
        </p:txBody>
      </p:sp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6076455-80B3-4192-B336-B15AC726B5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916832"/>
            <a:ext cx="5903274" cy="3331295"/>
          </a:xfrm>
          <a:prstGeom prst="rect">
            <a:avLst/>
          </a:prstGeom>
        </p:spPr>
      </p:pic>
      <p:pic>
        <p:nvPicPr>
          <p:cNvPr id="10" name="Picture 9" descr="A screenshot of text&#10;&#10;Description automatically generated">
            <a:extLst>
              <a:ext uri="{FF2B5EF4-FFF2-40B4-BE49-F238E27FC236}">
                <a16:creationId xmlns:a16="http://schemas.microsoft.com/office/drawing/2014/main" id="{77944A9B-FEC8-43F7-9323-E15571A04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1" y="2008793"/>
            <a:ext cx="5735959" cy="314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6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448388-2E9F-4E2A-AECA-7B401E92F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will be done in collaboration with WISE and GN4-3 </a:t>
            </a:r>
            <a:r>
              <a:rPr lang="en-US" dirty="0" err="1"/>
              <a:t>EnCo</a:t>
            </a:r>
            <a:r>
              <a:rPr lang="en-US" dirty="0"/>
              <a:t> team</a:t>
            </a:r>
          </a:p>
          <a:p>
            <a:pPr lvl="1"/>
            <a:r>
              <a:rPr lang="en-US" dirty="0"/>
              <a:t>Also taking into account what could be useful for EOSC Future</a:t>
            </a:r>
            <a:endParaRPr lang="en-GB" dirty="0"/>
          </a:p>
          <a:p>
            <a:r>
              <a:rPr lang="en-GB" dirty="0"/>
              <a:t>Use experience from UK IRIS infrastructure on developing new polices based on the AARC PDK and produce new templates for the WISE PDK</a:t>
            </a:r>
          </a:p>
          <a:p>
            <a:pPr lvl="1"/>
            <a:r>
              <a:rPr lang="en-GB" dirty="0"/>
              <a:t>Service Operations</a:t>
            </a:r>
          </a:p>
          <a:p>
            <a:pPr lvl="1"/>
            <a:r>
              <a:rPr lang="en-GB" dirty="0"/>
              <a:t>Community policy?</a:t>
            </a:r>
          </a:p>
          <a:p>
            <a:pPr lvl="1"/>
            <a:r>
              <a:rPr lang="en-GB" dirty="0"/>
              <a:t>Top-level template</a:t>
            </a:r>
          </a:p>
          <a:p>
            <a:r>
              <a:rPr lang="en-GB" dirty="0"/>
              <a:t>New guidance for maturity assessment versus SCI version 2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5BBB4-B566-4B94-924F-01D028EF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45215-3119-4A5C-9960-0EF7DF27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D9F41-897D-491E-BE97-8866839D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58D9F-C328-44DF-8681-F351EC4FD8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Policy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99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31D0D8-843A-43C9-B2C2-213377BE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https://confluence.egi.eu/display/EOSC/ISM+Jira+Actions</a:t>
            </a:r>
            <a:endParaRPr lang="en-GB" dirty="0"/>
          </a:p>
          <a:p>
            <a:r>
              <a:rPr lang="en-GB" dirty="0"/>
              <a:t>EOSCSMST-</a:t>
            </a:r>
            <a:r>
              <a:rPr lang="en-GB" dirty="0" err="1"/>
              <a:t>nnn</a:t>
            </a:r>
            <a:endParaRPr lang="en-GB" dirty="0"/>
          </a:p>
          <a:p>
            <a:pPr lvl="1"/>
            <a:r>
              <a:rPr lang="en-GB" dirty="0"/>
              <a:t>316		finalise ISM security controls and risk</a:t>
            </a:r>
          </a:p>
          <a:p>
            <a:pPr lvl="1"/>
            <a:r>
              <a:rPr lang="en-GB" dirty="0"/>
              <a:t>317		security risk assessment for Hub Services (ask SVB to define 2)</a:t>
            </a:r>
          </a:p>
          <a:p>
            <a:pPr lvl="1"/>
            <a:r>
              <a:rPr lang="en-GB" dirty="0"/>
              <a:t>318		all procedures and policies to be “approved”</a:t>
            </a:r>
          </a:p>
          <a:p>
            <a:pPr lvl="1"/>
            <a:r>
              <a:rPr lang="en-GB" dirty="0"/>
              <a:t>319		handover documentation for EOSC Future</a:t>
            </a:r>
          </a:p>
          <a:p>
            <a:pPr lvl="1"/>
            <a:r>
              <a:rPr lang="en-GB" dirty="0"/>
              <a:t>320		clarify presentation of KPIs</a:t>
            </a:r>
          </a:p>
          <a:p>
            <a:r>
              <a:rPr lang="en-GB" dirty="0"/>
              <a:t>EOSCIS-15		define security contact for EOSC branded services</a:t>
            </a:r>
          </a:p>
          <a:p>
            <a:pPr lvl="1"/>
            <a:r>
              <a:rPr lang="en-GB" dirty="0"/>
              <a:t>Abuse at eosc-portal.eu created (and Matthew V has management of this)</a:t>
            </a:r>
          </a:p>
          <a:p>
            <a:pPr lvl="1"/>
            <a:r>
              <a:rPr lang="en-GB" dirty="0"/>
              <a:t>Is this enough?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FD1C6-4B3C-45EB-8247-59147E32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AFF41-CB28-426D-8703-0E3EFAB7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0B01A-B865-4171-9B95-5AF63852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421C1-E95D-4FAA-BE38-FA40670052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EOSC-hub ISM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62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9987EC-42D6-4251-A0B7-91B9E7A2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volunteer for another SMS audit?</a:t>
            </a:r>
          </a:p>
          <a:p>
            <a:pPr lvl="1"/>
            <a:r>
              <a:rPr lang="en-US" dirty="0"/>
              <a:t>They will want to see risks and controls</a:t>
            </a:r>
          </a:p>
          <a:p>
            <a:pPr lvl="1"/>
            <a:r>
              <a:rPr lang="en-US" dirty="0"/>
              <a:t>And more evidence of “using” the procedures</a:t>
            </a:r>
          </a:p>
          <a:p>
            <a:r>
              <a:rPr lang="en-US" dirty="0"/>
              <a:t>Input from other tasks/people?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79CE0-8884-4449-8998-B9473FC9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A3C1B-8D1A-46A9-97CC-E068046D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D250F-884B-4476-9FFB-7309BAB5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E4E88-11CF-4EF0-91F8-9904BCB7D8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Other sub-tasks – or plans of individuals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88971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1262</TotalTime>
  <Words>821</Words>
  <Application>Microsoft Office PowerPoint</Application>
  <PresentationFormat>Widescreen</PresentationFormat>
  <Paragraphs>110</Paragraphs>
  <Slides>13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Davidu Kelsey</cp:lastModifiedBy>
  <cp:revision>188</cp:revision>
  <dcterms:created xsi:type="dcterms:W3CDTF">2018-01-30T10:37:03Z</dcterms:created>
  <dcterms:modified xsi:type="dcterms:W3CDTF">2020-09-10T16:32:07Z</dcterms:modified>
</cp:coreProperties>
</file>