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59" r:id="rId2"/>
    <p:sldMasterId id="2147483669" r:id="rId3"/>
    <p:sldMasterId id="2147483657" r:id="rId4"/>
  </p:sldMasterIdLst>
  <p:notesMasterIdLst>
    <p:notesMasterId r:id="rId15"/>
  </p:notesMasterIdLst>
  <p:sldIdLst>
    <p:sldId id="256" r:id="rId5"/>
    <p:sldId id="264" r:id="rId6"/>
    <p:sldId id="268" r:id="rId7"/>
    <p:sldId id="270" r:id="rId8"/>
    <p:sldId id="294" r:id="rId9"/>
    <p:sldId id="293" r:id="rId10"/>
    <p:sldId id="295" r:id="rId11"/>
    <p:sldId id="269" r:id="rId12"/>
    <p:sldId id="27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/>
    <p:restoredTop sz="80992"/>
  </p:normalViewPr>
  <p:slideViewPr>
    <p:cSldViewPr snapToGrid="0" snapToObjects="1">
      <p:cViewPr>
        <p:scale>
          <a:sx n="210" d="100"/>
          <a:sy n="210" d="100"/>
        </p:scale>
        <p:origin x="315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29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in2p3</a:t>
            </a:r>
          </a:p>
          <a:p>
            <a:endParaRPr lang="en-US" dirty="0"/>
          </a:p>
          <a:p>
            <a:r>
              <a:rPr lang="en-US" dirty="0" err="1"/>
              <a:t>eosc</a:t>
            </a:r>
            <a:r>
              <a:rPr lang="en-US" dirty="0"/>
              <a:t>-hub week – </a:t>
            </a:r>
            <a:r>
              <a:rPr lang="en-US" dirty="0" err="1"/>
              <a:t>inc.</a:t>
            </a:r>
            <a:r>
              <a:rPr lang="en-US" dirty="0"/>
              <a:t> </a:t>
            </a:r>
            <a:r>
              <a:rPr lang="en-US" dirty="0" err="1"/>
              <a:t>archtecture</a:t>
            </a:r>
            <a:r>
              <a:rPr lang="en-US" dirty="0"/>
              <a:t>, </a:t>
            </a:r>
            <a:r>
              <a:rPr lang="en-US" dirty="0" err="1"/>
              <a:t>rop</a:t>
            </a:r>
            <a:r>
              <a:rPr lang="en-US" dirty="0"/>
              <a:t>, </a:t>
            </a:r>
            <a:r>
              <a:rPr lang="en-US" dirty="0" err="1"/>
              <a:t>spf</a:t>
            </a:r>
            <a:r>
              <a:rPr lang="en-US" dirty="0"/>
              <a:t> &amp; tech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74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846" y="3481617"/>
            <a:ext cx="4543746" cy="4662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849" y="2938207"/>
            <a:ext cx="4815417" cy="5078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849" y="4724473"/>
            <a:ext cx="1936583" cy="265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849" y="4395210"/>
            <a:ext cx="1936583" cy="265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0332914-3836-E34D-B9DF-5839406032D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BE5D9E-75A6-A847-9DB6-ECC201F2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B6FDBC86-AB6C-DF40-A8FC-5A07B759987D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DAEDF89-0A56-A14D-A163-CA898CA278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0" y="1220890"/>
            <a:ext cx="8763000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C664CB-C6C1-5A45-AA1F-F3187CEE0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64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FE9DDE-8A44-154C-AC91-042F3A047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90500" y="1220890"/>
            <a:ext cx="4284518" cy="50087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37" indent="-171446"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28" indent="-171446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20" indent="-171446"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85C00D-3383-E54B-BB1D-765A5E5F7AD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8982" y="1220890"/>
            <a:ext cx="4284518" cy="50087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37" indent="-171446"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28" indent="-171446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20" indent="-171446"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7CC3A5-CB31-3347-8927-D4AF508902D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F513F2-7FD4-BA4F-98A8-26FEEB60E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6469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04C953E-FB03-A840-B83E-3988E0CD3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56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4526C8C-6DAC-F842-A84D-EEFAAF8C6F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31AB641-5C0E-BF41-99BC-BD845F02BC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9FFD49-F504-D94C-BAD6-A9DEB706A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CB32C9-D426-1E4C-854D-4936DCC9BB9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47921A45-5C4A-AD44-80CF-A16543D7A5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2800" y="1220890"/>
            <a:ext cx="4330700" cy="500875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noProof="0"/>
              <a:t>Picture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25C0687-451B-274E-B9EC-A383CEDD0D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1" y="1220890"/>
            <a:ext cx="4229100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fr-FR" noProof="0"/>
              <a:t>Click here to add text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9ECAC8-16C4-3C40-BB90-E7923883897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Click here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9CC39-4556-FF48-885F-416AFBF4D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" noProof="0"/>
              <a:t>Click here to add 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825625"/>
            <a:ext cx="8754341" cy="426316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25527"/>
            <a:ext cx="4728796" cy="4555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7" y="837811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2991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55679C9-ACFA-2F4F-A407-82358E96D44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8" y="3314408"/>
            <a:ext cx="4728795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2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A6FD50-766F-874A-B349-74E40A582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787095"/>
            <a:ext cx="4728796" cy="4536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2457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77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/>
        </p:nvSpPr>
        <p:spPr>
          <a:xfrm>
            <a:off x="718181" y="140545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b="1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-GB" sz="900" b="1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900" b="0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</a:t>
            </a:r>
            <a:r>
              <a:rPr lang="en-GB" sz="900" b="0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EGI_eInfra</a:t>
            </a:r>
            <a:endParaRPr lang="en-GB" sz="900" b="0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/>
        </p:nvSpPr>
        <p:spPr>
          <a:xfrm>
            <a:off x="855625" y="6101776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1AEDD9-4174-D74C-B40E-8868748DD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01" y="2964460"/>
            <a:ext cx="2398644" cy="18425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A51A19-B71B-7740-B8CF-FCD6AD941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79" y="6136756"/>
            <a:ext cx="559646" cy="366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38A6A3-4919-0243-964F-2921FC485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07" y="1649565"/>
            <a:ext cx="142715" cy="1268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B15A5E-200E-4648-B05B-A51E5793E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41" y="14758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EBE8AFC-274A-6D49-9534-724BDEBAFCF4}"/>
              </a:ext>
            </a:extLst>
          </p:cNvPr>
          <p:cNvSpPr txBox="1">
            <a:spLocks/>
          </p:cNvSpPr>
          <p:nvPr/>
        </p:nvSpPr>
        <p:spPr>
          <a:xfrm>
            <a:off x="3393428" y="125692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65AB62-A969-714F-AE22-4969FDCABD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647" y="131503"/>
            <a:ext cx="544005" cy="41788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A2150DF-7401-4B4E-8109-95A202C52C29}"/>
              </a:ext>
            </a:extLst>
          </p:cNvPr>
          <p:cNvSpPr txBox="1">
            <a:spLocks/>
          </p:cNvSpPr>
          <p:nvPr/>
        </p:nvSpPr>
        <p:spPr>
          <a:xfrm>
            <a:off x="6330437" y="6613709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0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</a:t>
            </a:r>
            <a:r>
              <a:rPr lang="en-GB" sz="800" b="0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EGI_eInfra</a:t>
            </a:r>
            <a:endParaRPr lang="en-GB" sz="800" b="0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5ED7683-6544-0841-9B71-19A3A58A8F17}"/>
              </a:ext>
            </a:extLst>
          </p:cNvPr>
          <p:cNvSpPr txBox="1">
            <a:spLocks/>
          </p:cNvSpPr>
          <p:nvPr/>
        </p:nvSpPr>
        <p:spPr>
          <a:xfrm>
            <a:off x="5451931" y="6613666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1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-GB" sz="800" b="0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11B498E-6527-DE4C-B457-B51347F0176B}"/>
              </a:ext>
            </a:extLst>
          </p:cNvPr>
          <p:cNvCxnSpPr/>
          <p:nvPr/>
        </p:nvCxnSpPr>
        <p:spPr>
          <a:xfrm>
            <a:off x="6120776" y="6669256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21">
            <a:extLst>
              <a:ext uri="{FF2B5EF4-FFF2-40B4-BE49-F238E27FC236}">
                <a16:creationId xmlns:a16="http://schemas.microsoft.com/office/drawing/2014/main" id="{B5744E50-97D2-A34F-B82C-E68A6D9679ED}"/>
              </a:ext>
            </a:extLst>
          </p:cNvPr>
          <p:cNvSpPr txBox="1"/>
          <p:nvPr/>
        </p:nvSpPr>
        <p:spPr>
          <a:xfrm>
            <a:off x="7396468" y="6620818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24/09/2020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21">
            <a:extLst>
              <a:ext uri="{FF2B5EF4-FFF2-40B4-BE49-F238E27FC236}">
                <a16:creationId xmlns:a16="http://schemas.microsoft.com/office/drawing/2014/main" id="{774674AB-F94F-4847-B7CE-6B9825228923}"/>
              </a:ext>
            </a:extLst>
          </p:cNvPr>
          <p:cNvSpPr txBox="1"/>
          <p:nvPr/>
        </p:nvSpPr>
        <p:spPr>
          <a:xfrm>
            <a:off x="8773200" y="6612860"/>
            <a:ext cx="38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2553E7-13AD-41CB-B8D3-4C5279D6D1DB}" type="slidenum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en-GB" sz="900" b="1" i="0" noProof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E77A05F-8897-5F4C-A617-9832EA28B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7297" y="6669256"/>
            <a:ext cx="119690" cy="1063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5905E08-A813-9145-8AF5-367F9B4801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0162" y="6669685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4" r:id="rId3"/>
    <p:sldLayoutId id="2147483665" r:id="rId4"/>
    <p:sldLayoutId id="2147483668" r:id="rId5"/>
    <p:sldLayoutId id="2147483672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25EAC22-483C-6842-A369-E2594AC49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138" y="69157"/>
            <a:ext cx="544005" cy="41788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D1F2FF0-31FD-5D4C-92A8-DA14E6CE20F6}"/>
              </a:ext>
            </a:extLst>
          </p:cNvPr>
          <p:cNvSpPr txBox="1">
            <a:spLocks/>
          </p:cNvSpPr>
          <p:nvPr/>
        </p:nvSpPr>
        <p:spPr>
          <a:xfrm>
            <a:off x="6330437" y="6613709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0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C9A563-A3E9-EA44-81D8-971A47496035}"/>
              </a:ext>
            </a:extLst>
          </p:cNvPr>
          <p:cNvSpPr txBox="1">
            <a:spLocks/>
          </p:cNvSpPr>
          <p:nvPr/>
        </p:nvSpPr>
        <p:spPr>
          <a:xfrm>
            <a:off x="5451931" y="6613666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-GB" sz="800" b="0" i="0" noProof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94A9BD-0C00-E443-9F2A-699C5DAE6E42}"/>
              </a:ext>
            </a:extLst>
          </p:cNvPr>
          <p:cNvCxnSpPr/>
          <p:nvPr/>
        </p:nvCxnSpPr>
        <p:spPr>
          <a:xfrm>
            <a:off x="6120776" y="6669256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21">
            <a:extLst>
              <a:ext uri="{FF2B5EF4-FFF2-40B4-BE49-F238E27FC236}">
                <a16:creationId xmlns:a16="http://schemas.microsoft.com/office/drawing/2014/main" id="{13FAFC3F-3125-4F4E-B43F-03292120FF77}"/>
              </a:ext>
            </a:extLst>
          </p:cNvPr>
          <p:cNvSpPr txBox="1"/>
          <p:nvPr/>
        </p:nvSpPr>
        <p:spPr>
          <a:xfrm>
            <a:off x="7396468" y="6620818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24/09/2020</a:t>
            </a:fld>
            <a:endParaRPr lang="en-GB" sz="900" b="1" i="0" noProof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21">
            <a:extLst>
              <a:ext uri="{FF2B5EF4-FFF2-40B4-BE49-F238E27FC236}">
                <a16:creationId xmlns:a16="http://schemas.microsoft.com/office/drawing/2014/main" id="{7F7B1D2F-0605-3A4A-8BFC-20675060A4B0}"/>
              </a:ext>
            </a:extLst>
          </p:cNvPr>
          <p:cNvSpPr txBox="1"/>
          <p:nvPr/>
        </p:nvSpPr>
        <p:spPr>
          <a:xfrm>
            <a:off x="8773200" y="6612860"/>
            <a:ext cx="38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2553E7-13AD-41CB-B8D3-4C5279D6D1DB}" type="slidenum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en-GB" sz="900" b="1" i="0" noProof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C334462-FFBE-C845-89F8-9F67C35CC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297" y="6669256"/>
            <a:ext cx="119690" cy="1063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7E8809-4E62-E442-98C2-783601C59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162" y="6669685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/>
        </p:nvSpPr>
        <p:spPr>
          <a:xfrm>
            <a:off x="3173142" y="6175907"/>
            <a:ext cx="1691495" cy="350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E3B0DF7-DADF-FC48-B0CB-EA39A42495BB}"/>
              </a:ext>
            </a:extLst>
          </p:cNvPr>
          <p:cNvSpPr txBox="1">
            <a:spLocks/>
          </p:cNvSpPr>
          <p:nvPr/>
        </p:nvSpPr>
        <p:spPr>
          <a:xfrm>
            <a:off x="5453444" y="611420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900" b="0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935DA90-B176-964E-8EDD-583D258B67CA}"/>
              </a:ext>
            </a:extLst>
          </p:cNvPr>
          <p:cNvSpPr txBox="1">
            <a:spLocks/>
          </p:cNvSpPr>
          <p:nvPr/>
        </p:nvSpPr>
        <p:spPr>
          <a:xfrm>
            <a:off x="927493" y="6114210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9F2AC43-31CF-C44B-81E7-8FEA1293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890" y="3628893"/>
            <a:ext cx="2320116" cy="178221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FABA685-3549-C643-AA20-0513CA2F2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03" y="6150596"/>
            <a:ext cx="517422" cy="3392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382FF65-52DF-3340-9CEB-04A597B3A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570" y="6356625"/>
            <a:ext cx="142715" cy="1268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573DB91-A60A-644C-BB32-D01460EF5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504" y="61655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0F94B96-1349-B54E-B8E7-CE3D491D10CD}"/>
              </a:ext>
            </a:extLst>
          </p:cNvPr>
          <p:cNvSpPr txBox="1">
            <a:spLocks/>
          </p:cNvSpPr>
          <p:nvPr/>
        </p:nvSpPr>
        <p:spPr>
          <a:xfrm>
            <a:off x="1962684" y="4623859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DDBAE206-B5BD-584F-9AC3-0545D442E457}"/>
              </a:ext>
            </a:extLst>
          </p:cNvPr>
          <p:cNvSpPr txBox="1">
            <a:spLocks/>
          </p:cNvSpPr>
          <p:nvPr/>
        </p:nvSpPr>
        <p:spPr>
          <a:xfrm>
            <a:off x="1962684" y="3628893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BD9E70-A135-724B-93B7-A31104319650}"/>
              </a:ext>
            </a:extLst>
          </p:cNvPr>
          <p:cNvSpPr txBox="1">
            <a:spLocks/>
          </p:cNvSpPr>
          <p:nvPr/>
        </p:nvSpPr>
        <p:spPr>
          <a:xfrm>
            <a:off x="860986" y="1369363"/>
            <a:ext cx="5322838" cy="652230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osc-hub.eu/display/EOSC/Service+Provider+Document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gus.eu/index.php?mode=ticket_info&amp;ticket_id=148715" TargetMode="External"/><Relationship Id="rId2" Type="http://schemas.openxmlformats.org/officeDocument/2006/relationships/hyperlink" Target="https://operations-portal.egi.eu/broadcast/archive/2293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463" TargetMode="External"/><Relationship Id="rId2" Type="http://schemas.openxmlformats.org/officeDocument/2006/relationships/hyperlink" Target="https://documents.egi.eu/document/31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Next_middleware_release" TargetMode="External"/><Relationship Id="rId2" Type="http://schemas.openxmlformats.org/officeDocument/2006/relationships/hyperlink" Target="https://repository.egi.eu/2020/09/15/release-umd-4-11-3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ccess.redhat.com/support/policy/updates/errata#Life_Cycle_Dates" TargetMode="External"/><Relationship Id="rId4" Type="http://schemas.openxmlformats.org/officeDocument/2006/relationships/hyperlink" Target="https://lists.centos.org/pipermail/centos-announce/2019-September/023449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events/realising-european-open-science-clou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i.eu/webinar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DE114F-3104-0548-96D0-EF8B481D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49" y="2938207"/>
            <a:ext cx="4815417" cy="507831"/>
          </a:xfrm>
        </p:spPr>
        <p:txBody>
          <a:bodyPr/>
          <a:lstStyle/>
          <a:p>
            <a:r>
              <a:rPr lang="en-GB" dirty="0"/>
              <a:t>OMB Sept 2020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2FCD1D-D6EC-6446-9D87-33D7D967E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EGI </a:t>
            </a:r>
            <a:r>
              <a:rPr lang="en-GB" dirty="0"/>
              <a:t>Foundation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B0FF6A-7C8C-6D4E-AD1D-99578FDACF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849" y="4395210"/>
            <a:ext cx="4492623" cy="265764"/>
          </a:xfrm>
        </p:spPr>
        <p:txBody>
          <a:bodyPr/>
          <a:lstStyle/>
          <a:p>
            <a:r>
              <a:rPr lang="fr-FR" dirty="0"/>
              <a:t>Matthew Viljoen, Operations Manager </a:t>
            </a:r>
          </a:p>
        </p:txBody>
      </p:sp>
    </p:spTree>
    <p:extLst>
      <p:ext uri="{BB962C8B-B14F-4D97-AF65-F5344CB8AC3E}">
        <p14:creationId xmlns:p14="http://schemas.microsoft.com/office/powerpoint/2010/main" val="26916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CD7EF8-4C55-564F-A0BC-B0387B7B00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19 Nov 2020 (3</a:t>
            </a:r>
            <a:r>
              <a:rPr lang="en-US" sz="2800" baseline="30000" dirty="0"/>
              <a:t>rd</a:t>
            </a:r>
            <a:r>
              <a:rPr lang="en-US" sz="2800" dirty="0"/>
              <a:t> Thursday of the month)</a:t>
            </a:r>
          </a:p>
          <a:p>
            <a:r>
              <a:rPr lang="en-US" sz="2800" dirty="0"/>
              <a:t>To be confirmed on ML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08F797-C431-4846-B94A-C4897341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OMB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6D29FC-847B-904A-92D3-695979B1D7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1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1667D1-B472-7046-BA73-E975BE71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30EC2-AAE3-5F48-973A-3F549ADF2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89" y="856480"/>
            <a:ext cx="6997238" cy="51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9136E15-16D3-BA4F-B2A8-345E792122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E36A-3D70-D34A-8D4D-988D812084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Service Provider documentation </a:t>
            </a:r>
            <a:br>
              <a:rPr lang="en-GB" sz="1800" b="1" dirty="0"/>
            </a:br>
            <a:r>
              <a:rPr lang="en-GB" dirty="0">
                <a:hlinkClick r:id="rId3"/>
              </a:rPr>
              <a:t>https://wiki.eosc-hub.eu/display/EOSC/Service+Provider+Documentation</a:t>
            </a:r>
            <a:endParaRPr lang="en-GB" dirty="0"/>
          </a:p>
          <a:p>
            <a:pPr lvl="1"/>
            <a:r>
              <a:rPr lang="en-GB" dirty="0"/>
              <a:t>onboarding information</a:t>
            </a:r>
          </a:p>
          <a:p>
            <a:pPr lvl="1"/>
            <a:r>
              <a:rPr lang="en-GB" dirty="0"/>
              <a:t>TRL information</a:t>
            </a:r>
          </a:p>
          <a:p>
            <a:pPr lvl="1"/>
            <a:r>
              <a:rPr lang="en-GB" dirty="0"/>
              <a:t>EOSC-hub Integration Handbook</a:t>
            </a:r>
          </a:p>
          <a:p>
            <a:pPr lvl="1"/>
            <a:r>
              <a:rPr lang="en-GB" dirty="0"/>
              <a:t>EOSC-hub Operations Handbook (to be released) 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2400" b="1" dirty="0"/>
              <a:t>Project extension (3 months) </a:t>
            </a:r>
            <a:r>
              <a:rPr lang="en-GB" dirty="0"/>
              <a:t>for UMD/CMD release related 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b="1" dirty="0"/>
              <a:t>Remaining Operations and Service delivery work</a:t>
            </a:r>
            <a:endParaRPr lang="en-GB" dirty="0"/>
          </a:p>
          <a:p>
            <a:pPr lvl="1"/>
            <a:r>
              <a:rPr lang="en-GB" sz="1600" dirty="0"/>
              <a:t>Ensure smooth handover to follow-on project</a:t>
            </a:r>
          </a:p>
          <a:p>
            <a:pPr lvl="1"/>
            <a:r>
              <a:rPr lang="en-GB" sz="1600" dirty="0"/>
              <a:t>Document/complete the SMS</a:t>
            </a:r>
          </a:p>
          <a:p>
            <a:pPr lvl="1"/>
            <a:r>
              <a:rPr lang="en-GB" sz="1600" dirty="0"/>
              <a:t>Audit of Info Security Management and Configuration Management 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	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D231A0-D32C-3945-9078-B2482870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EOSC-hub Project News</a:t>
            </a:r>
          </a:p>
        </p:txBody>
      </p:sp>
    </p:spTree>
    <p:extLst>
      <p:ext uri="{BB962C8B-B14F-4D97-AF65-F5344CB8AC3E}">
        <p14:creationId xmlns:p14="http://schemas.microsoft.com/office/powerpoint/2010/main" val="19354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36AC50D-45C3-1D4D-8181-EA6FCD4CF0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New projects and service delivery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D0E3-CB73-224B-B9B4-E79EFAE9D6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800" dirty="0"/>
              <a:t>EOSC-Future and EGI-ACE evaluation results Oct/Nov</a:t>
            </a:r>
          </a:p>
          <a:p>
            <a:r>
              <a:rPr lang="en-US" sz="2800" dirty="0"/>
              <a:t>Phase IV core service tools delivery from Jan 2021</a:t>
            </a:r>
          </a:p>
          <a:p>
            <a:pPr lvl="1"/>
            <a:r>
              <a:rPr lang="en-US" sz="2400" dirty="0"/>
              <a:t>OLAs for core services to be renewed</a:t>
            </a:r>
          </a:p>
          <a:p>
            <a:pPr lvl="1"/>
            <a:endParaRPr lang="en-US" sz="2600" dirty="0"/>
          </a:p>
          <a:p>
            <a:pPr marL="0" indent="0">
              <a:buNone/>
            </a:pPr>
            <a:r>
              <a:rPr lang="en-US" sz="2800" dirty="0"/>
              <a:t>Changes:</a:t>
            </a:r>
          </a:p>
          <a:p>
            <a:pPr lvl="1"/>
            <a:r>
              <a:rPr lang="en-US" sz="2600" dirty="0"/>
              <a:t>UMD Infrastructure IASA-&gt;</a:t>
            </a:r>
            <a:r>
              <a:rPr lang="en-US" sz="2600" dirty="0" err="1"/>
              <a:t>Ibergrid</a:t>
            </a:r>
            <a:endParaRPr lang="en-US" sz="2600" dirty="0"/>
          </a:p>
          <a:p>
            <a:pPr lvl="1"/>
            <a:r>
              <a:rPr lang="en-US" sz="2600" dirty="0"/>
              <a:t>Collaboration tools CESNET-&gt;EGI Foundation</a:t>
            </a:r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A2F3B6-1946-1744-976A-6A322419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2021 and 2023</a:t>
            </a:r>
          </a:p>
        </p:txBody>
      </p:sp>
    </p:spTree>
    <p:extLst>
      <p:ext uri="{BB962C8B-B14F-4D97-AF65-F5344CB8AC3E}">
        <p14:creationId xmlns:p14="http://schemas.microsoft.com/office/powerpoint/2010/main" val="341379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B5B5FB8B-4D36-4C88-B3D1-17E00B24858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4728795" cy="535531"/>
          </a:xfrm>
        </p:spPr>
        <p:txBody>
          <a:bodyPr/>
          <a:lstStyle/>
          <a:p>
            <a:r>
              <a:rPr lang="nl-NL" sz="1600" dirty="0"/>
              <a:t>https://wiki.egi.eu/wiki/PROC16_Decommissioning_of_unsupported_software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0FA8D5-0326-46D3-900B-4D2D544963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CREAM-CE end of life: </a:t>
            </a:r>
            <a:r>
              <a:rPr lang="en-US" b="1" dirty="0"/>
              <a:t>31</a:t>
            </a:r>
            <a:r>
              <a:rPr lang="en-US" b="1" baseline="30000" dirty="0"/>
              <a:t>st</a:t>
            </a:r>
            <a:r>
              <a:rPr lang="en-US" b="1" dirty="0"/>
              <a:t> Dec 2020</a:t>
            </a:r>
          </a:p>
          <a:p>
            <a:pPr lvl="1"/>
            <a:r>
              <a:rPr lang="nl-NL" dirty="0"/>
              <a:t>Original broadcast: </a:t>
            </a:r>
            <a:r>
              <a:rPr lang="nl-NL" dirty="0">
                <a:hlinkClick r:id="rId2"/>
              </a:rPr>
              <a:t>https://operations-portal.egi.eu/broadcast/archive/2293</a:t>
            </a:r>
            <a:endParaRPr lang="nl-NL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Number of endpoints (certified, production and monitored): 147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Decommissioning start date: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Oct 1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probe detecting CREAM-CE endpoints will be run, returning WARNING status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https://ggus.eu/index.php?mode=ticket_info&amp;ticket_id=148715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Nov 1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probe returns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CRITICAL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status, alarms created on the ROD dashboard, ROD teams start to create tickets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Jan 2021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EGI Ops will start chasing the sites still providing CREAM-CE endpoints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By this time service end-points which couldn't be upgraded should be put into downtime by site admin or ROD:</a:t>
            </a:r>
          </a:p>
          <a:p>
            <a:endParaRPr lang="nl-NL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4DC1115-F00D-4EC3-8A6F-202079D3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CREAM-CE decommission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88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51FDAEF7-0A6F-4103-B5A8-972C5C66DA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New versions </a:t>
            </a:r>
            <a:r>
              <a:rPr lang="en-US" dirty="0" err="1"/>
              <a:t>finalised</a:t>
            </a:r>
            <a:endParaRPr lang="nl-NL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34B4C2-C005-427B-8582-3D3DC1C51F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Resource Centre OLA v2.7 </a:t>
            </a:r>
            <a:r>
              <a:rPr lang="nl-NL" dirty="0">
                <a:hlinkClick r:id="rId2"/>
              </a:rPr>
              <a:t>https://documents.egi.eu/document/31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Resource Infrastructure Provider OLA v2.7  </a:t>
            </a:r>
            <a:r>
              <a:rPr lang="nl-NL" dirty="0">
                <a:hlinkClick r:id="rId3"/>
              </a:rPr>
              <a:t>https://documents.egi.eu/document/463</a:t>
            </a:r>
            <a:r>
              <a:rPr lang="nl-NL" dirty="0"/>
              <a:t> 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7C56990-3772-4908-9217-D7300844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and RPs OLAs yearly review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66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FCA443-50F1-4745-8BD6-D73B32BB91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AFA19-5DE5-E641-B4A1-F99B877CD6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500" y="730382"/>
            <a:ext cx="8763000" cy="5008752"/>
          </a:xfrm>
        </p:spPr>
        <p:txBody>
          <a:bodyPr/>
          <a:lstStyle/>
          <a:p>
            <a:r>
              <a:rPr lang="en-GB" b="1" dirty="0"/>
              <a:t>UMD 4.11.3 </a:t>
            </a:r>
          </a:p>
          <a:p>
            <a:pPr lvl="1"/>
            <a:r>
              <a:rPr lang="en-GB" sz="1400" dirty="0"/>
              <a:t>emergency fix for Frontier, release on Sept 15th:</a:t>
            </a:r>
            <a:br>
              <a:rPr lang="en-GB" sz="1400" dirty="0"/>
            </a:br>
            <a:r>
              <a:rPr lang="en-GB" sz="1400" dirty="0">
                <a:hlinkClick r:id="rId2"/>
              </a:rPr>
              <a:t>https://repository.egi.eu/2020/09/15/release-umd-4-11-3/</a:t>
            </a:r>
            <a:br>
              <a:rPr lang="en-GB" sz="1400" dirty="0"/>
            </a:br>
            <a:endParaRPr lang="en-GB" sz="1400" dirty="0"/>
          </a:p>
          <a:p>
            <a:r>
              <a:rPr lang="en-GB" b="1" dirty="0"/>
              <a:t>UMD release cycle updates</a:t>
            </a:r>
            <a:br>
              <a:rPr lang="en-GB" sz="1600" dirty="0"/>
            </a:br>
            <a:r>
              <a:rPr lang="en-GB" sz="1200" dirty="0">
                <a:hlinkClick r:id="rId3"/>
              </a:rPr>
              <a:t>https://wiki.egi.eu/wiki/Next_middleware_release</a:t>
            </a:r>
            <a:br>
              <a:rPr lang="en-GB" sz="1200" dirty="0"/>
            </a:br>
            <a:r>
              <a:rPr lang="en-GB" sz="1200" dirty="0"/>
              <a:t>* CentOS8 released in September 2019</a:t>
            </a:r>
            <a:br>
              <a:rPr lang="en-GB" sz="1200" dirty="0"/>
            </a:br>
            <a:r>
              <a:rPr lang="en-GB" sz="1200" dirty="0">
                <a:hlinkClick r:id="rId4"/>
              </a:rPr>
              <a:t>https://lists.centos.org/pipermail/centos-announce/2019-September/023449.html</a:t>
            </a:r>
            <a:br>
              <a:rPr lang="en-GB" sz="1200" dirty="0"/>
            </a:br>
            <a:r>
              <a:rPr lang="en-GB" sz="1200" dirty="0"/>
              <a:t>** same life cycle as RHEL</a:t>
            </a:r>
            <a:br>
              <a:rPr lang="en-GB" sz="1200" dirty="0"/>
            </a:br>
            <a:r>
              <a:rPr lang="en-GB" sz="1200" dirty="0">
                <a:hlinkClick r:id="rId5"/>
              </a:rPr>
              <a:t>https://access.redhat.com/support/policy/updates/errata#Life_Cycle_Dates</a:t>
            </a:r>
            <a:br>
              <a:rPr lang="en-GB" sz="1200" dirty="0"/>
            </a:br>
            <a:r>
              <a:rPr lang="en-GB" sz="1200" dirty="0"/>
              <a:t>** CentOS8 will be maintained until May 2029, CentOS7 will be maintained</a:t>
            </a:r>
            <a:br>
              <a:rPr lang="en-GB" sz="1200" dirty="0"/>
            </a:br>
            <a:r>
              <a:rPr lang="en-GB" sz="1200" dirty="0"/>
              <a:t>until June 2024</a:t>
            </a:r>
            <a:br>
              <a:rPr lang="en-GB" sz="1200" dirty="0"/>
            </a:br>
            <a:br>
              <a:rPr lang="en-GB" sz="1200" dirty="0"/>
            </a:br>
            <a:r>
              <a:rPr lang="en-GB" sz="1200" dirty="0"/>
              <a:t>* UMD currently focuses on CentOS7</a:t>
            </a:r>
            <a:br>
              <a:rPr lang="en-GB" sz="1200" dirty="0"/>
            </a:br>
            <a:r>
              <a:rPr lang="en-GB" sz="1200" dirty="0"/>
              <a:t>** UMD5, under deployment, will support CentOS8 with new software</a:t>
            </a:r>
            <a:br>
              <a:rPr lang="en-GB" sz="1200" dirty="0"/>
            </a:br>
            <a:r>
              <a:rPr lang="en-GB" sz="1200" dirty="0"/>
              <a:t>already ready for CentOS8</a:t>
            </a:r>
            <a:br>
              <a:rPr lang="en-GB" sz="1200" dirty="0"/>
            </a:br>
            <a:r>
              <a:rPr lang="en-GB" sz="1200" dirty="0"/>
              <a:t>** UMD5/CentOS7 will also inherit software from UMD4/CentOS7 that</a:t>
            </a:r>
            <a:br>
              <a:rPr lang="en-GB" sz="1200" dirty="0"/>
            </a:br>
            <a:r>
              <a:rPr lang="en-GB" sz="1200" dirty="0"/>
              <a:t>provides support for the next years (unsupported software will be removed)</a:t>
            </a:r>
            <a:br>
              <a:rPr lang="en-GB" sz="1200" dirty="0"/>
            </a:br>
            <a:r>
              <a:rPr lang="en-GB" sz="1200" dirty="0"/>
              <a:t>** UMD4/CentOS7 will be removed after sites have migrated to UMD5/CentOS7</a:t>
            </a:r>
            <a:br>
              <a:rPr lang="en-GB" sz="1600" dirty="0"/>
            </a:br>
            <a:endParaRPr lang="en-GB" sz="1600" dirty="0"/>
          </a:p>
          <a:p>
            <a:r>
              <a:rPr lang="en-GB" b="1" dirty="0"/>
              <a:t>SL6 will be maintained until November 2020</a:t>
            </a:r>
            <a:br>
              <a:rPr lang="en-GB" sz="1600" dirty="0"/>
            </a:br>
            <a:r>
              <a:rPr lang="en-GB" sz="1600" dirty="0"/>
              <a:t>* sites are aware they need to move services away from SL6; no</a:t>
            </a:r>
            <a:br>
              <a:rPr lang="en-GB" sz="1600" dirty="0"/>
            </a:br>
            <a:r>
              <a:rPr lang="en-GB" sz="1600" dirty="0"/>
              <a:t>enforcement/procedure from EGI, but, in case unfixable software security</a:t>
            </a:r>
            <a:br>
              <a:rPr lang="en-GB" sz="1600" dirty="0"/>
            </a:br>
            <a:r>
              <a:rPr lang="en-GB" sz="1600" dirty="0"/>
              <a:t>issues come up, the site will be eligible for suspension as usual!</a:t>
            </a:r>
            <a:endParaRPr lang="en-US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64C3B6-4A34-AC4A-960F-6A3C1ED8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UMD news</a:t>
            </a:r>
          </a:p>
        </p:txBody>
      </p:sp>
    </p:spTree>
    <p:extLst>
      <p:ext uri="{BB962C8B-B14F-4D97-AF65-F5344CB8AC3E}">
        <p14:creationId xmlns:p14="http://schemas.microsoft.com/office/powerpoint/2010/main" val="190620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7CE75E8-F638-1B4F-8D9A-73E07A64626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4728795" cy="480131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D6C94-4506-BE4C-8163-4649D349C5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EGI Virtual Conference 2020 </a:t>
            </a:r>
            <a:r>
              <a:rPr lang="en-US" dirty="0"/>
              <a:t>(2-4 Nov)</a:t>
            </a:r>
          </a:p>
          <a:p>
            <a:pPr lvl="1"/>
            <a:r>
              <a:rPr lang="en-US" dirty="0" err="1"/>
              <a:t>Programme</a:t>
            </a:r>
            <a:r>
              <a:rPr lang="en-US" dirty="0"/>
              <a:t> being finalized</a:t>
            </a:r>
          </a:p>
          <a:p>
            <a:pPr lvl="1"/>
            <a:r>
              <a:rPr lang="en-US" dirty="0"/>
              <a:t>Registration opening in next few days</a:t>
            </a:r>
          </a:p>
          <a:p>
            <a:pPr lvl="1"/>
            <a:endParaRPr lang="en-US" dirty="0"/>
          </a:p>
          <a:p>
            <a:r>
              <a:rPr lang="en-GB" b="1" dirty="0"/>
              <a:t>Realising the European Open Science Cloud (16-19 Nov)</a:t>
            </a:r>
          </a:p>
          <a:p>
            <a:pPr marL="0" indent="0">
              <a:buNone/>
            </a:pPr>
            <a:r>
              <a:rPr lang="en-GB" b="1" dirty="0">
                <a:hlinkClick r:id="rId3"/>
              </a:rPr>
              <a:t>https://www.eosc-hub.eu/events/realising-european-open-science-cloud</a:t>
            </a:r>
            <a:endParaRPr lang="en-GB" b="1" dirty="0"/>
          </a:p>
          <a:p>
            <a:pPr lvl="1"/>
            <a:r>
              <a:rPr lang="en-US" dirty="0"/>
              <a:t>Registration opening in next few days</a:t>
            </a:r>
          </a:p>
          <a:p>
            <a:pPr lvl="1"/>
            <a:endParaRPr lang="en-GB" b="1" dirty="0"/>
          </a:p>
          <a:p>
            <a:pPr lvl="1"/>
            <a:endParaRPr lang="en-GB" b="1" dirty="0"/>
          </a:p>
          <a:p>
            <a:endParaRPr lang="en-US" sz="2600" dirty="0"/>
          </a:p>
          <a:p>
            <a:pPr lvl="1"/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9224A7-FC69-3642-8E36-D2CBF4A5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Future events</a:t>
            </a:r>
          </a:p>
        </p:txBody>
      </p:sp>
    </p:spTree>
    <p:extLst>
      <p:ext uri="{BB962C8B-B14F-4D97-AF65-F5344CB8AC3E}">
        <p14:creationId xmlns:p14="http://schemas.microsoft.com/office/powerpoint/2010/main" val="243606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5BB530C-EF45-E04F-B971-869953E4DA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i="0" dirty="0">
                <a:hlinkClick r:id="rId2"/>
              </a:rPr>
              <a:t>https://www.egi.eu/webinars/</a:t>
            </a:r>
            <a:r>
              <a:rPr lang="en-GB" i="0" dirty="0"/>
              <a:t>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B8B76-91E5-EE4E-9DE7-00A338B43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 err="1"/>
              <a:t>CernVM</a:t>
            </a:r>
            <a:r>
              <a:rPr lang="en-US" b="1" dirty="0"/>
              <a:t>-FS for Containers </a:t>
            </a:r>
            <a:r>
              <a:rPr lang="en-US" dirty="0"/>
              <a:t>(~14 Oct to be confirmed) </a:t>
            </a:r>
            <a:r>
              <a:rPr lang="en-US" b="1" dirty="0"/>
              <a:t>Jakob </a:t>
            </a:r>
            <a:r>
              <a:rPr lang="en-US" b="1" dirty="0" err="1"/>
              <a:t>Blomer</a:t>
            </a:r>
            <a:endParaRPr lang="en-US" b="1" dirty="0"/>
          </a:p>
          <a:p>
            <a:pPr lvl="1"/>
            <a:r>
              <a:rPr lang="en-US" b="1" dirty="0"/>
              <a:t>For</a:t>
            </a:r>
            <a:r>
              <a:rPr lang="en-US" dirty="0"/>
              <a:t>: site admins, cluster admins, CVMFS power users</a:t>
            </a:r>
          </a:p>
          <a:p>
            <a:pPr lvl="1"/>
            <a:r>
              <a:rPr lang="en-US" dirty="0"/>
              <a:t>Intro, container distribution, using CVMFS with container runtimes, publishing, Q&amp;A</a:t>
            </a:r>
          </a:p>
          <a:p>
            <a:pPr lvl="1"/>
            <a:endParaRPr lang="en-US" dirty="0"/>
          </a:p>
          <a:p>
            <a:r>
              <a:rPr lang="en-US" b="1" dirty="0"/>
              <a:t>Dirac services for EGI users </a:t>
            </a:r>
            <a:r>
              <a:rPr lang="en-US" dirty="0"/>
              <a:t>(23 Oct) </a:t>
            </a:r>
            <a:r>
              <a:rPr lang="en-GB" b="1" dirty="0"/>
              <a:t>Andrei </a:t>
            </a:r>
            <a:r>
              <a:rPr lang="en-GB" b="1" dirty="0" err="1"/>
              <a:t>Tsaregorodtsev</a:t>
            </a:r>
            <a:endParaRPr lang="en-GB" b="1" dirty="0"/>
          </a:p>
          <a:p>
            <a:pPr lvl="1"/>
            <a:r>
              <a:rPr lang="en-GB" b="1" dirty="0"/>
              <a:t>For</a:t>
            </a:r>
            <a:r>
              <a:rPr lang="en-GB" dirty="0"/>
              <a:t>: users and application experts</a:t>
            </a:r>
          </a:p>
          <a:p>
            <a:pPr lvl="1"/>
            <a:r>
              <a:rPr lang="en-GB" dirty="0"/>
              <a:t>Dirac framework overview, managing user jobs/computing resources/data, custom applications using DIRAC API, Q&amp;A</a:t>
            </a:r>
          </a:p>
          <a:p>
            <a:r>
              <a:rPr lang="en-GB" b="1" dirty="0"/>
              <a:t>Providing bioinformatics services with </a:t>
            </a:r>
            <a:r>
              <a:rPr lang="en-GB" b="1" dirty="0" err="1"/>
              <a:t>Chipster</a:t>
            </a:r>
            <a:r>
              <a:rPr lang="en-GB" b="1" dirty="0"/>
              <a:t> platform</a:t>
            </a:r>
            <a:r>
              <a:rPr lang="en-GB" dirty="0"/>
              <a:t> (11 Nov) </a:t>
            </a:r>
            <a:r>
              <a:rPr lang="en-GB" b="1" dirty="0"/>
              <a:t>Kimmo Mattila, Petri </a:t>
            </a:r>
            <a:r>
              <a:rPr lang="en-GB" b="1" dirty="0" err="1"/>
              <a:t>Klemelä</a:t>
            </a:r>
            <a:endParaRPr lang="en-GB" b="1" dirty="0"/>
          </a:p>
          <a:p>
            <a:pPr lvl="1"/>
            <a:r>
              <a:rPr lang="en-GB" b="1" dirty="0"/>
              <a:t>For: </a:t>
            </a:r>
            <a:r>
              <a:rPr lang="en-GB" dirty="0"/>
              <a:t>service providers, </a:t>
            </a:r>
            <a:r>
              <a:rPr lang="en-GB" dirty="0" err="1"/>
              <a:t>bioscientists</a:t>
            </a:r>
            <a:endParaRPr lang="en-GB" dirty="0"/>
          </a:p>
          <a:p>
            <a:pPr lvl="1"/>
            <a:r>
              <a:rPr lang="en-GB" dirty="0"/>
              <a:t>Structure of </a:t>
            </a:r>
            <a:r>
              <a:rPr lang="en-GB" dirty="0" err="1"/>
              <a:t>Chipster</a:t>
            </a:r>
            <a:r>
              <a:rPr lang="en-GB" dirty="0"/>
              <a:t>, setting up a new </a:t>
            </a:r>
            <a:r>
              <a:rPr lang="en-GB" dirty="0" err="1"/>
              <a:t>Chipster</a:t>
            </a:r>
            <a:r>
              <a:rPr lang="en-GB" dirty="0"/>
              <a:t> server, Q&amp;A</a:t>
            </a:r>
          </a:p>
          <a:p>
            <a:r>
              <a:rPr lang="en-GB" b="1" dirty="0">
                <a:solidFill>
                  <a:srgbClr val="FF0000"/>
                </a:solidFill>
              </a:rPr>
              <a:t>Operational aspects of an NGI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For:</a:t>
            </a:r>
            <a:r>
              <a:rPr lang="en-US" dirty="0">
                <a:solidFill>
                  <a:srgbClr val="FF0000"/>
                </a:solidFill>
              </a:rPr>
              <a:t> new NGI managers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1FA899-866E-C649-A635-30F3286A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EGI </a:t>
            </a:r>
            <a:r>
              <a:rPr lang="en-US" dirty="0"/>
              <a:t>Webinars</a:t>
            </a:r>
          </a:p>
        </p:txBody>
      </p:sp>
    </p:spTree>
    <p:extLst>
      <p:ext uri="{BB962C8B-B14F-4D97-AF65-F5344CB8AC3E}">
        <p14:creationId xmlns:p14="http://schemas.microsoft.com/office/powerpoint/2010/main" val="2458954770"/>
      </p:ext>
    </p:extLst>
  </p:cSld>
  <p:clrMapOvr>
    <a:masterClrMapping/>
  </p:clrMapOvr>
</p:sld>
</file>

<file path=ppt/theme/theme1.xml><?xml version="1.0" encoding="utf-8"?>
<a:theme xmlns:a="http://schemas.openxmlformats.org/drawingml/2006/main" name="EGI_4-3_v1.3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77BBF9DD-412C-4243-B38D-260EE169A1F1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6DA4A558-252B-654F-98BE-C7564C75CF69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AA44ADC5-E3CF-524F-A96D-42AAF2B86CBD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BD3C2B61-CCB5-2F4A-A05C-73D88E4134F5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EGI_4-3_v1.3</Template>
  <TotalTime>1704</TotalTime>
  <Words>485</Words>
  <Application>Microsoft Macintosh PowerPoint</Application>
  <PresentationFormat>On-screen Show (4:3)</PresentationFormat>
  <Paragraphs>88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EGI_4-3_v1.3</vt:lpstr>
      <vt:lpstr>CONTENT</vt:lpstr>
      <vt:lpstr>SECTION</vt:lpstr>
      <vt:lpstr>END</vt:lpstr>
      <vt:lpstr>OMB Sept 2020</vt:lpstr>
      <vt:lpstr>Agenda</vt:lpstr>
      <vt:lpstr>EOSC-hub Project News</vt:lpstr>
      <vt:lpstr>Plans for 2021 and 2023</vt:lpstr>
      <vt:lpstr>CREAM-CE decommission</vt:lpstr>
      <vt:lpstr>RCs and RPs OLAs yearly review</vt:lpstr>
      <vt:lpstr>UMD news</vt:lpstr>
      <vt:lpstr>Future events</vt:lpstr>
      <vt:lpstr>Upcoming EGI Webinars</vt:lpstr>
      <vt:lpstr>Next OMB</vt:lpstr>
    </vt:vector>
  </TitlesOfParts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apaolini</dc:creator>
  <cp:lastModifiedBy>Matthew Viljoen</cp:lastModifiedBy>
  <cp:revision>67</cp:revision>
  <dcterms:created xsi:type="dcterms:W3CDTF">2019-04-25T12:36:47Z</dcterms:created>
  <dcterms:modified xsi:type="dcterms:W3CDTF">2020-09-24T07:35:54Z</dcterms:modified>
</cp:coreProperties>
</file>