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2" r:id="rId8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/>
    <p:restoredTop sz="94666"/>
  </p:normalViewPr>
  <p:slideViewPr>
    <p:cSldViewPr snapToGrid="0" snapToObjects="1">
      <p:cViewPr varScale="1">
        <p:scale>
          <a:sx n="130" d="100"/>
          <a:sy n="130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4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it-IT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4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4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9D5D5A5-B35B-4FCC-9F92-AA89E98C49EA}" type="slidenum">
              <a:rPr lang="it-IT" sz="1400" b="0" strike="noStrike" spc="-1">
                <a:latin typeface="Times New Roman"/>
              </a:rPr>
              <a:t>‹N›</a:t>
            </a:fld>
            <a:endParaRPr lang="it-I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65568C6-C36C-45FE-8926-607CC20FE813}" type="slidenum"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34" name="CustomShape 3"/>
          <p:cNvSpPr/>
          <p:nvPr/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0AF2C09-C748-42A3-AF94-AB488372BD70}" type="slidenum">
              <a:rPr lang="it-IT" sz="18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546120" y="816480"/>
            <a:ext cx="165528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rgbClr val="0E67AD"/>
                </a:solidFill>
                <a:latin typeface="Calibri"/>
                <a:ea typeface="Calibri"/>
              </a:rPr>
              <a:t>www.egi.eu</a:t>
            </a:r>
            <a:endParaRPr lang="it-IT" sz="9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it-IT" sz="900" b="0" strike="noStrike" spc="-1">
                <a:solidFill>
                  <a:srgbClr val="0E67AD"/>
                </a:solidFill>
                <a:latin typeface="Calibri"/>
                <a:ea typeface="Calibri"/>
              </a:rPr>
              <a:t>@EGI_eInfra</a:t>
            </a:r>
            <a:endParaRPr lang="it-IT" sz="900" b="0" strike="noStrike" spc="-1">
              <a:latin typeface="Arial"/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723240" y="4558680"/>
            <a:ext cx="2172240" cy="30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700" b="1" strike="noStrike" spc="-1">
                <a:solidFill>
                  <a:srgbClr val="0E67AD"/>
                </a:solidFill>
                <a:latin typeface="Calibri"/>
                <a:ea typeface="Calibri"/>
              </a:rPr>
              <a:t>The work of the EGI Foundation</a:t>
            </a:r>
            <a:endParaRPr lang="it-IT" sz="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700" b="0" i="1" strike="noStrike" spc="-1">
                <a:solidFill>
                  <a:srgbClr val="0E67AD"/>
                </a:solidFill>
                <a:latin typeface="Calibri"/>
                <a:ea typeface="Calibri"/>
              </a:rPr>
              <a:t>is partly funded by the European Commission</a:t>
            </a:r>
            <a:endParaRPr lang="it-IT" sz="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700" b="0" i="1" strike="noStrike" spc="-1">
                <a:solidFill>
                  <a:srgbClr val="0E67AD"/>
                </a:solidFill>
                <a:latin typeface="Calibri"/>
                <a:ea typeface="Calibri"/>
              </a:rPr>
              <a:t>under H2020 Framework Programme</a:t>
            </a:r>
            <a:endParaRPr lang="it-IT" sz="700" b="0" strike="noStrike" spc="-1">
              <a:latin typeface="Arial"/>
            </a:endParaRPr>
          </a:p>
        </p:txBody>
      </p:sp>
      <p:pic>
        <p:nvPicPr>
          <p:cNvPr id="2" name="Google Shape;12;p1"/>
          <p:cNvPicPr/>
          <p:nvPr/>
        </p:nvPicPr>
        <p:blipFill>
          <a:blip r:embed="rId15"/>
          <a:stretch/>
        </p:blipFill>
        <p:spPr>
          <a:xfrm>
            <a:off x="176760" y="4558680"/>
            <a:ext cx="469800" cy="307440"/>
          </a:xfrm>
          <a:prstGeom prst="rect">
            <a:avLst/>
          </a:prstGeom>
          <a:ln>
            <a:noFill/>
          </a:ln>
        </p:spPr>
      </p:pic>
      <p:pic>
        <p:nvPicPr>
          <p:cNvPr id="3" name="Google Shape;13;p1"/>
          <p:cNvPicPr/>
          <p:nvPr/>
        </p:nvPicPr>
        <p:blipFill>
          <a:blip r:embed="rId16"/>
          <a:stretch/>
        </p:blipFill>
        <p:spPr>
          <a:xfrm>
            <a:off x="412560" y="1050120"/>
            <a:ext cx="132480" cy="117360"/>
          </a:xfrm>
          <a:prstGeom prst="rect">
            <a:avLst/>
          </a:prstGeom>
          <a:ln>
            <a:noFill/>
          </a:ln>
        </p:spPr>
      </p:pic>
      <p:pic>
        <p:nvPicPr>
          <p:cNvPr id="4" name="Google Shape;14;p1"/>
          <p:cNvPicPr/>
          <p:nvPr/>
        </p:nvPicPr>
        <p:blipFill>
          <a:blip r:embed="rId17"/>
          <a:stretch/>
        </p:blipFill>
        <p:spPr>
          <a:xfrm>
            <a:off x="6360120" y="2080800"/>
            <a:ext cx="2135520" cy="1640160"/>
          </a:xfrm>
          <a:prstGeom prst="rect">
            <a:avLst/>
          </a:prstGeom>
          <a:ln>
            <a:noFill/>
          </a:ln>
        </p:spPr>
      </p:pic>
      <p:pic>
        <p:nvPicPr>
          <p:cNvPr id="5" name="Google Shape;15;p1"/>
          <p:cNvPicPr/>
          <p:nvPr/>
        </p:nvPicPr>
        <p:blipFill>
          <a:blip r:embed="rId18"/>
          <a:stretch/>
        </p:blipFill>
        <p:spPr>
          <a:xfrm>
            <a:off x="433080" y="892080"/>
            <a:ext cx="111960" cy="117360"/>
          </a:xfrm>
          <a:prstGeom prst="rect">
            <a:avLst/>
          </a:prstGeom>
          <a:ln>
            <a:noFill/>
          </a:ln>
        </p:spPr>
      </p:pic>
      <p:sp>
        <p:nvSpPr>
          <p:cNvPr id="6" name="CustomShape 3"/>
          <p:cNvSpPr/>
          <p:nvPr/>
        </p:nvSpPr>
        <p:spPr>
          <a:xfrm>
            <a:off x="2624400" y="54000"/>
            <a:ext cx="408996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0E67AD"/>
                </a:solidFill>
                <a:latin typeface="Calibri"/>
                <a:ea typeface="Calibri"/>
              </a:rPr>
              <a:t>EGI: Advanced Computing for Research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359760" y="4909680"/>
            <a:ext cx="978840" cy="15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800" b="0" strike="noStrike" spc="-1">
                <a:solidFill>
                  <a:srgbClr val="0E67AD"/>
                </a:solidFill>
                <a:latin typeface="Calibri"/>
                <a:ea typeface="Calibri"/>
              </a:rPr>
              <a:t>@EGI_eInfra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5481360" y="4909680"/>
            <a:ext cx="715320" cy="16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800" b="1" strike="noStrike" spc="-1">
                <a:solidFill>
                  <a:srgbClr val="0E67AD"/>
                </a:solidFill>
                <a:latin typeface="Calibri"/>
                <a:ea typeface="Calibri"/>
              </a:rPr>
              <a:t>www.egi.eu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6150240" y="4965120"/>
            <a:ext cx="360" cy="176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8" name="Google Shape;26;p3"/>
          <p:cNvPicPr/>
          <p:nvPr/>
        </p:nvPicPr>
        <p:blipFill>
          <a:blip r:embed="rId15"/>
          <a:stretch/>
        </p:blipFill>
        <p:spPr>
          <a:xfrm>
            <a:off x="1552320" y="61200"/>
            <a:ext cx="521640" cy="401400"/>
          </a:xfrm>
          <a:prstGeom prst="rect">
            <a:avLst/>
          </a:prstGeom>
          <a:ln>
            <a:noFill/>
          </a:ln>
        </p:spPr>
      </p:pic>
      <p:sp>
        <p:nvSpPr>
          <p:cNvPr id="49" name="CustomShape 4"/>
          <p:cNvSpPr/>
          <p:nvPr/>
        </p:nvSpPr>
        <p:spPr>
          <a:xfrm>
            <a:off x="7425720" y="4923360"/>
            <a:ext cx="744120" cy="22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rgbClr val="FFFFFF"/>
                </a:solidFill>
                <a:latin typeface="Calibri"/>
                <a:ea typeface="Calibri"/>
              </a:rPr>
              <a:t>29/01/2020</a:t>
            </a:r>
            <a:endParaRPr lang="it-IT" sz="900" b="0" strike="noStrike" spc="-1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8783640" y="4915080"/>
            <a:ext cx="388440" cy="22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DDD2DF33-613A-4D18-8B38-389496323E62}" type="slidenum">
              <a:rPr lang="it-IT" sz="900" b="1" strike="noStrike" spc="-1">
                <a:solidFill>
                  <a:srgbClr val="FFFFFF"/>
                </a:solidFill>
                <a:latin typeface="Calibri"/>
                <a:ea typeface="Calibri"/>
              </a:rPr>
              <a:t>‹N›</a:t>
            </a:fld>
            <a:endParaRPr lang="it-IT" sz="900" b="0" strike="noStrike" spc="-1">
              <a:latin typeface="Arial"/>
            </a:endParaRPr>
          </a:p>
        </p:txBody>
      </p:sp>
      <p:pic>
        <p:nvPicPr>
          <p:cNvPr id="51" name="Google Shape;29;p3"/>
          <p:cNvPicPr/>
          <p:nvPr/>
        </p:nvPicPr>
        <p:blipFill>
          <a:blip r:embed="rId16"/>
          <a:stretch/>
        </p:blipFill>
        <p:spPr>
          <a:xfrm>
            <a:off x="6276600" y="4965120"/>
            <a:ext cx="118080" cy="105120"/>
          </a:xfrm>
          <a:prstGeom prst="rect">
            <a:avLst/>
          </a:prstGeom>
          <a:ln>
            <a:noFill/>
          </a:ln>
        </p:spPr>
      </p:pic>
      <p:pic>
        <p:nvPicPr>
          <p:cNvPr id="52" name="Google Shape;30;p3"/>
          <p:cNvPicPr/>
          <p:nvPr/>
        </p:nvPicPr>
        <p:blipFill>
          <a:blip r:embed="rId17"/>
          <a:stretch/>
        </p:blipFill>
        <p:spPr>
          <a:xfrm>
            <a:off x="5429520" y="4965840"/>
            <a:ext cx="91800" cy="96480"/>
          </a:xfrm>
          <a:prstGeom prst="rect">
            <a:avLst/>
          </a:prstGeom>
          <a:ln>
            <a:noFill/>
          </a:ln>
        </p:spPr>
      </p:pic>
      <p:sp>
        <p:nvSpPr>
          <p:cNvPr id="53" name="PlaceHolder 6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359760" y="4909680"/>
            <a:ext cx="978840" cy="15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800" b="0" strike="noStrike" spc="-1">
                <a:solidFill>
                  <a:srgbClr val="0E67AD"/>
                </a:solidFill>
                <a:latin typeface="Calibri"/>
                <a:ea typeface="Calibri"/>
              </a:rPr>
              <a:t>@EGI_eInfra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5481360" y="4909680"/>
            <a:ext cx="715320" cy="16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800" b="1" strike="noStrike" spc="-1">
                <a:solidFill>
                  <a:srgbClr val="0E67AD"/>
                </a:solidFill>
                <a:latin typeface="Calibri"/>
                <a:ea typeface="Calibri"/>
              </a:rPr>
              <a:t>www.egi.eu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6150240" y="4965120"/>
            <a:ext cx="360" cy="176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4" name="Google Shape;26;p3"/>
          <p:cNvPicPr/>
          <p:nvPr/>
        </p:nvPicPr>
        <p:blipFill>
          <a:blip r:embed="rId15"/>
          <a:stretch/>
        </p:blipFill>
        <p:spPr>
          <a:xfrm>
            <a:off x="1552320" y="61200"/>
            <a:ext cx="521640" cy="401400"/>
          </a:xfrm>
          <a:prstGeom prst="rect">
            <a:avLst/>
          </a:prstGeom>
          <a:ln>
            <a:noFill/>
          </a:ln>
        </p:spPr>
      </p:pic>
      <p:sp>
        <p:nvSpPr>
          <p:cNvPr id="95" name="CustomShape 4"/>
          <p:cNvSpPr/>
          <p:nvPr/>
        </p:nvSpPr>
        <p:spPr>
          <a:xfrm>
            <a:off x="7425720" y="4923360"/>
            <a:ext cx="744120" cy="22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rgbClr val="FFFFFF"/>
                </a:solidFill>
                <a:latin typeface="Calibri"/>
                <a:ea typeface="Calibri"/>
              </a:rPr>
              <a:t>29/01/2020</a:t>
            </a:r>
            <a:endParaRPr lang="it-IT" sz="900" b="0" strike="noStrike" spc="-1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8783640" y="4915080"/>
            <a:ext cx="388440" cy="22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EC6CB989-1C61-42A3-A371-EDB419599719}" type="slidenum">
              <a:rPr lang="it-IT" sz="900" b="1" strike="noStrike" spc="-1">
                <a:solidFill>
                  <a:srgbClr val="FFFFFF"/>
                </a:solidFill>
                <a:latin typeface="Calibri"/>
                <a:ea typeface="Calibri"/>
              </a:rPr>
              <a:t>‹N›</a:t>
            </a:fld>
            <a:endParaRPr lang="it-IT" sz="900" b="0" strike="noStrike" spc="-1">
              <a:latin typeface="Arial"/>
            </a:endParaRPr>
          </a:p>
        </p:txBody>
      </p:sp>
      <p:pic>
        <p:nvPicPr>
          <p:cNvPr id="97" name="Google Shape;29;p3"/>
          <p:cNvPicPr/>
          <p:nvPr/>
        </p:nvPicPr>
        <p:blipFill>
          <a:blip r:embed="rId16"/>
          <a:stretch/>
        </p:blipFill>
        <p:spPr>
          <a:xfrm>
            <a:off x="6276600" y="4965120"/>
            <a:ext cx="118080" cy="105120"/>
          </a:xfrm>
          <a:prstGeom prst="rect">
            <a:avLst/>
          </a:prstGeom>
          <a:ln>
            <a:noFill/>
          </a:ln>
        </p:spPr>
      </p:pic>
      <p:pic>
        <p:nvPicPr>
          <p:cNvPr id="98" name="Google Shape;30;p3"/>
          <p:cNvPicPr/>
          <p:nvPr/>
        </p:nvPicPr>
        <p:blipFill>
          <a:blip r:embed="rId17"/>
          <a:stretch/>
        </p:blipFill>
        <p:spPr>
          <a:xfrm>
            <a:off x="5429520" y="4965840"/>
            <a:ext cx="91800" cy="96480"/>
          </a:xfrm>
          <a:prstGeom prst="rect">
            <a:avLst/>
          </a:prstGeom>
          <a:ln>
            <a:noFill/>
          </a:ln>
        </p:spPr>
      </p:pic>
      <p:sp>
        <p:nvSpPr>
          <p:cNvPr id="99" name="PlaceHolder 6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00" name="PlaceHolder 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90.147.102.22/badge98.html" TargetMode="Externa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hyperlink" Target="http://90.147.102.22/data.json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9760" y="2130840"/>
            <a:ext cx="454248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it-IT" sz="18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24 </a:t>
            </a:r>
            <a:r>
              <a:rPr lang="it-IT" sz="1800" b="0" i="1" strike="noStrike" spc="-1" dirty="0" err="1">
                <a:solidFill>
                  <a:srgbClr val="FFFFFF"/>
                </a:solidFill>
                <a:latin typeface="Calibri"/>
                <a:ea typeface="DejaVu Sans"/>
              </a:rPr>
              <a:t>September</a:t>
            </a:r>
            <a:r>
              <a:rPr lang="it-IT" sz="18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2020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92880" y="1735920"/>
            <a:ext cx="7085160" cy="50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it-IT" sz="3000" b="1" strike="noStrike" spc="-1">
                <a:solidFill>
                  <a:srgbClr val="FFFFFF"/>
                </a:solidFill>
                <a:latin typeface="Calibri"/>
                <a:ea typeface="Calibri"/>
              </a:rPr>
              <a:t>Cloud Badge prototype  report</a:t>
            </a:r>
            <a:endParaRPr lang="it-IT" sz="3000" b="0" strike="noStrike" spc="-1"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354600" y="3636360"/>
            <a:ext cx="1935000" cy="24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227160">
              <a:lnSpc>
                <a:spcPct val="90000"/>
              </a:lnSpc>
              <a:spcBef>
                <a:spcPts val="751"/>
              </a:spcBef>
            </a:pPr>
            <a:r>
              <a:rPr lang="it-IT" sz="1200" b="0" i="1" strike="noStrike" spc="-1">
                <a:solidFill>
                  <a:srgbClr val="FFFFFF"/>
                </a:solidFill>
                <a:latin typeface="Calibri"/>
                <a:ea typeface="DejaVu Sans"/>
              </a:rPr>
              <a:t>EGI Operations team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354600" y="3353400"/>
            <a:ext cx="4046040" cy="24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it-IT" sz="2000" b="1" strike="noStrike" spc="-1">
                <a:solidFill>
                  <a:srgbClr val="FFFFFF"/>
                </a:solidFill>
                <a:latin typeface="Calibri"/>
                <a:ea typeface="Calibri"/>
              </a:rPr>
              <a:t>Valeria Ardizzone, Vincenzo Spinoso</a:t>
            </a: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5760000" y="2880000"/>
            <a:ext cx="2879640" cy="142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Data source: </a:t>
            </a:r>
            <a:endParaRPr lang="it-IT" sz="20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EGI Monitoring tool </a:t>
            </a:r>
            <a:endParaRPr lang="it-IT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EGI Configuration DB </a:t>
            </a:r>
            <a:endParaRPr lang="it-IT" sz="18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EGI Accounting portal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2579040" y="169200"/>
            <a:ext cx="4727520" cy="34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it-IT" sz="2500" b="1" strike="noStrike" spc="-1">
                <a:solidFill>
                  <a:srgbClr val="0E67AD"/>
                </a:solidFill>
                <a:latin typeface="Calibri"/>
                <a:ea typeface="Calibri"/>
              </a:rPr>
              <a:t>Cloud Badge prototype</a:t>
            </a:r>
            <a:endParaRPr lang="it-IT" sz="2500" b="0" strike="noStrike" spc="-1">
              <a:latin typeface="Arial"/>
            </a:endParaRPr>
          </a:p>
        </p:txBody>
      </p:sp>
      <p:pic>
        <p:nvPicPr>
          <p:cNvPr id="149" name="Immagine 148"/>
          <p:cNvPicPr/>
          <p:nvPr/>
        </p:nvPicPr>
        <p:blipFill>
          <a:blip r:embed="rId3"/>
          <a:stretch/>
        </p:blipFill>
        <p:spPr>
          <a:xfrm>
            <a:off x="864000" y="1607760"/>
            <a:ext cx="359640" cy="359640"/>
          </a:xfrm>
          <a:prstGeom prst="rect">
            <a:avLst/>
          </a:prstGeom>
          <a:ln>
            <a:noFill/>
          </a:ln>
        </p:spPr>
      </p:pic>
      <p:sp>
        <p:nvSpPr>
          <p:cNvPr id="150" name="CustomShape 3"/>
          <p:cNvSpPr/>
          <p:nvPr/>
        </p:nvSpPr>
        <p:spPr>
          <a:xfrm>
            <a:off x="1368000" y="1410120"/>
            <a:ext cx="719964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50000"/>
              </a:lnSpc>
            </a:pPr>
            <a:r>
              <a:rPr lang="it-IT" sz="1800" b="0" strike="noStrike" spc="26">
                <a:solidFill>
                  <a:srgbClr val="000000"/>
                </a:solidFill>
                <a:latin typeface="Calibri"/>
                <a:ea typeface="Calibri"/>
              </a:rPr>
              <a:t>The main purpose of this system is advertising the quality of the EGI FedCloud, whose resources are consumed by many scientists.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151" name="Immagine 150"/>
          <p:cNvPicPr/>
          <p:nvPr/>
        </p:nvPicPr>
        <p:blipFill>
          <a:blip r:embed="rId4"/>
          <a:stretch/>
        </p:blipFill>
        <p:spPr>
          <a:xfrm>
            <a:off x="864000" y="2962080"/>
            <a:ext cx="359640" cy="359640"/>
          </a:xfrm>
          <a:prstGeom prst="rect">
            <a:avLst/>
          </a:prstGeom>
          <a:ln>
            <a:noFill/>
          </a:ln>
        </p:spPr>
      </p:pic>
      <p:sp>
        <p:nvSpPr>
          <p:cNvPr id="152" name="CustomShape 4"/>
          <p:cNvSpPr/>
          <p:nvPr/>
        </p:nvSpPr>
        <p:spPr>
          <a:xfrm>
            <a:off x="1463040" y="2952000"/>
            <a:ext cx="4296600" cy="34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000" b="0" u="sng" strike="noStrike" spc="-1" dirty="0">
                <a:solidFill>
                  <a:srgbClr val="0563C1"/>
                </a:solidFill>
                <a:uFillTx/>
                <a:latin typeface="Calibri"/>
                <a:ea typeface="Calibri"/>
                <a:hlinkClick r:id="rId5"/>
              </a:rPr>
              <a:t>Cloud</a:t>
            </a:r>
            <a:r>
              <a:rPr lang="it-IT" sz="2000" b="0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5"/>
              </a:rPr>
              <a:t> Badges 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153" name="CustomShape 5"/>
          <p:cNvSpPr/>
          <p:nvPr/>
        </p:nvSpPr>
        <p:spPr>
          <a:xfrm>
            <a:off x="7416000" y="4896000"/>
            <a:ext cx="1079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24/09/2020</a:t>
            </a:r>
            <a:endParaRPr lang="it-IT" sz="1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252000" y="489600"/>
            <a:ext cx="8236800" cy="410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2"/>
          <p:cNvSpPr/>
          <p:nvPr/>
        </p:nvSpPr>
        <p:spPr>
          <a:xfrm>
            <a:off x="2579400" y="185400"/>
            <a:ext cx="4727520" cy="34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it-IT" sz="2500" b="1" strike="noStrike" spc="-1">
                <a:solidFill>
                  <a:srgbClr val="0E67AD"/>
                </a:solidFill>
                <a:latin typeface="Calibri"/>
                <a:ea typeface="Calibri"/>
              </a:rPr>
              <a:t>Cloud Badge criteria</a:t>
            </a:r>
            <a:endParaRPr lang="it-IT" sz="25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4752000" y="1440000"/>
            <a:ext cx="3887640" cy="3095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lin ang="0"/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magine 156"/>
          <p:cNvPicPr/>
          <p:nvPr/>
        </p:nvPicPr>
        <p:blipFill>
          <a:blip r:embed="rId2"/>
          <a:stretch/>
        </p:blipFill>
        <p:spPr>
          <a:xfrm>
            <a:off x="5159160" y="1928520"/>
            <a:ext cx="430200" cy="519120"/>
          </a:xfrm>
          <a:prstGeom prst="rect">
            <a:avLst/>
          </a:prstGeom>
          <a:ln>
            <a:noFill/>
          </a:ln>
        </p:spPr>
      </p:pic>
      <p:pic>
        <p:nvPicPr>
          <p:cNvPr id="158" name="Immagine 157"/>
          <p:cNvPicPr/>
          <p:nvPr/>
        </p:nvPicPr>
        <p:blipFill>
          <a:blip r:embed="rId3"/>
          <a:stretch/>
        </p:blipFill>
        <p:spPr>
          <a:xfrm>
            <a:off x="5157720" y="3330360"/>
            <a:ext cx="493560" cy="557280"/>
          </a:xfrm>
          <a:prstGeom prst="rect">
            <a:avLst/>
          </a:prstGeom>
          <a:ln>
            <a:noFill/>
          </a:ln>
        </p:spPr>
      </p:pic>
      <p:sp>
        <p:nvSpPr>
          <p:cNvPr id="159" name="CustomShape 4"/>
          <p:cNvSpPr/>
          <p:nvPr/>
        </p:nvSpPr>
        <p:spPr>
          <a:xfrm>
            <a:off x="720000" y="1440000"/>
            <a:ext cx="3599640" cy="28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0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Criteria</a:t>
            </a: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data are based over previous 3mo and there is an active SLA with a community (excluded dteam, ops and fedcloud)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For e.g.: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Report of January 2020 is based on data from October 2019 to December 2019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60" name="CustomShape 5"/>
          <p:cNvSpPr/>
          <p:nvPr/>
        </p:nvSpPr>
        <p:spPr>
          <a:xfrm>
            <a:off x="5733720" y="1772280"/>
            <a:ext cx="2447640" cy="116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(Average Availability &gt;= 98%)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AND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(Average Reliability &gt;= 98%)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AND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(Accounting on user VOs &gt; 0)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AND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800" b="0" strike="noStrike" spc="-1">
                <a:solidFill>
                  <a:srgbClr val="000000"/>
                </a:solidFill>
                <a:latin typeface="Monaco"/>
                <a:ea typeface="Calibri"/>
              </a:rPr>
              <a:t>Certification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161" name="CustomShape 6"/>
          <p:cNvSpPr/>
          <p:nvPr/>
        </p:nvSpPr>
        <p:spPr>
          <a:xfrm>
            <a:off x="5040000" y="2535480"/>
            <a:ext cx="693360" cy="34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300" b="0" strike="noStrike" spc="-1">
                <a:solidFill>
                  <a:srgbClr val="000000"/>
                </a:solidFill>
                <a:latin typeface="Calibri"/>
                <a:ea typeface="Calibri"/>
              </a:rPr>
              <a:t>Golden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62" name="CustomShape 7"/>
          <p:cNvSpPr/>
          <p:nvPr/>
        </p:nvSpPr>
        <p:spPr>
          <a:xfrm>
            <a:off x="5040000" y="3974760"/>
            <a:ext cx="693360" cy="34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300" b="0" strike="noStrike" spc="-1">
                <a:solidFill>
                  <a:srgbClr val="000000"/>
                </a:solidFill>
                <a:latin typeface="Calibri"/>
                <a:ea typeface="Calibri"/>
              </a:rPr>
              <a:t>Silver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63" name="CustomShape 8"/>
          <p:cNvSpPr/>
          <p:nvPr/>
        </p:nvSpPr>
        <p:spPr>
          <a:xfrm>
            <a:off x="5733720" y="3151080"/>
            <a:ext cx="2447640" cy="116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(Average Availability &gt;= 95%)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AND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(Average Reliability &gt;= 95%)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AND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(Accounting on user VOs &gt; 0)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Monaco"/>
                <a:ea typeface="Calibri"/>
              </a:rPr>
              <a:t>AND</a:t>
            </a:r>
            <a:endParaRPr lang="it-IT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800" b="0" strike="noStrike" spc="-1">
                <a:solidFill>
                  <a:srgbClr val="000000"/>
                </a:solidFill>
                <a:latin typeface="Monaco"/>
                <a:ea typeface="Calibri"/>
              </a:rPr>
              <a:t>Certification</a:t>
            </a:r>
            <a:endParaRPr lang="it-IT" sz="800" b="0" strike="noStrike" spc="-1">
              <a:latin typeface="Arial"/>
            </a:endParaRPr>
          </a:p>
        </p:txBody>
      </p:sp>
      <p:sp>
        <p:nvSpPr>
          <p:cNvPr id="13" name="CustomShape 5">
            <a:extLst>
              <a:ext uri="{FF2B5EF4-FFF2-40B4-BE49-F238E27FC236}">
                <a16:creationId xmlns:a16="http://schemas.microsoft.com/office/drawing/2014/main" id="{D44E0DD0-4FCF-5B48-BA88-29B764E3659F}"/>
              </a:ext>
            </a:extLst>
          </p:cNvPr>
          <p:cNvSpPr/>
          <p:nvPr/>
        </p:nvSpPr>
        <p:spPr>
          <a:xfrm>
            <a:off x="7416000" y="4896000"/>
            <a:ext cx="1079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24/09/2020</a:t>
            </a:r>
            <a:endParaRPr lang="it-IT" sz="1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2579040" y="169200"/>
            <a:ext cx="4727520" cy="34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it-IT" sz="2500" b="1" strike="noStrike" spc="-1" dirty="0">
                <a:solidFill>
                  <a:srgbClr val="0E67AD"/>
                </a:solidFill>
                <a:latin typeface="Calibri"/>
                <a:ea typeface="Calibri"/>
              </a:rPr>
              <a:t>August 2020 </a:t>
            </a:r>
            <a:r>
              <a:rPr lang="it-IT" sz="2500" b="1" strike="noStrike" spc="-1" dirty="0" err="1">
                <a:solidFill>
                  <a:srgbClr val="0E67AD"/>
                </a:solidFill>
                <a:latin typeface="Calibri"/>
                <a:ea typeface="Calibri"/>
              </a:rPr>
              <a:t>Cloud</a:t>
            </a:r>
            <a:r>
              <a:rPr lang="it-IT" sz="2500" b="1" strike="noStrike" spc="-1" dirty="0">
                <a:solidFill>
                  <a:srgbClr val="0E67AD"/>
                </a:solidFill>
                <a:latin typeface="Calibri"/>
                <a:ea typeface="Calibri"/>
              </a:rPr>
              <a:t> Badge report</a:t>
            </a:r>
            <a:endParaRPr lang="it-IT" sz="2500" b="0" strike="noStrike" spc="-1" dirty="0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217440" y="666720"/>
            <a:ext cx="8998920" cy="36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it-IT" sz="1600" b="0" i="1" strike="noStrike" spc="-1" dirty="0">
                <a:solidFill>
                  <a:srgbClr val="7F7F7F"/>
                </a:solidFill>
                <a:latin typeface="Calibri"/>
                <a:ea typeface="DejaVu Sans"/>
              </a:rPr>
              <a:t>(A/</a:t>
            </a:r>
            <a:r>
              <a:rPr lang="it-IT" sz="1600" b="0" i="1" strike="noStrike" spc="-1" dirty="0" err="1">
                <a:solidFill>
                  <a:srgbClr val="7F7F7F"/>
                </a:solidFill>
                <a:latin typeface="Calibri"/>
                <a:ea typeface="DejaVu Sans"/>
              </a:rPr>
              <a:t>R</a:t>
            </a:r>
            <a:r>
              <a:rPr lang="it-IT" sz="1600" b="0" i="1" strike="noStrike" spc="-1" dirty="0">
                <a:solidFill>
                  <a:srgbClr val="7F7F7F"/>
                </a:solidFill>
                <a:latin typeface="Calibri"/>
                <a:ea typeface="DejaVu Sans"/>
              </a:rPr>
              <a:t> and </a:t>
            </a:r>
            <a:r>
              <a:rPr lang="it-IT" sz="1600" b="0" i="1" strike="noStrike" spc="-1" dirty="0" err="1">
                <a:solidFill>
                  <a:srgbClr val="7F7F7F"/>
                </a:solidFill>
                <a:latin typeface="Calibri"/>
                <a:ea typeface="DejaVu Sans"/>
              </a:rPr>
              <a:t>accounting</a:t>
            </a:r>
            <a:r>
              <a:rPr lang="it-IT" sz="1600" b="0" i="1" strike="noStrike" spc="-1" dirty="0">
                <a:solidFill>
                  <a:srgbClr val="7F7F7F"/>
                </a:solidFill>
                <a:latin typeface="Calibri"/>
                <a:ea typeface="DejaVu Sans"/>
              </a:rPr>
              <a:t> data </a:t>
            </a:r>
            <a:r>
              <a:rPr lang="it-IT" sz="1600" b="0" i="1" strike="noStrike" spc="-1" dirty="0" err="1">
                <a:solidFill>
                  <a:srgbClr val="7F7F7F"/>
                </a:solidFill>
                <a:latin typeface="Calibri"/>
                <a:ea typeface="DejaVu Sans"/>
              </a:rPr>
              <a:t>refers</a:t>
            </a:r>
            <a:r>
              <a:rPr lang="it-IT" sz="1600" b="0" i="1" strike="noStrike" spc="-1" dirty="0">
                <a:solidFill>
                  <a:srgbClr val="7F7F7F"/>
                </a:solidFill>
                <a:latin typeface="Calibri"/>
                <a:ea typeface="DejaVu Sans"/>
              </a:rPr>
              <a:t> to </a:t>
            </a:r>
            <a:r>
              <a:rPr lang="it-IT" sz="1600" i="1" spc="-1" dirty="0" err="1">
                <a:solidFill>
                  <a:srgbClr val="7F7F7F"/>
                </a:solidFill>
                <a:latin typeface="Calibri"/>
                <a:ea typeface="DejaVu Sans"/>
              </a:rPr>
              <a:t>M</a:t>
            </a:r>
            <a:r>
              <a:rPr lang="it-IT" sz="1600" b="0" i="1" strike="noStrike" spc="-1" dirty="0" err="1">
                <a:solidFill>
                  <a:srgbClr val="7F7F7F"/>
                </a:solidFill>
                <a:latin typeface="Calibri"/>
                <a:ea typeface="DejaVu Sans"/>
              </a:rPr>
              <a:t>ay</a:t>
            </a:r>
            <a:r>
              <a:rPr lang="it-IT" sz="1600" b="0" i="1" strike="noStrike" spc="-1" dirty="0">
                <a:solidFill>
                  <a:srgbClr val="7F7F7F"/>
                </a:solidFill>
                <a:latin typeface="Calibri"/>
                <a:ea typeface="DejaVu Sans"/>
              </a:rPr>
              <a:t> 2020 - </a:t>
            </a:r>
            <a:r>
              <a:rPr lang="it-IT" sz="1600" b="0" i="1" strike="noStrike" spc="-1" dirty="0" err="1">
                <a:solidFill>
                  <a:srgbClr val="7F7F7F"/>
                </a:solidFill>
                <a:latin typeface="Calibri"/>
                <a:ea typeface="DejaVu Sans"/>
              </a:rPr>
              <a:t>June</a:t>
            </a:r>
            <a:r>
              <a:rPr lang="it-IT" sz="1600" b="0" i="1" strike="noStrike" spc="-1" dirty="0">
                <a:solidFill>
                  <a:srgbClr val="7F7F7F"/>
                </a:solidFill>
                <a:latin typeface="Calibri"/>
                <a:ea typeface="DejaVu Sans"/>
              </a:rPr>
              <a:t> 2020 - </a:t>
            </a:r>
            <a:r>
              <a:rPr lang="it-IT" sz="1600" b="0" i="1" strike="noStrike" spc="-1" dirty="0" err="1">
                <a:solidFill>
                  <a:srgbClr val="7F7F7F"/>
                </a:solidFill>
                <a:latin typeface="Calibri"/>
                <a:ea typeface="DejaVu Sans"/>
              </a:rPr>
              <a:t>July</a:t>
            </a:r>
            <a:r>
              <a:rPr lang="it-IT" sz="1600" b="0" i="1" strike="noStrike" spc="-1" dirty="0">
                <a:solidFill>
                  <a:srgbClr val="7F7F7F"/>
                </a:solidFill>
                <a:latin typeface="Calibri"/>
                <a:ea typeface="DejaVu Sans"/>
              </a:rPr>
              <a:t> 2020)</a:t>
            </a:r>
            <a:r>
              <a:rPr lang="it-IT" sz="2000" b="0" i="1" strike="noStrike" spc="-1" dirty="0">
                <a:solidFill>
                  <a:srgbClr val="7F7F7F"/>
                </a:solidFill>
                <a:latin typeface="Calibri"/>
                <a:ea typeface="DejaVu Sans"/>
              </a:rPr>
              <a:t>  </a:t>
            </a:r>
            <a:endParaRPr lang="it-IT" sz="2000" b="0" strike="noStrike" spc="-1" dirty="0">
              <a:latin typeface="Arial"/>
            </a:endParaRPr>
          </a:p>
        </p:txBody>
      </p:sp>
      <p:graphicFrame>
        <p:nvGraphicFramePr>
          <p:cNvPr id="167" name="Table 3"/>
          <p:cNvGraphicFramePr/>
          <p:nvPr>
            <p:extLst>
              <p:ext uri="{D42A27DB-BD31-4B8C-83A1-F6EECF244321}">
                <p14:modId xmlns:p14="http://schemas.microsoft.com/office/powerpoint/2010/main" val="701209169"/>
              </p:ext>
            </p:extLst>
          </p:nvPr>
        </p:nvGraphicFramePr>
        <p:xfrm>
          <a:off x="847800" y="1167840"/>
          <a:ext cx="7631640" cy="864720"/>
        </p:xfrm>
        <a:graphic>
          <a:graphicData uri="http://schemas.openxmlformats.org/drawingml/2006/table">
            <a:tbl>
              <a:tblPr/>
              <a:tblGrid>
                <a:gridCol w="190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1" strike="noStrike" spc="-1">
                          <a:latin typeface="Arial"/>
                        </a:rPr>
                        <a:t> N. Sites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1" strike="noStrike" spc="-1">
                          <a:latin typeface="Arial"/>
                        </a:rPr>
                        <a:t>GOLDEN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1" strike="noStrike" spc="-1">
                          <a:latin typeface="Arial"/>
                        </a:rPr>
                        <a:t>SILVER 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1" strike="noStrike" spc="-1">
                          <a:latin typeface="Arial"/>
                        </a:rPr>
                        <a:t>NO BADGE</a:t>
                      </a:r>
                      <a:endParaRPr lang="it-IT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strike="noStrike" spc="-1" dirty="0">
                          <a:latin typeface="Arial"/>
                        </a:rPr>
                        <a:t>23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strike="noStrike" spc="-1" dirty="0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strike="noStrike" spc="-1" dirty="0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0" strike="noStrike" spc="-1" dirty="0">
                          <a:latin typeface="Arial"/>
                        </a:rPr>
                        <a:t>16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68" name="Immagine 167"/>
          <p:cNvPicPr/>
          <p:nvPr/>
        </p:nvPicPr>
        <p:blipFill>
          <a:blip r:embed="rId3"/>
          <a:stretch/>
        </p:blipFill>
        <p:spPr>
          <a:xfrm>
            <a:off x="2448000" y="3008520"/>
            <a:ext cx="430200" cy="519120"/>
          </a:xfrm>
          <a:prstGeom prst="rect">
            <a:avLst/>
          </a:prstGeom>
          <a:ln>
            <a:noFill/>
          </a:ln>
        </p:spPr>
      </p:pic>
      <p:pic>
        <p:nvPicPr>
          <p:cNvPr id="169" name="Immagine 168"/>
          <p:cNvPicPr/>
          <p:nvPr/>
        </p:nvPicPr>
        <p:blipFill>
          <a:blip r:embed="rId4"/>
          <a:stretch/>
        </p:blipFill>
        <p:spPr>
          <a:xfrm>
            <a:off x="6696000" y="2898360"/>
            <a:ext cx="493560" cy="557280"/>
          </a:xfrm>
          <a:prstGeom prst="rect">
            <a:avLst/>
          </a:prstGeom>
          <a:ln>
            <a:noFill/>
          </a:ln>
        </p:spPr>
      </p:pic>
      <p:sp>
        <p:nvSpPr>
          <p:cNvPr id="170" name="CustomShape 4"/>
          <p:cNvSpPr/>
          <p:nvPr/>
        </p:nvSpPr>
        <p:spPr>
          <a:xfrm>
            <a:off x="2985840" y="2304000"/>
            <a:ext cx="1720082" cy="1438660"/>
          </a:xfrm>
          <a:custGeom>
            <a:avLst/>
            <a:gdLst/>
            <a:ahLst/>
            <a:cxnLst/>
            <a:rect l="l" t="t" r="r" b="b"/>
            <a:pathLst>
              <a:path w="4308" h="5602">
                <a:moveTo>
                  <a:pt x="717" y="0"/>
                </a:moveTo>
                <a:lnTo>
                  <a:pt x="718" y="0"/>
                </a:lnTo>
                <a:cubicBezTo>
                  <a:pt x="592" y="0"/>
                  <a:pt x="468" y="33"/>
                  <a:pt x="359" y="96"/>
                </a:cubicBezTo>
                <a:cubicBezTo>
                  <a:pt x="250" y="159"/>
                  <a:pt x="159" y="250"/>
                  <a:pt x="96" y="359"/>
                </a:cubicBezTo>
                <a:cubicBezTo>
                  <a:pt x="33" y="468"/>
                  <a:pt x="0" y="592"/>
                  <a:pt x="0" y="718"/>
                </a:cubicBezTo>
                <a:lnTo>
                  <a:pt x="0" y="4883"/>
                </a:lnTo>
                <a:lnTo>
                  <a:pt x="0" y="4883"/>
                </a:lnTo>
                <a:cubicBezTo>
                  <a:pt x="0" y="5009"/>
                  <a:pt x="33" y="5133"/>
                  <a:pt x="96" y="5242"/>
                </a:cubicBezTo>
                <a:cubicBezTo>
                  <a:pt x="159" y="5351"/>
                  <a:pt x="250" y="5442"/>
                  <a:pt x="359" y="5505"/>
                </a:cubicBezTo>
                <a:cubicBezTo>
                  <a:pt x="468" y="5568"/>
                  <a:pt x="592" y="5601"/>
                  <a:pt x="718" y="5601"/>
                </a:cubicBezTo>
                <a:lnTo>
                  <a:pt x="3589" y="5601"/>
                </a:lnTo>
                <a:lnTo>
                  <a:pt x="3589" y="5601"/>
                </a:lnTo>
                <a:cubicBezTo>
                  <a:pt x="3715" y="5601"/>
                  <a:pt x="3839" y="5568"/>
                  <a:pt x="3948" y="5505"/>
                </a:cubicBezTo>
                <a:cubicBezTo>
                  <a:pt x="4057" y="5442"/>
                  <a:pt x="4148" y="5351"/>
                  <a:pt x="4211" y="5242"/>
                </a:cubicBezTo>
                <a:cubicBezTo>
                  <a:pt x="4274" y="5133"/>
                  <a:pt x="4307" y="5009"/>
                  <a:pt x="4307" y="4883"/>
                </a:cubicBezTo>
                <a:lnTo>
                  <a:pt x="4307" y="717"/>
                </a:lnTo>
                <a:lnTo>
                  <a:pt x="4307" y="718"/>
                </a:lnTo>
                <a:lnTo>
                  <a:pt x="4307" y="718"/>
                </a:lnTo>
                <a:cubicBezTo>
                  <a:pt x="4307" y="592"/>
                  <a:pt x="4274" y="468"/>
                  <a:pt x="4211" y="359"/>
                </a:cubicBezTo>
                <a:cubicBezTo>
                  <a:pt x="4148" y="250"/>
                  <a:pt x="4057" y="159"/>
                  <a:pt x="3948" y="96"/>
                </a:cubicBezTo>
                <a:cubicBezTo>
                  <a:pt x="3839" y="33"/>
                  <a:pt x="3715" y="0"/>
                  <a:pt x="3589" y="0"/>
                </a:cubicBezTo>
                <a:lnTo>
                  <a:pt x="717" y="0"/>
                </a:lnTo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BF00"/>
              </a:gs>
            </a:gsLst>
            <a:path path="circle"/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5"/>
          <p:cNvSpPr/>
          <p:nvPr/>
        </p:nvSpPr>
        <p:spPr>
          <a:xfrm>
            <a:off x="3085920" y="2512080"/>
            <a:ext cx="1352160" cy="162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100IT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CESNET-MCC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IISAS-</a:t>
            </a:r>
            <a:r>
              <a:rPr lang="it-IT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FedCloud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IISAS-</a:t>
            </a:r>
            <a:r>
              <a:rPr lang="it-IT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GPUCloud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IISAS-Nebula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172" name="CustomShape 6"/>
          <p:cNvSpPr/>
          <p:nvPr/>
        </p:nvSpPr>
        <p:spPr>
          <a:xfrm>
            <a:off x="4814280" y="3008520"/>
            <a:ext cx="1655640" cy="606550"/>
          </a:xfrm>
          <a:custGeom>
            <a:avLst/>
            <a:gdLst/>
            <a:ahLst/>
            <a:cxnLst/>
            <a:rect l="l" t="t" r="r" b="b"/>
            <a:pathLst>
              <a:path w="4602" h="1402">
                <a:moveTo>
                  <a:pt x="233" y="0"/>
                </a:moveTo>
                <a:lnTo>
                  <a:pt x="234" y="0"/>
                </a:lnTo>
                <a:cubicBezTo>
                  <a:pt x="193" y="0"/>
                  <a:pt x="152" y="11"/>
                  <a:pt x="117" y="31"/>
                </a:cubicBezTo>
                <a:cubicBezTo>
                  <a:pt x="81" y="52"/>
                  <a:pt x="52" y="81"/>
                  <a:pt x="31" y="117"/>
                </a:cubicBezTo>
                <a:cubicBezTo>
                  <a:pt x="11" y="152"/>
                  <a:pt x="0" y="193"/>
                  <a:pt x="0" y="234"/>
                </a:cubicBezTo>
                <a:lnTo>
                  <a:pt x="0" y="1167"/>
                </a:lnTo>
                <a:lnTo>
                  <a:pt x="0" y="1168"/>
                </a:lnTo>
                <a:cubicBezTo>
                  <a:pt x="0" y="1208"/>
                  <a:pt x="11" y="1249"/>
                  <a:pt x="31" y="1284"/>
                </a:cubicBezTo>
                <a:cubicBezTo>
                  <a:pt x="52" y="1320"/>
                  <a:pt x="81" y="1349"/>
                  <a:pt x="117" y="1370"/>
                </a:cubicBezTo>
                <a:cubicBezTo>
                  <a:pt x="152" y="1390"/>
                  <a:pt x="193" y="1401"/>
                  <a:pt x="234" y="1401"/>
                </a:cubicBezTo>
                <a:lnTo>
                  <a:pt x="4367" y="1400"/>
                </a:lnTo>
                <a:lnTo>
                  <a:pt x="4368" y="1401"/>
                </a:lnTo>
                <a:cubicBezTo>
                  <a:pt x="4408" y="1401"/>
                  <a:pt x="4449" y="1390"/>
                  <a:pt x="4484" y="1370"/>
                </a:cubicBezTo>
                <a:cubicBezTo>
                  <a:pt x="4520" y="1349"/>
                  <a:pt x="4549" y="1320"/>
                  <a:pt x="4570" y="1284"/>
                </a:cubicBezTo>
                <a:cubicBezTo>
                  <a:pt x="4590" y="1249"/>
                  <a:pt x="4601" y="1208"/>
                  <a:pt x="4601" y="1168"/>
                </a:cubicBezTo>
                <a:lnTo>
                  <a:pt x="4601" y="233"/>
                </a:lnTo>
                <a:lnTo>
                  <a:pt x="4601" y="234"/>
                </a:lnTo>
                <a:lnTo>
                  <a:pt x="4601" y="234"/>
                </a:lnTo>
                <a:cubicBezTo>
                  <a:pt x="4601" y="193"/>
                  <a:pt x="4590" y="152"/>
                  <a:pt x="4570" y="117"/>
                </a:cubicBezTo>
                <a:cubicBezTo>
                  <a:pt x="4549" y="81"/>
                  <a:pt x="4520" y="52"/>
                  <a:pt x="4484" y="31"/>
                </a:cubicBezTo>
                <a:cubicBezTo>
                  <a:pt x="4449" y="11"/>
                  <a:pt x="4408" y="0"/>
                  <a:pt x="4368" y="0"/>
                </a:cubicBezTo>
                <a:lnTo>
                  <a:pt x="233" y="0"/>
                </a:lnTo>
              </a:path>
            </a:pathLst>
          </a:custGeom>
          <a:gradFill rotWithShape="0">
            <a:gsLst>
              <a:gs pos="0">
                <a:srgbClr val="EEEEEE"/>
              </a:gs>
              <a:gs pos="100000">
                <a:srgbClr val="B2B2B2"/>
              </a:gs>
            </a:gsLst>
            <a:path path="circle">
              <a:fillToRect l="50000" t="50000" r="50000" b="50000"/>
            </a:path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7"/>
          <p:cNvSpPr/>
          <p:nvPr/>
        </p:nvSpPr>
        <p:spPr>
          <a:xfrm>
            <a:off x="5040000" y="2859254"/>
            <a:ext cx="1429920" cy="6683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it-IT" sz="12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it-IT" sz="1200" spc="-1" dirty="0">
                <a:solidFill>
                  <a:srgbClr val="000000"/>
                </a:solidFill>
                <a:latin typeface="Arial"/>
                <a:ea typeface="DejaVu Sans"/>
              </a:rPr>
              <a:t>IN2P3-IRES</a:t>
            </a:r>
            <a:endParaRPr lang="it-IT" sz="12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it-IT" sz="1200" spc="-1" dirty="0">
                <a:solidFill>
                  <a:srgbClr val="000000"/>
                </a:solidFill>
                <a:latin typeface="Arial"/>
              </a:rPr>
              <a:t>NCG-INGRID-PT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13" name="CustomShape 7">
            <a:extLst>
              <a:ext uri="{FF2B5EF4-FFF2-40B4-BE49-F238E27FC236}">
                <a16:creationId xmlns:a16="http://schemas.microsoft.com/office/drawing/2014/main" id="{45FE77C3-2361-074A-A067-0B45B510EE33}"/>
              </a:ext>
            </a:extLst>
          </p:cNvPr>
          <p:cNvSpPr/>
          <p:nvPr/>
        </p:nvSpPr>
        <p:spPr>
          <a:xfrm>
            <a:off x="1475640" y="1584000"/>
            <a:ext cx="612000" cy="430920"/>
          </a:xfrm>
          <a:prstGeom prst="donut">
            <a:avLst>
              <a:gd name="adj" fmla="val 12041"/>
            </a:avLst>
          </a:prstGeom>
          <a:solidFill>
            <a:srgbClr val="FF860D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5">
            <a:extLst>
              <a:ext uri="{FF2B5EF4-FFF2-40B4-BE49-F238E27FC236}">
                <a16:creationId xmlns:a16="http://schemas.microsoft.com/office/drawing/2014/main" id="{67FE3E1E-3B56-E546-9753-D46A15801436}"/>
              </a:ext>
            </a:extLst>
          </p:cNvPr>
          <p:cNvSpPr/>
          <p:nvPr/>
        </p:nvSpPr>
        <p:spPr>
          <a:xfrm>
            <a:off x="7416000" y="4896000"/>
            <a:ext cx="1079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24/09/2020</a:t>
            </a:r>
            <a:endParaRPr lang="it-IT" sz="1000" b="0" strike="noStrike" spc="-1" dirty="0">
              <a:latin typeface="Arial"/>
            </a:endParaRPr>
          </a:p>
        </p:txBody>
      </p:sp>
      <p:sp>
        <p:nvSpPr>
          <p:cNvPr id="2" name="CasellaDiTesto 1">
            <a:hlinkClick r:id="rId5"/>
            <a:extLst>
              <a:ext uri="{FF2B5EF4-FFF2-40B4-BE49-F238E27FC236}">
                <a16:creationId xmlns:a16="http://schemas.microsoft.com/office/drawing/2014/main" id="{68728263-5FD1-9048-8BF4-FEB9D2041DD9}"/>
              </a:ext>
            </a:extLst>
          </p:cNvPr>
          <p:cNvSpPr txBox="1"/>
          <p:nvPr/>
        </p:nvSpPr>
        <p:spPr>
          <a:xfrm>
            <a:off x="847800" y="4137840"/>
            <a:ext cx="238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5"/>
              </a:rPr>
              <a:t>Data source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stomShape 6">
            <a:extLst>
              <a:ext uri="{FF2B5EF4-FFF2-40B4-BE49-F238E27FC236}">
                <a16:creationId xmlns:a16="http://schemas.microsoft.com/office/drawing/2014/main" id="{039FB14C-9CA3-294B-9601-8723E890B35D}"/>
              </a:ext>
            </a:extLst>
          </p:cNvPr>
          <p:cNvSpPr/>
          <p:nvPr/>
        </p:nvSpPr>
        <p:spPr>
          <a:xfrm>
            <a:off x="1728000" y="3045374"/>
            <a:ext cx="1655640" cy="373970"/>
          </a:xfrm>
          <a:custGeom>
            <a:avLst/>
            <a:gdLst/>
            <a:ahLst/>
            <a:cxnLst/>
            <a:rect l="l" t="t" r="r" b="b"/>
            <a:pathLst>
              <a:path w="4602" h="2602">
                <a:moveTo>
                  <a:pt x="433" y="0"/>
                </a:moveTo>
                <a:lnTo>
                  <a:pt x="434" y="0"/>
                </a:lnTo>
                <a:cubicBezTo>
                  <a:pt x="357" y="0"/>
                  <a:pt x="283" y="20"/>
                  <a:pt x="217" y="58"/>
                </a:cubicBezTo>
                <a:cubicBezTo>
                  <a:pt x="151" y="96"/>
                  <a:pt x="96" y="151"/>
                  <a:pt x="58" y="217"/>
                </a:cubicBezTo>
                <a:cubicBezTo>
                  <a:pt x="20" y="283"/>
                  <a:pt x="0" y="357"/>
                  <a:pt x="0" y="434"/>
                </a:cubicBezTo>
                <a:lnTo>
                  <a:pt x="0" y="2167"/>
                </a:lnTo>
                <a:lnTo>
                  <a:pt x="0" y="2168"/>
                </a:lnTo>
                <a:cubicBezTo>
                  <a:pt x="0" y="2244"/>
                  <a:pt x="20" y="2318"/>
                  <a:pt x="58" y="2384"/>
                </a:cubicBezTo>
                <a:cubicBezTo>
                  <a:pt x="96" y="2450"/>
                  <a:pt x="151" y="2505"/>
                  <a:pt x="217" y="2543"/>
                </a:cubicBezTo>
                <a:cubicBezTo>
                  <a:pt x="283" y="2581"/>
                  <a:pt x="357" y="2601"/>
                  <a:pt x="434" y="2601"/>
                </a:cubicBezTo>
                <a:lnTo>
                  <a:pt x="4167" y="2601"/>
                </a:lnTo>
                <a:lnTo>
                  <a:pt x="4168" y="2601"/>
                </a:lnTo>
                <a:cubicBezTo>
                  <a:pt x="4244" y="2601"/>
                  <a:pt x="4318" y="2581"/>
                  <a:pt x="4384" y="2543"/>
                </a:cubicBezTo>
                <a:cubicBezTo>
                  <a:pt x="4450" y="2505"/>
                  <a:pt x="4505" y="2450"/>
                  <a:pt x="4543" y="2384"/>
                </a:cubicBezTo>
                <a:cubicBezTo>
                  <a:pt x="4581" y="2318"/>
                  <a:pt x="4601" y="2244"/>
                  <a:pt x="4601" y="2168"/>
                </a:cubicBezTo>
                <a:lnTo>
                  <a:pt x="4601" y="433"/>
                </a:lnTo>
                <a:lnTo>
                  <a:pt x="4601" y="434"/>
                </a:lnTo>
                <a:lnTo>
                  <a:pt x="4601" y="434"/>
                </a:lnTo>
                <a:cubicBezTo>
                  <a:pt x="4601" y="357"/>
                  <a:pt x="4581" y="283"/>
                  <a:pt x="4543" y="217"/>
                </a:cubicBezTo>
                <a:cubicBezTo>
                  <a:pt x="4505" y="151"/>
                  <a:pt x="4450" y="96"/>
                  <a:pt x="4384" y="58"/>
                </a:cubicBezTo>
                <a:cubicBezTo>
                  <a:pt x="4318" y="20"/>
                  <a:pt x="4244" y="0"/>
                  <a:pt x="4168" y="0"/>
                </a:cubicBezTo>
                <a:lnTo>
                  <a:pt x="433" y="0"/>
                </a:lnTo>
              </a:path>
            </a:pathLst>
          </a:custGeom>
          <a:gradFill rotWithShape="0">
            <a:gsLst>
              <a:gs pos="0">
                <a:srgbClr val="EEEEEE"/>
              </a:gs>
              <a:gs pos="100000">
                <a:srgbClr val="B2B2B2"/>
              </a:gs>
            </a:gsLst>
            <a:path path="circle">
              <a:fillToRect l="50000" t="50000" r="50000" b="50000"/>
            </a:path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" name="CustomShape 18">
            <a:extLst>
              <a:ext uri="{FF2B5EF4-FFF2-40B4-BE49-F238E27FC236}">
                <a16:creationId xmlns:a16="http://schemas.microsoft.com/office/drawing/2014/main" id="{BFA17C54-0BFC-6D43-917B-938E6362DF3C}"/>
              </a:ext>
            </a:extLst>
          </p:cNvPr>
          <p:cNvSpPr/>
          <p:nvPr/>
        </p:nvSpPr>
        <p:spPr>
          <a:xfrm>
            <a:off x="4863905" y="2523899"/>
            <a:ext cx="1655640" cy="431640"/>
          </a:xfrm>
          <a:custGeom>
            <a:avLst/>
            <a:gdLst/>
            <a:ahLst/>
            <a:cxnLst/>
            <a:rect l="l" t="t" r="r" b="b"/>
            <a:pathLst>
              <a:path w="4602" h="1202">
                <a:moveTo>
                  <a:pt x="200" y="0"/>
                </a:moveTo>
                <a:lnTo>
                  <a:pt x="200" y="0"/>
                </a:lnTo>
                <a:cubicBezTo>
                  <a:pt x="165" y="0"/>
                  <a:pt x="131" y="9"/>
                  <a:pt x="100" y="27"/>
                </a:cubicBezTo>
                <a:cubicBezTo>
                  <a:pt x="70" y="44"/>
                  <a:pt x="44" y="70"/>
                  <a:pt x="27" y="100"/>
                </a:cubicBezTo>
                <a:cubicBezTo>
                  <a:pt x="9" y="131"/>
                  <a:pt x="0" y="165"/>
                  <a:pt x="0" y="200"/>
                </a:cubicBezTo>
                <a:lnTo>
                  <a:pt x="0" y="1000"/>
                </a:lnTo>
                <a:lnTo>
                  <a:pt x="0" y="1001"/>
                </a:lnTo>
                <a:cubicBezTo>
                  <a:pt x="0" y="1036"/>
                  <a:pt x="9" y="1070"/>
                  <a:pt x="27" y="1101"/>
                </a:cubicBezTo>
                <a:cubicBezTo>
                  <a:pt x="44" y="1131"/>
                  <a:pt x="70" y="1157"/>
                  <a:pt x="100" y="1174"/>
                </a:cubicBezTo>
                <a:cubicBezTo>
                  <a:pt x="131" y="1192"/>
                  <a:pt x="165" y="1201"/>
                  <a:pt x="200" y="1201"/>
                </a:cubicBezTo>
                <a:lnTo>
                  <a:pt x="4400" y="1201"/>
                </a:lnTo>
                <a:lnTo>
                  <a:pt x="4401" y="1201"/>
                </a:lnTo>
                <a:cubicBezTo>
                  <a:pt x="4436" y="1201"/>
                  <a:pt x="4470" y="1192"/>
                  <a:pt x="4501" y="1174"/>
                </a:cubicBezTo>
                <a:cubicBezTo>
                  <a:pt x="4531" y="1157"/>
                  <a:pt x="4557" y="1131"/>
                  <a:pt x="4574" y="1101"/>
                </a:cubicBezTo>
                <a:cubicBezTo>
                  <a:pt x="4592" y="1070"/>
                  <a:pt x="4601" y="1036"/>
                  <a:pt x="4601" y="1001"/>
                </a:cubicBezTo>
                <a:lnTo>
                  <a:pt x="4601" y="200"/>
                </a:lnTo>
                <a:lnTo>
                  <a:pt x="4601" y="200"/>
                </a:lnTo>
                <a:lnTo>
                  <a:pt x="4601" y="200"/>
                </a:lnTo>
                <a:cubicBezTo>
                  <a:pt x="4601" y="165"/>
                  <a:pt x="4592" y="131"/>
                  <a:pt x="4574" y="100"/>
                </a:cubicBezTo>
                <a:cubicBezTo>
                  <a:pt x="4557" y="70"/>
                  <a:pt x="4531" y="44"/>
                  <a:pt x="4501" y="27"/>
                </a:cubicBezTo>
                <a:cubicBezTo>
                  <a:pt x="4470" y="9"/>
                  <a:pt x="4436" y="0"/>
                  <a:pt x="4401" y="0"/>
                </a:cubicBezTo>
                <a:lnTo>
                  <a:pt x="200" y="0"/>
                </a:lnTo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BF00"/>
              </a:gs>
            </a:gsLst>
            <a:path path="circle"/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1"/>
          <p:cNvSpPr/>
          <p:nvPr/>
        </p:nvSpPr>
        <p:spPr>
          <a:xfrm>
            <a:off x="2520000" y="168480"/>
            <a:ext cx="6047640" cy="40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500" b="1" strike="noStrike" spc="-1" dirty="0">
                <a:solidFill>
                  <a:srgbClr val="0E67AD"/>
                </a:solidFill>
                <a:latin typeface="Calibri"/>
                <a:ea typeface="Calibri"/>
              </a:rPr>
              <a:t>COMPARISON BETWEEN PERIODS</a:t>
            </a:r>
            <a:endParaRPr lang="it-IT" sz="2500" b="0" strike="noStrike" spc="-1" dirty="0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1045257" y="888120"/>
            <a:ext cx="2667600" cy="40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500" b="1" strike="noStrike" spc="-1" dirty="0">
                <a:solidFill>
                  <a:srgbClr val="0E67AD"/>
                </a:solidFill>
                <a:latin typeface="Calibri"/>
                <a:ea typeface="Calibri"/>
              </a:rPr>
              <a:t>PREVIOUS PERIOD </a:t>
            </a:r>
            <a:endParaRPr lang="it-IT" sz="25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4320000" y="864000"/>
            <a:ext cx="2667600" cy="40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500" b="1" strike="noStrike" spc="-1">
                <a:solidFill>
                  <a:srgbClr val="0E67AD"/>
                </a:solidFill>
                <a:latin typeface="Calibri"/>
                <a:ea typeface="Calibri"/>
              </a:rPr>
              <a:t>CURRENT PERIOD </a:t>
            </a:r>
            <a:endParaRPr lang="it-IT" sz="2500" b="0" strike="noStrike" spc="-1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1728000" y="1474464"/>
            <a:ext cx="1655640" cy="832881"/>
          </a:xfrm>
          <a:custGeom>
            <a:avLst/>
            <a:gdLst/>
            <a:ahLst/>
            <a:cxnLst/>
            <a:rect l="l" t="t" r="r" b="b"/>
            <a:pathLst>
              <a:path w="4602" h="3098">
                <a:moveTo>
                  <a:pt x="516" y="0"/>
                </a:moveTo>
                <a:lnTo>
                  <a:pt x="516" y="0"/>
                </a:lnTo>
                <a:cubicBezTo>
                  <a:pt x="426" y="0"/>
                  <a:pt x="337" y="24"/>
                  <a:pt x="258" y="69"/>
                </a:cubicBezTo>
                <a:cubicBezTo>
                  <a:pt x="180" y="114"/>
                  <a:pt x="114" y="180"/>
                  <a:pt x="69" y="258"/>
                </a:cubicBezTo>
                <a:cubicBezTo>
                  <a:pt x="24" y="337"/>
                  <a:pt x="0" y="426"/>
                  <a:pt x="0" y="516"/>
                </a:cubicBezTo>
                <a:lnTo>
                  <a:pt x="0" y="2580"/>
                </a:lnTo>
                <a:lnTo>
                  <a:pt x="0" y="2581"/>
                </a:lnTo>
                <a:cubicBezTo>
                  <a:pt x="0" y="2671"/>
                  <a:pt x="24" y="2760"/>
                  <a:pt x="69" y="2839"/>
                </a:cubicBezTo>
                <a:cubicBezTo>
                  <a:pt x="114" y="2917"/>
                  <a:pt x="180" y="2983"/>
                  <a:pt x="258" y="3028"/>
                </a:cubicBezTo>
                <a:cubicBezTo>
                  <a:pt x="337" y="3073"/>
                  <a:pt x="426" y="3097"/>
                  <a:pt x="516" y="3097"/>
                </a:cubicBezTo>
                <a:lnTo>
                  <a:pt x="4084" y="3097"/>
                </a:lnTo>
                <a:lnTo>
                  <a:pt x="4085" y="3097"/>
                </a:lnTo>
                <a:cubicBezTo>
                  <a:pt x="4175" y="3097"/>
                  <a:pt x="4264" y="3073"/>
                  <a:pt x="4343" y="3028"/>
                </a:cubicBezTo>
                <a:cubicBezTo>
                  <a:pt x="4421" y="2983"/>
                  <a:pt x="4487" y="2917"/>
                  <a:pt x="4532" y="2839"/>
                </a:cubicBezTo>
                <a:cubicBezTo>
                  <a:pt x="4577" y="2760"/>
                  <a:pt x="4601" y="2671"/>
                  <a:pt x="4601" y="2581"/>
                </a:cubicBezTo>
                <a:lnTo>
                  <a:pt x="4601" y="516"/>
                </a:lnTo>
                <a:lnTo>
                  <a:pt x="4601" y="516"/>
                </a:lnTo>
                <a:lnTo>
                  <a:pt x="4601" y="516"/>
                </a:lnTo>
                <a:cubicBezTo>
                  <a:pt x="4601" y="426"/>
                  <a:pt x="4577" y="337"/>
                  <a:pt x="4532" y="258"/>
                </a:cubicBezTo>
                <a:cubicBezTo>
                  <a:pt x="4487" y="180"/>
                  <a:pt x="4421" y="114"/>
                  <a:pt x="4343" y="69"/>
                </a:cubicBezTo>
                <a:cubicBezTo>
                  <a:pt x="4264" y="24"/>
                  <a:pt x="4175" y="0"/>
                  <a:pt x="4085" y="0"/>
                </a:cubicBezTo>
                <a:lnTo>
                  <a:pt x="516" y="0"/>
                </a:lnTo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BF00"/>
              </a:gs>
            </a:gsLst>
            <a:path path="circle"/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5"/>
          <p:cNvSpPr/>
          <p:nvPr/>
        </p:nvSpPr>
        <p:spPr>
          <a:xfrm>
            <a:off x="1959480" y="1304324"/>
            <a:ext cx="1352160" cy="11318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it-IT" sz="12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100IT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IISAS-</a:t>
            </a:r>
            <a:r>
              <a:rPr lang="it-IT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FedCloud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IISAS-</a:t>
            </a:r>
            <a:r>
              <a:rPr lang="it-IT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GPUCloud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IISAS-Nebula</a:t>
            </a:r>
          </a:p>
        </p:txBody>
      </p:sp>
      <p:sp>
        <p:nvSpPr>
          <p:cNvPr id="191" name="CustomShape 6"/>
          <p:cNvSpPr/>
          <p:nvPr/>
        </p:nvSpPr>
        <p:spPr>
          <a:xfrm>
            <a:off x="1728000" y="2551481"/>
            <a:ext cx="1655640" cy="373970"/>
          </a:xfrm>
          <a:custGeom>
            <a:avLst/>
            <a:gdLst/>
            <a:ahLst/>
            <a:cxnLst/>
            <a:rect l="l" t="t" r="r" b="b"/>
            <a:pathLst>
              <a:path w="4602" h="2602">
                <a:moveTo>
                  <a:pt x="433" y="0"/>
                </a:moveTo>
                <a:lnTo>
                  <a:pt x="434" y="0"/>
                </a:lnTo>
                <a:cubicBezTo>
                  <a:pt x="357" y="0"/>
                  <a:pt x="283" y="20"/>
                  <a:pt x="217" y="58"/>
                </a:cubicBezTo>
                <a:cubicBezTo>
                  <a:pt x="151" y="96"/>
                  <a:pt x="96" y="151"/>
                  <a:pt x="58" y="217"/>
                </a:cubicBezTo>
                <a:cubicBezTo>
                  <a:pt x="20" y="283"/>
                  <a:pt x="0" y="357"/>
                  <a:pt x="0" y="434"/>
                </a:cubicBezTo>
                <a:lnTo>
                  <a:pt x="0" y="2167"/>
                </a:lnTo>
                <a:lnTo>
                  <a:pt x="0" y="2168"/>
                </a:lnTo>
                <a:cubicBezTo>
                  <a:pt x="0" y="2244"/>
                  <a:pt x="20" y="2318"/>
                  <a:pt x="58" y="2384"/>
                </a:cubicBezTo>
                <a:cubicBezTo>
                  <a:pt x="96" y="2450"/>
                  <a:pt x="151" y="2505"/>
                  <a:pt x="217" y="2543"/>
                </a:cubicBezTo>
                <a:cubicBezTo>
                  <a:pt x="283" y="2581"/>
                  <a:pt x="357" y="2601"/>
                  <a:pt x="434" y="2601"/>
                </a:cubicBezTo>
                <a:lnTo>
                  <a:pt x="4167" y="2601"/>
                </a:lnTo>
                <a:lnTo>
                  <a:pt x="4168" y="2601"/>
                </a:lnTo>
                <a:cubicBezTo>
                  <a:pt x="4244" y="2601"/>
                  <a:pt x="4318" y="2581"/>
                  <a:pt x="4384" y="2543"/>
                </a:cubicBezTo>
                <a:cubicBezTo>
                  <a:pt x="4450" y="2505"/>
                  <a:pt x="4505" y="2450"/>
                  <a:pt x="4543" y="2384"/>
                </a:cubicBezTo>
                <a:cubicBezTo>
                  <a:pt x="4581" y="2318"/>
                  <a:pt x="4601" y="2244"/>
                  <a:pt x="4601" y="2168"/>
                </a:cubicBezTo>
                <a:lnTo>
                  <a:pt x="4601" y="433"/>
                </a:lnTo>
                <a:lnTo>
                  <a:pt x="4601" y="434"/>
                </a:lnTo>
                <a:lnTo>
                  <a:pt x="4601" y="434"/>
                </a:lnTo>
                <a:cubicBezTo>
                  <a:pt x="4601" y="357"/>
                  <a:pt x="4581" y="283"/>
                  <a:pt x="4543" y="217"/>
                </a:cubicBezTo>
                <a:cubicBezTo>
                  <a:pt x="4505" y="151"/>
                  <a:pt x="4450" y="96"/>
                  <a:pt x="4384" y="58"/>
                </a:cubicBezTo>
                <a:cubicBezTo>
                  <a:pt x="4318" y="20"/>
                  <a:pt x="4244" y="0"/>
                  <a:pt x="4168" y="0"/>
                </a:cubicBezTo>
                <a:lnTo>
                  <a:pt x="433" y="0"/>
                </a:lnTo>
              </a:path>
            </a:pathLst>
          </a:custGeom>
          <a:gradFill rotWithShape="0">
            <a:gsLst>
              <a:gs pos="0">
                <a:srgbClr val="EEEEEE"/>
              </a:gs>
              <a:gs pos="100000">
                <a:srgbClr val="B2B2B2"/>
              </a:gs>
            </a:gsLst>
            <a:path path="circle">
              <a:fillToRect l="50000" t="50000" r="50000" b="50000"/>
            </a:path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7"/>
          <p:cNvSpPr/>
          <p:nvPr/>
        </p:nvSpPr>
        <p:spPr>
          <a:xfrm>
            <a:off x="1933106" y="2602282"/>
            <a:ext cx="1367640" cy="3133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spc="-1" dirty="0">
                <a:solidFill>
                  <a:srgbClr val="000000"/>
                </a:solidFill>
                <a:latin typeface="Arial"/>
              </a:rPr>
              <a:t>CESNET-MCC</a:t>
            </a:r>
          </a:p>
          <a:p>
            <a:pPr>
              <a:lnSpc>
                <a:spcPct val="100000"/>
              </a:lnSpc>
            </a:pPr>
            <a:endParaRPr lang="it-IT" sz="1200" b="0" strike="noStrike" spc="-1" dirty="0">
              <a:latin typeface="Arial"/>
            </a:endParaRPr>
          </a:p>
        </p:txBody>
      </p:sp>
      <p:pic>
        <p:nvPicPr>
          <p:cNvPr id="193" name="Immagine 192"/>
          <p:cNvPicPr/>
          <p:nvPr/>
        </p:nvPicPr>
        <p:blipFill>
          <a:blip r:embed="rId2"/>
          <a:stretch/>
        </p:blipFill>
        <p:spPr>
          <a:xfrm>
            <a:off x="145440" y="1496520"/>
            <a:ext cx="310680" cy="375120"/>
          </a:xfrm>
          <a:prstGeom prst="rect">
            <a:avLst/>
          </a:prstGeom>
          <a:ln>
            <a:noFill/>
          </a:ln>
        </p:spPr>
      </p:pic>
      <p:pic>
        <p:nvPicPr>
          <p:cNvPr id="194" name="Immagine 193"/>
          <p:cNvPicPr/>
          <p:nvPr/>
        </p:nvPicPr>
        <p:blipFill>
          <a:blip r:embed="rId3"/>
          <a:stretch/>
        </p:blipFill>
        <p:spPr>
          <a:xfrm>
            <a:off x="154080" y="2000520"/>
            <a:ext cx="318600" cy="359640"/>
          </a:xfrm>
          <a:prstGeom prst="rect">
            <a:avLst/>
          </a:prstGeom>
          <a:ln>
            <a:noFill/>
          </a:ln>
        </p:spPr>
      </p:pic>
      <p:sp>
        <p:nvSpPr>
          <p:cNvPr id="196" name="CustomShape 9"/>
          <p:cNvSpPr/>
          <p:nvPr/>
        </p:nvSpPr>
        <p:spPr>
          <a:xfrm>
            <a:off x="391680" y="2556360"/>
            <a:ext cx="868320" cy="21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No Badge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97" name="CustomShape 10"/>
          <p:cNvSpPr/>
          <p:nvPr/>
        </p:nvSpPr>
        <p:spPr>
          <a:xfrm>
            <a:off x="6944672" y="1830600"/>
            <a:ext cx="1221120" cy="29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400" b="1" strike="noStrike" spc="-1" dirty="0">
                <a:solidFill>
                  <a:srgbClr val="0E67AD"/>
                </a:solidFill>
                <a:latin typeface="Calibri"/>
                <a:ea typeface="Calibri"/>
              </a:rPr>
              <a:t>CONFIRMED</a:t>
            </a:r>
            <a:endParaRPr lang="it-IT" sz="1400" b="0" strike="noStrike" spc="-1" dirty="0">
              <a:latin typeface="Arial"/>
            </a:endParaRPr>
          </a:p>
        </p:txBody>
      </p:sp>
      <p:sp>
        <p:nvSpPr>
          <p:cNvPr id="198" name="CustomShape 11"/>
          <p:cNvSpPr/>
          <p:nvPr/>
        </p:nvSpPr>
        <p:spPr>
          <a:xfrm>
            <a:off x="4845600" y="1471470"/>
            <a:ext cx="1655640" cy="832881"/>
          </a:xfrm>
          <a:custGeom>
            <a:avLst/>
            <a:gdLst/>
            <a:ahLst/>
            <a:cxnLst/>
            <a:rect l="l" t="t" r="r" b="b"/>
            <a:pathLst>
              <a:path w="4602" h="4802">
                <a:moveTo>
                  <a:pt x="766" y="0"/>
                </a:moveTo>
                <a:lnTo>
                  <a:pt x="767" y="0"/>
                </a:lnTo>
                <a:cubicBezTo>
                  <a:pt x="632" y="0"/>
                  <a:pt x="500" y="35"/>
                  <a:pt x="383" y="103"/>
                </a:cubicBezTo>
                <a:cubicBezTo>
                  <a:pt x="267" y="170"/>
                  <a:pt x="170" y="267"/>
                  <a:pt x="103" y="383"/>
                </a:cubicBezTo>
                <a:cubicBezTo>
                  <a:pt x="35" y="500"/>
                  <a:pt x="0" y="632"/>
                  <a:pt x="0" y="767"/>
                </a:cubicBezTo>
                <a:lnTo>
                  <a:pt x="0" y="4034"/>
                </a:lnTo>
                <a:lnTo>
                  <a:pt x="0" y="4034"/>
                </a:lnTo>
                <a:cubicBezTo>
                  <a:pt x="0" y="4169"/>
                  <a:pt x="35" y="4301"/>
                  <a:pt x="103" y="4418"/>
                </a:cubicBezTo>
                <a:cubicBezTo>
                  <a:pt x="170" y="4534"/>
                  <a:pt x="267" y="4631"/>
                  <a:pt x="383" y="4698"/>
                </a:cubicBezTo>
                <a:cubicBezTo>
                  <a:pt x="500" y="4766"/>
                  <a:pt x="632" y="4801"/>
                  <a:pt x="767" y="4801"/>
                </a:cubicBezTo>
                <a:lnTo>
                  <a:pt x="3834" y="4801"/>
                </a:lnTo>
                <a:lnTo>
                  <a:pt x="3834" y="4801"/>
                </a:lnTo>
                <a:cubicBezTo>
                  <a:pt x="3969" y="4801"/>
                  <a:pt x="4101" y="4766"/>
                  <a:pt x="4218" y="4698"/>
                </a:cubicBezTo>
                <a:cubicBezTo>
                  <a:pt x="4334" y="4631"/>
                  <a:pt x="4431" y="4534"/>
                  <a:pt x="4498" y="4418"/>
                </a:cubicBezTo>
                <a:cubicBezTo>
                  <a:pt x="4566" y="4301"/>
                  <a:pt x="4601" y="4169"/>
                  <a:pt x="4601" y="4034"/>
                </a:cubicBezTo>
                <a:lnTo>
                  <a:pt x="4601" y="766"/>
                </a:lnTo>
                <a:lnTo>
                  <a:pt x="4601" y="767"/>
                </a:lnTo>
                <a:lnTo>
                  <a:pt x="4601" y="767"/>
                </a:lnTo>
                <a:cubicBezTo>
                  <a:pt x="4601" y="632"/>
                  <a:pt x="4566" y="500"/>
                  <a:pt x="4498" y="383"/>
                </a:cubicBezTo>
                <a:cubicBezTo>
                  <a:pt x="4431" y="267"/>
                  <a:pt x="4334" y="170"/>
                  <a:pt x="4218" y="103"/>
                </a:cubicBezTo>
                <a:cubicBezTo>
                  <a:pt x="4101" y="35"/>
                  <a:pt x="3969" y="0"/>
                  <a:pt x="3834" y="0"/>
                </a:cubicBezTo>
                <a:lnTo>
                  <a:pt x="766" y="0"/>
                </a:lnTo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BF00"/>
              </a:gs>
            </a:gsLst>
            <a:path path="circle"/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12"/>
          <p:cNvSpPr/>
          <p:nvPr/>
        </p:nvSpPr>
        <p:spPr>
          <a:xfrm>
            <a:off x="5055480" y="1440000"/>
            <a:ext cx="1352160" cy="111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100IT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IISAS-</a:t>
            </a:r>
            <a:r>
              <a:rPr lang="it-IT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FedCloud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IISAS-</a:t>
            </a:r>
            <a:r>
              <a:rPr lang="it-IT" sz="12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GPUCloud</a:t>
            </a:r>
            <a:endParaRPr lang="it-IT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IISAS-Nebula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200" name="CustomShape 13"/>
          <p:cNvSpPr/>
          <p:nvPr/>
        </p:nvSpPr>
        <p:spPr>
          <a:xfrm>
            <a:off x="6984000" y="2593675"/>
            <a:ext cx="1029240" cy="29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400" b="1" strike="noStrike" spc="-1" dirty="0">
                <a:solidFill>
                  <a:srgbClr val="0E67AD"/>
                </a:solidFill>
                <a:latin typeface="Calibri"/>
                <a:ea typeface="Calibri"/>
              </a:rPr>
              <a:t>CHANGED</a:t>
            </a:r>
            <a:endParaRPr lang="it-IT" sz="1400" b="0" strike="noStrike" spc="-1" dirty="0">
              <a:latin typeface="Arial"/>
            </a:endParaRPr>
          </a:p>
        </p:txBody>
      </p:sp>
      <p:sp>
        <p:nvSpPr>
          <p:cNvPr id="201" name="CustomShape 14"/>
          <p:cNvSpPr/>
          <p:nvPr/>
        </p:nvSpPr>
        <p:spPr>
          <a:xfrm>
            <a:off x="6984000" y="3178375"/>
            <a:ext cx="1221120" cy="29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400" b="1" strike="noStrike" spc="-1" dirty="0">
                <a:solidFill>
                  <a:srgbClr val="0E67AD"/>
                </a:solidFill>
                <a:latin typeface="Calibri"/>
                <a:ea typeface="Calibri"/>
              </a:rPr>
              <a:t>CONFIRMED</a:t>
            </a:r>
            <a:endParaRPr lang="it-IT" sz="1400" b="0" strike="noStrike" spc="-1" dirty="0">
              <a:latin typeface="Arial"/>
            </a:endParaRPr>
          </a:p>
        </p:txBody>
      </p:sp>
      <p:sp>
        <p:nvSpPr>
          <p:cNvPr id="208" name="CustomShape 21"/>
          <p:cNvSpPr/>
          <p:nvPr/>
        </p:nvSpPr>
        <p:spPr>
          <a:xfrm>
            <a:off x="6768000" y="1523520"/>
            <a:ext cx="71640" cy="836640"/>
          </a:xfrm>
          <a:custGeom>
            <a:avLst/>
            <a:gdLst/>
            <a:ahLst/>
            <a:cxnLst/>
            <a:rect l="l" t="t" r="r" b="b"/>
            <a:pathLst>
              <a:path w="201" h="3002">
                <a:moveTo>
                  <a:pt x="0" y="0"/>
                </a:moveTo>
                <a:cubicBezTo>
                  <a:pt x="50" y="0"/>
                  <a:pt x="100" y="125"/>
                  <a:pt x="100" y="250"/>
                </a:cubicBezTo>
                <a:lnTo>
                  <a:pt x="100" y="1250"/>
                </a:lnTo>
                <a:cubicBezTo>
                  <a:pt x="100" y="1375"/>
                  <a:pt x="150" y="1500"/>
                  <a:pt x="200" y="1500"/>
                </a:cubicBezTo>
                <a:cubicBezTo>
                  <a:pt x="150" y="1500"/>
                  <a:pt x="100" y="1625"/>
                  <a:pt x="100" y="1750"/>
                </a:cubicBezTo>
                <a:lnTo>
                  <a:pt x="100" y="2750"/>
                </a:lnTo>
                <a:cubicBezTo>
                  <a:pt x="100" y="2875"/>
                  <a:pt x="50" y="3001"/>
                  <a:pt x="0" y="30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26"/>
          <p:cNvSpPr/>
          <p:nvPr/>
        </p:nvSpPr>
        <p:spPr>
          <a:xfrm>
            <a:off x="6768000" y="3115511"/>
            <a:ext cx="45719" cy="829839"/>
          </a:xfrm>
          <a:custGeom>
            <a:avLst/>
            <a:gdLst/>
            <a:ahLst/>
            <a:cxnLst/>
            <a:rect l="l" t="t" r="r" b="b"/>
            <a:pathLst>
              <a:path w="201" h="1202">
                <a:moveTo>
                  <a:pt x="0" y="0"/>
                </a:moveTo>
                <a:cubicBezTo>
                  <a:pt x="50" y="0"/>
                  <a:pt x="100" y="50"/>
                  <a:pt x="100" y="100"/>
                </a:cubicBezTo>
                <a:lnTo>
                  <a:pt x="100" y="500"/>
                </a:lnTo>
                <a:cubicBezTo>
                  <a:pt x="100" y="550"/>
                  <a:pt x="150" y="600"/>
                  <a:pt x="200" y="600"/>
                </a:cubicBezTo>
                <a:cubicBezTo>
                  <a:pt x="150" y="600"/>
                  <a:pt x="100" y="650"/>
                  <a:pt x="100" y="700"/>
                </a:cubicBezTo>
                <a:lnTo>
                  <a:pt x="100" y="1100"/>
                </a:lnTo>
                <a:cubicBezTo>
                  <a:pt x="100" y="1150"/>
                  <a:pt x="50" y="1201"/>
                  <a:pt x="0" y="12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27"/>
          <p:cNvSpPr/>
          <p:nvPr/>
        </p:nvSpPr>
        <p:spPr>
          <a:xfrm>
            <a:off x="6768000" y="2565880"/>
            <a:ext cx="71640" cy="360000"/>
          </a:xfrm>
          <a:custGeom>
            <a:avLst/>
            <a:gdLst/>
            <a:ahLst/>
            <a:cxnLst/>
            <a:rect l="l" t="t" r="r" b="b"/>
            <a:pathLst>
              <a:path w="201" h="1202">
                <a:moveTo>
                  <a:pt x="0" y="0"/>
                </a:moveTo>
                <a:cubicBezTo>
                  <a:pt x="50" y="0"/>
                  <a:pt x="100" y="50"/>
                  <a:pt x="100" y="100"/>
                </a:cubicBezTo>
                <a:lnTo>
                  <a:pt x="100" y="500"/>
                </a:lnTo>
                <a:cubicBezTo>
                  <a:pt x="100" y="550"/>
                  <a:pt x="150" y="600"/>
                  <a:pt x="200" y="600"/>
                </a:cubicBezTo>
                <a:cubicBezTo>
                  <a:pt x="150" y="600"/>
                  <a:pt x="100" y="650"/>
                  <a:pt x="100" y="700"/>
                </a:cubicBezTo>
                <a:lnTo>
                  <a:pt x="100" y="1100"/>
                </a:lnTo>
                <a:cubicBezTo>
                  <a:pt x="100" y="1150"/>
                  <a:pt x="50" y="1201"/>
                  <a:pt x="0" y="12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29"/>
          <p:cNvSpPr/>
          <p:nvPr/>
        </p:nvSpPr>
        <p:spPr>
          <a:xfrm>
            <a:off x="432000" y="1496520"/>
            <a:ext cx="791640" cy="359640"/>
          </a:xfrm>
          <a:custGeom>
            <a:avLst/>
            <a:gdLst/>
            <a:ahLst/>
            <a:cxnLst/>
            <a:rect l="l" t="t" r="r" b="b"/>
            <a:pathLst>
              <a:path w="2202" h="1002">
                <a:moveTo>
                  <a:pt x="166" y="0"/>
                </a:moveTo>
                <a:lnTo>
                  <a:pt x="167" y="0"/>
                </a:lnTo>
                <a:cubicBezTo>
                  <a:pt x="138" y="0"/>
                  <a:pt x="109" y="8"/>
                  <a:pt x="83" y="22"/>
                </a:cubicBezTo>
                <a:cubicBezTo>
                  <a:pt x="58" y="37"/>
                  <a:pt x="37" y="58"/>
                  <a:pt x="22" y="83"/>
                </a:cubicBezTo>
                <a:cubicBezTo>
                  <a:pt x="8" y="109"/>
                  <a:pt x="0" y="138"/>
                  <a:pt x="0" y="167"/>
                </a:cubicBezTo>
                <a:lnTo>
                  <a:pt x="0" y="834"/>
                </a:lnTo>
                <a:lnTo>
                  <a:pt x="0" y="834"/>
                </a:lnTo>
                <a:cubicBezTo>
                  <a:pt x="0" y="863"/>
                  <a:pt x="8" y="892"/>
                  <a:pt x="22" y="918"/>
                </a:cubicBezTo>
                <a:cubicBezTo>
                  <a:pt x="37" y="943"/>
                  <a:pt x="58" y="964"/>
                  <a:pt x="83" y="979"/>
                </a:cubicBezTo>
                <a:cubicBezTo>
                  <a:pt x="109" y="993"/>
                  <a:pt x="138" y="1001"/>
                  <a:pt x="167" y="1001"/>
                </a:cubicBezTo>
                <a:lnTo>
                  <a:pt x="2034" y="1001"/>
                </a:lnTo>
                <a:lnTo>
                  <a:pt x="2034" y="1001"/>
                </a:lnTo>
                <a:cubicBezTo>
                  <a:pt x="2063" y="1001"/>
                  <a:pt x="2092" y="993"/>
                  <a:pt x="2118" y="979"/>
                </a:cubicBezTo>
                <a:cubicBezTo>
                  <a:pt x="2143" y="964"/>
                  <a:pt x="2164" y="943"/>
                  <a:pt x="2179" y="918"/>
                </a:cubicBezTo>
                <a:cubicBezTo>
                  <a:pt x="2193" y="892"/>
                  <a:pt x="2201" y="863"/>
                  <a:pt x="2201" y="834"/>
                </a:cubicBezTo>
                <a:lnTo>
                  <a:pt x="2201" y="166"/>
                </a:lnTo>
                <a:lnTo>
                  <a:pt x="2201" y="167"/>
                </a:lnTo>
                <a:lnTo>
                  <a:pt x="2201" y="167"/>
                </a:lnTo>
                <a:cubicBezTo>
                  <a:pt x="2201" y="138"/>
                  <a:pt x="2193" y="109"/>
                  <a:pt x="2179" y="83"/>
                </a:cubicBezTo>
                <a:cubicBezTo>
                  <a:pt x="2164" y="58"/>
                  <a:pt x="2143" y="37"/>
                  <a:pt x="2118" y="22"/>
                </a:cubicBezTo>
                <a:cubicBezTo>
                  <a:pt x="2092" y="8"/>
                  <a:pt x="2063" y="0"/>
                  <a:pt x="2034" y="0"/>
                </a:cubicBezTo>
                <a:lnTo>
                  <a:pt x="166" y="0"/>
                </a:lnTo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BF00"/>
              </a:gs>
            </a:gsLst>
            <a:path path="circle"/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Golden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17" name="CustomShape 30"/>
          <p:cNvSpPr/>
          <p:nvPr/>
        </p:nvSpPr>
        <p:spPr>
          <a:xfrm>
            <a:off x="432000" y="2000520"/>
            <a:ext cx="791640" cy="359640"/>
          </a:xfrm>
          <a:custGeom>
            <a:avLst/>
            <a:gdLst/>
            <a:ahLst/>
            <a:cxnLst/>
            <a:rect l="l" t="t" r="r" b="b"/>
            <a:pathLst>
              <a:path w="2202" h="1002">
                <a:moveTo>
                  <a:pt x="166" y="0"/>
                </a:moveTo>
                <a:lnTo>
                  <a:pt x="167" y="0"/>
                </a:lnTo>
                <a:cubicBezTo>
                  <a:pt x="138" y="0"/>
                  <a:pt x="109" y="8"/>
                  <a:pt x="83" y="22"/>
                </a:cubicBezTo>
                <a:cubicBezTo>
                  <a:pt x="58" y="37"/>
                  <a:pt x="37" y="58"/>
                  <a:pt x="22" y="83"/>
                </a:cubicBezTo>
                <a:cubicBezTo>
                  <a:pt x="8" y="109"/>
                  <a:pt x="0" y="138"/>
                  <a:pt x="0" y="167"/>
                </a:cubicBezTo>
                <a:lnTo>
                  <a:pt x="0" y="834"/>
                </a:lnTo>
                <a:lnTo>
                  <a:pt x="0" y="834"/>
                </a:lnTo>
                <a:cubicBezTo>
                  <a:pt x="0" y="863"/>
                  <a:pt x="8" y="892"/>
                  <a:pt x="22" y="918"/>
                </a:cubicBezTo>
                <a:cubicBezTo>
                  <a:pt x="37" y="943"/>
                  <a:pt x="58" y="964"/>
                  <a:pt x="83" y="979"/>
                </a:cubicBezTo>
                <a:cubicBezTo>
                  <a:pt x="109" y="993"/>
                  <a:pt x="138" y="1001"/>
                  <a:pt x="167" y="1001"/>
                </a:cubicBezTo>
                <a:lnTo>
                  <a:pt x="2034" y="1001"/>
                </a:lnTo>
                <a:lnTo>
                  <a:pt x="2034" y="1001"/>
                </a:lnTo>
                <a:cubicBezTo>
                  <a:pt x="2063" y="1001"/>
                  <a:pt x="2092" y="993"/>
                  <a:pt x="2118" y="979"/>
                </a:cubicBezTo>
                <a:cubicBezTo>
                  <a:pt x="2143" y="964"/>
                  <a:pt x="2164" y="943"/>
                  <a:pt x="2179" y="918"/>
                </a:cubicBezTo>
                <a:cubicBezTo>
                  <a:pt x="2193" y="892"/>
                  <a:pt x="2201" y="863"/>
                  <a:pt x="2201" y="834"/>
                </a:cubicBezTo>
                <a:lnTo>
                  <a:pt x="2201" y="166"/>
                </a:lnTo>
                <a:lnTo>
                  <a:pt x="2201" y="167"/>
                </a:lnTo>
                <a:lnTo>
                  <a:pt x="2201" y="167"/>
                </a:lnTo>
                <a:cubicBezTo>
                  <a:pt x="2201" y="138"/>
                  <a:pt x="2193" y="109"/>
                  <a:pt x="2179" y="83"/>
                </a:cubicBezTo>
                <a:cubicBezTo>
                  <a:pt x="2164" y="58"/>
                  <a:pt x="2143" y="37"/>
                  <a:pt x="2118" y="22"/>
                </a:cubicBezTo>
                <a:cubicBezTo>
                  <a:pt x="2092" y="8"/>
                  <a:pt x="2063" y="0"/>
                  <a:pt x="2034" y="0"/>
                </a:cubicBezTo>
                <a:lnTo>
                  <a:pt x="166" y="0"/>
                </a:lnTo>
              </a:path>
            </a:pathLst>
          </a:custGeom>
          <a:gradFill rotWithShape="0">
            <a:gsLst>
              <a:gs pos="0">
                <a:srgbClr val="EEEEEE"/>
              </a:gs>
              <a:gs pos="100000">
                <a:srgbClr val="B2B2B2"/>
              </a:gs>
            </a:gsLst>
            <a:path path="circle">
              <a:fillToRect l="50000" t="50000" r="50000" b="50000"/>
            </a:path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Silver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28" name="CustomShape 41"/>
          <p:cNvSpPr/>
          <p:nvPr/>
        </p:nvSpPr>
        <p:spPr>
          <a:xfrm>
            <a:off x="432000" y="2507400"/>
            <a:ext cx="792000" cy="372600"/>
          </a:xfrm>
          <a:custGeom>
            <a:avLst/>
            <a:gdLst/>
            <a:ahLst/>
            <a:cxnLst/>
            <a:rect l="l" t="t" r="r" b="b"/>
            <a:pathLst>
              <a:path w="4602" h="1202">
                <a:moveTo>
                  <a:pt x="200" y="0"/>
                </a:moveTo>
                <a:lnTo>
                  <a:pt x="200" y="0"/>
                </a:lnTo>
                <a:cubicBezTo>
                  <a:pt x="165" y="0"/>
                  <a:pt x="131" y="9"/>
                  <a:pt x="100" y="27"/>
                </a:cubicBezTo>
                <a:cubicBezTo>
                  <a:pt x="70" y="44"/>
                  <a:pt x="44" y="70"/>
                  <a:pt x="27" y="100"/>
                </a:cubicBezTo>
                <a:cubicBezTo>
                  <a:pt x="9" y="131"/>
                  <a:pt x="0" y="165"/>
                  <a:pt x="0" y="200"/>
                </a:cubicBezTo>
                <a:lnTo>
                  <a:pt x="0" y="1000"/>
                </a:lnTo>
                <a:lnTo>
                  <a:pt x="0" y="1001"/>
                </a:lnTo>
                <a:cubicBezTo>
                  <a:pt x="0" y="1036"/>
                  <a:pt x="9" y="1070"/>
                  <a:pt x="27" y="1101"/>
                </a:cubicBezTo>
                <a:cubicBezTo>
                  <a:pt x="44" y="1131"/>
                  <a:pt x="70" y="1157"/>
                  <a:pt x="100" y="1174"/>
                </a:cubicBezTo>
                <a:cubicBezTo>
                  <a:pt x="131" y="1192"/>
                  <a:pt x="165" y="1201"/>
                  <a:pt x="200" y="1201"/>
                </a:cubicBezTo>
                <a:lnTo>
                  <a:pt x="4400" y="1201"/>
                </a:lnTo>
                <a:lnTo>
                  <a:pt x="4401" y="1201"/>
                </a:lnTo>
                <a:cubicBezTo>
                  <a:pt x="4436" y="1201"/>
                  <a:pt x="4470" y="1192"/>
                  <a:pt x="4501" y="1174"/>
                </a:cubicBezTo>
                <a:cubicBezTo>
                  <a:pt x="4531" y="1157"/>
                  <a:pt x="4557" y="1131"/>
                  <a:pt x="4574" y="1101"/>
                </a:cubicBezTo>
                <a:cubicBezTo>
                  <a:pt x="4592" y="1070"/>
                  <a:pt x="4601" y="1036"/>
                  <a:pt x="4601" y="1001"/>
                </a:cubicBezTo>
                <a:lnTo>
                  <a:pt x="4601" y="200"/>
                </a:lnTo>
                <a:lnTo>
                  <a:pt x="4601" y="200"/>
                </a:lnTo>
                <a:lnTo>
                  <a:pt x="4601" y="200"/>
                </a:lnTo>
                <a:cubicBezTo>
                  <a:pt x="4601" y="165"/>
                  <a:pt x="4592" y="131"/>
                  <a:pt x="4574" y="100"/>
                </a:cubicBezTo>
                <a:cubicBezTo>
                  <a:pt x="4557" y="70"/>
                  <a:pt x="4531" y="44"/>
                  <a:pt x="4501" y="27"/>
                </a:cubicBezTo>
                <a:cubicBezTo>
                  <a:pt x="4470" y="9"/>
                  <a:pt x="4436" y="0"/>
                  <a:pt x="4401" y="0"/>
                </a:cubicBezTo>
                <a:lnTo>
                  <a:pt x="200" y="0"/>
                </a:ln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Freccia destra 1">
            <a:extLst>
              <a:ext uri="{FF2B5EF4-FFF2-40B4-BE49-F238E27FC236}">
                <a16:creationId xmlns:a16="http://schemas.microsoft.com/office/drawing/2014/main" id="{58D855E3-FB4A-9747-9784-BA1ABDA43A4F}"/>
              </a:ext>
            </a:extLst>
          </p:cNvPr>
          <p:cNvSpPr/>
          <p:nvPr/>
        </p:nvSpPr>
        <p:spPr>
          <a:xfrm>
            <a:off x="3718560" y="1830600"/>
            <a:ext cx="8534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Freccia destra 53">
            <a:extLst>
              <a:ext uri="{FF2B5EF4-FFF2-40B4-BE49-F238E27FC236}">
                <a16:creationId xmlns:a16="http://schemas.microsoft.com/office/drawing/2014/main" id="{5E2191E2-2939-B343-8BB6-F8171D4E5FB2}"/>
              </a:ext>
            </a:extLst>
          </p:cNvPr>
          <p:cNvSpPr/>
          <p:nvPr/>
        </p:nvSpPr>
        <p:spPr>
          <a:xfrm>
            <a:off x="3697052" y="2686680"/>
            <a:ext cx="85344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ustomShape 5">
            <a:extLst>
              <a:ext uri="{FF2B5EF4-FFF2-40B4-BE49-F238E27FC236}">
                <a16:creationId xmlns:a16="http://schemas.microsoft.com/office/drawing/2014/main" id="{CCFB5E4E-E6E9-D540-9305-22E2D0F8166B}"/>
              </a:ext>
            </a:extLst>
          </p:cNvPr>
          <p:cNvSpPr/>
          <p:nvPr/>
        </p:nvSpPr>
        <p:spPr>
          <a:xfrm>
            <a:off x="7416000" y="4896000"/>
            <a:ext cx="1079640" cy="2156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24/09/2020</a:t>
            </a:r>
            <a:endParaRPr lang="it-IT" sz="1000" b="0" strike="noStrike" spc="-1" dirty="0">
              <a:latin typeface="Arial"/>
            </a:endParaRPr>
          </a:p>
        </p:txBody>
      </p:sp>
      <p:sp>
        <p:nvSpPr>
          <p:cNvPr id="36" name="CustomShape 7">
            <a:extLst>
              <a:ext uri="{FF2B5EF4-FFF2-40B4-BE49-F238E27FC236}">
                <a16:creationId xmlns:a16="http://schemas.microsoft.com/office/drawing/2014/main" id="{78BDF90B-CB20-0544-A3B5-62BF264ADCD4}"/>
              </a:ext>
            </a:extLst>
          </p:cNvPr>
          <p:cNvSpPr/>
          <p:nvPr/>
        </p:nvSpPr>
        <p:spPr>
          <a:xfrm>
            <a:off x="1959480" y="3102352"/>
            <a:ext cx="1367640" cy="3133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spc="-1" dirty="0"/>
              <a:t>IN2P3-IRES</a:t>
            </a:r>
            <a:endParaRPr lang="it-IT" sz="12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 dirty="0">
              <a:latin typeface="Arial"/>
            </a:endParaRPr>
          </a:p>
        </p:txBody>
      </p:sp>
      <p:sp>
        <p:nvSpPr>
          <p:cNvPr id="38" name="Freccia destra 37">
            <a:extLst>
              <a:ext uri="{FF2B5EF4-FFF2-40B4-BE49-F238E27FC236}">
                <a16:creationId xmlns:a16="http://schemas.microsoft.com/office/drawing/2014/main" id="{0124F296-B0CA-9D43-AF4E-3DF80235A73A}"/>
              </a:ext>
            </a:extLst>
          </p:cNvPr>
          <p:cNvSpPr/>
          <p:nvPr/>
        </p:nvSpPr>
        <p:spPr>
          <a:xfrm>
            <a:off x="3711804" y="3252040"/>
            <a:ext cx="85344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destra 38">
            <a:extLst>
              <a:ext uri="{FF2B5EF4-FFF2-40B4-BE49-F238E27FC236}">
                <a16:creationId xmlns:a16="http://schemas.microsoft.com/office/drawing/2014/main" id="{5728CC2E-77D8-E948-A4E6-5CBA7D5556A1}"/>
              </a:ext>
            </a:extLst>
          </p:cNvPr>
          <p:cNvSpPr/>
          <p:nvPr/>
        </p:nvSpPr>
        <p:spPr>
          <a:xfrm>
            <a:off x="3705938" y="3718184"/>
            <a:ext cx="85344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ustomShape 6">
            <a:extLst>
              <a:ext uri="{FF2B5EF4-FFF2-40B4-BE49-F238E27FC236}">
                <a16:creationId xmlns:a16="http://schemas.microsoft.com/office/drawing/2014/main" id="{9B9F3613-ABB4-3B45-9D83-B3E83502FA74}"/>
              </a:ext>
            </a:extLst>
          </p:cNvPr>
          <p:cNvSpPr/>
          <p:nvPr/>
        </p:nvSpPr>
        <p:spPr>
          <a:xfrm>
            <a:off x="4863905" y="3082450"/>
            <a:ext cx="1655640" cy="373970"/>
          </a:xfrm>
          <a:custGeom>
            <a:avLst/>
            <a:gdLst/>
            <a:ahLst/>
            <a:cxnLst/>
            <a:rect l="l" t="t" r="r" b="b"/>
            <a:pathLst>
              <a:path w="4602" h="2602">
                <a:moveTo>
                  <a:pt x="433" y="0"/>
                </a:moveTo>
                <a:lnTo>
                  <a:pt x="434" y="0"/>
                </a:lnTo>
                <a:cubicBezTo>
                  <a:pt x="357" y="0"/>
                  <a:pt x="283" y="20"/>
                  <a:pt x="217" y="58"/>
                </a:cubicBezTo>
                <a:cubicBezTo>
                  <a:pt x="151" y="96"/>
                  <a:pt x="96" y="151"/>
                  <a:pt x="58" y="217"/>
                </a:cubicBezTo>
                <a:cubicBezTo>
                  <a:pt x="20" y="283"/>
                  <a:pt x="0" y="357"/>
                  <a:pt x="0" y="434"/>
                </a:cubicBezTo>
                <a:lnTo>
                  <a:pt x="0" y="2167"/>
                </a:lnTo>
                <a:lnTo>
                  <a:pt x="0" y="2168"/>
                </a:lnTo>
                <a:cubicBezTo>
                  <a:pt x="0" y="2244"/>
                  <a:pt x="20" y="2318"/>
                  <a:pt x="58" y="2384"/>
                </a:cubicBezTo>
                <a:cubicBezTo>
                  <a:pt x="96" y="2450"/>
                  <a:pt x="151" y="2505"/>
                  <a:pt x="217" y="2543"/>
                </a:cubicBezTo>
                <a:cubicBezTo>
                  <a:pt x="283" y="2581"/>
                  <a:pt x="357" y="2601"/>
                  <a:pt x="434" y="2601"/>
                </a:cubicBezTo>
                <a:lnTo>
                  <a:pt x="4167" y="2601"/>
                </a:lnTo>
                <a:lnTo>
                  <a:pt x="4168" y="2601"/>
                </a:lnTo>
                <a:cubicBezTo>
                  <a:pt x="4244" y="2601"/>
                  <a:pt x="4318" y="2581"/>
                  <a:pt x="4384" y="2543"/>
                </a:cubicBezTo>
                <a:cubicBezTo>
                  <a:pt x="4450" y="2505"/>
                  <a:pt x="4505" y="2450"/>
                  <a:pt x="4543" y="2384"/>
                </a:cubicBezTo>
                <a:cubicBezTo>
                  <a:pt x="4581" y="2318"/>
                  <a:pt x="4601" y="2244"/>
                  <a:pt x="4601" y="2168"/>
                </a:cubicBezTo>
                <a:lnTo>
                  <a:pt x="4601" y="433"/>
                </a:lnTo>
                <a:lnTo>
                  <a:pt x="4601" y="434"/>
                </a:lnTo>
                <a:lnTo>
                  <a:pt x="4601" y="434"/>
                </a:lnTo>
                <a:cubicBezTo>
                  <a:pt x="4601" y="357"/>
                  <a:pt x="4581" y="283"/>
                  <a:pt x="4543" y="217"/>
                </a:cubicBezTo>
                <a:cubicBezTo>
                  <a:pt x="4505" y="151"/>
                  <a:pt x="4450" y="96"/>
                  <a:pt x="4384" y="58"/>
                </a:cubicBezTo>
                <a:cubicBezTo>
                  <a:pt x="4318" y="20"/>
                  <a:pt x="4244" y="0"/>
                  <a:pt x="4168" y="0"/>
                </a:cubicBezTo>
                <a:lnTo>
                  <a:pt x="433" y="0"/>
                </a:lnTo>
              </a:path>
            </a:pathLst>
          </a:custGeom>
          <a:gradFill rotWithShape="0">
            <a:gsLst>
              <a:gs pos="0">
                <a:srgbClr val="EEEEEE"/>
              </a:gs>
              <a:gs pos="100000">
                <a:srgbClr val="B2B2B2"/>
              </a:gs>
            </a:gsLst>
            <a:path path="circle">
              <a:fillToRect l="50000" t="50000" r="50000" b="50000"/>
            </a:path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7">
            <a:extLst>
              <a:ext uri="{FF2B5EF4-FFF2-40B4-BE49-F238E27FC236}">
                <a16:creationId xmlns:a16="http://schemas.microsoft.com/office/drawing/2014/main" id="{12730021-8898-2B47-80FB-B30EC2C5A9B1}"/>
              </a:ext>
            </a:extLst>
          </p:cNvPr>
          <p:cNvSpPr/>
          <p:nvPr/>
        </p:nvSpPr>
        <p:spPr>
          <a:xfrm>
            <a:off x="5040000" y="2598827"/>
            <a:ext cx="1367640" cy="3133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spc="-1" dirty="0">
                <a:solidFill>
                  <a:srgbClr val="000000"/>
                </a:solidFill>
                <a:latin typeface="Arial"/>
              </a:rPr>
              <a:t>CESNET-MCC</a:t>
            </a:r>
          </a:p>
          <a:p>
            <a:pPr>
              <a:lnSpc>
                <a:spcPct val="100000"/>
              </a:lnSpc>
            </a:pPr>
            <a:endParaRPr lang="it-IT" sz="1200" b="0" strike="noStrike" spc="-1" dirty="0">
              <a:latin typeface="Arial"/>
            </a:endParaRPr>
          </a:p>
        </p:txBody>
      </p:sp>
      <p:sp>
        <p:nvSpPr>
          <p:cNvPr id="42" name="CustomShape 7">
            <a:extLst>
              <a:ext uri="{FF2B5EF4-FFF2-40B4-BE49-F238E27FC236}">
                <a16:creationId xmlns:a16="http://schemas.microsoft.com/office/drawing/2014/main" id="{15B3F1E2-DC65-0C4F-88BC-C0E71BC82808}"/>
              </a:ext>
            </a:extLst>
          </p:cNvPr>
          <p:cNvSpPr/>
          <p:nvPr/>
        </p:nvSpPr>
        <p:spPr>
          <a:xfrm>
            <a:off x="5076542" y="3118222"/>
            <a:ext cx="1367640" cy="3133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spc="-1" dirty="0"/>
              <a:t>IN2P3-IRES</a:t>
            </a:r>
            <a:endParaRPr lang="it-IT" sz="12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 dirty="0">
              <a:latin typeface="Arial"/>
            </a:endParaRPr>
          </a:p>
        </p:txBody>
      </p:sp>
      <p:sp>
        <p:nvSpPr>
          <p:cNvPr id="43" name="CustomShape 6">
            <a:extLst>
              <a:ext uri="{FF2B5EF4-FFF2-40B4-BE49-F238E27FC236}">
                <a16:creationId xmlns:a16="http://schemas.microsoft.com/office/drawing/2014/main" id="{E98E5FFE-9725-3945-BA76-39A5D9191D46}"/>
              </a:ext>
            </a:extLst>
          </p:cNvPr>
          <p:cNvSpPr/>
          <p:nvPr/>
        </p:nvSpPr>
        <p:spPr>
          <a:xfrm>
            <a:off x="1728000" y="3590359"/>
            <a:ext cx="1655640" cy="373970"/>
          </a:xfrm>
          <a:custGeom>
            <a:avLst/>
            <a:gdLst/>
            <a:ahLst/>
            <a:cxnLst/>
            <a:rect l="l" t="t" r="r" b="b"/>
            <a:pathLst>
              <a:path w="4602" h="2602">
                <a:moveTo>
                  <a:pt x="433" y="0"/>
                </a:moveTo>
                <a:lnTo>
                  <a:pt x="434" y="0"/>
                </a:lnTo>
                <a:cubicBezTo>
                  <a:pt x="357" y="0"/>
                  <a:pt x="283" y="20"/>
                  <a:pt x="217" y="58"/>
                </a:cubicBezTo>
                <a:cubicBezTo>
                  <a:pt x="151" y="96"/>
                  <a:pt x="96" y="151"/>
                  <a:pt x="58" y="217"/>
                </a:cubicBezTo>
                <a:cubicBezTo>
                  <a:pt x="20" y="283"/>
                  <a:pt x="0" y="357"/>
                  <a:pt x="0" y="434"/>
                </a:cubicBezTo>
                <a:lnTo>
                  <a:pt x="0" y="2167"/>
                </a:lnTo>
                <a:lnTo>
                  <a:pt x="0" y="2168"/>
                </a:lnTo>
                <a:cubicBezTo>
                  <a:pt x="0" y="2244"/>
                  <a:pt x="20" y="2318"/>
                  <a:pt x="58" y="2384"/>
                </a:cubicBezTo>
                <a:cubicBezTo>
                  <a:pt x="96" y="2450"/>
                  <a:pt x="151" y="2505"/>
                  <a:pt x="217" y="2543"/>
                </a:cubicBezTo>
                <a:cubicBezTo>
                  <a:pt x="283" y="2581"/>
                  <a:pt x="357" y="2601"/>
                  <a:pt x="434" y="2601"/>
                </a:cubicBezTo>
                <a:lnTo>
                  <a:pt x="4167" y="2601"/>
                </a:lnTo>
                <a:lnTo>
                  <a:pt x="4168" y="2601"/>
                </a:lnTo>
                <a:cubicBezTo>
                  <a:pt x="4244" y="2601"/>
                  <a:pt x="4318" y="2581"/>
                  <a:pt x="4384" y="2543"/>
                </a:cubicBezTo>
                <a:cubicBezTo>
                  <a:pt x="4450" y="2505"/>
                  <a:pt x="4505" y="2450"/>
                  <a:pt x="4543" y="2384"/>
                </a:cubicBezTo>
                <a:cubicBezTo>
                  <a:pt x="4581" y="2318"/>
                  <a:pt x="4601" y="2244"/>
                  <a:pt x="4601" y="2168"/>
                </a:cubicBezTo>
                <a:lnTo>
                  <a:pt x="4601" y="433"/>
                </a:lnTo>
                <a:lnTo>
                  <a:pt x="4601" y="434"/>
                </a:lnTo>
                <a:lnTo>
                  <a:pt x="4601" y="434"/>
                </a:lnTo>
                <a:cubicBezTo>
                  <a:pt x="4601" y="357"/>
                  <a:pt x="4581" y="283"/>
                  <a:pt x="4543" y="217"/>
                </a:cubicBezTo>
                <a:cubicBezTo>
                  <a:pt x="4505" y="151"/>
                  <a:pt x="4450" y="96"/>
                  <a:pt x="4384" y="58"/>
                </a:cubicBezTo>
                <a:cubicBezTo>
                  <a:pt x="4318" y="20"/>
                  <a:pt x="4244" y="0"/>
                  <a:pt x="4168" y="0"/>
                </a:cubicBezTo>
                <a:lnTo>
                  <a:pt x="433" y="0"/>
                </a:lnTo>
              </a:path>
            </a:pathLst>
          </a:custGeom>
          <a:gradFill rotWithShape="0">
            <a:gsLst>
              <a:gs pos="0">
                <a:srgbClr val="EEEEEE"/>
              </a:gs>
              <a:gs pos="100000">
                <a:srgbClr val="B2B2B2"/>
              </a:gs>
            </a:gsLst>
            <a:path path="circle">
              <a:fillToRect l="50000" t="50000" r="50000" b="50000"/>
            </a:path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6">
            <a:extLst>
              <a:ext uri="{FF2B5EF4-FFF2-40B4-BE49-F238E27FC236}">
                <a16:creationId xmlns:a16="http://schemas.microsoft.com/office/drawing/2014/main" id="{7660D552-9FDA-9542-86A4-BC92FB8E53F7}"/>
              </a:ext>
            </a:extLst>
          </p:cNvPr>
          <p:cNvSpPr/>
          <p:nvPr/>
        </p:nvSpPr>
        <p:spPr>
          <a:xfrm>
            <a:off x="4853623" y="3575856"/>
            <a:ext cx="1655640" cy="373970"/>
          </a:xfrm>
          <a:custGeom>
            <a:avLst/>
            <a:gdLst/>
            <a:ahLst/>
            <a:cxnLst/>
            <a:rect l="l" t="t" r="r" b="b"/>
            <a:pathLst>
              <a:path w="4602" h="2602">
                <a:moveTo>
                  <a:pt x="433" y="0"/>
                </a:moveTo>
                <a:lnTo>
                  <a:pt x="434" y="0"/>
                </a:lnTo>
                <a:cubicBezTo>
                  <a:pt x="357" y="0"/>
                  <a:pt x="283" y="20"/>
                  <a:pt x="217" y="58"/>
                </a:cubicBezTo>
                <a:cubicBezTo>
                  <a:pt x="151" y="96"/>
                  <a:pt x="96" y="151"/>
                  <a:pt x="58" y="217"/>
                </a:cubicBezTo>
                <a:cubicBezTo>
                  <a:pt x="20" y="283"/>
                  <a:pt x="0" y="357"/>
                  <a:pt x="0" y="434"/>
                </a:cubicBezTo>
                <a:lnTo>
                  <a:pt x="0" y="2167"/>
                </a:lnTo>
                <a:lnTo>
                  <a:pt x="0" y="2168"/>
                </a:lnTo>
                <a:cubicBezTo>
                  <a:pt x="0" y="2244"/>
                  <a:pt x="20" y="2318"/>
                  <a:pt x="58" y="2384"/>
                </a:cubicBezTo>
                <a:cubicBezTo>
                  <a:pt x="96" y="2450"/>
                  <a:pt x="151" y="2505"/>
                  <a:pt x="217" y="2543"/>
                </a:cubicBezTo>
                <a:cubicBezTo>
                  <a:pt x="283" y="2581"/>
                  <a:pt x="357" y="2601"/>
                  <a:pt x="434" y="2601"/>
                </a:cubicBezTo>
                <a:lnTo>
                  <a:pt x="4167" y="2601"/>
                </a:lnTo>
                <a:lnTo>
                  <a:pt x="4168" y="2601"/>
                </a:lnTo>
                <a:cubicBezTo>
                  <a:pt x="4244" y="2601"/>
                  <a:pt x="4318" y="2581"/>
                  <a:pt x="4384" y="2543"/>
                </a:cubicBezTo>
                <a:cubicBezTo>
                  <a:pt x="4450" y="2505"/>
                  <a:pt x="4505" y="2450"/>
                  <a:pt x="4543" y="2384"/>
                </a:cubicBezTo>
                <a:cubicBezTo>
                  <a:pt x="4581" y="2318"/>
                  <a:pt x="4601" y="2244"/>
                  <a:pt x="4601" y="2168"/>
                </a:cubicBezTo>
                <a:lnTo>
                  <a:pt x="4601" y="433"/>
                </a:lnTo>
                <a:lnTo>
                  <a:pt x="4601" y="434"/>
                </a:lnTo>
                <a:lnTo>
                  <a:pt x="4601" y="434"/>
                </a:lnTo>
                <a:cubicBezTo>
                  <a:pt x="4601" y="357"/>
                  <a:pt x="4581" y="283"/>
                  <a:pt x="4543" y="217"/>
                </a:cubicBezTo>
                <a:cubicBezTo>
                  <a:pt x="4505" y="151"/>
                  <a:pt x="4450" y="96"/>
                  <a:pt x="4384" y="58"/>
                </a:cubicBezTo>
                <a:cubicBezTo>
                  <a:pt x="4318" y="20"/>
                  <a:pt x="4244" y="0"/>
                  <a:pt x="4168" y="0"/>
                </a:cubicBezTo>
                <a:lnTo>
                  <a:pt x="433" y="0"/>
                </a:lnTo>
              </a:path>
            </a:pathLst>
          </a:custGeom>
          <a:gradFill rotWithShape="0">
            <a:gsLst>
              <a:gs pos="0">
                <a:srgbClr val="EEEEEE"/>
              </a:gs>
              <a:gs pos="100000">
                <a:srgbClr val="B2B2B2"/>
              </a:gs>
            </a:gsLst>
            <a:path path="circle">
              <a:fillToRect l="50000" t="50000" r="50000" b="50000"/>
            </a:path>
          </a:gra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7">
            <a:extLst>
              <a:ext uri="{FF2B5EF4-FFF2-40B4-BE49-F238E27FC236}">
                <a16:creationId xmlns:a16="http://schemas.microsoft.com/office/drawing/2014/main" id="{71F7BA68-7E17-2148-A296-680E76DF2489}"/>
              </a:ext>
            </a:extLst>
          </p:cNvPr>
          <p:cNvSpPr/>
          <p:nvPr/>
        </p:nvSpPr>
        <p:spPr>
          <a:xfrm>
            <a:off x="1959480" y="3631636"/>
            <a:ext cx="1367640" cy="3133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spc="-1" dirty="0">
                <a:solidFill>
                  <a:srgbClr val="000000"/>
                </a:solidFill>
                <a:latin typeface="Arial"/>
              </a:rPr>
              <a:t>NCG-INGRID-PT</a:t>
            </a:r>
          </a:p>
          <a:p>
            <a:pPr>
              <a:lnSpc>
                <a:spcPct val="100000"/>
              </a:lnSpc>
            </a:pPr>
            <a:endParaRPr lang="it-IT" sz="1200" b="0" strike="noStrike" spc="-1" dirty="0">
              <a:latin typeface="Arial"/>
            </a:endParaRPr>
          </a:p>
        </p:txBody>
      </p:sp>
      <p:sp>
        <p:nvSpPr>
          <p:cNvPr id="52" name="CustomShape 7">
            <a:extLst>
              <a:ext uri="{FF2B5EF4-FFF2-40B4-BE49-F238E27FC236}">
                <a16:creationId xmlns:a16="http://schemas.microsoft.com/office/drawing/2014/main" id="{87F78EDA-65B2-664F-B763-A83C6F0088D2}"/>
              </a:ext>
            </a:extLst>
          </p:cNvPr>
          <p:cNvSpPr/>
          <p:nvPr/>
        </p:nvSpPr>
        <p:spPr>
          <a:xfrm>
            <a:off x="5007905" y="3626784"/>
            <a:ext cx="1367640" cy="3133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spc="-1" dirty="0">
                <a:solidFill>
                  <a:srgbClr val="000000"/>
                </a:solidFill>
                <a:latin typeface="Arial"/>
              </a:rPr>
              <a:t>NCG-INGRID-PT</a:t>
            </a:r>
          </a:p>
          <a:p>
            <a:pPr>
              <a:lnSpc>
                <a:spcPct val="100000"/>
              </a:lnSpc>
            </a:pPr>
            <a:endParaRPr lang="it-IT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</TotalTime>
  <Words>230</Words>
  <Application>Microsoft Macintosh PowerPoint</Application>
  <PresentationFormat>Presentazione su schermo (16:9)</PresentationFormat>
  <Paragraphs>84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Calibri</vt:lpstr>
      <vt:lpstr>Monaco</vt:lpstr>
      <vt:lpstr>Symbol</vt:lpstr>
      <vt:lpstr>Times New Roman</vt:lpstr>
      <vt:lpstr>Wingdings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/>
  <dc:description/>
  <cp:lastModifiedBy>Valeria Ardizzone</cp:lastModifiedBy>
  <cp:revision>37</cp:revision>
  <dcterms:modified xsi:type="dcterms:W3CDTF">2020-09-24T07:56:47Z</dcterms:modified>
  <dc:language>it-IT</dc:language>
</cp:coreProperties>
</file>