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1" r:id="rId2"/>
    <p:sldId id="267" r:id="rId3"/>
    <p:sldId id="262" r:id="rId4"/>
    <p:sldId id="269" r:id="rId5"/>
    <p:sldId id="263" r:id="rId6"/>
    <p:sldId id="264" r:id="rId7"/>
    <p:sldId id="265" r:id="rId8"/>
    <p:sldId id="266" r:id="rId9"/>
    <p:sldId id="268" r:id="rId10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80808"/>
    <a:srgbClr val="0055A0"/>
    <a:srgbClr val="993300"/>
    <a:srgbClr val="0B387C"/>
    <a:srgbClr val="FF9900"/>
    <a:srgbClr val="FFFF99"/>
    <a:srgbClr val="104282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4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98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D1D5A-D050-4C85-845B-EE7A8A601E55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6900"/>
            <a:ext cx="2944958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098" y="9376900"/>
            <a:ext cx="2944958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1A01D-FEB2-4CE6-B78C-8A100D919A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745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B7B46-8F1F-4F32-98B6-F9EA0F57A584}" type="datetimeFigureOut">
              <a:rPr lang="en-GB" smtClean="0"/>
              <a:t>09/09/2020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9EEFC-C032-435A-B3AC-EAF0642B28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1256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9EEFC-C032-435A-B3AC-EAF0642B289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2106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lcg.web.cern.ch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hyperlink" Target="https://www.egi.eu/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Document reference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Document reference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Document reference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Document reference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531" y="21840"/>
            <a:ext cx="7089524" cy="702989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7030A0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25190"/>
            <a:ext cx="8226854" cy="5167837"/>
          </a:xfrm>
        </p:spPr>
        <p:txBody>
          <a:bodyPr/>
          <a:lstStyle>
            <a:lvl1pPr marL="493776" indent="-457200">
              <a:buSzPct val="70000"/>
              <a:buFont typeface="Wingdings" panose="05000000000000000000" pitchFamily="2" charset="2"/>
              <a:buChar char="§"/>
              <a:defRPr>
                <a:solidFill>
                  <a:srgbClr val="080808"/>
                </a:solidFill>
              </a:defRPr>
            </a:lvl1pPr>
            <a:lvl2pPr marL="905256" indent="-457200">
              <a:buClr>
                <a:srgbClr val="080808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55A0"/>
                </a:solidFill>
              </a:defRPr>
            </a:lvl2pPr>
            <a:lvl3pPr marL="1092708" indent="-342900">
              <a:buSzPct val="75000"/>
              <a:buFont typeface="Wingdings" panose="05000000000000000000" pitchFamily="2" charset="2"/>
              <a:buChar char="§"/>
              <a:defRPr>
                <a:solidFill>
                  <a:srgbClr val="080808"/>
                </a:solidFill>
              </a:defRPr>
            </a:lvl3pPr>
            <a:lvl4pPr marL="1385316" indent="-342900">
              <a:buClr>
                <a:srgbClr val="080808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55A0"/>
                </a:solidFill>
              </a:defRPr>
            </a:lvl4pPr>
            <a:lvl5pPr marL="1650492" indent="-342900">
              <a:buSzPct val="80000"/>
              <a:buFont typeface="Wingdings" panose="05000000000000000000" pitchFamily="2" charset="2"/>
              <a:buChar char="§"/>
              <a:defRPr>
                <a:solidFill>
                  <a:srgbClr val="080808"/>
                </a:solidFill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02368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E55D90A3-3DB6-974E-87E9-D0A88676BE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054" y="3932"/>
            <a:ext cx="880946" cy="780174"/>
          </a:xfrm>
          <a:prstGeom prst="rect">
            <a:avLst/>
          </a:prstGeom>
        </p:spPr>
      </p:pic>
      <p:pic>
        <p:nvPicPr>
          <p:cNvPr id="4" name="Picture 3">
            <a:hlinkClick r:id="rId4"/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746" y="87090"/>
            <a:ext cx="959594" cy="53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350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35038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Document reference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Document reference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/>
              <a:t>Deuxième niveau</a:t>
            </a:r>
          </a:p>
          <a:p>
            <a:pPr lvl="2" eaLnBrk="1" latinLnBrk="0" hangingPunct="1"/>
            <a:r>
              <a:rPr kumimoji="0" lang="fr-CH" dirty="0"/>
              <a:t>Troisième niveau</a:t>
            </a:r>
          </a:p>
          <a:p>
            <a:pPr lvl="3" eaLnBrk="1" latinLnBrk="0" hangingPunct="1"/>
            <a:r>
              <a:rPr kumimoji="0" lang="fr-CH" dirty="0"/>
              <a:t>Quatrième niveau</a:t>
            </a:r>
          </a:p>
          <a:p>
            <a:pPr lvl="4" eaLnBrk="1" latinLnBrk="0" hangingPunct="1"/>
            <a:r>
              <a:rPr kumimoji="0" lang="fr-CH" dirty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4" r:id="rId13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gi.eu/about/egi-council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9743"/>
            <a:ext cx="8226854" cy="4915281"/>
          </a:xfrm>
        </p:spPr>
        <p:txBody>
          <a:bodyPr>
            <a:normAutofit/>
          </a:bodyPr>
          <a:lstStyle/>
          <a:p>
            <a:r>
              <a:rPr lang="en-US" dirty="0"/>
              <a:t>Collaboration synergies </a:t>
            </a:r>
            <a:br>
              <a:rPr lang="en-US" dirty="0"/>
            </a:br>
            <a:r>
              <a:rPr lang="en-US" dirty="0"/>
              <a:t>between EGI and WLCG</a:t>
            </a:r>
            <a:r>
              <a:rPr lang="en-US" dirty="0">
                <a:solidFill>
                  <a:srgbClr val="7030A0"/>
                </a:solidFill>
              </a:rPr>
              <a:t/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sz="2800" dirty="0">
                <a:solidFill>
                  <a:srgbClr val="7030A0"/>
                </a:solidFill>
              </a:rPr>
              <a:t/>
            </a:r>
            <a:br>
              <a:rPr lang="en-US" sz="2800" dirty="0">
                <a:solidFill>
                  <a:srgbClr val="7030A0"/>
                </a:solidFill>
              </a:rPr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3200" dirty="0">
                <a:solidFill>
                  <a:srgbClr val="080808"/>
                </a:solidFill>
              </a:rPr>
              <a:t>GDB meeting, Sep 9, 2020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2400" dirty="0">
                <a:solidFill>
                  <a:srgbClr val="0055A0"/>
                </a:solidFill>
              </a:rPr>
              <a:t>Maarten Litmaath (WLCG), Matthew Viljoen (EGI)</a:t>
            </a:r>
            <a:endParaRPr lang="en-US" sz="2400" dirty="0">
              <a:solidFill>
                <a:srgbClr val="08080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282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DA917-597D-2E43-9A8F-7F67A7596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84792-8FF2-9F4D-BD5B-49FCA8749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573" y="919734"/>
            <a:ext cx="8226854" cy="5130337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Starting with EGEE and OSG in 2004, and with EGI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as </a:t>
            </a:r>
            <a:r>
              <a:rPr lang="en-US" sz="2800" dirty="0"/>
              <a:t>of 2010, many activities that are important to WLCG deployment and operations have been </a:t>
            </a:r>
            <a:r>
              <a:rPr lang="en-US" sz="2800" dirty="0">
                <a:solidFill>
                  <a:srgbClr val="0055A0"/>
                </a:solidFill>
              </a:rPr>
              <a:t>delegated</a:t>
            </a:r>
            <a:r>
              <a:rPr lang="en-US" sz="2800" dirty="0"/>
              <a:t> to the underlying infrastructures</a:t>
            </a:r>
          </a:p>
          <a:p>
            <a:pPr lvl="8"/>
            <a:endParaRPr lang="en-US" dirty="0"/>
          </a:p>
          <a:p>
            <a:r>
              <a:rPr lang="en-US" sz="2800" dirty="0"/>
              <a:t>WLCG is the biggest user of EGI and OSG</a:t>
            </a:r>
          </a:p>
          <a:p>
            <a:pPr lvl="8"/>
            <a:endParaRPr lang="en-US" dirty="0"/>
          </a:p>
          <a:p>
            <a:r>
              <a:rPr lang="en-US" sz="2800" dirty="0"/>
              <a:t>WLCG needs to devote significant effort to allow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data </a:t>
            </a:r>
            <a:r>
              <a:rPr lang="en-US" sz="2800" dirty="0"/>
              <a:t>transfer and computing activities of the LHC experiments and related VOs to keep going as smoothly as possible</a:t>
            </a:r>
          </a:p>
          <a:p>
            <a:pPr lvl="8"/>
            <a:endParaRPr lang="en-US" dirty="0"/>
          </a:p>
          <a:p>
            <a:r>
              <a:rPr lang="en-US" sz="2800" dirty="0"/>
              <a:t>At the same time, WLCG relies on services and activities </a:t>
            </a:r>
            <a:r>
              <a:rPr lang="en-US" sz="2800" dirty="0">
                <a:solidFill>
                  <a:srgbClr val="0055A0"/>
                </a:solidFill>
              </a:rPr>
              <a:t>funded</a:t>
            </a:r>
            <a:r>
              <a:rPr lang="en-US" sz="2800" dirty="0"/>
              <a:t> through EGI and </a:t>
            </a:r>
            <a:r>
              <a:rPr lang="en-US" sz="2800" dirty="0" smtClean="0"/>
              <a:t>OSG</a:t>
            </a:r>
          </a:p>
          <a:p>
            <a:pPr lvl="8"/>
            <a:endParaRPr lang="en-US" dirty="0"/>
          </a:p>
          <a:p>
            <a:r>
              <a:rPr lang="en-US" sz="2800" dirty="0" smtClean="0"/>
              <a:t>There is an a</a:t>
            </a:r>
            <a:r>
              <a:rPr lang="en-US" sz="2800" dirty="0" smtClean="0"/>
              <a:t>ctive </a:t>
            </a:r>
            <a:r>
              <a:rPr lang="en-US" sz="2800" dirty="0"/>
              <a:t>MoU between WLCG and EGI, currently being revised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88C602-05CF-9D4C-8E6D-704DE9B527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605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325BD-7FE8-A24F-B66E-F56DD2730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EGI-funded services used by WLCG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AE17F-FD9D-5E48-9BF0-3CF8A9AF2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Infrastructure catalogue – GOCDB</a:t>
            </a:r>
          </a:p>
          <a:p>
            <a:pPr lvl="1"/>
            <a:r>
              <a:rPr lang="en-US" dirty="0"/>
              <a:t>Site services, downtimes, contacts</a:t>
            </a:r>
          </a:p>
          <a:p>
            <a:pPr lvl="1"/>
            <a:endParaRPr lang="en-US" dirty="0"/>
          </a:p>
          <a:p>
            <a:r>
              <a:rPr lang="en-US" dirty="0"/>
              <a:t>CPU accounting – APEL, Accounting Portal</a:t>
            </a:r>
          </a:p>
          <a:p>
            <a:pPr lvl="1"/>
            <a:r>
              <a:rPr lang="en-US" dirty="0"/>
              <a:t>WLCG storage accounting goes via WLCG services</a:t>
            </a:r>
          </a:p>
          <a:p>
            <a:pPr lvl="1"/>
            <a:endParaRPr lang="en-US" dirty="0"/>
          </a:p>
          <a:p>
            <a:r>
              <a:rPr lang="en-US" dirty="0"/>
              <a:t>Helpdesk – GGUS</a:t>
            </a:r>
          </a:p>
          <a:p>
            <a:pPr lvl="1"/>
            <a:r>
              <a:rPr lang="en-US" dirty="0"/>
              <a:t>Portal, interfacing to ticket systems at sites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level support</a:t>
            </a:r>
          </a:p>
          <a:p>
            <a:pPr marL="36576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549EA-74B4-9741-9706-A1B248E4F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431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325BD-7FE8-A24F-B66E-F56DD2730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EGI-funded services used by WLCG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AE17F-FD9D-5E48-9BF0-3CF8A9AF2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Monitoring – Nagios, ARGO</a:t>
            </a:r>
          </a:p>
          <a:p>
            <a:pPr lvl="1"/>
            <a:r>
              <a:rPr lang="en-US" dirty="0"/>
              <a:t>Complementary to WLCG monitoring</a:t>
            </a:r>
          </a:p>
          <a:p>
            <a:pPr lvl="1"/>
            <a:r>
              <a:rPr lang="en-US" dirty="0"/>
              <a:t>Issues followed up by EGI Operations</a:t>
            </a:r>
          </a:p>
          <a:p>
            <a:pPr lvl="1"/>
            <a:endParaRPr lang="en-US" dirty="0"/>
          </a:p>
          <a:p>
            <a:r>
              <a:rPr lang="en-US" dirty="0"/>
              <a:t>Operations services – Operations Portal</a:t>
            </a:r>
          </a:p>
          <a:p>
            <a:pPr lvl="1"/>
            <a:r>
              <a:rPr lang="en-US" dirty="0"/>
              <a:t>VO cards, broadcasts</a:t>
            </a:r>
          </a:p>
          <a:p>
            <a:pPr lvl="1"/>
            <a:r>
              <a:rPr lang="en-US" dirty="0"/>
              <a:t>Dashboards are used by EGI Operations</a:t>
            </a:r>
          </a:p>
          <a:p>
            <a:pPr lvl="1"/>
            <a:endParaRPr lang="en-US" dirty="0"/>
          </a:p>
          <a:p>
            <a:r>
              <a:rPr lang="en-US" dirty="0"/>
              <a:t>Federated identity support – Check-in</a:t>
            </a:r>
          </a:p>
          <a:p>
            <a:pPr lvl="1"/>
            <a:r>
              <a:rPr lang="en-US" dirty="0"/>
              <a:t>Facilitating access to high-level services</a:t>
            </a:r>
          </a:p>
          <a:p>
            <a:pPr marL="36576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549EA-74B4-9741-9706-A1B248E4F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969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325BD-7FE8-A24F-B66E-F56DD2730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EGI-funded services used by WLCG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AE17F-FD9D-5E48-9BF0-3CF8A9AF2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UMD release management &amp; repositories</a:t>
            </a:r>
          </a:p>
          <a:p>
            <a:pPr lvl="1"/>
            <a:r>
              <a:rPr lang="en-US" dirty="0"/>
              <a:t>Serving stable, verified MW versions with staged rollout</a:t>
            </a:r>
          </a:p>
          <a:p>
            <a:r>
              <a:rPr lang="en-US" dirty="0"/>
              <a:t>MW &amp; operations documentation</a:t>
            </a:r>
          </a:p>
          <a:p>
            <a:pPr lvl="1"/>
            <a:r>
              <a:rPr lang="en-US" dirty="0"/>
              <a:t>Wiki pages</a:t>
            </a:r>
          </a:p>
          <a:p>
            <a:r>
              <a:rPr lang="en-US" dirty="0"/>
              <a:t>MW upgrade campaigns</a:t>
            </a:r>
          </a:p>
          <a:p>
            <a:pPr lvl="1"/>
            <a:r>
              <a:rPr lang="en-US" dirty="0"/>
              <a:t>Complementary to WLCG efforts</a:t>
            </a:r>
          </a:p>
          <a:p>
            <a:pPr lvl="1"/>
            <a:r>
              <a:rPr lang="en-US" dirty="0"/>
              <a:t>Followed up by EGI Operations and 2</a:t>
            </a:r>
            <a:r>
              <a:rPr lang="en-US" baseline="30000" dirty="0"/>
              <a:t>nd</a:t>
            </a:r>
            <a:r>
              <a:rPr lang="en-US" dirty="0"/>
              <a:t> level support</a:t>
            </a:r>
          </a:p>
          <a:p>
            <a:pPr marL="36576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Security coordination, monitoring and incident response</a:t>
            </a:r>
          </a:p>
          <a:p>
            <a:pPr lvl="1"/>
            <a:r>
              <a:rPr lang="en-US" dirty="0"/>
              <a:t>CSIRT, SVG, security challenges</a:t>
            </a:r>
          </a:p>
          <a:p>
            <a:r>
              <a:rPr lang="en-US" dirty="0"/>
              <a:t>Security policy work</a:t>
            </a:r>
          </a:p>
          <a:p>
            <a:pPr lvl="1"/>
            <a:r>
              <a:rPr lang="en-US" dirty="0"/>
              <a:t>Cross-domain harmonization of policies and technologies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549EA-74B4-9741-9706-A1B248E4F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212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E759D-F14C-BC42-88AE-80CCB02E7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 Process benefits &amp; added values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90E83-B10F-B14A-BC9F-556D76302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Long-term </a:t>
            </a:r>
            <a:r>
              <a:rPr lang="en-US" dirty="0">
                <a:solidFill>
                  <a:srgbClr val="009900"/>
                </a:solidFill>
              </a:rPr>
              <a:t>sustainability</a:t>
            </a:r>
            <a:r>
              <a:rPr lang="en-US" dirty="0"/>
              <a:t> through EGI fees and engagement with multiple projects</a:t>
            </a:r>
          </a:p>
          <a:p>
            <a:endParaRPr lang="en-US" dirty="0"/>
          </a:p>
          <a:p>
            <a:r>
              <a:rPr lang="en-US" dirty="0">
                <a:solidFill>
                  <a:srgbClr val="009900"/>
                </a:solidFill>
              </a:rPr>
              <a:t>Mature</a:t>
            </a:r>
            <a:r>
              <a:rPr lang="en-US" dirty="0"/>
              <a:t> Service Management System (SMS) expectations, required as part of EGI criteria</a:t>
            </a:r>
          </a:p>
          <a:p>
            <a:pPr lvl="1"/>
            <a:r>
              <a:rPr lang="en-US" dirty="0"/>
              <a:t>FitSM, training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009900"/>
                </a:solidFill>
              </a:rPr>
              <a:t>Openness</a:t>
            </a:r>
            <a:r>
              <a:rPr lang="en-US" dirty="0"/>
              <a:t> of technologies, source availability, avoidance of vendor lock-in</a:t>
            </a:r>
          </a:p>
          <a:p>
            <a:endParaRPr lang="en-US" dirty="0"/>
          </a:p>
          <a:p>
            <a:r>
              <a:rPr lang="en-US" dirty="0">
                <a:solidFill>
                  <a:srgbClr val="009900"/>
                </a:solidFill>
              </a:rPr>
              <a:t>Accountability</a:t>
            </a:r>
            <a:r>
              <a:rPr lang="en-US" dirty="0"/>
              <a:t> ensuring alignment of service development roadmaps with stakeholder needs</a:t>
            </a:r>
          </a:p>
          <a:p>
            <a:pPr lvl="1"/>
            <a:r>
              <a:rPr lang="en-US" dirty="0"/>
              <a:t>Via WLCG GDB/MB and EGI OMB</a:t>
            </a:r>
          </a:p>
          <a:p>
            <a:pPr marL="36576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D17956-1FFA-9A4C-9395-3952B83327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339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E759D-F14C-BC42-88AE-80CCB02E7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 Process benefits &amp; added values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90E83-B10F-B14A-BC9F-556D76302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Collaboration on the </a:t>
            </a:r>
            <a:r>
              <a:rPr lang="en-US" dirty="0">
                <a:solidFill>
                  <a:srgbClr val="009900"/>
                </a:solidFill>
              </a:rPr>
              <a:t>evolution</a:t>
            </a:r>
            <a:r>
              <a:rPr lang="en-US" dirty="0"/>
              <a:t> of technologies and services</a:t>
            </a:r>
          </a:p>
          <a:p>
            <a:pPr lvl="1"/>
            <a:r>
              <a:rPr lang="en-US" dirty="0"/>
              <a:t>MW campaigns, new AAI paradigms</a:t>
            </a:r>
          </a:p>
          <a:p>
            <a:pPr lvl="1"/>
            <a:endParaRPr lang="en-US" dirty="0"/>
          </a:p>
          <a:p>
            <a:r>
              <a:rPr lang="en-US" dirty="0"/>
              <a:t>Supplementary </a:t>
            </a:r>
            <a:r>
              <a:rPr lang="en-US" dirty="0">
                <a:solidFill>
                  <a:srgbClr val="009900"/>
                </a:solidFill>
              </a:rPr>
              <a:t>support</a:t>
            </a:r>
            <a:r>
              <a:rPr lang="en-US" dirty="0"/>
              <a:t> for deployment activities</a:t>
            </a:r>
          </a:p>
          <a:p>
            <a:pPr lvl="1"/>
            <a:r>
              <a:rPr lang="en-US" dirty="0"/>
              <a:t>Expert contributions to DPM 1.14 deployment campaign, just started for the DOMA TPC WG</a:t>
            </a:r>
          </a:p>
          <a:p>
            <a:pPr lvl="1"/>
            <a:r>
              <a:rPr lang="en-US" dirty="0"/>
              <a:t>EGI funding for DPM planned at ~0.2 FTE level for 30 months to help with testing, deployment and support, particularly for non-HEP use cases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009900"/>
                </a:solidFill>
              </a:rPr>
              <a:t>Engagement</a:t>
            </a:r>
            <a:r>
              <a:rPr lang="en-US" dirty="0"/>
              <a:t> with other communities</a:t>
            </a:r>
          </a:p>
          <a:p>
            <a:pPr lvl="1"/>
            <a:r>
              <a:rPr lang="en-US" dirty="0"/>
              <a:t>HEP technology spin-offs e.g. DIRAC, CVMFS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D17956-1FFA-9A4C-9395-3952B83327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652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655A7-D563-1F4E-BD79-8BF088320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531" y="39029"/>
            <a:ext cx="7089524" cy="702989"/>
          </a:xfrm>
        </p:spPr>
        <p:txBody>
          <a:bodyPr>
            <a:normAutofit/>
          </a:bodyPr>
          <a:lstStyle/>
          <a:p>
            <a:r>
              <a:rPr lang="en-US" sz="3000" dirty="0"/>
              <a:t>Funding of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19F715-4271-854B-AC44-D657B9D1FF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A8FB8C0-D587-4D49-8CF8-E628B58B4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619765"/>
              </p:ext>
            </p:extLst>
          </p:nvPr>
        </p:nvGraphicFramePr>
        <p:xfrm>
          <a:off x="457200" y="844778"/>
          <a:ext cx="8226424" cy="4343798"/>
        </p:xfrm>
        <a:graphic>
          <a:graphicData uri="http://schemas.openxmlformats.org/drawingml/2006/table">
            <a:tbl>
              <a:tblPr/>
              <a:tblGrid>
                <a:gridCol w="2056606">
                  <a:extLst>
                    <a:ext uri="{9D8B030D-6E8A-4147-A177-3AD203B41FA5}">
                      <a16:colId xmlns:a16="http://schemas.microsoft.com/office/drawing/2014/main" val="639160448"/>
                    </a:ext>
                  </a:extLst>
                </a:gridCol>
                <a:gridCol w="2056606">
                  <a:extLst>
                    <a:ext uri="{9D8B030D-6E8A-4147-A177-3AD203B41FA5}">
                      <a16:colId xmlns:a16="http://schemas.microsoft.com/office/drawing/2014/main" val="947336585"/>
                    </a:ext>
                  </a:extLst>
                </a:gridCol>
                <a:gridCol w="2056606">
                  <a:extLst>
                    <a:ext uri="{9D8B030D-6E8A-4147-A177-3AD203B41FA5}">
                      <a16:colId xmlns:a16="http://schemas.microsoft.com/office/drawing/2014/main" val="1902795690"/>
                    </a:ext>
                  </a:extLst>
                </a:gridCol>
                <a:gridCol w="2056606">
                  <a:extLst>
                    <a:ext uri="{9D8B030D-6E8A-4147-A177-3AD203B41FA5}">
                      <a16:colId xmlns:a16="http://schemas.microsoft.com/office/drawing/2014/main" val="240604088"/>
                    </a:ext>
                  </a:extLst>
                </a:gridCol>
              </a:tblGrid>
              <a:tr h="682376">
                <a:tc>
                  <a:txBody>
                    <a:bodyPr/>
                    <a:lstStyle/>
                    <a:p>
                      <a:pPr algn="l" fontAlgn="auto"/>
                      <a:r>
                        <a:rPr lang="en-GB" sz="1300" b="1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90984" marR="90984" marT="45492" marB="45492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90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300" b="1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EOSC-hub (2017-2020)​</a:t>
                      </a:r>
                      <a:endParaRPr lang="en-GB" sz="1800" b="1" i="0" dirty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GB" sz="1300" b="0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Existing funding (PM/yr)</a:t>
                      </a:r>
                      <a:r>
                        <a:rPr lang="en-GB" sz="1300" b="1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800" b="1" i="0" dirty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GB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(inc. 15% EGI + 15% unf.)</a:t>
                      </a:r>
                      <a:r>
                        <a:rPr lang="en-GB" sz="1200" b="1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8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90984" marR="90984" marT="45492" marB="45492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90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300" b="1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2021-2023​</a:t>
                      </a:r>
                      <a:endParaRPr lang="en-GB" sz="1800" b="1" i="0" dirty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GB" sz="1300" b="0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Planned funding (PM/yr)</a:t>
                      </a:r>
                      <a:r>
                        <a:rPr lang="en-GB" sz="1300" b="1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800" b="1" i="0" dirty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GB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GB" sz="1400" b="0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  <a:r>
                        <a:rPr lang="en-GB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EGI + 25% unf.)</a:t>
                      </a:r>
                      <a:r>
                        <a:rPr lang="en-GB" sz="1200" b="1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8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90984" marR="90984" marT="45492" marB="45492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90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300" b="1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EOSC-Future </a:t>
                      </a:r>
                      <a:r>
                        <a:rPr lang="en-GB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(2021-2023)</a:t>
                      </a:r>
                      <a:r>
                        <a:rPr lang="en-GB" sz="1300" b="1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800" b="1" i="0" dirty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GB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Planned funding</a:t>
                      </a:r>
                      <a:r>
                        <a:rPr lang="en-GB" sz="1300" b="1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8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90984" marR="90984" marT="45492" marB="45492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90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788158"/>
                  </a:ext>
                </a:extLst>
              </a:tr>
              <a:tr h="540215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UMD/CMD QA​</a:t>
                      </a:r>
                      <a:endParaRPr lang="en-GB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UMD/CMD Infrastructure​</a:t>
                      </a:r>
                      <a:endParaRPr lang="en-GB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984" marR="90984" marT="45492" marB="45492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90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24 </a:t>
                      </a: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984" marR="90984" marT="45492" marB="45492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90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3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984" marR="90984" marT="45492" marB="45492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90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​-</a:t>
                      </a:r>
                    </a:p>
                  </a:txBody>
                  <a:tcPr marL="90984" marR="90984" marT="45492" marB="45492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90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63885"/>
                  </a:ext>
                </a:extLst>
              </a:tr>
              <a:tr h="705122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Monitoring, Messaging, Accounting &amp; Security tools​</a:t>
                      </a:r>
                      <a:endParaRPr lang="en-GB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984" marR="90984" marT="45492" marB="45492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3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984" marR="90984" marT="45492" marB="45492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3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984" marR="90984" marT="45492" marB="45492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3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984" marR="90984" marT="45492" marB="45492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137115"/>
                  </a:ext>
                </a:extLst>
              </a:tr>
              <a:tr h="909835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Configuration Database​</a:t>
                      </a:r>
                      <a:endParaRPr lang="en-GB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Accounting Repo &amp; Portal + Information system (GOCDB, APEL etc.)​</a:t>
                      </a:r>
                      <a:endParaRPr lang="en-GB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984" marR="90984" marT="45492" marB="45492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3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984" marR="90984" marT="45492" marB="45492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3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984" marR="90984" marT="45492" marB="45492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3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984" marR="90984" marT="45492" marB="45492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452208"/>
                  </a:ext>
                </a:extLst>
              </a:tr>
              <a:tr h="500409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Security coordination and policy​</a:t>
                      </a:r>
                      <a:endParaRPr lang="en-GB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984" marR="90984" marT="45492" marB="45492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3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984" marR="90984" marT="45492" marB="45492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3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​</a:t>
                      </a:r>
                      <a:endParaRPr lang="en-GB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984" marR="90984" marT="45492" marB="45492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3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984" marR="90984" marT="45492" marB="45492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352461"/>
                  </a:ext>
                </a:extLst>
              </a:tr>
              <a:tr h="379098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Helpdesk​</a:t>
                      </a:r>
                      <a:endParaRPr lang="en-GB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984" marR="90984" marT="45492" marB="45492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3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984" marR="90984" marT="45492" marB="45492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3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ctr" fontAlgn="base"/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(15% EGI + 85% unf.)​</a:t>
                      </a:r>
                      <a:endParaRPr lang="en-GB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984" marR="90984" marT="45492" marB="45492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3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</a:t>
                      </a: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984" marR="90984" marT="45492" marB="45492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112254"/>
                  </a:ext>
                </a:extLst>
              </a:tr>
              <a:tr h="500409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Human Helpdesk Support​</a:t>
                      </a:r>
                      <a:endParaRPr lang="en-GB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984" marR="90984" marT="45492" marB="45492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984" marR="90984" marT="45492" marB="45492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3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</a:t>
                      </a: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0984" marR="90984" marT="45492" marB="45492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-​</a:t>
                      </a:r>
                    </a:p>
                  </a:txBody>
                  <a:tcPr marL="90984" marR="90984" marT="45492" marB="45492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86117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9D477CAC-3C3B-3A4C-AC8F-119EC916E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50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pitchFamily="2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7F49A2-B352-954A-8FEE-475530C15592}"/>
              </a:ext>
            </a:extLst>
          </p:cNvPr>
          <p:cNvSpPr txBox="1"/>
          <p:nvPr/>
        </p:nvSpPr>
        <p:spPr>
          <a:xfrm>
            <a:off x="379143" y="5229982"/>
            <a:ext cx="8546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080808"/>
                </a:solidFill>
              </a:rPr>
              <a:t>Note!</a:t>
            </a:r>
            <a:r>
              <a:rPr lang="en-US" sz="1600" i="1" dirty="0"/>
              <a:t> Some numbers are approximate due to different groupings of activities within projects. </a:t>
            </a:r>
            <a:br>
              <a:rPr lang="en-US" sz="1600" i="1" dirty="0"/>
            </a:br>
            <a:r>
              <a:rPr lang="en-US" sz="1600" i="1" dirty="0"/>
              <a:t>Future funding is partially dependent on the successful evaluation of projects.</a:t>
            </a:r>
          </a:p>
          <a:p>
            <a:r>
              <a:rPr lang="en-US" sz="1600" i="1" dirty="0"/>
              <a:t>Some work will be benefitting WLCG indirectly, e.g. the EOSC-Future funded activities.</a:t>
            </a:r>
          </a:p>
        </p:txBody>
      </p:sp>
    </p:spTree>
    <p:extLst>
      <p:ext uri="{BB962C8B-B14F-4D97-AF65-F5344CB8AC3E}">
        <p14:creationId xmlns:p14="http://schemas.microsoft.com/office/powerpoint/2010/main" val="1840839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91CE8-3AC6-7C45-98F2-9218A52D6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A6D4A-4B40-624B-A36F-1BA65F3F6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25190"/>
            <a:ext cx="8430322" cy="516783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EGI and WLCG have mutually profited from </a:t>
            </a:r>
            <a:br>
              <a:rPr lang="en-US" dirty="0"/>
            </a:br>
            <a:r>
              <a:rPr lang="en-US" dirty="0">
                <a:solidFill>
                  <a:srgbClr val="009900"/>
                </a:solidFill>
              </a:rPr>
              <a:t>10 years </a:t>
            </a:r>
            <a:r>
              <a:rPr lang="en-US" dirty="0"/>
              <a:t>of collaboration!</a:t>
            </a:r>
          </a:p>
          <a:p>
            <a:pPr lvl="1"/>
            <a:r>
              <a:rPr lang="en-US" dirty="0"/>
              <a:t>Operations</a:t>
            </a:r>
          </a:p>
          <a:p>
            <a:pPr lvl="1"/>
            <a:r>
              <a:rPr lang="en-US" dirty="0"/>
              <a:t>Technological evolutions</a:t>
            </a:r>
          </a:p>
          <a:p>
            <a:pPr lvl="1"/>
            <a:r>
              <a:rPr lang="en-US" dirty="0"/>
              <a:t>Policies</a:t>
            </a:r>
          </a:p>
          <a:p>
            <a:pPr lvl="1"/>
            <a:r>
              <a:rPr lang="en-US" dirty="0"/>
              <a:t>Spin-offs</a:t>
            </a:r>
          </a:p>
          <a:p>
            <a:pPr lvl="1"/>
            <a:endParaRPr lang="en-US" dirty="0"/>
          </a:p>
          <a:p>
            <a:r>
              <a:rPr lang="en-US" dirty="0"/>
              <a:t>As part of the upcoming EOSC era, EGI will </a:t>
            </a:r>
            <a:r>
              <a:rPr lang="en-US" dirty="0">
                <a:solidFill>
                  <a:srgbClr val="009900"/>
                </a:solidFill>
              </a:rPr>
              <a:t>continue</a:t>
            </a:r>
            <a:r>
              <a:rPr lang="en-US" dirty="0"/>
              <a:t> serving the interests of </a:t>
            </a:r>
            <a:r>
              <a:rPr lang="en-US" dirty="0">
                <a:solidFill>
                  <a:schemeClr val="tx1"/>
                </a:solidFill>
              </a:rPr>
              <a:t>major stakeholder </a:t>
            </a:r>
            <a:r>
              <a:rPr lang="en-US" dirty="0"/>
              <a:t>WLCG</a:t>
            </a:r>
          </a:p>
          <a:p>
            <a:endParaRPr lang="en-US" dirty="0"/>
          </a:p>
          <a:p>
            <a:r>
              <a:rPr lang="en-US" dirty="0"/>
              <a:t>EGI depends on continued </a:t>
            </a:r>
            <a:r>
              <a:rPr lang="en-US" dirty="0">
                <a:solidFill>
                  <a:srgbClr val="0055A0"/>
                </a:solidFill>
              </a:rPr>
              <a:t>funding</a:t>
            </a:r>
            <a:r>
              <a:rPr lang="en-US" dirty="0"/>
              <a:t> for the relevant services and activities</a:t>
            </a:r>
          </a:p>
          <a:p>
            <a:pPr lvl="1"/>
            <a:r>
              <a:rPr lang="en-US" sz="2800" dirty="0"/>
              <a:t>Mainly from </a:t>
            </a:r>
            <a:r>
              <a:rPr lang="en-US" sz="2800" u="sng" dirty="0">
                <a:solidFill>
                  <a:srgbClr val="009900"/>
                </a:solidFill>
              </a:rPr>
              <a:t>EGI Council</a:t>
            </a:r>
            <a:r>
              <a:rPr lang="en-US" sz="2800" dirty="0">
                <a:solidFill>
                  <a:srgbClr val="009900"/>
                </a:solidFill>
              </a:rPr>
              <a:t> </a:t>
            </a:r>
            <a:r>
              <a:rPr lang="en-US" sz="2800" dirty="0"/>
              <a:t>member states!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FE7ECA-ED53-9442-9B0D-C43DBE494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>
            <a:hlinkClick r:id="rId2"/>
          </p:cNvPr>
          <p:cNvSpPr txBox="1"/>
          <p:nvPr/>
        </p:nvSpPr>
        <p:spPr>
          <a:xfrm>
            <a:off x="3065418" y="5512269"/>
            <a:ext cx="1723549" cy="369332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19582414"/>
      </p:ext>
    </p:extLst>
  </p:cSld>
  <p:clrMapOvr>
    <a:masterClrMapping/>
  </p:clrMapOvr>
</p:sld>
</file>

<file path=ppt/theme/theme1.xml><?xml version="1.0" encoding="utf-8"?>
<a:theme xmlns:a="http://schemas.openxmlformats.org/drawingml/2006/main" name="CERNCorporate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CERNCorporate4-3</Template>
  <TotalTime>2557</TotalTime>
  <Words>701</Words>
  <Application>Microsoft Office PowerPoint</Application>
  <PresentationFormat>On-screen Show (4:3)</PresentationFormat>
  <Paragraphs>132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</vt:lpstr>
      <vt:lpstr>Wingdings</vt:lpstr>
      <vt:lpstr>CERNCorporate4-3</vt:lpstr>
      <vt:lpstr>Collaboration synergies  between EGI and WLCG   GDB meeting, Sep 9, 2020   Maarten Litmaath (WLCG), Matthew Viljoen (EGI)</vt:lpstr>
      <vt:lpstr>Introduction</vt:lpstr>
      <vt:lpstr>EGI-funded services used by WLCG (1)</vt:lpstr>
      <vt:lpstr>EGI-funded services used by WLCG (2)</vt:lpstr>
      <vt:lpstr>EGI-funded services used by WLCG (3)</vt:lpstr>
      <vt:lpstr> Process benefits &amp; added values (1)</vt:lpstr>
      <vt:lpstr> Process benefits &amp; added values (2)</vt:lpstr>
      <vt:lpstr>Funding of services</vt:lpstr>
      <vt:lpstr>Conclusions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NN</dc:creator>
  <cp:lastModifiedBy>NN</cp:lastModifiedBy>
  <cp:revision>419</cp:revision>
  <cp:lastPrinted>2020-09-09T06:21:39Z</cp:lastPrinted>
  <dcterms:created xsi:type="dcterms:W3CDTF">2015-01-26T14:46:24Z</dcterms:created>
  <dcterms:modified xsi:type="dcterms:W3CDTF">2020-09-09T07:43:35Z</dcterms:modified>
</cp:coreProperties>
</file>