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8" r:id="rId2"/>
  </p:sldMasterIdLst>
  <p:notesMasterIdLst>
    <p:notesMasterId r:id="rId14"/>
  </p:notesMasterIdLst>
  <p:sldIdLst>
    <p:sldId id="256" r:id="rId3"/>
    <p:sldId id="320" r:id="rId4"/>
    <p:sldId id="327" r:id="rId5"/>
    <p:sldId id="321" r:id="rId6"/>
    <p:sldId id="322" r:id="rId7"/>
    <p:sldId id="323" r:id="rId8"/>
    <p:sldId id="324" r:id="rId9"/>
    <p:sldId id="325" r:id="rId10"/>
    <p:sldId id="326" r:id="rId11"/>
    <p:sldId id="300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Ohmann" initials="CO" lastIdx="5" clrIdx="0">
    <p:extLst>
      <p:ext uri="{19B8F6BF-5375-455C-9EA6-DF929625EA0E}">
        <p15:presenceInfo xmlns:p15="http://schemas.microsoft.com/office/powerpoint/2012/main" userId="b151c544ea9461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2" autoAdjust="0"/>
    <p:restoredTop sz="84012" autoAdjust="0"/>
  </p:normalViewPr>
  <p:slideViewPr>
    <p:cSldViewPr snapToGrid="0">
      <p:cViewPr varScale="1">
        <p:scale>
          <a:sx n="121" d="100"/>
          <a:sy n="121" d="100"/>
        </p:scale>
        <p:origin x="11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21EB2-F85B-41B2-9EB8-8E92DF2B0440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154B4-FCFB-4024-8222-D83C1DAFE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61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This is the</a:t>
            </a:r>
            <a:r>
              <a:rPr lang="en-ZA" baseline="0" dirty="0"/>
              <a:t> cover page slide.  Insert headings and titles as appropriate.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154B4-FCFB-4024-8222-D83C1DAFE80D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97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8" name="Rectangle 7"/>
          <p:cNvSpPr/>
          <p:nvPr userDrawn="1"/>
        </p:nvSpPr>
        <p:spPr>
          <a:xfrm>
            <a:off x="0" y="6721476"/>
            <a:ext cx="9144000" cy="16390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9" name="Picture 2" descr="\\IT-file01\ECRIN_utilisateurs$\escanlan\Desktop\LOGO-ECRI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359" y="5729633"/>
            <a:ext cx="2448272" cy="967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616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" descr="rech-cov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1"/>
          <a:stretch/>
        </p:blipFill>
        <p:spPr>
          <a:xfrm>
            <a:off x="0" y="-162987"/>
            <a:ext cx="9144000" cy="5849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3464" y="3355106"/>
            <a:ext cx="8229599" cy="126780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</a:t>
            </a:r>
            <a:r>
              <a:rPr lang="en-US" dirty="0" err="1"/>
              <a:t>titre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(Calibri 36 bold)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464" y="4654225"/>
            <a:ext cx="8229599" cy="719441"/>
          </a:xfrm>
        </p:spPr>
        <p:txBody>
          <a:bodyPr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sous-</a:t>
            </a:r>
            <a:r>
              <a:rPr lang="en-US" dirty="0" err="1"/>
              <a:t>titre</a:t>
            </a:r>
            <a:r>
              <a:rPr lang="en-US" dirty="0"/>
              <a:t> (Calibri 28)</a:t>
            </a:r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2983832" y="6021288"/>
            <a:ext cx="5764632" cy="576064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marL="0" indent="0" algn="r">
              <a:buNone/>
              <a:defRPr sz="2400" b="0">
                <a:latin typeface="+mn-lt"/>
                <a:cs typeface="Calibri"/>
              </a:defRPr>
            </a:lvl1pPr>
            <a:lvl2pPr>
              <a:defRPr sz="1600">
                <a:latin typeface="Calibri"/>
                <a:cs typeface="Calibri"/>
              </a:defRPr>
            </a:lvl2pPr>
          </a:lstStyle>
          <a:p>
            <a:pPr marL="0" indent="0" algn="r">
              <a:buNone/>
            </a:pPr>
            <a:r>
              <a:rPr lang="fr-FR" sz="2400" dirty="0">
                <a:solidFill>
                  <a:srgbClr val="000000"/>
                </a:solidFill>
              </a:rPr>
              <a:t>First and last </a:t>
            </a:r>
            <a:r>
              <a:rPr lang="fr-FR" sz="2400" dirty="0" err="1">
                <a:solidFill>
                  <a:srgbClr val="000000"/>
                </a:solidFill>
              </a:rPr>
              <a:t>name</a:t>
            </a:r>
            <a:r>
              <a:rPr lang="fr-FR" sz="2400" dirty="0">
                <a:solidFill>
                  <a:srgbClr val="000000"/>
                </a:solidFill>
                <a:cs typeface="Arial" panose="020B0604020202020204" pitchFamily="34" charset="0"/>
              </a:rPr>
              <a:t>| </a:t>
            </a:r>
            <a:r>
              <a:rPr lang="fr-FR" sz="2400" dirty="0">
                <a:solidFill>
                  <a:srgbClr val="000000"/>
                </a:solidFill>
              </a:rPr>
              <a:t>dd-mm-</a:t>
            </a:r>
            <a:r>
              <a:rPr lang="fr-FR" sz="2400" dirty="0" err="1">
                <a:solidFill>
                  <a:srgbClr val="000000"/>
                </a:solidFill>
              </a:rPr>
              <a:t>yyyy</a:t>
            </a:r>
            <a:r>
              <a:rPr lang="fr-FR" sz="2400" dirty="0">
                <a:solidFill>
                  <a:srgbClr val="000000"/>
                </a:solidFill>
              </a:rPr>
              <a:t> (Calibri 24)</a:t>
            </a:r>
            <a:endParaRPr lang="fr-FR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1202" y="227341"/>
            <a:ext cx="8235935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/>
          <a:p>
            <a:fld id="{9ED98A94-5A12-4B8C-BDC5-605F0B0907ED}" type="slidenum">
              <a:rPr lang="en-ZA" smtClean="0"/>
              <a:t>‹#›</a:t>
            </a:fld>
            <a:endParaRPr lang="en-Z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3055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0769" y="1600200"/>
            <a:ext cx="8236800" cy="400685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 baseline="0"/>
            </a:lvl4pPr>
          </a:lstStyle>
          <a:p>
            <a:pPr lvl="0"/>
            <a:r>
              <a:rPr lang="en-US" dirty="0"/>
              <a:t>Text level 1 (Calibri 28)</a:t>
            </a:r>
          </a:p>
          <a:p>
            <a:pPr lvl="1"/>
            <a:r>
              <a:rPr lang="en-US" dirty="0"/>
              <a:t>Text level 2 (Calibri 26)</a:t>
            </a:r>
          </a:p>
          <a:p>
            <a:pPr lvl="2"/>
            <a:r>
              <a:rPr lang="en-US" dirty="0"/>
              <a:t>Text level 3 (Calibri 24)</a:t>
            </a:r>
          </a:p>
          <a:p>
            <a:pPr lvl="3"/>
            <a:r>
              <a:rPr lang="en-US" dirty="0"/>
              <a:t>Text Content (Calibri 18)</a:t>
            </a:r>
          </a:p>
          <a:p>
            <a:pPr lvl="3"/>
            <a:r>
              <a:rPr lang="fr-FR" dirty="0"/>
              <a:t>Le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est simplement du faux texte employé dans la composition et la mise en page avant impression. Le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est le faux texte standard de l'imprimerie depuis les années 1500, quand un peintre anonyme assembla ensemble des morceaux de texte pour réaliser un livre spécimen de polices de texte. </a:t>
            </a:r>
          </a:p>
          <a:p>
            <a:pPr lvl="3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0769" y="881063"/>
            <a:ext cx="8236800" cy="38893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55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8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40451" y="1568513"/>
            <a:ext cx="8238044" cy="400755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40450" y="365125"/>
            <a:ext cx="8238045" cy="95021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87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0617" y="1678675"/>
            <a:ext cx="4021238" cy="3951416"/>
          </a:xfrm>
        </p:spPr>
        <p:txBody>
          <a:bodyPr>
            <a:normAutofit/>
          </a:bodyPr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(Calibri 28)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6560" y="1678675"/>
            <a:ext cx="4048724" cy="3951416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(Calibri 28)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0769" y="227341"/>
            <a:ext cx="8236800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3055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0617" y="881063"/>
            <a:ext cx="8237104" cy="388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26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026235" y="1673719"/>
            <a:ext cx="4679049" cy="3897312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Cliquez ici pour modifier le texte (Calibri 28) 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0769" y="227341"/>
            <a:ext cx="8236800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3055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40465" y="1673719"/>
            <a:ext cx="3449147" cy="3897312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Cliquez ici pour modifier le titre (Calibri 28)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0465" y="881063"/>
            <a:ext cx="8237409" cy="388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56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0769" y="227341"/>
            <a:ext cx="8236800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13055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40465" y="1673719"/>
            <a:ext cx="3296629" cy="3897312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Cliquez ici pour modifier le titre (Calibri 28)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3919960" y="1673719"/>
            <a:ext cx="4757609" cy="389731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ZA" dirty="0"/>
              <a:t>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40465" y="881063"/>
            <a:ext cx="8237409" cy="388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17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0921" y="227341"/>
            <a:ext cx="8236800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3207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0921" y="1671638"/>
            <a:ext cx="8236800" cy="291306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0921" y="881063"/>
            <a:ext cx="8236800" cy="388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921" y="4690529"/>
            <a:ext cx="8236800" cy="474663"/>
          </a:xfrm>
        </p:spPr>
        <p:txBody>
          <a:bodyPr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fr-FR" sz="2400" dirty="0"/>
              <a:t>Cliquez ici pour modifier le titre (Calibri 24 </a:t>
            </a:r>
            <a:r>
              <a:rPr lang="fr-FR" sz="2400" dirty="0" err="1"/>
              <a:t>bold</a:t>
            </a:r>
            <a:r>
              <a:rPr lang="fr-FR" sz="2400" dirty="0"/>
              <a:t>)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0921" y="5211496"/>
            <a:ext cx="8236800" cy="474663"/>
          </a:xfrm>
        </p:spPr>
        <p:txBody>
          <a:bodyPr>
            <a:normAutofit/>
          </a:bodyPr>
          <a:lstStyle>
            <a:lvl1pPr marL="0" indent="0">
              <a:buNone/>
              <a:defRPr sz="2800" b="0"/>
            </a:lvl1pPr>
          </a:lstStyle>
          <a:p>
            <a:pPr lvl="0"/>
            <a:r>
              <a:rPr lang="fr-FR" sz="2400" b="0" dirty="0"/>
              <a:t>Cliquez ici pour modifier le texte (Calibri 24)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94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96888" y="3135313"/>
            <a:ext cx="8085137" cy="6267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Thank you!</a:t>
            </a:r>
            <a:endParaRPr lang="en-ZA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96887" y="3762103"/>
            <a:ext cx="8085137" cy="6267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 dirty="0"/>
              <a:t>Any Questions?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0822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451" y="1568513"/>
            <a:ext cx="8238044" cy="400755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 dirty="0"/>
              <a:t>Title level 1 (Calibri 28)</a:t>
            </a:r>
          </a:p>
          <a:p>
            <a:pPr lvl="1"/>
            <a:r>
              <a:rPr lang="en-US" dirty="0"/>
              <a:t>Text level 2 (Calibri 26)</a:t>
            </a:r>
          </a:p>
          <a:p>
            <a:pPr lvl="2"/>
            <a:r>
              <a:rPr lang="en-US" dirty="0"/>
              <a:t>Text level 3 (Calibri 24)</a:t>
            </a:r>
          </a:p>
          <a:p>
            <a:pPr lvl="3"/>
            <a:r>
              <a:rPr lang="en-US" dirty="0"/>
              <a:t>Text content (Calibri 18)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721476"/>
            <a:ext cx="9144000" cy="16390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9" name="Picture 2" descr="\\IT-file01\ECRIN_utilisateurs$\escanlan\Desktop\LOGO-ECRIN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359" y="5729633"/>
            <a:ext cx="2448272" cy="967173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301" y="6030656"/>
            <a:ext cx="170428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ED98A94-5A12-4B8C-BDC5-605F0B0907E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450" y="365125"/>
            <a:ext cx="8238045" cy="95021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3359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17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 dirty="0" smtClean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DD00"/>
        </a:buClr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2578B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99C6"/>
        </a:buClr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IT-file01\ECRIN_utilisateurs$\escanlan\Desktop\LOGO-ECRIN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774195"/>
            <a:ext cx="2448272" cy="96717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6721476"/>
            <a:ext cx="9144000" cy="16390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9" name="Imag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3866" y="1790852"/>
            <a:ext cx="2172940" cy="106208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ED98A94-5A12-4B8C-BDC5-605F0B0907E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573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egi.eu/display/EOSC/Supporting+FAIR+data+discoverability+in+clinical+research:+providing+a+global+metadata+repository+(MDR)+of+clinical+study+object?show-miniview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crin-mdr.online/index.php/JSON_Schema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464" y="3245775"/>
            <a:ext cx="8229599" cy="1267804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Supporting FAIR data discoverability in clinical research: providing a global metadata repository (MDR) of clinical study object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464" y="4773494"/>
            <a:ext cx="8229599" cy="719441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Sergey </a:t>
            </a:r>
            <a:r>
              <a:rPr lang="en-US" sz="2200" dirty="0" err="1"/>
              <a:t>Goryanin</a:t>
            </a:r>
            <a:r>
              <a:rPr lang="en-US" sz="2200" dirty="0"/>
              <a:t> (ECRIN), Hans van </a:t>
            </a:r>
            <a:r>
              <a:rPr lang="en-US" sz="2200" dirty="0" err="1"/>
              <a:t>Piggelen</a:t>
            </a:r>
            <a:r>
              <a:rPr lang="en-US" sz="2200" dirty="0"/>
              <a:t> (</a:t>
            </a:r>
            <a:r>
              <a:rPr lang="en-US" sz="2200" dirty="0" err="1"/>
              <a:t>SURFsara</a:t>
            </a:r>
            <a:r>
              <a:rPr lang="en-US" sz="2200" dirty="0"/>
              <a:t> BV)</a:t>
            </a:r>
          </a:p>
          <a:p>
            <a:r>
              <a:rPr lang="en-US" sz="2200" dirty="0"/>
              <a:t>Stefano </a:t>
            </a:r>
            <a:r>
              <a:rPr lang="en-US" sz="2200" dirty="0" err="1"/>
              <a:t>Nicotri</a:t>
            </a:r>
            <a:r>
              <a:rPr lang="en-US" sz="2200" dirty="0"/>
              <a:t> (INFN)</a:t>
            </a:r>
            <a:endParaRPr lang="en-ZA" sz="2200" dirty="0"/>
          </a:p>
        </p:txBody>
      </p:sp>
    </p:spTree>
    <p:extLst>
      <p:ext uri="{BB962C8B-B14F-4D97-AF65-F5344CB8AC3E}">
        <p14:creationId xmlns:p14="http://schemas.microsoft.com/office/powerpoint/2010/main" val="134425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F92536-62C8-984B-B8F4-A73FAE47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9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C67D1-B264-2F4D-A937-EDF7EA047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51" y="2305877"/>
            <a:ext cx="8238044" cy="20474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dirty="0"/>
              <a:t>Confluence: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https://confluence.egi.eu/display/EOSC/Supporting+FAIR+data+discoverability+in+clinical+research:+providing+a+global+metadata+repository+(MDR)+of+clinical+study+object?show-miniview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F7EBD0-8D60-CF4A-A642-AA1A0298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More details?</a:t>
            </a:r>
          </a:p>
        </p:txBody>
      </p:sp>
    </p:spTree>
    <p:extLst>
      <p:ext uri="{BB962C8B-B14F-4D97-AF65-F5344CB8AC3E}">
        <p14:creationId xmlns:p14="http://schemas.microsoft.com/office/powerpoint/2010/main" val="235100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10</a:t>
            </a:fld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A25D8-60A8-0547-81B7-2AF0E26F2FA3}"/>
              </a:ext>
            </a:extLst>
          </p:cNvPr>
          <p:cNvSpPr txBox="1"/>
          <p:nvPr/>
        </p:nvSpPr>
        <p:spPr>
          <a:xfrm>
            <a:off x="0" y="2598003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Thank you!</a:t>
            </a:r>
          </a:p>
          <a:p>
            <a:pPr algn="ctr"/>
            <a:endParaRPr lang="en-US" dirty="0"/>
          </a:p>
          <a:p>
            <a:pPr algn="ctr"/>
            <a:r>
              <a:rPr lang="en-US" sz="2400" dirty="0"/>
              <a:t>Any questions?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442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E9AAE2-095B-634E-8B2B-7322DE86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1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E4786-A1C8-E844-8FDF-59E900B56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ECRIN provided additional requirements and small changes in the web-portal;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those changes and requirements were implemented by ONEDATA team.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182B23-50C7-3549-9508-FE0BD753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Revision of web portal (Q1; completed)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1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E9AAE2-095B-634E-8B2B-7322DE86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2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E4786-A1C8-E844-8FDF-59E900B56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51" y="1660633"/>
            <a:ext cx="8238044" cy="38362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possible interactions seem to be problematic due to big differences between the MDR metadata schema and the B2FIND metadata schema.</a:t>
            </a:r>
          </a:p>
          <a:p>
            <a:endParaRPr lang="en-US" dirty="0"/>
          </a:p>
          <a:p>
            <a:r>
              <a:rPr lang="en-US" dirty="0"/>
              <a:t>Interaction seems to be possible on </a:t>
            </a:r>
            <a:r>
              <a:rPr lang="en-US" dirty="0" err="1"/>
              <a:t>organisational</a:t>
            </a:r>
            <a:r>
              <a:rPr lang="en-US" dirty="0"/>
              <a:t> level rather than the level of the content data.</a:t>
            </a:r>
          </a:p>
          <a:p>
            <a:endParaRPr lang="en-US" dirty="0"/>
          </a:p>
          <a:p>
            <a:r>
              <a:rPr lang="en-US" dirty="0"/>
              <a:t>A detailed report exploring the possible interactions between the MDR and B2FIND has been submitted.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182B23-50C7-3549-9508-FE0BD7538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50" y="175491"/>
            <a:ext cx="8238045" cy="1139845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Investigate metadata schema and requirements for future harvesting by B2FIND </a:t>
            </a:r>
            <a:r>
              <a:rPr lang="en-GB" dirty="0"/>
              <a:t>(Q1 completed; Q2 ongoing)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9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03557-51BA-8C44-8F64-FB446728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3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4F85F-43C1-0440-A8A3-D09F31754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revision of the ECRIN metadata scheme was done;</a:t>
            </a:r>
          </a:p>
          <a:p>
            <a:endParaRPr lang="en-US" dirty="0"/>
          </a:p>
          <a:p>
            <a:r>
              <a:rPr lang="en-US" dirty="0"/>
              <a:t>The metadata scheme was updated (the current version is v. 4: 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Data is now on the preparation stage.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947FCC-33CF-DE4F-BC11-C6B73E7F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Uploading and re-indexing the full dataset (Q1, Q2; ongoing)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7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03557-51BA-8C44-8F64-FB446728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4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4F85F-43C1-0440-A8A3-D09F31754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Due to the updated metadata scheme and data; there will be a need to extend the web-portal filters’ options and adapt the MDR web-portal to the new metadata scheme in general.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947FCC-33CF-DE4F-BC11-C6B73E7F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50" y="69575"/>
            <a:ext cx="8238045" cy="1245762"/>
          </a:xfrm>
        </p:spPr>
        <p:txBody>
          <a:bodyPr>
            <a:normAutofit fontScale="90000"/>
          </a:bodyPr>
          <a:lstStyle/>
          <a:p>
            <a:r>
              <a:rPr lang="en-GB" dirty="0"/>
              <a:t>Testing and upgrading the web-portal with respect to updated ECRIN requirements (Q2; </a:t>
            </a:r>
            <a:r>
              <a:rPr lang="en-US" dirty="0"/>
              <a:t>ongoing</a:t>
            </a:r>
            <a:r>
              <a:rPr lang="en-GB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03557-51BA-8C44-8F64-FB446728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5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4F85F-43C1-0440-A8A3-D09F31754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51" y="1977887"/>
            <a:ext cx="8238044" cy="3598178"/>
          </a:xfrm>
        </p:spPr>
        <p:txBody>
          <a:bodyPr/>
          <a:lstStyle/>
          <a:p>
            <a:r>
              <a:rPr lang="en-US" dirty="0"/>
              <a:t>The current APIs work with the ECRIN metadata scheme v. 3;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ES-based API supports 3 types of search:</a:t>
            </a:r>
          </a:p>
          <a:p>
            <a:pPr lvl="1"/>
            <a:r>
              <a:rPr lang="en-US" dirty="0"/>
              <a:t>Specific study search</a:t>
            </a:r>
          </a:p>
          <a:p>
            <a:pPr lvl="1"/>
            <a:r>
              <a:rPr lang="en-US" dirty="0"/>
              <a:t>Search by study characteristics</a:t>
            </a:r>
          </a:p>
          <a:p>
            <a:pPr lvl="1"/>
            <a:r>
              <a:rPr lang="en-US" dirty="0"/>
              <a:t>Via published paper search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947FCC-33CF-DE4F-BC11-C6B73E7F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50" y="331724"/>
            <a:ext cx="8238045" cy="950211"/>
          </a:xfrm>
        </p:spPr>
        <p:txBody>
          <a:bodyPr>
            <a:normAutofit fontScale="90000"/>
          </a:bodyPr>
          <a:lstStyle/>
          <a:p>
            <a:r>
              <a:rPr lang="en-GB" dirty="0"/>
              <a:t>Start to develop Elasticsearch-based APIs (Q3; completed)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2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601370-D532-6B44-A2F9-447D6C43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6</a:t>
            </a:fld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943B98-2AA6-CA4F-8577-DC0BECCE9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45" y="0"/>
            <a:ext cx="9563089" cy="58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8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601370-D532-6B44-A2F9-447D6C43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7</a:t>
            </a:fld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25E9F-76A0-7146-A2A3-E47A3A7477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45" y="0"/>
            <a:ext cx="9563089" cy="58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2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601370-D532-6B44-A2F9-447D6C43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8</a:t>
            </a:fld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4EB71-5D0E-2449-AA67-0181007D95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4" y="39757"/>
            <a:ext cx="9511747" cy="58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33811"/>
      </p:ext>
    </p:extLst>
  </p:cSld>
  <p:clrMapOvr>
    <a:masterClrMapping/>
  </p:clrMapOvr>
</p:sld>
</file>

<file path=ppt/theme/theme1.xml><?xml version="1.0" encoding="utf-8"?>
<a:theme xmlns:a="http://schemas.openxmlformats.org/drawingml/2006/main" name="Opening 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CRIN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ember 2016 (2)- ECRIN Presentation Template" id="{4E4C4197-44F5-4DEC-872B-83D904A3C19E}" vid="{091517CF-D004-4A2C-962C-5D0785157D1F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ember 2016 (2)- ECRIN Presentation Template" id="{4E4C4197-44F5-4DEC-872B-83D904A3C19E}" vid="{779A3B7D-3DCC-459D-A98D-970FE52381F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Opening Slide Master</Template>
  <TotalTime>404</TotalTime>
  <Words>362</Words>
  <Application>Microsoft Macintosh PowerPoint</Application>
  <PresentationFormat>On-screen Show (4:3)</PresentationFormat>
  <Paragraphs>48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Opening Slide Master</vt:lpstr>
      <vt:lpstr>Conception personnalisée</vt:lpstr>
      <vt:lpstr>Supporting FAIR data discoverability in clinical research: providing a global metadata repository (MDR) of clinical study object</vt:lpstr>
      <vt:lpstr>Revision of web portal (Q1; completed)</vt:lpstr>
      <vt:lpstr>Investigate metadata schema and requirements for future harvesting by B2FIND (Q1 completed; Q2 ongoing)</vt:lpstr>
      <vt:lpstr>Uploading and re-indexing the full dataset (Q1, Q2; ongoing)</vt:lpstr>
      <vt:lpstr>Testing and upgrading the web-portal with respect to updated ECRIN requirements (Q2; ongoing)</vt:lpstr>
      <vt:lpstr>Start to develop Elasticsearch-based APIs (Q3; completed)</vt:lpstr>
      <vt:lpstr>PowerPoint Presentation</vt:lpstr>
      <vt:lpstr>PowerPoint Presentation</vt:lpstr>
      <vt:lpstr>PowerPoint Presentation</vt:lpstr>
      <vt:lpstr>More details?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Repository (MDR)</dc:title>
  <dc:creator>Sergey Goryanin</dc:creator>
  <cp:lastModifiedBy>Sergey Goryanin</cp:lastModifiedBy>
  <cp:revision>102</cp:revision>
  <dcterms:created xsi:type="dcterms:W3CDTF">2019-04-19T07:05:43Z</dcterms:created>
  <dcterms:modified xsi:type="dcterms:W3CDTF">2020-09-28T13:13:04Z</dcterms:modified>
</cp:coreProperties>
</file>