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2" r:id="rId7"/>
    <p:sldId id="257" r:id="rId8"/>
    <p:sldId id="26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D1DAC-6827-400D-9BB6-372551247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9E9CD-CB5F-4CC5-B519-55D464998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794F6-1A67-415D-B7C9-79E3843F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47CD-81C0-419E-A271-53FF5581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63EAB-EDA4-4AB4-9AEE-37438B21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17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EA1F-441D-4A79-A9C1-E507A852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14F3B-449B-493B-930F-D94B06ACF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DBCE7-5A2B-4FBD-8175-C1388A16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915EC-84E8-4A5C-8F8E-0B4C8529C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4E648-0CD3-4A5E-AACA-BFE7FC97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1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F76AB0-5B7A-442B-AF50-9DC1E1FA9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363C5-8D87-4A90-98E2-0C571B6BB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E92F7-E459-4C8A-BCE8-790EBF838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6512-B714-4863-966A-9A3D795C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F1BE5-3E98-40A8-9221-2E6F6C3B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4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D9E2-F0CD-458A-AC5F-AA7D6ED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85AF-2930-43E1-B26E-9A50D3F89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09D6-C215-4AE5-8304-779DCDDD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3821B-3924-4F62-9157-24FF41A8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E4483-C886-4FF9-BAE8-61C89BE5B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90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EC6D-6EE3-47B5-AC3D-6934F91EE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66BBD-261D-469F-A803-E0ED9BF1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73451-2EB1-44F2-855A-3255C75A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04E0-84D9-48D9-B08D-8D4F8029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7DF19-3640-4B3F-9205-55C6C31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21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C8EF-4FC5-49E0-BA3C-B8D33391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6C58F-BBDE-4819-AC3C-23434308E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ED94D-60A7-4D92-AE6C-9AAE6D2F5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1FE86-8C21-4543-8E38-C2F5FB34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41260-D03F-4838-8E0E-19C583F0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36B8-C60C-4578-A5DA-FCE163D1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15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75C7-C448-42E9-A4A4-82E436A5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DC1B3-B679-4192-BAFC-541D77ABE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AAE4C-2B90-4E0D-8617-D34E979B3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FBB60-EA6A-4F40-BC02-CE8C4E4EE3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1FF1A-E6B0-4E05-9846-F12CB2835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F73A5-289A-40DC-A12E-956FB36ED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984D4-56BE-4A8E-9996-189E45820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AF1277-BD70-41CE-830E-B4392B70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6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46A9-3346-4DE9-A4F2-72CC6435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5AFB1B-90A9-4F48-ABD6-7669A8FC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292E6-5B2D-4706-A667-8C2914ECD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8999E-7923-47C9-ACF0-E4B72F8EB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027D9-0CAE-45C8-9EA0-63810C6F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3411B-5BF0-415A-80D9-334B106E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5FA09-D615-4B85-BCAB-75568C4B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7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51DE-F5FC-42ED-BA63-B686BCF4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B40C4-27F6-43CB-B7A0-6AC6A2FAD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A1C20-881F-4FD7-A596-67C87C09E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9996A-819C-4C4D-8FD3-7CEF119C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12B21-D1E5-40C0-927F-3721C36F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0E29F7-EEC4-445D-BFF3-8254CA750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73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789E8-9363-4665-8037-438DD4052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05493-6D85-4418-B51F-83E3C6BD5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546A5-1F4B-4E65-BBA3-4212C2EEF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E37B9-FC1F-47B2-A198-D22E5041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C9B9D-749F-414F-A65F-4EB3D29E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60D14-7B0A-4EDC-8904-DF53FEB1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29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95EC2-EF30-4244-8CDA-6D3FE177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EEBD8-6C1B-4C4D-97D2-6431D21D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B9331-AAEC-4068-991B-281F4F4CA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32BA-E036-47F6-A87C-79063C8B9A9A}" type="datetimeFigureOut">
              <a:rPr lang="it-IT" smtClean="0"/>
              <a:t>07/10/2020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FBDB9-75C5-47D2-AFEB-257BEED9E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096E-A30C-4910-9FB0-92EB999505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6707-9037-4FBC-B2A2-1460FD2FA2D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59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ruijven@iiasa.ac.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dYX1cF1B7bFN1d4HcbG7Sa-KKV8HpRk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Community+requirements+DB" TargetMode="External"/><Relationship Id="rId2" Type="http://schemas.openxmlformats.org/officeDocument/2006/relationships/hyperlink" Target="https://docs.google.com/document/d/1edYX1cF1B7bFN1d4HcbG7Sa-KKV8HpRk/ed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eosc-hub.eu/display/EOSC/Mapping+the+sensitivity+of+mitigation+scenarios+to+societal+choices+pil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1B9CF-EE29-48BD-90A6-CCD369EEE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EAP</a:t>
            </a:r>
            <a:br>
              <a:rPr lang="it-IT" dirty="0"/>
            </a:br>
            <a:r>
              <a:rPr lang="it-IT" sz="4400" dirty="0"/>
              <a:t>App 8: </a:t>
            </a:r>
            <a:r>
              <a:rPr lang="en-US" sz="4400" dirty="0"/>
              <a:t>Mapping the sensitivity of mitigation scenarios to societal choices </a:t>
            </a:r>
            <a:endParaRPr lang="it-IT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26305-0B0E-40CF-9173-0C49BEDAEB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Bas </a:t>
            </a:r>
            <a:r>
              <a:rPr lang="nl-NL" dirty="0"/>
              <a:t>van Ruijven,</a:t>
            </a:r>
            <a:r>
              <a:rPr lang="it-IT" dirty="0"/>
              <a:t> Alessandro Costantini</a:t>
            </a:r>
          </a:p>
          <a:p>
            <a:endParaRPr lang="it-IT" dirty="0"/>
          </a:p>
          <a:p>
            <a:r>
              <a:rPr lang="it-IT" dirty="0"/>
              <a:t>Meeting 07/10/2020</a:t>
            </a:r>
          </a:p>
        </p:txBody>
      </p:sp>
    </p:spTree>
    <p:extLst>
      <p:ext uri="{BB962C8B-B14F-4D97-AF65-F5344CB8AC3E}">
        <p14:creationId xmlns:p14="http://schemas.microsoft.com/office/powerpoint/2010/main" val="203142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3773A-4D91-4BD9-81C9-48898E5D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Usecase and EOSC-hub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7DA-BD1B-435C-8E46-CF585B292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/>
              <a:t>PI</a:t>
            </a:r>
          </a:p>
          <a:p>
            <a:pPr lvl="1"/>
            <a:r>
              <a:rPr lang="it-IT" dirty="0"/>
              <a:t>Bas van Ruijven (IIASA, Austria, </a:t>
            </a:r>
            <a:r>
              <a:rPr lang="it-IT" dirty="0">
                <a:hlinkClick r:id="rId2"/>
              </a:rPr>
              <a:t>vruijven@iiasa.ac.at</a:t>
            </a:r>
            <a:r>
              <a:rPr lang="it-IT" dirty="0"/>
              <a:t>)</a:t>
            </a:r>
          </a:p>
          <a:p>
            <a:r>
              <a:rPr lang="it-IT" b="1" dirty="0"/>
              <a:t>Objective</a:t>
            </a:r>
          </a:p>
          <a:p>
            <a:pPr lvl="1"/>
            <a:r>
              <a:rPr lang="en-US" dirty="0"/>
              <a:t>Perform modeling studies to explore how future energy systems can evolve and to quantify the tradeoffs, co-benefits, and interlinkages between different aspects of the global energy systems in the context of international climate change policy and sustainable development.</a:t>
            </a:r>
          </a:p>
          <a:p>
            <a:r>
              <a:rPr lang="en-US" b="1" dirty="0"/>
              <a:t>Use case</a:t>
            </a:r>
          </a:p>
          <a:p>
            <a:pPr lvl="1"/>
            <a:r>
              <a:rPr lang="en-US" dirty="0"/>
              <a:t>The IAM </a:t>
            </a:r>
            <a:r>
              <a:rPr lang="en-US" b="1" dirty="0" err="1"/>
              <a:t>MESSAGEix</a:t>
            </a:r>
            <a:r>
              <a:rPr lang="en-US" b="1" dirty="0"/>
              <a:t>-GLOBIOM </a:t>
            </a:r>
            <a:r>
              <a:rPr lang="en-US" dirty="0"/>
              <a:t>(considered by the applicants at TRL9) will run sequentially on the selected resources where each job is independent from the other in a parametric fashion.</a:t>
            </a:r>
          </a:p>
          <a:p>
            <a:r>
              <a:rPr lang="en-US" b="1" dirty="0"/>
              <a:t>Resources</a:t>
            </a:r>
          </a:p>
          <a:p>
            <a:pPr lvl="1"/>
            <a:r>
              <a:rPr lang="it-IT" dirty="0"/>
              <a:t>EOSC Federated Authentication mechanism -&gt; EGI Chech-in</a:t>
            </a:r>
          </a:p>
          <a:p>
            <a:pPr lvl="1"/>
            <a:r>
              <a:rPr lang="it-IT" dirty="0"/>
              <a:t>EGI Cloud Compute service -&gt; Provider INFN-Bari</a:t>
            </a:r>
          </a:p>
          <a:p>
            <a:pPr lvl="1"/>
            <a:r>
              <a:rPr lang="it-IT" dirty="0"/>
              <a:t>Storage service -&gt; Provider INFN-Bari</a:t>
            </a:r>
          </a:p>
          <a:p>
            <a:r>
              <a:rPr lang="it-IT" b="1" dirty="0"/>
              <a:t>SLA </a:t>
            </a:r>
          </a:p>
          <a:p>
            <a:pPr lvl="1"/>
            <a:r>
              <a:rPr lang="en-US" dirty="0"/>
              <a:t>Cloud Compute: Number of virtual CPU cores: 200 / Memory per core (GB): 44 / Local disk (GB): 6144 (in total) </a:t>
            </a:r>
          </a:p>
          <a:p>
            <a:pPr lvl="1"/>
            <a:r>
              <a:rPr lang="en-US" dirty="0"/>
              <a:t>Online Storage:  Guaranteed storage capacity [TB]: 6 / Standard interfaces supported: POSIX, SWIFT1 / Storage technology: CEPH, with block storage exposed via POSIX</a:t>
            </a:r>
          </a:p>
          <a:p>
            <a:pPr lvl="1"/>
            <a:endParaRPr lang="en-US" dirty="0"/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24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284B-665B-48CF-B658-F7CA68B61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Activities carried out by IIASA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B9156-88F8-482A-BF92-79215DE7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effort made to understand the various pieces (authentication, registration, VPN, tooling, etc.) needed to access the cloud resources.</a:t>
            </a:r>
          </a:p>
          <a:p>
            <a:pPr lvl="1"/>
            <a:r>
              <a:rPr lang="en-US" dirty="0"/>
              <a:t>writing a guide understandable by less experienced people</a:t>
            </a:r>
          </a:p>
          <a:p>
            <a:r>
              <a:rPr lang="en-US" dirty="0"/>
              <a:t>Activity ongoing to introduce changes to the model code that are</a:t>
            </a:r>
            <a:br>
              <a:rPr lang="en-US" dirty="0"/>
            </a:br>
            <a:r>
              <a:rPr lang="en-US" dirty="0"/>
              <a:t>necessary to automate job creation/execution/reporting</a:t>
            </a:r>
          </a:p>
          <a:p>
            <a:r>
              <a:rPr lang="en-US" dirty="0"/>
              <a:t>Working on the initial demo </a:t>
            </a:r>
          </a:p>
          <a:p>
            <a:pPr lvl="1"/>
            <a:r>
              <a:rPr lang="en-US" dirty="0"/>
              <a:t>Run few jobs implementing the mentioned changes and automation</a:t>
            </a:r>
          </a:p>
          <a:p>
            <a:pPr lvl="1"/>
            <a:r>
              <a:rPr lang="en-US" dirty="0"/>
              <a:t>Became a project milestones.</a:t>
            </a:r>
          </a:p>
          <a:p>
            <a:r>
              <a:rPr lang="en-US" dirty="0"/>
              <a:t>GITHUB repo created</a:t>
            </a:r>
            <a:endParaRPr lang="en-US" b="1" dirty="0"/>
          </a:p>
          <a:p>
            <a:pPr lvl="1"/>
            <a:r>
              <a:rPr lang="en-US" dirty="0"/>
              <a:t>To track activities and speed-up communications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54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D69A7-08F0-4E1E-AF36-1842445E6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Project Status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0D3C-F5FD-492A-A55C-5C3685E2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Workplan and related roadmap were still valid, but shifted by 3 months </a:t>
            </a:r>
          </a:p>
          <a:p>
            <a:pPr lvl="1"/>
            <a:r>
              <a:rPr lang="it-IT" dirty="0">
                <a:hlinkClick r:id="rId2"/>
              </a:rPr>
              <a:t>https://docs.google.com/document/d/1edYX1cF1B7bFN1d4HcbG7Sa-KKV8HpRk/edit</a:t>
            </a:r>
            <a:endParaRPr lang="it-IT" dirty="0"/>
          </a:p>
          <a:p>
            <a:r>
              <a:rPr lang="en-US" dirty="0"/>
              <a:t>Currently key-personnel issues</a:t>
            </a:r>
          </a:p>
          <a:p>
            <a:pPr lvl="1"/>
            <a:r>
              <a:rPr lang="en-US" dirty="0"/>
              <a:t>Software engineer moved to new position</a:t>
            </a:r>
          </a:p>
          <a:p>
            <a:pPr lvl="1"/>
            <a:r>
              <a:rPr lang="en-US" dirty="0"/>
              <a:t>Main modeler has to focus on other projects</a:t>
            </a:r>
          </a:p>
          <a:p>
            <a:pPr lvl="1"/>
            <a:r>
              <a:rPr lang="it-IT" dirty="0"/>
              <a:t>Hiring new software engineer and moving project to another group, but 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335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500C-531A-40F4-B5CF-C92D88D8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EAP Internal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EF045-05CA-464F-8E7F-77D520C47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sz="3200" b="1" dirty="0"/>
              <a:t>Status of the technical plan </a:t>
            </a:r>
          </a:p>
          <a:p>
            <a:pPr lvl="1">
              <a:buFontTx/>
              <a:buChar char="-"/>
            </a:pPr>
            <a:r>
              <a:rPr lang="en-US" dirty="0">
                <a:hlinkClick r:id="rId2"/>
              </a:rPr>
              <a:t>https://docs.google.com/document/d/1edYX1cF1B7bFN1d4HcbG7Sa-KKV8HpRk/edit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/>
              <a:t>VO Created -&gt; vo.iiasa.ac.at</a:t>
            </a:r>
          </a:p>
          <a:p>
            <a:pPr lvl="1">
              <a:buFontTx/>
              <a:buChar char="-"/>
            </a:pPr>
            <a:r>
              <a:rPr lang="en-US" dirty="0"/>
              <a:t>Resources to be added</a:t>
            </a:r>
          </a:p>
          <a:p>
            <a:pPr>
              <a:buFontTx/>
              <a:buChar char="-"/>
            </a:pPr>
            <a:r>
              <a:rPr lang="en-US" sz="3200" b="1" dirty="0"/>
              <a:t>Status of your project in the Community Requirement database</a:t>
            </a:r>
          </a:p>
          <a:p>
            <a:pPr lvl="1">
              <a:buFontTx/>
              <a:buChar char="-"/>
            </a:pP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Created, working on it</a:t>
            </a:r>
          </a:p>
          <a:p>
            <a:pPr lvl="1">
              <a:buFontTx/>
              <a:buChar char="-"/>
            </a:pPr>
            <a:r>
              <a:rPr lang="en-US" dirty="0">
                <a:hlinkClick r:id="rId3"/>
              </a:rPr>
              <a:t>https://wiki.eosc-hub.eu/display/EOSC/Community+requirements+DB</a:t>
            </a:r>
            <a:endParaRPr lang="en-US" dirty="0"/>
          </a:p>
          <a:p>
            <a:pPr>
              <a:buFontTx/>
              <a:buChar char="-"/>
            </a:pPr>
            <a:r>
              <a:rPr lang="en-US" sz="3200" b="1" dirty="0"/>
              <a:t>Status of your project in the EOSC Marketplace </a:t>
            </a:r>
          </a:p>
          <a:p>
            <a:pPr lvl="1">
              <a:buFontTx/>
              <a:buChar char="-"/>
            </a:pPr>
            <a:r>
              <a:rPr lang="en-US" dirty="0"/>
              <a:t>Created, working on it</a:t>
            </a:r>
          </a:p>
          <a:p>
            <a:pPr>
              <a:buFontTx/>
              <a:buChar char="-"/>
            </a:pPr>
            <a:r>
              <a:rPr lang="en-US" sz="3200" b="1" dirty="0"/>
              <a:t>Status of your project in the T8.9</a:t>
            </a:r>
          </a:p>
          <a:p>
            <a:pPr marL="0" indent="0">
              <a:buNone/>
            </a:pPr>
            <a:r>
              <a:rPr lang="en-US" sz="2400" dirty="0"/>
              <a:t>	- Created, working on it</a:t>
            </a:r>
            <a:br>
              <a:rPr lang="en-US" sz="2400" dirty="0"/>
            </a:br>
            <a:r>
              <a:rPr lang="en-US" sz="2400" dirty="0"/>
              <a:t>	- </a:t>
            </a:r>
            <a:r>
              <a:rPr lang="en-US" sz="2400" dirty="0">
                <a:hlinkClick r:id="rId4"/>
              </a:rPr>
              <a:t>https://wiki.eosc-hub.eu/display/EOSC/Mapping+the+sensitivity+of+mitigation+scenarios+to+societal+choices+pilot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8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0837942C0237468ACFB53CCE88A855" ma:contentTypeVersion="13" ma:contentTypeDescription="Ein neues Dokument erstellen." ma:contentTypeScope="" ma:versionID="edd2c3cf9ea63e338269ad96455a5f8a">
  <xsd:schema xmlns:xsd="http://www.w3.org/2001/XMLSchema" xmlns:xs="http://www.w3.org/2001/XMLSchema" xmlns:p="http://schemas.microsoft.com/office/2006/metadata/properties" xmlns:ns3="2eecec09-9339-47e2-bf8b-d34e2c1ed5a1" xmlns:ns4="93d88ea9-7cda-4dae-83e6-54b641eeeabe" targetNamespace="http://schemas.microsoft.com/office/2006/metadata/properties" ma:root="true" ma:fieldsID="4da19614055e55a11b069298e780b141" ns3:_="" ns4:_="">
    <xsd:import namespace="2eecec09-9339-47e2-bf8b-d34e2c1ed5a1"/>
    <xsd:import namespace="93d88ea9-7cda-4dae-83e6-54b641eeea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cec09-9339-47e2-bf8b-d34e2c1ed5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88ea9-7cda-4dae-83e6-54b641eee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A27BA2-7E2F-4262-BAD0-F09B857FA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cec09-9339-47e2-bf8b-d34e2c1ed5a1"/>
    <ds:schemaRef ds:uri="93d88ea9-7cda-4dae-83e6-54b641ee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7173FC-4376-4B2A-9DBA-EAA4C10C00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01CB5-2CD0-47F5-A4EC-03A4AD40B039}">
  <ds:schemaRefs>
    <ds:schemaRef ds:uri="http://schemas.microsoft.com/office/infopath/2007/PartnerControls"/>
    <ds:schemaRef ds:uri="http://purl.org/dc/dcmitype/"/>
    <ds:schemaRef ds:uri="93d88ea9-7cda-4dae-83e6-54b641eeeabe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eecec09-9339-47e2-bf8b-d34e2c1ed5a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474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EAP App 8: Mapping the sensitivity of mitigation scenarios to societal choices </vt:lpstr>
      <vt:lpstr>Usecase and EOSC-hub Services</vt:lpstr>
      <vt:lpstr>Activities carried out by IIASA</vt:lpstr>
      <vt:lpstr>Project Status</vt:lpstr>
      <vt:lpstr>EAP Internal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App 8: Mapping the sensitivity of mitigation scenarios to societal choices</dc:title>
  <dc:creator>Alessandro Costantini</dc:creator>
  <cp:lastModifiedBy>VAN RUIJVEN Bas</cp:lastModifiedBy>
  <cp:revision>15</cp:revision>
  <dcterms:created xsi:type="dcterms:W3CDTF">2020-01-22T13:02:43Z</dcterms:created>
  <dcterms:modified xsi:type="dcterms:W3CDTF">2020-10-07T08:48:02Z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0x010100590837942C0237468ACFB53CCE88A855</vt:lpwstr>
  </property>
</Properties>
</file>