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4"/>
    <p:sldMasterId id="2147483656" r:id="rId5"/>
    <p:sldMasterId id="214748365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8BF1E07-C202-4C6D-818F-F243CF8B0BEC}">
  <a:tblStyle styleId="{48BF1E07-C202-4C6D-818F-F243CF8B0B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4b4ec1614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added value provided by the DIHs in the DIGITbrain project will serve as well to attract new potential users for the DIGITbrain solution</a:t>
            </a:r>
            <a:endParaRPr sz="11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a4b4ec1614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4b4ec1614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a4b4ec1614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4b4ec1614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a4b4ec1614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4b4ec1614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a4b4ec1614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4b4ec1614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a4b4ec1614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4b4ec1614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a4b4ec1614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1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2"/>
          <p:cNvSpPr txBox="1"/>
          <p:nvPr>
            <p:ph idx="2" type="body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3" type="body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4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2 columns">
  <p:cSld name="Text 2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3" type="body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">
  <p:cSld name="3 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idx="1" type="body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7"/>
          <p:cNvSpPr txBox="1"/>
          <p:nvPr>
            <p:ph idx="4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Text + imag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>
            <p:ph idx="2" type="pic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8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">
  <p:cSld name="end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1" i="0" lang="en-GB" sz="70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/>
          </a:p>
        </p:txBody>
      </p:sp>
      <p:pic>
        <p:nvPicPr>
          <p:cNvPr id="65" name="Google Shape;6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1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546242" y="816345"/>
            <a:ext cx="1656681" cy="358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418" y="1050147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0238" y="2080636"/>
            <a:ext cx="2136858" cy="164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2986" y="8920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/>
          <p:nvPr/>
        </p:nvSpPr>
        <p:spPr>
          <a:xfrm>
            <a:off x="2624575" y="53846"/>
            <a:ext cx="4091495" cy="443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/>
        </p:nvSpPr>
        <p:spPr>
          <a:xfrm>
            <a:off x="6359778" y="4909725"/>
            <a:ext cx="980136" cy="15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/>
          <p:nvPr/>
        </p:nvSpPr>
        <p:spPr>
          <a:xfrm>
            <a:off x="5481272" y="4909682"/>
            <a:ext cx="716899" cy="161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3"/>
          <p:cNvCxnSpPr/>
          <p:nvPr/>
        </p:nvCxnSpPr>
        <p:spPr>
          <a:xfrm>
            <a:off x="6150117" y="4965272"/>
            <a:ext cx="0" cy="17822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2255" y="61362"/>
            <a:ext cx="523131" cy="40266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/>
        </p:nvSpPr>
        <p:spPr>
          <a:xfrm>
            <a:off x="7425809" y="4923184"/>
            <a:ext cx="74571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22/10/2020</a:t>
            </a:r>
            <a:endParaRPr b="1" i="0"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GB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/>
        </p:nvSpPr>
        <p:spPr>
          <a:xfrm>
            <a:off x="6481460" y="3988285"/>
            <a:ext cx="1691495" cy="357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1" i="0" lang="en-GB" sz="70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This work by the EGI Foundation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licensed under a Creative Commons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Attribution 4.0 International License.</a:t>
            </a:r>
            <a:endParaRPr/>
          </a:p>
        </p:txBody>
      </p:sp>
      <p:pic>
        <p:nvPicPr>
          <p:cNvPr id="56" name="Google Shape;5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73609" y="2067920"/>
            <a:ext cx="2268644" cy="174267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/>
          <p:nvPr/>
        </p:nvSpPr>
        <p:spPr>
          <a:xfrm>
            <a:off x="1962684" y="3078738"/>
            <a:ext cx="2609316" cy="413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1"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  <p:sp>
        <p:nvSpPr>
          <p:cNvPr id="58" name="Google Shape;58;p9"/>
          <p:cNvSpPr txBox="1"/>
          <p:nvPr/>
        </p:nvSpPr>
        <p:spPr>
          <a:xfrm>
            <a:off x="1962684" y="2233154"/>
            <a:ext cx="2811618" cy="75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br>
              <a:rPr b="1" i="0"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your attention.</a:t>
            </a:r>
            <a:endParaRPr/>
          </a:p>
        </p:txBody>
      </p:sp>
      <p:sp>
        <p:nvSpPr>
          <p:cNvPr id="59" name="Google Shape;59;p9"/>
          <p:cNvSpPr txBox="1"/>
          <p:nvPr/>
        </p:nvSpPr>
        <p:spPr>
          <a:xfrm>
            <a:off x="546242" y="828045"/>
            <a:ext cx="1656681" cy="358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1" i="0" lang="en-GB" sz="90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0" i="0" lang="en-GB" sz="90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/>
          </a:p>
        </p:txBody>
      </p:sp>
      <p:pic>
        <p:nvPicPr>
          <p:cNvPr id="60" name="Google Shape;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418" y="1074373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986" y="9037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/>
          <p:nvPr/>
        </p:nvSpPr>
        <p:spPr>
          <a:xfrm>
            <a:off x="2624575" y="53846"/>
            <a:ext cx="4091495" cy="443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b="1" i="0" lang="en-GB" sz="180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hyperlink" Target="https://wiki.egi.eu/wiki/PROC09_Resource_Centre_Registration_and_Certification" TargetMode="External"/><Relationship Id="rId5" Type="http://schemas.openxmlformats.org/officeDocument/2006/relationships/hyperlink" Target="https://drive.google.com/open?id=0B2VDZ6gys8DjbEZ0MFNKLXZuR0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igitbrain.eu/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329919" y="2490809"/>
            <a:ext cx="5246238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t/>
            </a:r>
            <a:endParaRPr/>
          </a:p>
        </p:txBody>
      </p:sp>
      <p:sp>
        <p:nvSpPr>
          <p:cNvPr id="71" name="Google Shape;71;p11"/>
          <p:cNvSpPr txBox="1"/>
          <p:nvPr>
            <p:ph type="title"/>
          </p:nvPr>
        </p:nvSpPr>
        <p:spPr>
          <a:xfrm>
            <a:off x="329919" y="1948714"/>
            <a:ext cx="5571607" cy="521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GB"/>
              <a:t>EGI Pay-per-use model </a:t>
            </a:r>
            <a:endParaRPr/>
          </a:p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73" name="Google Shape;73;p11"/>
          <p:cNvSpPr txBox="1"/>
          <p:nvPr>
            <p:ph idx="3" type="body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Outline</a:t>
            </a:r>
            <a:endParaRPr/>
          </a:p>
        </p:txBody>
      </p:sp>
      <p:sp>
        <p:nvSpPr>
          <p:cNvPr id="79" name="Google Shape;79;p12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80" name="Google Shape;80;p12"/>
          <p:cNvSpPr txBox="1"/>
          <p:nvPr/>
        </p:nvSpPr>
        <p:spPr>
          <a:xfrm>
            <a:off x="585625" y="1378225"/>
            <a:ext cx="7669200" cy="29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Status of the EGI Pay-per-use group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Resources allocation in 2021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6 projects (2 mins presentation)</a:t>
            </a:r>
            <a:r>
              <a:rPr lang="en-GB" sz="1600"/>
              <a:t> 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Round-table discussion with the providers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AoB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6975" y="1404325"/>
            <a:ext cx="4403975" cy="238271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24245" y="11406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GB"/>
              <a:t>6/7</a:t>
            </a:r>
            <a:r>
              <a:rPr lang="en-GB"/>
              <a:t> cloud providers from the EGI Federation: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CESGA and IFCA-LCG2 from NGI_IBERGRID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RECAS-BARI from NGI_IT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100%IT from NGI_UK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ULAKBIM from NGI_Turkey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IISAS from NGI_Slovakia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PSNC ??</a:t>
            </a:r>
            <a:br>
              <a:rPr lang="en-GB"/>
            </a:br>
            <a:endParaRPr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GB"/>
              <a:t>How to join the group as service provider?</a:t>
            </a:r>
            <a:endParaRPr b="1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P</a:t>
            </a:r>
            <a:r>
              <a:rPr lang="en-GB"/>
              <a:t>rovider must be a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certified EGI provider</a:t>
            </a:r>
            <a:r>
              <a:rPr lang="en-GB"/>
              <a:t> and registered in the GOCDB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A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Letter of Intent</a:t>
            </a:r>
            <a:r>
              <a:rPr lang="en-GB"/>
              <a:t> must be signed and sent to business@egi.eu along with all information outlined in the wiki table</a:t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 txBox="1"/>
          <p:nvPr>
            <p:ph type="title"/>
          </p:nvPr>
        </p:nvSpPr>
        <p:spPr>
          <a:xfrm>
            <a:off x="2579075" y="169150"/>
            <a:ext cx="55038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Status of the EGI Pay-per-use group </a:t>
            </a:r>
            <a:endParaRPr/>
          </a:p>
        </p:txBody>
      </p:sp>
      <p:sp>
        <p:nvSpPr>
          <p:cNvPr id="88" name="Google Shape;88;p13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GB"/>
              <a:t>https://wiki.egi.eu/wiki/Pay-for-use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100450" y="835825"/>
            <a:ext cx="89469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hlinkClick r:id="rId3"/>
              </a:rPr>
              <a:t>DIGITbrain</a:t>
            </a:r>
            <a:r>
              <a:rPr lang="en-GB" sz="1800"/>
              <a:t> has started on 1st July 2020 and is composed by a consortium of </a:t>
            </a:r>
            <a:r>
              <a:rPr b="1" lang="en-GB" sz="1800"/>
              <a:t>36</a:t>
            </a:r>
            <a:r>
              <a:rPr lang="en-GB" sz="1800"/>
              <a:t> partners 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Goal: </a:t>
            </a:r>
            <a:r>
              <a:rPr b="1" lang="en-GB" sz="1800"/>
              <a:t>Enable small and medium-sized European manufacturing companies to benefit from AI-based Manufacturing-as-a-Service (MaaS)</a:t>
            </a:r>
            <a:br>
              <a:rPr b="1" lang="en-GB" sz="1800"/>
            </a:br>
            <a:r>
              <a:rPr lang="en-GB" sz="1800"/>
              <a:t>Duration: </a:t>
            </a:r>
            <a:r>
              <a:rPr b="1" lang="en-GB" sz="1800"/>
              <a:t>42</a:t>
            </a:r>
            <a:r>
              <a:rPr lang="en-GB" sz="1800"/>
              <a:t> months</a:t>
            </a:r>
            <a:endParaRPr b="1" sz="1800"/>
          </a:p>
          <a:p>
            <a:pPr indent="-44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 txBox="1"/>
          <p:nvPr>
            <p:ph type="title"/>
          </p:nvPr>
        </p:nvSpPr>
        <p:spPr>
          <a:xfrm>
            <a:off x="2579075" y="169150"/>
            <a:ext cx="55038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The DIGITBrain project</a:t>
            </a:r>
            <a:r>
              <a:rPr lang="en-GB"/>
              <a:t> </a:t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8175" y="92900"/>
            <a:ext cx="2262773" cy="74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875" y="2024425"/>
            <a:ext cx="2795196" cy="3042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3152675" y="1978825"/>
            <a:ext cx="56259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GB" sz="1800"/>
              <a:t>6</a:t>
            </a:r>
            <a:r>
              <a:rPr lang="en-GB" sz="1800"/>
              <a:t> DIHs with an overall European coverage: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START4.0 (IT), ITAINNOVA (ES), Innomine (HU), IMR (DE), DIGIT (DK), SMACC (FI)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GB"/>
              <a:t>4 </a:t>
            </a:r>
            <a:r>
              <a:rPr lang="en-GB"/>
              <a:t>Technology Providers: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SZTAKI (HU), UoW (UK), CloudSME (DE), Clesgo (DE)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GB"/>
              <a:t>2</a:t>
            </a:r>
            <a:r>
              <a:rPr lang="en-GB"/>
              <a:t> Open Calls for experiments, mainly technology and manufacturing SMEs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Budget for HPC/cloud resources: </a:t>
            </a:r>
            <a:r>
              <a:rPr b="1" lang="en-GB" sz="1800"/>
              <a:t>84,000</a:t>
            </a:r>
            <a:r>
              <a:rPr lang="en-GB" sz="1800"/>
              <a:t> euros</a:t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176650" y="759625"/>
            <a:ext cx="88611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DECIDO will start in March 2021 and is composed by a consortium of </a:t>
            </a:r>
            <a:r>
              <a:rPr b="1" lang="en-GB" sz="1800"/>
              <a:t>14</a:t>
            </a:r>
            <a:r>
              <a:rPr lang="en-GB" sz="1800"/>
              <a:t> partners.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Goal: </a:t>
            </a:r>
            <a:r>
              <a:rPr b="1" lang="en-GB" sz="1800"/>
              <a:t>Demonstrate the groundbreaking impact of the adoption of innovative</a:t>
            </a:r>
            <a:endParaRPr b="1"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/>
              <a:t>methodologies, tools and data enabling the effective development of better evidence-based policies by public authorities.</a:t>
            </a:r>
            <a:endParaRPr b="1"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Duration:</a:t>
            </a:r>
            <a:r>
              <a:rPr b="1" lang="en-GB" sz="1800"/>
              <a:t> 36 </a:t>
            </a:r>
            <a:r>
              <a:rPr lang="en-GB" sz="1800"/>
              <a:t>months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44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 txBox="1"/>
          <p:nvPr>
            <p:ph type="title"/>
          </p:nvPr>
        </p:nvSpPr>
        <p:spPr>
          <a:xfrm>
            <a:off x="2579075" y="169150"/>
            <a:ext cx="55038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The DECIDO </a:t>
            </a:r>
            <a:r>
              <a:rPr lang="en-GB"/>
              <a:t>project </a:t>
            </a:r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175" y="2473550"/>
            <a:ext cx="3758125" cy="21826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4075925" y="1978825"/>
            <a:ext cx="4902900" cy="25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4 </a:t>
            </a:r>
            <a:r>
              <a:rPr lang="en-GB"/>
              <a:t>Pilots: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Pilot on Forest fires in Kajaani, Finland</a:t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Pilot on floods in Meisino Park, Italy</a:t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Pilot on power outage in Greek municipality, Greece</a:t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Pilot on wildfires in the Aragon region, Spain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Budget for HPC/cloud resources: </a:t>
            </a:r>
            <a:r>
              <a:rPr b="1" lang="en-GB" sz="1800"/>
              <a:t>42</a:t>
            </a:r>
            <a:r>
              <a:rPr b="1" lang="en-GB" sz="1800"/>
              <a:t>,000</a:t>
            </a:r>
            <a:r>
              <a:rPr lang="en-GB" sz="1800"/>
              <a:t> euros</a:t>
            </a:r>
            <a:endParaRPr sz="1800"/>
          </a:p>
          <a:p>
            <a:pPr indent="-44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-110100" y="742500"/>
            <a:ext cx="60636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EUHubs4Data has started on 1st September 2020 and is composed by a consortium of 20 partners </a:t>
            </a:r>
            <a:endParaRPr sz="1600"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Goal:  will set up a European federation of Big Data Digital Innovation Hubs (DIHs), with the ambition of becoming a reference instrument for data-driven cross-border experimentation and innovation, and support the growth of European SMEs and start-ups in a global Data Economy.</a:t>
            </a:r>
            <a:endParaRPr sz="1600"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Duration: </a:t>
            </a:r>
            <a:r>
              <a:rPr b="1" lang="en-GB" sz="1600"/>
              <a:t>36</a:t>
            </a:r>
            <a:r>
              <a:rPr lang="en-GB" sz="1600"/>
              <a:t> months</a:t>
            </a:r>
            <a:endParaRPr sz="1600"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Budget: </a:t>
            </a:r>
            <a:r>
              <a:rPr b="1" lang="en-GB" sz="1600"/>
              <a:t>50,000</a:t>
            </a:r>
            <a:r>
              <a:rPr lang="en-GB" sz="1600"/>
              <a:t> euros</a:t>
            </a:r>
            <a:endParaRPr sz="16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 txBox="1"/>
          <p:nvPr>
            <p:ph type="title"/>
          </p:nvPr>
        </p:nvSpPr>
        <p:spPr>
          <a:xfrm>
            <a:off x="2579075" y="169150"/>
            <a:ext cx="55038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The EUHubs4Data project </a:t>
            </a:r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400" y="2106100"/>
            <a:ext cx="3428700" cy="2719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1700650" y="2807125"/>
            <a:ext cx="38955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An ecosystem of startups, SMEs, large industries, researchers, accelerators and investors that fosters the creation of partnerships to stimulate innovation.</a:t>
            </a:r>
            <a:endParaRPr sz="1400"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WP5 - Federation of data sources and datasets:</a:t>
            </a:r>
            <a:endParaRPr sz="1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Data federation, data sharing and data platforms</a:t>
            </a:r>
            <a:endParaRPr sz="1400"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WP9 - Impact, outreach and dissemination:</a:t>
            </a:r>
            <a:endParaRPr sz="1400"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Channels in action (on-line, media, events)</a:t>
            </a:r>
            <a:endParaRPr sz="1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100" y="3217150"/>
            <a:ext cx="1707425" cy="165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5439" y="485450"/>
            <a:ext cx="3710185" cy="15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5275" y="92950"/>
            <a:ext cx="763775" cy="80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idx="1" type="body"/>
          </p:nvPr>
        </p:nvSpPr>
        <p:spPr>
          <a:xfrm>
            <a:off x="136150" y="1127121"/>
            <a:ext cx="8754300" cy="11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LETHE</a:t>
            </a:r>
            <a:r>
              <a:rPr lang="en-GB" sz="1600"/>
              <a:t> will start on 1st February 2021 and is composed by a consortium of 15 partners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Goal:  A personalized prediction and intervention model for early detection and reduction of risk factors causing dementia, based on AI and distributed Machine Learning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Duration: </a:t>
            </a:r>
            <a:r>
              <a:rPr b="1" lang="en-GB" sz="1600"/>
              <a:t>48</a:t>
            </a:r>
            <a:r>
              <a:rPr lang="en-GB" sz="1600"/>
              <a:t> months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Budget: </a:t>
            </a:r>
            <a:r>
              <a:rPr b="1" lang="en-GB" sz="1600"/>
              <a:t>50,000</a:t>
            </a:r>
            <a:r>
              <a:rPr lang="en-GB" sz="1600"/>
              <a:t> euros</a:t>
            </a:r>
            <a:endParaRPr sz="1600"/>
          </a:p>
          <a:p>
            <a:pPr indent="-44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22" name="Google Shape;122;p17"/>
          <p:cNvSpPr txBox="1"/>
          <p:nvPr>
            <p:ph type="title"/>
          </p:nvPr>
        </p:nvSpPr>
        <p:spPr>
          <a:xfrm>
            <a:off x="2579075" y="169150"/>
            <a:ext cx="55038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The LETHE project </a:t>
            </a:r>
            <a:endParaRPr/>
          </a:p>
        </p:txBody>
      </p:sp>
      <p:graphicFrame>
        <p:nvGraphicFramePr>
          <p:cNvPr id="123" name="Google Shape;123;p17"/>
          <p:cNvGraphicFramePr/>
          <p:nvPr/>
        </p:nvGraphicFramePr>
        <p:xfrm>
          <a:off x="260400" y="2412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{48BF1E07-C202-4C6D-818F-F243CF8B0BEC}</a:tableStyleId>
              </a:tblPr>
              <a:tblGrid>
                <a:gridCol w="995850"/>
                <a:gridCol w="2473525"/>
                <a:gridCol w="746975"/>
                <a:gridCol w="578725"/>
              </a:tblGrid>
              <a:tr h="14642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Participant No. *</a:t>
                      </a:r>
                      <a:endParaRPr b="1" sz="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Participant organisation name</a:t>
                      </a:r>
                      <a:endParaRPr b="1" sz="9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Short Name</a:t>
                      </a:r>
                      <a:endParaRPr b="1" sz="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Country</a:t>
                      </a:r>
                      <a:endParaRPr b="1" sz="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</a:tr>
              <a:tr h="14642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(Coordinator)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FH Joanneum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FHJ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25">
                <a:tc>
                  <a:txBody>
                    <a:bodyPr/>
                    <a:lstStyle/>
                    <a:p>
                      <a:pPr indent="-756285" lvl="0" marL="756285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Medical University of Vienna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MUW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25">
                <a:tc>
                  <a:txBody>
                    <a:bodyPr/>
                    <a:lstStyle/>
                    <a:p>
                      <a:pPr indent="-756285" lvl="0" marL="756285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University of Perugia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UPG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25">
                <a:tc>
                  <a:txBody>
                    <a:bodyPr/>
                    <a:lstStyle/>
                    <a:p>
                      <a:pPr indent="-756285" lvl="0" marL="756285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Karolinska Institutet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SWE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25">
                <a:tc>
                  <a:txBody>
                    <a:bodyPr/>
                    <a:lstStyle/>
                    <a:p>
                      <a:pPr indent="-756285" lvl="0" marL="756285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Finnish Institute for Health and Welfare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THL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25">
                <a:tc>
                  <a:txBody>
                    <a:bodyPr/>
                    <a:lstStyle/>
                    <a:p>
                      <a:pPr indent="-756285" lvl="0" marL="756285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Alzheimer Europe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AE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25">
                <a:tc>
                  <a:txBody>
                    <a:bodyPr/>
                    <a:lstStyle/>
                    <a:p>
                      <a:pPr indent="-756285" lvl="0" marL="756285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FORTH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FORTH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25">
                <a:tc>
                  <a:txBody>
                    <a:bodyPr/>
                    <a:lstStyle/>
                    <a:p>
                      <a:pPr indent="-756285" lvl="0" marL="756285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Maastricht University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NL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25">
                <a:tc>
                  <a:txBody>
                    <a:bodyPr/>
                    <a:lstStyle/>
                    <a:p>
                      <a:pPr indent="-756285" lvl="0" marL="756285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KAASA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25">
                <a:tc>
                  <a:txBody>
                    <a:bodyPr/>
                    <a:lstStyle/>
                    <a:p>
                      <a:pPr indent="-756285" lvl="0" marL="756285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i2Grow S.r.l 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i2G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25">
                <a:tc>
                  <a:txBody>
                    <a:bodyPr/>
                    <a:lstStyle/>
                    <a:p>
                      <a:pPr indent="-756285" lvl="0" marL="756285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Stichting EGI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EGI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NL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25">
                <a:tc>
                  <a:txBody>
                    <a:bodyPr/>
                    <a:lstStyle/>
                    <a:p>
                      <a:pPr indent="-756285" lvl="0" marL="756285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ExtraRed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25">
                <a:tc>
                  <a:txBody>
                    <a:bodyPr/>
                    <a:lstStyle/>
                    <a:p>
                      <a:pPr indent="-756285" lvl="0" marL="756285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Infotrend Innovations Co Ltd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Info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CY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25">
                <a:tc>
                  <a:txBody>
                    <a:bodyPr/>
                    <a:lstStyle/>
                    <a:p>
                      <a:pPr indent="-756285" lvl="0" marL="756285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Combinostics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Comb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25">
                <a:tc>
                  <a:txBody>
                    <a:bodyPr/>
                    <a:lstStyle/>
                    <a:p>
                      <a:pPr indent="-756285" lvl="0" marL="756285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Lisbon Council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LC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E67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075" y="169150"/>
            <a:ext cx="1093375" cy="62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5257800" y="2038500"/>
            <a:ext cx="3692700" cy="27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Generation:</a:t>
            </a:r>
            <a:b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Standardized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protocols integrating werabales, Apps and mIoT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Lake &amp; Data Warehouse:</a:t>
            </a:r>
            <a:b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Collection and processing of RAW - Apache Hadoop, Spark and EGI/EOSC.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▪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ISO27K certifications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 core modules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Models development integrating ML and deep learning - Apache AirFlow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for users and professionals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Intervention interfaces for manager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194850" y="773372"/>
            <a:ext cx="8754300" cy="17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BD4NRG will start on early 2021 and is composed by a consortium of 34 partners. </a:t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Goal:  Apply </a:t>
            </a:r>
            <a:r>
              <a:rPr b="1" lang="en-GB" sz="1800"/>
              <a:t>Big Data</a:t>
            </a:r>
            <a:r>
              <a:rPr lang="en-GB" sz="1800"/>
              <a:t> &amp; </a:t>
            </a:r>
            <a:r>
              <a:rPr b="1" lang="en-GB" sz="1800"/>
              <a:t>AI</a:t>
            </a:r>
            <a:r>
              <a:rPr lang="en-GB" sz="1800"/>
              <a:t> technologies to improve decision making in the </a:t>
            </a:r>
            <a:r>
              <a:rPr b="1" lang="en-GB" sz="1800"/>
              <a:t>energy sector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Duration: </a:t>
            </a:r>
            <a:r>
              <a:rPr b="1" lang="en-GB" sz="1800"/>
              <a:t>36</a:t>
            </a:r>
            <a:r>
              <a:rPr lang="en-GB" sz="1800"/>
              <a:t> months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Budget for resources: </a:t>
            </a:r>
            <a:r>
              <a:rPr b="1" lang="en-GB" sz="1800"/>
              <a:t>50,000</a:t>
            </a:r>
            <a:r>
              <a:rPr lang="en-GB" sz="1800"/>
              <a:t> euros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Coordinator: </a:t>
            </a:r>
            <a:r>
              <a:rPr lang="en-GB" sz="1800"/>
              <a:t>ENGINEERING (IT)</a:t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 txBox="1"/>
          <p:nvPr>
            <p:ph type="title"/>
          </p:nvPr>
        </p:nvSpPr>
        <p:spPr>
          <a:xfrm>
            <a:off x="2579075" y="169150"/>
            <a:ext cx="55038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The </a:t>
            </a:r>
            <a:r>
              <a:rPr lang="en-GB"/>
              <a:t>BD4NRG</a:t>
            </a:r>
            <a:r>
              <a:rPr lang="en-GB"/>
              <a:t> project </a:t>
            </a:r>
            <a:endParaRPr/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475" y="2417280"/>
            <a:ext cx="4531624" cy="253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4839100" y="1404001"/>
            <a:ext cx="4032300" cy="23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GB" sz="1500"/>
              <a:t>13 large-scale demo-sites across 10 countries:</a:t>
            </a:r>
            <a:endParaRPr sz="1500"/>
          </a:p>
          <a:p>
            <a:pPr indent="-3238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GB" sz="1500"/>
              <a:t>BD-4-NET focus on predictive analytics that can forecast and increasing the efficiency and reliability of the electricity network</a:t>
            </a:r>
            <a:endParaRPr sz="1500"/>
          </a:p>
          <a:p>
            <a:pPr indent="-3238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GB" sz="1500"/>
              <a:t>BD-4-DER focus on optimizing the management of assets connected to  the grid </a:t>
            </a:r>
            <a:endParaRPr sz="1500"/>
          </a:p>
          <a:p>
            <a:pPr indent="-3238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GB" sz="1500"/>
              <a:t>BD-4-ENEF  focus on increasing the efficiency and comfort of buildings, and de-risking investments in energy efficiency, as both are interlinked</a:t>
            </a:r>
            <a:endParaRPr sz="15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BD4NRG will federate 350 TB of data at the beginning an average increased rate of 100 TB/year (reaching 650TB at the end of project)</a:t>
            </a:r>
            <a:endParaRPr sz="1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194850" y="917000"/>
            <a:ext cx="88434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AI4PublicPolicy</a:t>
            </a:r>
            <a:r>
              <a:rPr lang="en-GB" sz="1800"/>
              <a:t> will start on early 2021 and is composed by a consortium of 15 partners.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Goal: Unveil </a:t>
            </a:r>
            <a:r>
              <a:rPr b="1" lang="en-GB" sz="1800"/>
              <a:t>AI</a:t>
            </a:r>
            <a:r>
              <a:rPr lang="en-GB" sz="1800"/>
              <a:t>'s potential for automated, transparent and citizen-centric development of </a:t>
            </a:r>
            <a:r>
              <a:rPr b="1" lang="en-GB" sz="1800"/>
              <a:t>public policies</a:t>
            </a:r>
            <a:r>
              <a:rPr lang="en-GB" sz="1800"/>
              <a:t>.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Duration: </a:t>
            </a:r>
            <a:r>
              <a:rPr b="1" lang="en-GB" sz="1800"/>
              <a:t>36</a:t>
            </a:r>
            <a:r>
              <a:rPr lang="en-GB" sz="1800"/>
              <a:t> months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Budget for resources: </a:t>
            </a:r>
            <a:r>
              <a:rPr b="1" lang="en-GB" sz="1800"/>
              <a:t>50,000</a:t>
            </a:r>
            <a:r>
              <a:rPr lang="en-GB" sz="1800"/>
              <a:t> euros 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 txBox="1"/>
          <p:nvPr>
            <p:ph type="title"/>
          </p:nvPr>
        </p:nvSpPr>
        <p:spPr>
          <a:xfrm>
            <a:off x="2579075" y="169150"/>
            <a:ext cx="55038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The </a:t>
            </a:r>
            <a:r>
              <a:rPr lang="en-GB"/>
              <a:t>AI4PublicPolicy</a:t>
            </a:r>
            <a:r>
              <a:rPr lang="en-GB"/>
              <a:t> project 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0451" y="1817000"/>
            <a:ext cx="3010673" cy="28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925" y="2267755"/>
            <a:ext cx="4988200" cy="90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293200" y="3142850"/>
            <a:ext cx="5124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➔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Project will a</a:t>
            </a: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llocate resources for policies, which will be dynamically updated during runtime based on emerging situations (e.g. through a local event that triggers the generation of additional datasets)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➔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Orchestration mechanism (based on OpenShift and Kubernetes) to facilitate the management of containers for the execution of the AI models (and their chains / pipelines).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END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