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2"/>
  </p:notesMasterIdLst>
  <p:handoutMasterIdLst>
    <p:handoutMasterId r:id="rId13"/>
  </p:handoutMasterIdLst>
  <p:sldIdLst>
    <p:sldId id="274" r:id="rId2"/>
    <p:sldId id="275" r:id="rId3"/>
    <p:sldId id="287" r:id="rId4"/>
    <p:sldId id="288" r:id="rId5"/>
    <p:sldId id="289" r:id="rId6"/>
    <p:sldId id="290" r:id="rId7"/>
    <p:sldId id="294" r:id="rId8"/>
    <p:sldId id="291" r:id="rId9"/>
    <p:sldId id="292" r:id="rId10"/>
    <p:sldId id="29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046"/>
    <a:srgbClr val="B5892D"/>
    <a:srgbClr val="75A5D8"/>
    <a:srgbClr val="E2E4EA"/>
    <a:srgbClr val="1D2F45"/>
    <a:srgbClr val="75A4D9"/>
    <a:srgbClr val="1670C9"/>
    <a:srgbClr val="2D4E77"/>
    <a:srgbClr val="575989"/>
    <a:srgbClr val="12A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6405" autoAdjust="0"/>
  </p:normalViewPr>
  <p:slideViewPr>
    <p:cSldViewPr>
      <p:cViewPr varScale="1">
        <p:scale>
          <a:sx n="105" d="100"/>
          <a:sy n="105" d="100"/>
        </p:scale>
        <p:origin x="784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858CEE-81EB-44FD-96A5-EC8E9A3EEC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06C995-3150-46D5-8652-A3F1B7DFBF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DF400-AF8F-46F3-A516-4D72EE0ED80B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C63A5-05B4-48B1-8024-437B84EDEF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14F89-CD0B-4549-AE0A-5F2F1D3DA9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3B65D-61F5-4600-A226-9142CB319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96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16906-B6A1-4E52-BE69-9D249F819B11}" type="datetimeFigureOut">
              <a:rPr lang="it-IT" smtClean="0"/>
              <a:t>27/01/21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8A20-7C99-4A4D-BF06-6E8ADEA4D03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4966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04E82C1C-60FB-2F41-A35A-E9EB596745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00" y="4877732"/>
            <a:ext cx="636044" cy="57895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C95AC5E-022A-794A-B33A-6292101788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57" y="5260744"/>
            <a:ext cx="667687" cy="633228"/>
          </a:xfrm>
          <a:prstGeom prst="rect">
            <a:avLst/>
          </a:prstGeom>
        </p:spPr>
      </p:pic>
      <p:sp>
        <p:nvSpPr>
          <p:cNvPr id="12" name="Rettangolo 11"/>
          <p:cNvSpPr/>
          <p:nvPr userDrawn="1"/>
        </p:nvSpPr>
        <p:spPr>
          <a:xfrm>
            <a:off x="1007436" y="6381328"/>
            <a:ext cx="110412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noProof="0" dirty="0"/>
              <a:t>EOSC-hub receives funding from the European Union’s Horizon 2020 research and innovation programme under grant agreement No. 777536.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3DC374C-3088-4AC9-9030-20959266C273}"/>
              </a:ext>
            </a:extLst>
          </p:cNvPr>
          <p:cNvSpPr txBox="1"/>
          <p:nvPr userDrawn="1"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4785B6D-81EF-4C62-AB07-6BE079FA42A0}"/>
              </a:ext>
            </a:extLst>
          </p:cNvPr>
          <p:cNvSpPr txBox="1"/>
          <p:nvPr userDrawn="1"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cxnSp>
        <p:nvCxnSpPr>
          <p:cNvPr id="17" name="Connettore 1 13">
            <a:extLst>
              <a:ext uri="{FF2B5EF4-FFF2-40B4-BE49-F238E27FC236}">
                <a16:creationId xmlns:a16="http://schemas.microsoft.com/office/drawing/2014/main" id="{F69445E9-7340-45CD-BA5C-39E3176D3686}"/>
              </a:ext>
            </a:extLst>
          </p:cNvPr>
          <p:cNvCxnSpPr>
            <a:cxnSpLocks/>
          </p:cNvCxnSpPr>
          <p:nvPr userDrawn="1"/>
        </p:nvCxnSpPr>
        <p:spPr>
          <a:xfrm>
            <a:off x="1559496" y="4725144"/>
            <a:ext cx="1872208" cy="0"/>
          </a:xfrm>
          <a:prstGeom prst="line">
            <a:avLst/>
          </a:prstGeom>
          <a:ln>
            <a:solidFill>
              <a:srgbClr val="1C30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magine 17">
            <a:extLst>
              <a:ext uri="{FF2B5EF4-FFF2-40B4-BE49-F238E27FC236}">
                <a16:creationId xmlns:a16="http://schemas.microsoft.com/office/drawing/2014/main" id="{A50D8F3A-6062-4F89-B9DC-F39963F90F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01" y="1520793"/>
            <a:ext cx="4916162" cy="122412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C948B22F-CB4B-4782-A3F9-C6957124353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371133"/>
            <a:ext cx="422176" cy="2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1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E3F0AEEC-E8E7-4D6D-82B6-D294E5B82108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073CB5ED-ED7C-41AA-A899-98926A9D966F}" type="datetime1">
              <a:rPr lang="en-GB" smtClean="0"/>
              <a:t>27/01/2021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sp>
        <p:nvSpPr>
          <p:cNvPr id="36" name="Titolo 1">
            <a:extLst>
              <a:ext uri="{FF2B5EF4-FFF2-40B4-BE49-F238E27FC236}">
                <a16:creationId xmlns:a16="http://schemas.microsoft.com/office/drawing/2014/main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3827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48E551BA-809B-467E-B7BF-CDFEA85965DB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ttangolo 17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2" name="Rettangolo 21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4" name="Rettangolo 23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dirty="0"/>
              <a:t>20/04/2018</a:t>
            </a:r>
            <a:endParaRPr lang="en-US" dirty="0"/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38" name="Connettore 1 37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DC876967-883E-418D-B4C9-65119C6FA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id="{AE87A924-9A41-49C3-B3AA-B18C27B82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0983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DE633CC4-435D-416E-AA98-4662B8A85FE2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3F6A26B-5B89-2345-84B7-67F14B7446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A9C6E97-D6ED-C742-B3BF-F3C7F8550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7" name="Rettangolo 36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9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E28DAB20-03EB-4D39-A0F2-B73A96222495}" type="datetime1">
              <a:rPr lang="en-GB" smtClean="0"/>
              <a:t>27/01/2021</a:t>
            </a:fld>
            <a:endParaRPr lang="en-US" dirty="0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194572B0-78DD-4243-9D5D-D9DAD50C2F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25" name="Titolo 1">
            <a:extLst>
              <a:ext uri="{FF2B5EF4-FFF2-40B4-BE49-F238E27FC236}">
                <a16:creationId xmlns:a16="http://schemas.microsoft.com/office/drawing/2014/main" id="{8C81318F-A6E2-4E4E-AD26-649A915042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0702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783B677-330E-4253-B1BB-68B6A29BF2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348" y="1449438"/>
            <a:ext cx="2645516" cy="65564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F6C7B7-1597-4762-9541-39E64CD64D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03D9A9-DAB0-4043-9528-4822DD2D82E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accent5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E416F95-D136-4291-9DBD-6D01BD783D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B4701CE1-45E5-49C0-9675-78EC85F6A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6536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AEF2F36-B244-4AAF-8FF9-09D26625E39C}"/>
              </a:ext>
            </a:extLst>
          </p:cNvPr>
          <p:cNvGrpSpPr/>
          <p:nvPr userDrawn="1"/>
        </p:nvGrpSpPr>
        <p:grpSpPr>
          <a:xfrm>
            <a:off x="4192277" y="4365104"/>
            <a:ext cx="3956040" cy="633228"/>
            <a:chOff x="4269008" y="5638956"/>
            <a:chExt cx="3956040" cy="633228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4E9FBBCD-1A09-854C-AD37-ABFC23BF72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9008" y="5666091"/>
              <a:ext cx="630033" cy="578959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AB059FA9-527F-3047-9752-9021170989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3505" y="5638956"/>
              <a:ext cx="658903" cy="633228"/>
            </a:xfrm>
            <a:prstGeom prst="rect">
              <a:avLst/>
            </a:prstGeom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0C463FB9-8E58-4D7E-9AEC-9058EB62CFA0}"/>
                </a:ext>
              </a:extLst>
            </p:cNvPr>
            <p:cNvSpPr txBox="1"/>
            <p:nvPr userDrawn="1"/>
          </p:nvSpPr>
          <p:spPr>
            <a:xfrm>
              <a:off x="4759216" y="5755515"/>
              <a:ext cx="15529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 dirty="0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eosc-hub.eu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7C1AC704-9BA4-4C9D-8727-21E0A6C216B1}"/>
                </a:ext>
              </a:extLst>
            </p:cNvPr>
            <p:cNvSpPr txBox="1"/>
            <p:nvPr userDrawn="1"/>
          </p:nvSpPr>
          <p:spPr>
            <a:xfrm>
              <a:off x="6600056" y="5755515"/>
              <a:ext cx="1624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 dirty="0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@</a:t>
              </a:r>
              <a:r>
                <a:rPr lang="en-GB" sz="2000" dirty="0" err="1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EOSC_eu</a:t>
              </a:r>
              <a:endPara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endParaRPr>
            </a:p>
          </p:txBody>
        </p:sp>
      </p:grpSp>
      <p:pic>
        <p:nvPicPr>
          <p:cNvPr id="13" name="Immagine 12">
            <a:extLst>
              <a:ext uri="{FF2B5EF4-FFF2-40B4-BE49-F238E27FC236}">
                <a16:creationId xmlns:a16="http://schemas.microsoft.com/office/drawing/2014/main" id="{7AAF6B84-BF74-4F8E-B824-03711F26909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17" y="1643590"/>
            <a:ext cx="1784961" cy="2231201"/>
          </a:xfrm>
          <a:prstGeom prst="rect">
            <a:avLst/>
          </a:prstGeom>
        </p:spPr>
      </p:pic>
      <p:sp>
        <p:nvSpPr>
          <p:cNvPr id="14" name="CasellaDiTesto 1">
            <a:extLst>
              <a:ext uri="{FF2B5EF4-FFF2-40B4-BE49-F238E27FC236}">
                <a16:creationId xmlns:a16="http://schemas.microsoft.com/office/drawing/2014/main" id="{B9E0F5DF-28BF-4603-9413-29E52713A802}"/>
              </a:ext>
            </a:extLst>
          </p:cNvPr>
          <p:cNvSpPr txBox="1"/>
          <p:nvPr userDrawn="1"/>
        </p:nvSpPr>
        <p:spPr>
          <a:xfrm>
            <a:off x="1116252" y="1902602"/>
            <a:ext cx="4128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Thank you</a:t>
            </a:r>
          </a:p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for your attention! </a:t>
            </a:r>
          </a:p>
        </p:txBody>
      </p:sp>
      <p:sp>
        <p:nvSpPr>
          <p:cNvPr id="15" name="CasellaDiTesto 2">
            <a:extLst>
              <a:ext uri="{FF2B5EF4-FFF2-40B4-BE49-F238E27FC236}">
                <a16:creationId xmlns:a16="http://schemas.microsoft.com/office/drawing/2014/main" id="{4D4D3755-ED45-4BF4-89D4-2BA41674BD19}"/>
              </a:ext>
            </a:extLst>
          </p:cNvPr>
          <p:cNvSpPr txBox="1"/>
          <p:nvPr userDrawn="1"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ea typeface="Source Sans Pro" panose="020B0503030403020204" pitchFamily="34" charset="0"/>
              </a:rPr>
              <a:t>Questions?</a:t>
            </a:r>
          </a:p>
        </p:txBody>
      </p:sp>
      <p:cxnSp>
        <p:nvCxnSpPr>
          <p:cNvPr id="17" name="Connettore 1 4">
            <a:extLst>
              <a:ext uri="{FF2B5EF4-FFF2-40B4-BE49-F238E27FC236}">
                <a16:creationId xmlns:a16="http://schemas.microsoft.com/office/drawing/2014/main" id="{8187ABF1-33F6-44C1-B88C-2672C628984B}"/>
              </a:ext>
            </a:extLst>
          </p:cNvPr>
          <p:cNvCxnSpPr/>
          <p:nvPr userDrawn="1"/>
        </p:nvCxnSpPr>
        <p:spPr>
          <a:xfrm>
            <a:off x="1199457" y="3084480"/>
            <a:ext cx="2112235" cy="0"/>
          </a:xfrm>
          <a:prstGeom prst="line">
            <a:avLst/>
          </a:prstGeom>
          <a:ln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7573BB-FFBE-4128-A867-CF98847BD44E}"/>
              </a:ext>
            </a:extLst>
          </p:cNvPr>
          <p:cNvGrpSpPr/>
          <p:nvPr userDrawn="1"/>
        </p:nvGrpSpPr>
        <p:grpSpPr>
          <a:xfrm>
            <a:off x="935074" y="5956688"/>
            <a:ext cx="10470446" cy="400110"/>
            <a:chOff x="899592" y="6271590"/>
            <a:chExt cx="7705726" cy="29446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988A985-D8B4-4CF8-8BFF-2DFCB01A16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99592" y="6271590"/>
              <a:ext cx="842697" cy="29446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396475E-36DF-4F28-A93D-81A651F09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813045" y="6349354"/>
              <a:ext cx="6792273" cy="2166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994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4" r:id="rId3"/>
    <p:sldLayoutId id="2147483709" r:id="rId4"/>
    <p:sldLayoutId id="2147483712" r:id="rId5"/>
    <p:sldLayoutId id="2147483711" r:id="rId6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iki.geant.org/display/WISE/RAW-W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egi.eu/display/EOSC/ISM6+Controls" TargetMode="External"/><Relationship Id="rId2" Type="http://schemas.openxmlformats.org/officeDocument/2006/relationships/hyperlink" Target="https://confluence.egi.eu/pages/viewpage.action?spaceKey=EOSC&amp;title=ISM+Security+Controls+and+Ris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t.egi.eu/rt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E5888FF4-7091-F547-BED3-1E8B9F928902}"/>
              </a:ext>
            </a:extLst>
          </p:cNvPr>
          <p:cNvSpPr txBox="1">
            <a:spLocks/>
          </p:cNvSpPr>
          <p:nvPr/>
        </p:nvSpPr>
        <p:spPr>
          <a:xfrm>
            <a:off x="1343472" y="3011566"/>
            <a:ext cx="9793088" cy="576065"/>
          </a:xfrm>
          <a:prstGeom prst="rect">
            <a:avLst/>
          </a:prstGeom>
        </p:spPr>
        <p:txBody>
          <a:bodyPr vert="horz">
            <a:scene3d>
              <a:camera prst="orthographicFront"/>
              <a:lightRig rig="threePt" dir="t"/>
            </a:scene3d>
            <a:sp3d contourW="12700">
              <a:contourClr>
                <a:srgbClr val="1C3046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GB" sz="3600" b="1" dirty="0">
                <a:solidFill>
                  <a:srgbClr val="1C3046"/>
                </a:solidFill>
                <a:latin typeface="+mn-lt"/>
              </a:rPr>
              <a:t>Click here to add Title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DA40618A-E780-6B4C-9F22-53ADEAFB468E}"/>
              </a:ext>
            </a:extLst>
          </p:cNvPr>
          <p:cNvSpPr txBox="1">
            <a:spLocks/>
          </p:cNvSpPr>
          <p:nvPr/>
        </p:nvSpPr>
        <p:spPr>
          <a:xfrm>
            <a:off x="1343472" y="3717032"/>
            <a:ext cx="9793088" cy="576065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GB" dirty="0"/>
              <a:t>CSIRT / EOSC-hub T4.4 F2F 2020-01-27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7AD28B-C595-4505-A53C-4A8CA5E69B72}"/>
              </a:ext>
            </a:extLst>
          </p:cNvPr>
          <p:cNvSpPr txBox="1"/>
          <p:nvPr/>
        </p:nvSpPr>
        <p:spPr>
          <a:xfrm>
            <a:off x="4055096" y="494116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b="1" dirty="0">
                <a:solidFill>
                  <a:srgbClr val="1C3046"/>
                </a:solidFill>
              </a:rPr>
              <a:t>Dissemination </a:t>
            </a:r>
            <a:r>
              <a:rPr lang="en-GB" sz="1600" b="1" dirty="0" err="1">
                <a:solidFill>
                  <a:srgbClr val="1C3046"/>
                </a:solidFill>
              </a:rPr>
              <a:t>level</a:t>
            </a:r>
            <a:r>
              <a:rPr lang="en-GB" sz="1600" dirty="0" err="1">
                <a:solidFill>
                  <a:srgbClr val="1C3046"/>
                </a:solidFill>
              </a:rPr>
              <a:t>:INTERNAL</a:t>
            </a:r>
            <a:r>
              <a:rPr lang="en-GB" sz="1600" i="1" dirty="0" err="1">
                <a:solidFill>
                  <a:srgbClr val="1C3046"/>
                </a:solidFill>
              </a:rPr>
              <a:t>If</a:t>
            </a:r>
            <a:r>
              <a:rPr lang="en-GB" sz="1600" i="1" dirty="0">
                <a:solidFill>
                  <a:srgbClr val="1C3046"/>
                </a:solidFill>
              </a:rPr>
              <a:t> confidential, please define:</a:t>
            </a:r>
          </a:p>
          <a:p>
            <a:pPr lvl="0"/>
            <a:r>
              <a:rPr lang="en-GB" sz="1600" dirty="0">
                <a:solidFill>
                  <a:srgbClr val="1C3046"/>
                </a:solidFill>
              </a:rPr>
              <a:t>Disclosing Party: T4.4</a:t>
            </a:r>
          </a:p>
          <a:p>
            <a:r>
              <a:rPr lang="en-GB" sz="1600" dirty="0">
                <a:solidFill>
                  <a:srgbClr val="1C3046"/>
                </a:solidFill>
              </a:rPr>
              <a:t>Recipient Party: project consortium)</a:t>
            </a:r>
          </a:p>
        </p:txBody>
      </p:sp>
    </p:spTree>
    <p:extLst>
      <p:ext uri="{BB962C8B-B14F-4D97-AF65-F5344CB8AC3E}">
        <p14:creationId xmlns:p14="http://schemas.microsoft.com/office/powerpoint/2010/main" val="464063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5E8F0C-4B96-6547-B8F1-2FEAF5688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make the risk assessment template more efficient?</a:t>
            </a:r>
          </a:p>
          <a:p>
            <a:r>
              <a:rPr lang="en-US" dirty="0"/>
              <a:t>How to embed threat modelling and ’business impact’/management accountability to risk assessments?</a:t>
            </a:r>
          </a:p>
          <a:p>
            <a:r>
              <a:rPr lang="en-US" dirty="0"/>
              <a:t> How to manage security controls?</a:t>
            </a:r>
          </a:p>
          <a:p>
            <a:r>
              <a:rPr lang="en-US" dirty="0"/>
              <a:t>How to motivate and involve services to risk management?</a:t>
            </a:r>
          </a:p>
          <a:p>
            <a:r>
              <a:rPr lang="en-US" dirty="0"/>
              <a:t>How to motivate and involve EOSC management to risk management?</a:t>
            </a:r>
          </a:p>
          <a:p>
            <a:r>
              <a:rPr lang="en-US" dirty="0"/>
              <a:t>How to make risk management to scale?</a:t>
            </a:r>
          </a:p>
          <a:p>
            <a:r>
              <a:rPr lang="en-US" dirty="0"/>
              <a:t>Objectives for next few years?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68B9D0-51AB-9647-9AAC-84FF064D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5ED-ED7C-41AA-A899-98926A9D966F}" type="datetime1">
              <a:rPr lang="en-GB" smtClean="0"/>
              <a:t>27/01/2021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55005-0E7D-E24B-BBFF-5E4B37F80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657FB42-D7AE-4142-892F-10B002B8B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Questions </a:t>
            </a:r>
            <a:r>
              <a:rPr lang="en-US" dirty="0"/>
              <a:t>for this F2F meeting</a:t>
            </a:r>
          </a:p>
        </p:txBody>
      </p:sp>
    </p:spTree>
    <p:extLst>
      <p:ext uri="{BB962C8B-B14F-4D97-AF65-F5344CB8AC3E}">
        <p14:creationId xmlns:p14="http://schemas.microsoft.com/office/powerpoint/2010/main" val="3438135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7F6E0C-FA57-4FF6-859B-11AAE3DEC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definition of risk is ‘effect of uncertainty on objectives’</a:t>
            </a:r>
          </a:p>
          <a:p>
            <a:r>
              <a:rPr lang="en-GB" dirty="0"/>
              <a:t>Information security risk management is a proactive approach to security</a:t>
            </a:r>
          </a:p>
          <a:p>
            <a:r>
              <a:rPr lang="en-GB" dirty="0"/>
              <a:t>A framework for management accountability</a:t>
            </a:r>
          </a:p>
          <a:p>
            <a:r>
              <a:rPr lang="en-GB" dirty="0"/>
              <a:t>A  tool to connect business, services, service components and technical components </a:t>
            </a:r>
          </a:p>
          <a:p>
            <a:endParaRPr lang="en-GB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6F90-7FE8-496A-B124-08E94EE988BB}" type="datetime1">
              <a:rPr lang="en-GB" smtClean="0"/>
              <a:t>27/01/2021</a:t>
            </a:fld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485FFF1-3E6E-48DC-A526-9B22CB1DF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Information Security Risk Management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CB8F80-A7CC-F04B-AE0F-93319C3A9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3789040"/>
            <a:ext cx="61214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47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FC3FBF-1360-8F4C-9082-4E05D88E3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6338"/>
            <a:ext cx="11089232" cy="4855007"/>
          </a:xfrm>
        </p:spPr>
        <p:txBody>
          <a:bodyPr>
            <a:normAutofit/>
          </a:bodyPr>
          <a:lstStyle/>
          <a:p>
            <a:r>
              <a:rPr lang="en-US" dirty="0"/>
              <a:t>To avoid and and mitigate incidents you need </a:t>
            </a:r>
            <a:br>
              <a:rPr lang="en-US" dirty="0"/>
            </a:br>
            <a:r>
              <a:rPr lang="en-US" dirty="0"/>
              <a:t>security and risk management</a:t>
            </a:r>
            <a:br>
              <a:rPr lang="en-US" dirty="0"/>
            </a:br>
            <a:endParaRPr lang="en-US" dirty="0"/>
          </a:p>
          <a:p>
            <a:r>
              <a:rPr lang="en-US" dirty="0"/>
              <a:t>We need to both technical and administrative </a:t>
            </a:r>
            <a:br>
              <a:rPr lang="en-US" dirty="0"/>
            </a:br>
            <a:r>
              <a:rPr lang="en-US" dirty="0"/>
              <a:t>security controls</a:t>
            </a:r>
            <a:br>
              <a:rPr lang="en-US" dirty="0"/>
            </a:br>
            <a:endParaRPr lang="en-US" dirty="0"/>
          </a:p>
          <a:p>
            <a:r>
              <a:rPr lang="en-US" dirty="0"/>
              <a:t>To apply security controls we need both a plan and a process</a:t>
            </a:r>
          </a:p>
          <a:p>
            <a:pPr lvl="1"/>
            <a:r>
              <a:rPr lang="en-US" dirty="0"/>
              <a:t>It is not efficient nor comprehensive to apply security controls in random</a:t>
            </a:r>
          </a:p>
          <a:p>
            <a:pPr lvl="1"/>
            <a:endParaRPr lang="en-US" dirty="0"/>
          </a:p>
          <a:p>
            <a:r>
              <a:rPr lang="en-US" dirty="0"/>
              <a:t>The plan must be based on risk management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A16014-12B9-144E-9F29-562F9CDAB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2020-05-19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DA20D-B1CF-3944-8074-AF608FAF2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8940F1-03D4-7C46-AFB5-51E4F8D35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Risk Management</a:t>
            </a:r>
          </a:p>
        </p:txBody>
      </p:sp>
      <p:pic>
        <p:nvPicPr>
          <p:cNvPr id="7" name="Picture 6" descr="A group of people standing around a table&#10;&#10;Description automatically generated">
            <a:extLst>
              <a:ext uri="{FF2B5EF4-FFF2-40B4-BE49-F238E27FC236}">
                <a16:creationId xmlns:a16="http://schemas.microsoft.com/office/drawing/2014/main" id="{4E80FA38-9FFD-AC43-8963-15363A986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456" y="885153"/>
            <a:ext cx="4453506" cy="23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7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74DC7A-DD2D-9246-A699-784599D29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3"/>
            <a:ext cx="11856640" cy="4855007"/>
          </a:xfrm>
        </p:spPr>
        <p:txBody>
          <a:bodyPr/>
          <a:lstStyle/>
          <a:p>
            <a:r>
              <a:rPr lang="en-US" dirty="0"/>
              <a:t> We should use joint tools and templates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Risk management should be a regular </a:t>
            </a:r>
            <a:br>
              <a:rPr lang="en-US" dirty="0"/>
            </a:br>
            <a:r>
              <a:rPr lang="en-US" dirty="0"/>
              <a:t>and recurring activity in EOSC</a:t>
            </a:r>
          </a:p>
          <a:p>
            <a:pPr lvl="1"/>
            <a:r>
              <a:rPr lang="en-US" dirty="0"/>
              <a:t>Required by the reviewers as well</a:t>
            </a:r>
            <a:br>
              <a:rPr lang="en-US" dirty="0"/>
            </a:br>
            <a:endParaRPr lang="en-US" dirty="0"/>
          </a:p>
          <a:p>
            <a:r>
              <a:rPr lang="en-US" dirty="0"/>
              <a:t>We need a good  flow between DevOps, security, and risk management</a:t>
            </a:r>
          </a:p>
          <a:p>
            <a:pPr lvl="1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84C8AD-8129-884D-B753-397EF8C74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2020-05-19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95C60E-74AD-7548-A759-1B2149793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132504-2B5C-834E-BEAD-716140366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can we do risk  management together?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2CE273-2C8E-5F46-8C1F-C9ECC773E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8937">
            <a:off x="1521035" y="4862417"/>
            <a:ext cx="9766300" cy="1168400"/>
          </a:xfrm>
          <a:prstGeom prst="rect">
            <a:avLst/>
          </a:prstGeom>
        </p:spPr>
      </p:pic>
      <p:pic>
        <p:nvPicPr>
          <p:cNvPr id="13" name="Picture 12" descr="A picture containing indoor, person, table, food&#10;&#10;Description automatically generated">
            <a:extLst>
              <a:ext uri="{FF2B5EF4-FFF2-40B4-BE49-F238E27FC236}">
                <a16:creationId xmlns:a16="http://schemas.microsoft.com/office/drawing/2014/main" id="{F77F386A-64AC-C441-AE49-D4FE2F40C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1289921"/>
            <a:ext cx="5264950" cy="252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65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675D30-CED2-5C40-93A1-AACC8B3F7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https://wiki.geant.org/display/WISE/RAW-WG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ABFB0A-3452-8749-BD06-E4680EADE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5ED-ED7C-41AA-A899-98926A9D966F}" type="datetime1">
              <a:rPr lang="en-GB" smtClean="0"/>
              <a:t>27/01/2021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782CE-5137-8E45-BD42-FAB068595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6BDA180-D49F-F149-8603-470EE7B23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WISE Risk Management Template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2A538E-0478-504F-A87F-E58BA81AA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1813138"/>
            <a:ext cx="7529240" cy="443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63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8F5186-A202-A14E-BEC2-D8E08D31D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Ensure that the asset inventory is complete and up-to-date</a:t>
            </a:r>
          </a:p>
          <a:p>
            <a:r>
              <a:rPr lang="en-US" dirty="0"/>
              <a:t> Ensure that the asset owners maintain the descriptions and classifications of the assets under their ownership and provide other information relevant for identifying and assessing information security risks</a:t>
            </a:r>
          </a:p>
          <a:p>
            <a:r>
              <a:rPr lang="en-US" dirty="0"/>
              <a:t>Perform a solid risk assessment periodically, based on available information on assets to be protected, as well as up-to-date information on vulnerabilities and threats</a:t>
            </a:r>
          </a:p>
          <a:p>
            <a:r>
              <a:rPr lang="en-US" dirty="0"/>
              <a:t>  Update the risk assessment, whenever necessary – in particular, if a significant risk factor has changed</a:t>
            </a:r>
          </a:p>
          <a:p>
            <a:r>
              <a:rPr lang="en-US" dirty="0"/>
              <a:t> Together with other experts, identify, plan, implement and document information security controls to treat risks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57CD66-C354-C54C-A35E-D3383201C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5ED-ED7C-41AA-A899-98926A9D966F}" type="datetime1">
              <a:rPr lang="en-GB" smtClean="0"/>
              <a:t>27/01/2021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8A703-F4D2-864D-B634-6C7AF3C0C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474847-D7AC-D842-B3C2-AB0AFD30C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Task for Information Security Risk </a:t>
            </a:r>
            <a:br>
              <a:rPr lang="en-US" dirty="0"/>
            </a:br>
            <a:r>
              <a:rPr lang="en-US" dirty="0"/>
              <a:t>Management in EOSC</a:t>
            </a:r>
          </a:p>
        </p:txBody>
      </p:sp>
    </p:spTree>
    <p:extLst>
      <p:ext uri="{BB962C8B-B14F-4D97-AF65-F5344CB8AC3E}">
        <p14:creationId xmlns:p14="http://schemas.microsoft.com/office/powerpoint/2010/main" val="3263464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8F098F-25F1-154F-A6E5-F4DBFFAB6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attached report and risk assessment sheet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FE7928-F156-1D49-A5C5-50EEB1C1C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5ED-ED7C-41AA-A899-98926A9D966F}" type="datetime1">
              <a:rPr lang="en-GB" smtClean="0"/>
              <a:t>27/01/2021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B05DF-BFF4-D847-BD07-68042B316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C940A2-DAA4-2846-88EF-D5F368B42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Risk  Assessment of the  EOSC Marketplace</a:t>
            </a:r>
            <a:br>
              <a:rPr lang="en-US" dirty="0"/>
            </a:br>
            <a:r>
              <a:rPr lang="en-US" dirty="0"/>
              <a:t> and Catalogue/Information Security 				</a:t>
            </a:r>
          </a:p>
        </p:txBody>
      </p:sp>
    </p:spTree>
    <p:extLst>
      <p:ext uri="{BB962C8B-B14F-4D97-AF65-F5344CB8AC3E}">
        <p14:creationId xmlns:p14="http://schemas.microsoft.com/office/powerpoint/2010/main" val="1357275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EC4808-6D4A-0040-85AD-02FB14ED6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See: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2"/>
              </a:rPr>
              <a:t>https://confluence.egi.eu/pages/viewpage.action?spaceKey=EOSC&amp;title=ISM+Security+Controls+and+Risk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3"/>
              </a:rPr>
              <a:t>https://confluence.egi.eu/display/EOSC/ISM6+Controls</a:t>
            </a:r>
            <a:endParaRPr lang="en-US" dirty="0"/>
          </a:p>
          <a:p>
            <a:pPr lvl="1"/>
            <a:r>
              <a:rPr lang="en-US" dirty="0"/>
              <a:t>Review of the  procedure</a:t>
            </a:r>
          </a:p>
          <a:p>
            <a:pPr lvl="1"/>
            <a:endParaRPr lang="en-US" dirty="0"/>
          </a:p>
          <a:p>
            <a:r>
              <a:rPr lang="en-GB" dirty="0">
                <a:hlinkClick r:id="rId4"/>
              </a:rPr>
              <a:t>https://rt.egi.eu/rt/</a:t>
            </a:r>
            <a:r>
              <a:rPr lang="en-GB" dirty="0"/>
              <a:t> and click on ISM-controls in the box on the right.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4F2977-906A-C040-B986-B748EBAE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5ED-ED7C-41AA-A899-98926A9D966F}" type="datetime1">
              <a:rPr lang="en-GB" smtClean="0"/>
              <a:t>27/01/2021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A3F37-3B85-3543-AB98-A01CAA847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F3CB26-ADE7-674B-BBA3-48C8E1A41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ISM Security Controls and Risk</a:t>
            </a:r>
          </a:p>
        </p:txBody>
      </p:sp>
    </p:spTree>
    <p:extLst>
      <p:ext uri="{BB962C8B-B14F-4D97-AF65-F5344CB8AC3E}">
        <p14:creationId xmlns:p14="http://schemas.microsoft.com/office/powerpoint/2010/main" val="1021588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B333FC-AC96-354E-B8E0-CBCDFFED5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280" y="1526321"/>
            <a:ext cx="11521280" cy="4855007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en-US" dirty="0"/>
              <a:t>Move from use of RT for ISM-controls to Jira</a:t>
            </a:r>
          </a:p>
          <a:p>
            <a:pPr marL="514350" indent="-514350">
              <a:buAutoNum type="arabicPeriod"/>
            </a:pPr>
            <a:r>
              <a:rPr lang="en-US" dirty="0"/>
              <a:t>Separate the handling of General Controls (ISO27000 Statements of Applicability?) and service-specific controls (Risk Assessment specific time-limited "actions").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Liaise with SVB and Owen to decide which two Core services should be risk assessed - and perform the assessments.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Complete the lists of controls from new assessments and all old ones. Agree and assign risk owners and control owners.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Review some controls from the old risk assessments.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Update ISM5 procedure to meet the hints/suggestions from the July 2020 audit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Work with Owen and Mal to design best location for storage of risk assessment spreadsheets and reports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Work with SPM and Onboarding procedure to check security requirements in the onboarding. Must consider Core services and perhaps also include Exchange services and a possible security "badge".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Start discussions on EOSC Future approach to risk management for Exchange services.  Plans to produce Guidance and/or Training? Encourage services to do their own risk assessments?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Owen asked if one of us could attend the regular Onboarding Group meetings (once per month?).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Start to think about/plan what we can "offer" to Exchange services in future (Risk Assessment as a service?).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C5B047-552F-F748-BA8A-F26C29627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5ED-ED7C-41AA-A899-98926A9D966F}" type="datetime1">
              <a:rPr lang="en-GB" smtClean="0"/>
              <a:t>27/01/2021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2FEC5-717C-FA4E-9D75-3078AA8FA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32CCE9-6212-B84D-9D1B-BCD1D443A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Feedback from review workshop Dec 17, 2020</a:t>
            </a:r>
            <a:br>
              <a:rPr lang="en-US" dirty="0"/>
            </a:br>
            <a:r>
              <a:rPr lang="en-US" dirty="0"/>
              <a:t>notes by David Kelsey</a:t>
            </a:r>
          </a:p>
        </p:txBody>
      </p:sp>
    </p:spTree>
    <p:extLst>
      <p:ext uri="{BB962C8B-B14F-4D97-AF65-F5344CB8AC3E}">
        <p14:creationId xmlns:p14="http://schemas.microsoft.com/office/powerpoint/2010/main" val="4069579904"/>
      </p:ext>
    </p:extLst>
  </p:cSld>
  <p:clrMapOvr>
    <a:masterClrMapping/>
  </p:clrMapOvr>
</p:sld>
</file>

<file path=ppt/theme/theme1.xml><?xml version="1.0" encoding="utf-8"?>
<a:theme xmlns:a="http://schemas.openxmlformats.org/drawingml/2006/main" name="slide_base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OSC_HUB_16-9_ppt_template_v0.8" id="{8DB138ED-F999-4E5E-AFD0-12EA3FB52E1E}" vid="{C7DA8598-46A9-41FB-9598-1F55E769143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slide_base</Template>
  <TotalTime>159</TotalTime>
  <Words>734</Words>
  <Application>Microsoft Macintosh PowerPoint</Application>
  <PresentationFormat>Widescreen</PresentationFormat>
  <Paragraphs>79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Source Sans Pro</vt:lpstr>
      <vt:lpstr>Wingdings</vt:lpstr>
      <vt:lpstr>slide_base</vt:lpstr>
      <vt:lpstr>PowerPoint Presentation</vt:lpstr>
      <vt:lpstr>Information Security Risk Management</vt:lpstr>
      <vt:lpstr>Risk Management</vt:lpstr>
      <vt:lpstr>How can we do risk  management together?</vt:lpstr>
      <vt:lpstr>WISE Risk Management Template</vt:lpstr>
      <vt:lpstr>Task for Information Security Risk  Management in EOSC</vt:lpstr>
      <vt:lpstr>Risk  Assessment of the  EOSC Marketplace  and Catalogue/Information Security     </vt:lpstr>
      <vt:lpstr>ISM Security Controls and Risk</vt:lpstr>
      <vt:lpstr>Feedback from review workshop Dec 17, 2020 notes by David Kelsey</vt:lpstr>
      <vt:lpstr>Questions for this F2F meeting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Urpo Kaila</dc:creator>
  <cp:lastModifiedBy>Urpo Kaila</cp:lastModifiedBy>
  <cp:revision>12</cp:revision>
  <dcterms:created xsi:type="dcterms:W3CDTF">2021-01-27T07:20:57Z</dcterms:created>
  <dcterms:modified xsi:type="dcterms:W3CDTF">2021-01-27T10:00:01Z</dcterms:modified>
</cp:coreProperties>
</file>