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</p:sldMasterIdLst>
  <p:notesMasterIdLst>
    <p:notesMasterId r:id="rId37"/>
  </p:notesMasterIdLst>
  <p:sldIdLst>
    <p:sldId id="311" r:id="rId3"/>
    <p:sldId id="256" r:id="rId4"/>
    <p:sldId id="259" r:id="rId5"/>
    <p:sldId id="260" r:id="rId6"/>
    <p:sldId id="261" r:id="rId7"/>
    <p:sldId id="262" r:id="rId8"/>
    <p:sldId id="263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2" r:id="rId28"/>
    <p:sldId id="306" r:id="rId29"/>
    <p:sldId id="307" r:id="rId30"/>
    <p:sldId id="315" r:id="rId31"/>
    <p:sldId id="313" r:id="rId32"/>
    <p:sldId id="308" r:id="rId33"/>
    <p:sldId id="309" r:id="rId34"/>
    <p:sldId id="312" r:id="rId35"/>
    <p:sldId id="314" r:id="rId3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0" roundtripDataSignature="AMtx7mjbI0lJdLy+HPTbx7B9vp0sijSV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A4D846D-3F31-4467-9048-111421881B64}">
  <a:tblStyle styleId="{FA4D846D-3F31-4467-9048-111421881B64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lastCol>
    <a:firstCol>
      <a:tcTxStyle b="on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firstCol>
    <a:lastRow>
      <a:tcTxStyle b="on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7A8E99C-1327-4DE4-AE11-7BCB646F6A54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02" y="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7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7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73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72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" name="Google Shape;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ad3b664178_8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5" name="Google Shape;615;gad3b664178_8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a1672bf09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5" name="Google Shape;625;ga1672bf09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ad3b664178_8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2" name="Google Shape;632;gad3b664178_8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ad40ef601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2" name="Google Shape;642;gad40ef601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ad40ef601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9" name="Google Shape;649;gad40ef601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ad40ef6010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6" name="Google Shape;656;gad40ef6010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ad40ef6010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3" name="Google Shape;663;gad40ef6010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ad40ef6010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0" name="Google Shape;670;gad40ef6010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ad40ef6010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7" name="Google Shape;677;gad40ef6010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ad40ef6010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4" name="Google Shape;684;gad40ef6010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ad40ef6010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1" name="Google Shape;691;gad40ef6010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ad40ef6010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8" name="Google Shape;698;gad40ef6010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ad40ef6010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5" name="Google Shape;705;gad40ef6010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ad40ef6010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2" name="Google Shape;712;gad40ef6010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a9a19e8fe7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9" name="Google Shape;719;ga9a19e8fe7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ad40ef6010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1" name="Google Shape;741;gad40ef6010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a9a19e8fe7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9" name="Google Shape;769;ga9a19e8fe7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ad3b664178_8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2" name="Google Shape;782;gad3b664178_8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a1672bf099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9" name="Google Shape;139;ga1672bf099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a1672bf099_0_3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3" name="Google Shape;173;ga1672bf099_0_3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a27a77131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ga27a77131a_0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1" name="Google Shape;181;ga27a77131a_0_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a1672bf099_0_4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ga1672bf099_0_4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ad40ef6010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0" name="Google Shape;580;gad40ef6010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ad3b664178_8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7" name="Google Shape;587;gad3b664178_8_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8" name="Google Shape;588;gad3b664178_8_6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ad3b664178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8" name="Google Shape;608;gad3b664178_8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1"/>
          <p:cNvSpPr txBox="1">
            <a:spLocks noGrp="1"/>
          </p:cNvSpPr>
          <p:nvPr>
            <p:ph type="subTitle" idx="1"/>
          </p:nvPr>
        </p:nvSpPr>
        <p:spPr>
          <a:xfrm>
            <a:off x="329919" y="2490809"/>
            <a:ext cx="4543746" cy="48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27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1"/>
          <p:cNvSpPr txBox="1">
            <a:spLocks noGrp="1"/>
          </p:cNvSpPr>
          <p:nvPr>
            <p:ph type="title"/>
          </p:nvPr>
        </p:nvSpPr>
        <p:spPr>
          <a:xfrm>
            <a:off x="329919" y="1948714"/>
            <a:ext cx="4815417" cy="521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21"/>
          <p:cNvSpPr txBox="1">
            <a:spLocks noGrp="1"/>
          </p:cNvSpPr>
          <p:nvPr>
            <p:ph type="body" idx="2"/>
          </p:nvPr>
        </p:nvSpPr>
        <p:spPr>
          <a:xfrm>
            <a:off x="354634" y="3636204"/>
            <a:ext cx="1936583" cy="250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body" idx="3"/>
          </p:nvPr>
        </p:nvSpPr>
        <p:spPr>
          <a:xfrm>
            <a:off x="354634" y="3353555"/>
            <a:ext cx="1936583" cy="250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">
  <p:cSld name="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>
            <a:spLocks noGrp="1"/>
          </p:cNvSpPr>
          <p:nvPr>
            <p:ph type="body" idx="1"/>
          </p:nvPr>
        </p:nvSpPr>
        <p:spPr>
          <a:xfrm>
            <a:off x="176645" y="1369219"/>
            <a:ext cx="8754341" cy="3197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83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sz="25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subTitle" idx="2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a1672bf099_0_399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sz="25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ga1672bf099_0_399"/>
          <p:cNvSpPr txBox="1">
            <a:spLocks noGrp="1"/>
          </p:cNvSpPr>
          <p:nvPr>
            <p:ph type="subTitle" idx="1"/>
          </p:nvPr>
        </p:nvSpPr>
        <p:spPr>
          <a:xfrm>
            <a:off x="2579076" y="628358"/>
            <a:ext cx="4728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2 columns">
  <p:cSld name="Text 2 column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5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sz="25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subTitle" idx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body" idx="2"/>
          </p:nvPr>
        </p:nvSpPr>
        <p:spPr>
          <a:xfrm>
            <a:off x="176646" y="1369219"/>
            <a:ext cx="4317423" cy="3197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83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body" idx="3"/>
          </p:nvPr>
        </p:nvSpPr>
        <p:spPr>
          <a:xfrm>
            <a:off x="4649932" y="1369219"/>
            <a:ext cx="4317422" cy="3197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83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s">
  <p:cSld name="3 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6"/>
          <p:cNvSpPr txBox="1">
            <a:spLocks noGrp="1"/>
          </p:cNvSpPr>
          <p:nvPr>
            <p:ph type="body" idx="1"/>
          </p:nvPr>
        </p:nvSpPr>
        <p:spPr>
          <a:xfrm>
            <a:off x="176646" y="1369217"/>
            <a:ext cx="2811410" cy="3197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83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26"/>
          <p:cNvSpPr txBox="1">
            <a:spLocks noGrp="1"/>
          </p:cNvSpPr>
          <p:nvPr>
            <p:ph type="body" idx="2"/>
          </p:nvPr>
        </p:nvSpPr>
        <p:spPr>
          <a:xfrm>
            <a:off x="3180000" y="1369217"/>
            <a:ext cx="2783999" cy="3197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83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body" idx="3"/>
          </p:nvPr>
        </p:nvSpPr>
        <p:spPr>
          <a:xfrm>
            <a:off x="6155944" y="1369216"/>
            <a:ext cx="2783999" cy="3197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83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sz="25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subTitle" idx="4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">
  <p:cSld name="1 Colum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a1672bf099_0_323"/>
          <p:cNvSpPr txBox="1">
            <a:spLocks noGrp="1"/>
          </p:cNvSpPr>
          <p:nvPr>
            <p:ph type="subTitle" idx="1"/>
          </p:nvPr>
        </p:nvSpPr>
        <p:spPr>
          <a:xfrm>
            <a:off x="2579076" y="471269"/>
            <a:ext cx="4728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ga1672bf099_0_323"/>
          <p:cNvSpPr txBox="1">
            <a:spLocks noGrp="1"/>
          </p:cNvSpPr>
          <p:nvPr>
            <p:ph type="body" idx="2"/>
          </p:nvPr>
        </p:nvSpPr>
        <p:spPr>
          <a:xfrm>
            <a:off x="190500" y="915668"/>
            <a:ext cx="8763000" cy="37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83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ga1672bf099_0_323"/>
          <p:cNvSpPr txBox="1">
            <a:spLocks noGrp="1"/>
          </p:cNvSpPr>
          <p:nvPr>
            <p:ph type="title"/>
          </p:nvPr>
        </p:nvSpPr>
        <p:spPr>
          <a:xfrm>
            <a:off x="2579077" y="126859"/>
            <a:ext cx="4728900" cy="2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sz="25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image">
  <p:cSld name="Text + imag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7"/>
          <p:cNvSpPr>
            <a:spLocks noGrp="1"/>
          </p:cNvSpPr>
          <p:nvPr>
            <p:ph type="pic" idx="2"/>
          </p:nvPr>
        </p:nvSpPr>
        <p:spPr>
          <a:xfrm>
            <a:off x="4649933" y="1370013"/>
            <a:ext cx="4275858" cy="319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sz="25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subTitle" idx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body" idx="3"/>
          </p:nvPr>
        </p:nvSpPr>
        <p:spPr>
          <a:xfrm>
            <a:off x="176646" y="1369219"/>
            <a:ext cx="4317423" cy="3197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83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/>
          <p:nvPr/>
        </p:nvSpPr>
        <p:spPr>
          <a:xfrm>
            <a:off x="546242" y="816345"/>
            <a:ext cx="1656681" cy="358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900"/>
              <a:buFont typeface="Arial"/>
              <a:buNone/>
            </a:pPr>
            <a:r>
              <a:rPr lang="en-GB" sz="9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www.egi.eu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E67AD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@EGI_eInfra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20"/>
          <p:cNvSpPr txBox="1"/>
          <p:nvPr/>
        </p:nvSpPr>
        <p:spPr>
          <a:xfrm>
            <a:off x="723100" y="4558808"/>
            <a:ext cx="2173781" cy="309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lang="en-GB" sz="7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The work of the EGI Foundation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lang="en-GB" sz="700" b="0" i="1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is partly funded by the European Commission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lang="en-GB" sz="700" b="0" i="1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under H2020 Framework Programme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8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6761" y="4558808"/>
            <a:ext cx="471315" cy="309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2418" y="1050147"/>
            <a:ext cx="133824" cy="118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60238" y="2080636"/>
            <a:ext cx="2136858" cy="1641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2986" y="892073"/>
            <a:ext cx="113256" cy="11895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0"/>
          <p:cNvSpPr txBox="1"/>
          <p:nvPr/>
        </p:nvSpPr>
        <p:spPr>
          <a:xfrm>
            <a:off x="2624575" y="53846"/>
            <a:ext cx="4091495" cy="44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EGI: Advanced Computing for Research</a:t>
            </a:r>
            <a:endParaRPr sz="1800" b="1" i="0" u="none" strike="noStrike" cap="none">
              <a:solidFill>
                <a:srgbClr val="0E67A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2"/>
          <p:cNvSpPr txBox="1"/>
          <p:nvPr/>
        </p:nvSpPr>
        <p:spPr>
          <a:xfrm>
            <a:off x="6359778" y="4909725"/>
            <a:ext cx="980136" cy="1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800"/>
              <a:buFont typeface="Arial"/>
              <a:buNone/>
            </a:pPr>
            <a:r>
              <a:rPr lang="en-GB" sz="800" b="0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@EGI_eInfra</a:t>
            </a:r>
            <a:endParaRPr sz="800" b="0" i="0" u="none" strike="noStrike" cap="none">
              <a:solidFill>
                <a:srgbClr val="0E67A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2"/>
          <p:cNvSpPr txBox="1"/>
          <p:nvPr/>
        </p:nvSpPr>
        <p:spPr>
          <a:xfrm>
            <a:off x="5481272" y="4909682"/>
            <a:ext cx="716899" cy="161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800"/>
              <a:buFont typeface="Arial"/>
              <a:buNone/>
            </a:pPr>
            <a:r>
              <a:rPr lang="en-GB" sz="8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www.egi.eu</a:t>
            </a:r>
            <a:endParaRPr sz="800" b="0" i="0" u="none" strike="noStrike" cap="none">
              <a:solidFill>
                <a:srgbClr val="0E67A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" name="Google Shape;21;p22"/>
          <p:cNvCxnSpPr/>
          <p:nvPr/>
        </p:nvCxnSpPr>
        <p:spPr>
          <a:xfrm>
            <a:off x="6150117" y="4965272"/>
            <a:ext cx="0" cy="17822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2" name="Google Shape;22;p2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552255" y="61362"/>
            <a:ext cx="523131" cy="40266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2"/>
          <p:cNvSpPr txBox="1"/>
          <p:nvPr/>
        </p:nvSpPr>
        <p:spPr>
          <a:xfrm>
            <a:off x="7425809" y="4923184"/>
            <a:ext cx="76895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27/01/2021</a:t>
            </a:r>
            <a:endParaRPr sz="9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2"/>
          <p:cNvSpPr txBox="1"/>
          <p:nvPr/>
        </p:nvSpPr>
        <p:spPr>
          <a:xfrm>
            <a:off x="8783491" y="4915226"/>
            <a:ext cx="38985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 sz="9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" name="Google Shape;25;p2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276638" y="4965272"/>
            <a:ext cx="119690" cy="106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2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429503" y="4965701"/>
            <a:ext cx="93380" cy="9807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nfluence.egi.eu/display/EGIACE/Project+Governance+and+management#ProjectGovernanceandmanagement-Boards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pmo.egi.eu/display/EGIACE/Project+Governance+and+management#ProjectGovernanceandmanagement-Roles" TargetMode="External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egi.eu/event/5358/" TargetMode="External"/><Relationship Id="rId2" Type="http://schemas.openxmlformats.org/officeDocument/2006/relationships/hyperlink" Target="https://www.youtube.com/watch?v=F3Vk-KjkV7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dico.egi.eu/event/5359/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egi-ace-wp7-t5@mailman.egi.eu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" Type="http://schemas.openxmlformats.org/officeDocument/2006/relationships/image" Target="../media/image13.jp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jpg"/><Relationship Id="rId25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6.jp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5" Type="http://schemas.openxmlformats.org/officeDocument/2006/relationships/image" Target="../media/image15.png"/><Relationship Id="rId15" Type="http://schemas.openxmlformats.org/officeDocument/2006/relationships/image" Target="../media/image25.jpg"/><Relationship Id="rId23" Type="http://schemas.openxmlformats.org/officeDocument/2006/relationships/image" Target="../media/image33.png"/><Relationship Id="rId28" Type="http://schemas.openxmlformats.org/officeDocument/2006/relationships/image" Target="../media/image38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nfluence.egi.eu/display/EGIAC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nfluence.egi.eu/display/EGIACE/EGI-ACE+mailing+lists" TargetMode="External"/><Relationship Id="rId4" Type="http://schemas.openxmlformats.org/officeDocument/2006/relationships/hyperlink" Target="mailto:egi-ace-po@mailman.egi.eu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66777FCF-6676-4323-B266-AC63133B2A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EGI CSIRT meeting – 27Jan21</a:t>
            </a:r>
            <a:br>
              <a:rPr lang="en-US" dirty="0"/>
            </a:br>
            <a:r>
              <a:rPr lang="en-US" dirty="0"/>
              <a:t>Dave Kelsey (UKRI)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C38E3B-EB66-41BD-BBF2-8DC933306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EGI-ACE &amp; Security </a:t>
            </a:r>
            <a:r>
              <a:rPr lang="en-US" dirty="0" err="1"/>
              <a:t>Coordn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6F0315-E50D-471B-B971-240DF8146EFB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CBB041-5825-4D50-9D80-FA312EC42E9D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1941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ad3b664178_8_0"/>
          <p:cNvSpPr txBox="1">
            <a:spLocks noGrp="1"/>
          </p:cNvSpPr>
          <p:nvPr>
            <p:ph type="body" idx="1"/>
          </p:nvPr>
        </p:nvSpPr>
        <p:spPr>
          <a:xfrm>
            <a:off x="315677" y="1192756"/>
            <a:ext cx="8754300" cy="31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rPr lang="en-GB" b="1"/>
              <a:t>Objectives</a:t>
            </a:r>
            <a:endParaRPr b="1"/>
          </a:p>
          <a:p>
            <a:pPr marL="457200" lvl="0" indent="-330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</a:pPr>
            <a:r>
              <a:rPr lang="en-GB" sz="1600"/>
              <a:t>Overall project administration, finance and project management including definition and coordination of the quality and risk management.</a:t>
            </a:r>
            <a:endParaRPr sz="1600"/>
          </a:p>
          <a:p>
            <a:pPr marL="457200" lvl="0" indent="-330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</a:pPr>
            <a:r>
              <a:rPr lang="en-GB" sz="1600"/>
              <a:t>Monitoring of resource and financial expenditures, contractual obligations, and reporting.</a:t>
            </a:r>
            <a:endParaRPr sz="1600"/>
          </a:p>
          <a:p>
            <a:pPr marL="457200" lvl="0" indent="-330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</a:pPr>
            <a:r>
              <a:rPr lang="en-GB" sz="1600"/>
              <a:t>High-level supervision of work packages, internal review of deliverables and plans, monitoring of risk analysis, contingency plans, procedures, KPIs and metrics.</a:t>
            </a:r>
            <a:endParaRPr sz="1600"/>
          </a:p>
          <a:p>
            <a:pPr marL="457200" lvl="0" indent="-330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</a:pPr>
            <a:r>
              <a:rPr lang="en-GB" sz="1600"/>
              <a:t>Managing project innovation, communication, and dissemination</a:t>
            </a:r>
            <a:endParaRPr sz="160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rPr lang="en-GB" b="1"/>
              <a:t>Main outputs:</a:t>
            </a:r>
            <a:endParaRPr b="1"/>
          </a:p>
          <a:p>
            <a:pPr marL="457200" lvl="0" indent="-330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</a:pPr>
            <a:r>
              <a:rPr lang="en-GB" sz="1600"/>
              <a:t>Project financial and administrative documentation</a:t>
            </a:r>
            <a:endParaRPr sz="1600"/>
          </a:p>
          <a:p>
            <a:pPr marL="457200" lvl="0" indent="-330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</a:pPr>
            <a:r>
              <a:rPr lang="en-GB" sz="1600"/>
              <a:t>Plans (Quality, risk, dissemination and exploitation, data), procedures and reports</a:t>
            </a:r>
            <a:endParaRPr sz="160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endParaRPr sz="1600"/>
          </a:p>
        </p:txBody>
      </p:sp>
      <p:sp>
        <p:nvSpPr>
          <p:cNvPr id="611" name="Google Shape;611;gad3b664178_8_0"/>
          <p:cNvSpPr txBox="1">
            <a:spLocks noGrp="1"/>
          </p:cNvSpPr>
          <p:nvPr>
            <p:ph type="title"/>
          </p:nvPr>
        </p:nvSpPr>
        <p:spPr>
          <a:xfrm>
            <a:off x="2579074" y="169150"/>
            <a:ext cx="63519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GB"/>
              <a:t>WP1 - Project management and coordination</a:t>
            </a:r>
            <a:endParaRPr/>
          </a:p>
        </p:txBody>
      </p:sp>
      <p:sp>
        <p:nvSpPr>
          <p:cNvPr id="612" name="Google Shape;612;gad3b664178_8_0"/>
          <p:cNvSpPr txBox="1">
            <a:spLocks noGrp="1"/>
          </p:cNvSpPr>
          <p:nvPr>
            <p:ph type="subTitle" idx="2"/>
          </p:nvPr>
        </p:nvSpPr>
        <p:spPr>
          <a:xfrm>
            <a:off x="2579076" y="633705"/>
            <a:ext cx="4728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rPr lang="en-GB"/>
              <a:t>WP Leader: EGI.eu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ad3b664178_8_6"/>
          <p:cNvSpPr txBox="1">
            <a:spLocks noGrp="1"/>
          </p:cNvSpPr>
          <p:nvPr>
            <p:ph type="body" idx="1"/>
          </p:nvPr>
        </p:nvSpPr>
        <p:spPr>
          <a:xfrm>
            <a:off x="176650" y="1064875"/>
            <a:ext cx="8754300" cy="3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rPr lang="en-GB" b="1"/>
              <a:t>WP leader: Hien Bui</a:t>
            </a: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rPr lang="en-GB" b="1"/>
              <a:t>Tasks</a:t>
            </a:r>
            <a:endParaRPr b="1"/>
          </a:p>
          <a:p>
            <a:pPr marL="45720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GB" sz="1600"/>
              <a:t>T1.1 Administration and finance management </a:t>
            </a:r>
            <a:r>
              <a:rPr lang="en-GB" sz="1600" b="1"/>
              <a:t>(Mandy Lin)</a:t>
            </a:r>
            <a:endParaRPr sz="1600" b="1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endParaRPr sz="1600" b="1"/>
          </a:p>
          <a:p>
            <a:pPr marL="45720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GB" sz="1600"/>
              <a:t>T1.2 Technical Coordination, activities, and governance management </a:t>
            </a:r>
            <a:r>
              <a:rPr lang="en-GB" sz="1600" b="1"/>
              <a:t>(Hien Bui)</a:t>
            </a:r>
            <a:endParaRPr sz="1600" b="1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endParaRPr sz="1600" b="1"/>
          </a:p>
          <a:p>
            <a:pPr marL="45720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GB" sz="1600"/>
              <a:t>T1.3 Quality and risk management </a:t>
            </a:r>
            <a:r>
              <a:rPr lang="en-GB" sz="1600" b="1"/>
              <a:t>(Małgorzata Krakowian) </a:t>
            </a:r>
            <a:endParaRPr sz="1600" b="1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endParaRPr sz="1600" b="1"/>
          </a:p>
          <a:p>
            <a:pPr marL="45720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GB" sz="1600"/>
              <a:t>T1.4 Innovation Management </a:t>
            </a:r>
            <a:r>
              <a:rPr lang="en-GB" sz="1600" b="1"/>
              <a:t>(Matti Heikkurinen)</a:t>
            </a:r>
            <a:endParaRPr sz="1600" b="1"/>
          </a:p>
        </p:txBody>
      </p:sp>
      <p:sp>
        <p:nvSpPr>
          <p:cNvPr id="618" name="Google Shape;618;gad3b664178_8_6"/>
          <p:cNvSpPr txBox="1">
            <a:spLocks noGrp="1"/>
          </p:cNvSpPr>
          <p:nvPr>
            <p:ph type="title"/>
          </p:nvPr>
        </p:nvSpPr>
        <p:spPr>
          <a:xfrm>
            <a:off x="2579074" y="169150"/>
            <a:ext cx="63519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GB"/>
              <a:t>WP1 - Project management and coordination</a:t>
            </a:r>
            <a:endParaRPr/>
          </a:p>
        </p:txBody>
      </p:sp>
      <p:pic>
        <p:nvPicPr>
          <p:cNvPr id="619" name="Google Shape;619;gad3b664178_8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7870" y="1557540"/>
            <a:ext cx="690680" cy="692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Google Shape;620;gad3b664178_8_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33047" y="2322053"/>
            <a:ext cx="690683" cy="692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gad3b664178_8_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33047" y="3088772"/>
            <a:ext cx="690684" cy="692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gad3b664178_8_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33047" y="3853285"/>
            <a:ext cx="690685" cy="692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a1672bf099_0_6"/>
          <p:cNvSpPr txBox="1">
            <a:spLocks noGrp="1"/>
          </p:cNvSpPr>
          <p:nvPr>
            <p:ph type="body" idx="1"/>
          </p:nvPr>
        </p:nvSpPr>
        <p:spPr>
          <a:xfrm>
            <a:off x="176645" y="1140619"/>
            <a:ext cx="8754300" cy="31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rPr lang="en-GB" b="1"/>
              <a:t>Objectives</a:t>
            </a:r>
            <a:endParaRPr b="1"/>
          </a:p>
          <a:p>
            <a:pPr marL="457200" lvl="0" indent="-3238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500"/>
              <a:buChar char="•"/>
            </a:pPr>
            <a:r>
              <a:rPr lang="en-GB" sz="1500"/>
              <a:t>Ensure strategic alignment of the project with EOSC Governance, policymakers, relevant projects and emerging national EOSC nodes</a:t>
            </a:r>
            <a:endParaRPr sz="1500"/>
          </a:p>
          <a:p>
            <a:pPr marL="45720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GB" sz="1500"/>
              <a:t>Liaison with EOSC including support the EOSC Governance, linking legal entities policies and EOSC projects, and portfolio management coordination</a:t>
            </a:r>
            <a:endParaRPr sz="1500"/>
          </a:p>
          <a:p>
            <a:pPr marL="45720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GB" sz="1500"/>
              <a:t>Provide training and consultancy activities for the main stakeholders</a:t>
            </a:r>
            <a:endParaRPr sz="1500"/>
          </a:p>
          <a:p>
            <a:pPr marL="45720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GB" sz="1500"/>
              <a:t>Providing communications and events organisation for the project and dissemination of results</a:t>
            </a:r>
            <a:endParaRPr sz="150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rPr lang="en-GB" b="1"/>
              <a:t>Main outputs:</a:t>
            </a:r>
            <a:endParaRPr b="1"/>
          </a:p>
          <a:p>
            <a:pPr marL="457200" lvl="0" indent="-304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200"/>
              <a:buChar char="•"/>
            </a:pPr>
            <a:r>
              <a:rPr lang="en-GB" sz="1200"/>
              <a:t>EGI-ACE Strategy Plan including alignment with EGI Federation strategy, EOSC SRIA and other key projects (KER5)</a:t>
            </a:r>
            <a:endParaRPr sz="1200"/>
          </a:p>
          <a:p>
            <a:pPr marL="457200" lvl="0" indent="-304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200"/>
              <a:buChar char="•"/>
            </a:pPr>
            <a:r>
              <a:rPr lang="en-GB" sz="1200"/>
              <a:t>KER4: Technical specifications for IaaS/PaaS/SaaS and federated access services of the EOSC Compute Platform (KER4)</a:t>
            </a:r>
            <a:endParaRPr sz="1200"/>
          </a:p>
          <a:p>
            <a:pPr marL="457200" lvl="0" indent="-304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200"/>
              <a:buChar char="•"/>
            </a:pPr>
            <a:r>
              <a:rPr lang="en-GB" sz="1200"/>
              <a:t>Technical, Policy and Service Management Integration Report  (KER4)</a:t>
            </a:r>
            <a:endParaRPr sz="1200"/>
          </a:p>
          <a:p>
            <a:pPr marL="457200" lvl="0" indent="-304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200"/>
              <a:buChar char="•"/>
            </a:pPr>
            <a:r>
              <a:rPr lang="en-GB" sz="1200"/>
              <a:t>Training material, EOSC Compute Platform handbook (KER2)</a:t>
            </a:r>
            <a:endParaRPr sz="1200"/>
          </a:p>
          <a:p>
            <a:pPr marL="457200" lvl="0" indent="-304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200"/>
              <a:buChar char="•"/>
            </a:pPr>
            <a:r>
              <a:rPr lang="en-GB" sz="1200"/>
              <a:t>Contributions to improve the service management system (KER3)</a:t>
            </a:r>
            <a:endParaRPr sz="1200"/>
          </a:p>
          <a:p>
            <a:pPr marL="457200" lvl="0" indent="-304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200"/>
              <a:buChar char="•"/>
            </a:pPr>
            <a:r>
              <a:rPr lang="en-GB" sz="1200"/>
              <a:t>Communications material (e.g. website, brochures), community building, raising awareness</a:t>
            </a:r>
            <a:endParaRPr sz="1200"/>
          </a:p>
        </p:txBody>
      </p:sp>
      <p:sp>
        <p:nvSpPr>
          <p:cNvPr id="628" name="Google Shape;628;ga1672bf099_0_6"/>
          <p:cNvSpPr txBox="1">
            <a:spLocks noGrp="1"/>
          </p:cNvSpPr>
          <p:nvPr>
            <p:ph type="title"/>
          </p:nvPr>
        </p:nvSpPr>
        <p:spPr>
          <a:xfrm>
            <a:off x="2579074" y="169150"/>
            <a:ext cx="63519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GB"/>
              <a:t>WP2 - Coordination and Cooperation</a:t>
            </a:r>
            <a:endParaRPr/>
          </a:p>
        </p:txBody>
      </p:sp>
      <p:sp>
        <p:nvSpPr>
          <p:cNvPr id="629" name="Google Shape;629;ga1672bf099_0_6"/>
          <p:cNvSpPr txBox="1">
            <a:spLocks noGrp="1"/>
          </p:cNvSpPr>
          <p:nvPr>
            <p:ph type="subTitle" idx="2"/>
          </p:nvPr>
        </p:nvSpPr>
        <p:spPr>
          <a:xfrm>
            <a:off x="2579076" y="628358"/>
            <a:ext cx="4728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rPr lang="en-GB"/>
              <a:t>WP Leader: EGI.eu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ad3b664178_8_12"/>
          <p:cNvSpPr txBox="1">
            <a:spLocks noGrp="1"/>
          </p:cNvSpPr>
          <p:nvPr>
            <p:ph type="body" idx="1"/>
          </p:nvPr>
        </p:nvSpPr>
        <p:spPr>
          <a:xfrm>
            <a:off x="176650" y="750100"/>
            <a:ext cx="7922100" cy="38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rPr lang="en-GB" b="1"/>
              <a:t>WP leader: Sergio Andreozzi</a:t>
            </a: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rPr lang="en-GB" b="1"/>
              <a:t>Tasks</a:t>
            </a:r>
            <a:endParaRPr b="1"/>
          </a:p>
          <a:p>
            <a:pPr marL="457200" lvl="0" indent="-3238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500"/>
              <a:buChar char="•"/>
            </a:pPr>
            <a:r>
              <a:rPr lang="en-GB" sz="1500"/>
              <a:t>T2.1 Strategy and coordination with EOSC Projects and Legal Entity </a:t>
            </a:r>
            <a:r>
              <a:rPr lang="en-GB" sz="1500" b="1"/>
              <a:t>(Sergio Andreozzi)</a:t>
            </a:r>
            <a:endParaRPr sz="1500" b="1"/>
          </a:p>
          <a:p>
            <a:pPr marL="914400" lvl="1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</a:pPr>
            <a:r>
              <a:rPr lang="en-GB" sz="1200"/>
              <a:t>Oversee coordination/planning of strategic activities</a:t>
            </a:r>
            <a:endParaRPr sz="1200"/>
          </a:p>
          <a:p>
            <a:pPr marL="914400" lvl="1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</a:pPr>
            <a:r>
              <a:rPr lang="en-GB" sz="1200"/>
              <a:t>Alignment of the EGI Federation Strategy with the overall EOSC SRIA</a:t>
            </a:r>
            <a:endParaRPr sz="12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200"/>
          </a:p>
          <a:p>
            <a:pPr marL="45720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GB" sz="1500"/>
              <a:t>T2.2 EOSC Portal alignment and coordination </a:t>
            </a:r>
            <a:r>
              <a:rPr lang="en-GB" sz="1500" b="1"/>
              <a:t>(Gergely Sipos)</a:t>
            </a:r>
            <a:endParaRPr sz="1500" b="1"/>
          </a:p>
          <a:p>
            <a:pPr marL="914400" lvl="1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Char char="▪"/>
            </a:pPr>
            <a:r>
              <a:rPr lang="en-GB" sz="1100"/>
              <a:t>SPM and onboarding to portal, FAIR maturity assessment, Technical alignment, Policy alignment, SMS Management, CSI</a:t>
            </a:r>
            <a:endParaRPr sz="1100"/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500"/>
          </a:p>
          <a:p>
            <a:pPr marL="45720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GB" sz="1500"/>
              <a:t>T2.3 Service promotion, user community support and coordination </a:t>
            </a:r>
            <a:r>
              <a:rPr lang="en-GB" sz="1500" b="1"/>
              <a:t>(Giuseppe La Rocca)</a:t>
            </a:r>
            <a:endParaRPr sz="1500" b="1"/>
          </a:p>
          <a:p>
            <a:pPr marL="914400" lvl="1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</a:pPr>
            <a:r>
              <a:rPr lang="en-GB" sz="1200"/>
              <a:t>Promote services to new users, deliver consultancy, training and co-design</a:t>
            </a:r>
            <a:endParaRPr sz="1200"/>
          </a:p>
          <a:p>
            <a:pPr marL="914400" lvl="1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</a:pPr>
            <a:r>
              <a:rPr lang="en-GB" sz="1200"/>
              <a:t>Support service providers and scientific users</a:t>
            </a:r>
            <a:endParaRPr sz="1200"/>
          </a:p>
          <a:p>
            <a:pPr marL="914400" lvl="1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</a:pPr>
            <a:r>
              <a:rPr lang="en-GB" sz="1200"/>
              <a:t>Produce training materials and organize engagement events</a:t>
            </a:r>
            <a:endParaRPr sz="120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500"/>
          </a:p>
          <a:p>
            <a:pPr marL="45720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GB" sz="1500"/>
              <a:t>T2.4 Communication and dissemination </a:t>
            </a:r>
            <a:r>
              <a:rPr lang="en-GB" sz="1500" b="1"/>
              <a:t>(Dimple Sokartara)</a:t>
            </a:r>
            <a:endParaRPr sz="1500" b="1"/>
          </a:p>
          <a:p>
            <a:pPr marL="914400" lvl="1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</a:pPr>
            <a:r>
              <a:rPr lang="en-GB" sz="1200"/>
              <a:t>Coordinate communication and dissemination activities within the project and externally, support events organisation</a:t>
            </a:r>
            <a:endParaRPr sz="1200"/>
          </a:p>
        </p:txBody>
      </p:sp>
      <p:sp>
        <p:nvSpPr>
          <p:cNvPr id="635" name="Google Shape;635;gad3b664178_8_12"/>
          <p:cNvSpPr txBox="1">
            <a:spLocks noGrp="1"/>
          </p:cNvSpPr>
          <p:nvPr>
            <p:ph type="title"/>
          </p:nvPr>
        </p:nvSpPr>
        <p:spPr>
          <a:xfrm>
            <a:off x="2579074" y="169150"/>
            <a:ext cx="63519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en-GB"/>
              <a:t>WP2 - Coordination and Cooperation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endParaRPr/>
          </a:p>
        </p:txBody>
      </p:sp>
      <p:pic>
        <p:nvPicPr>
          <p:cNvPr id="636" name="Google Shape;636;gad3b664178_8_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5426" y="3840950"/>
            <a:ext cx="645125" cy="64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Google Shape;637;gad3b664178_8_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35426" y="3011157"/>
            <a:ext cx="645125" cy="663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Google Shape;638;gad3b664178_8_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25435" y="2118874"/>
            <a:ext cx="645125" cy="657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gad3b664178_8_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35425" y="1342236"/>
            <a:ext cx="635135" cy="607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ad40ef6010_0_0"/>
          <p:cNvSpPr txBox="1">
            <a:spLocks noGrp="1"/>
          </p:cNvSpPr>
          <p:nvPr>
            <p:ph type="body" idx="1"/>
          </p:nvPr>
        </p:nvSpPr>
        <p:spPr>
          <a:xfrm>
            <a:off x="176645" y="1369219"/>
            <a:ext cx="8754300" cy="31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rPr lang="en-GB" b="1"/>
              <a:t>Objectives</a:t>
            </a:r>
            <a:endParaRPr b="1"/>
          </a:p>
          <a:p>
            <a:pPr marL="457200" lvl="0" indent="-3238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500"/>
              <a:buChar char="•"/>
            </a:pPr>
            <a:r>
              <a:rPr lang="en-GB" sz="1400"/>
              <a:t>Manage the</a:t>
            </a:r>
            <a:r>
              <a:rPr lang="en-GB" sz="1400" b="1"/>
              <a:t> Virtual Access</a:t>
            </a:r>
            <a:r>
              <a:rPr lang="en-GB" sz="1400"/>
              <a:t> to baseline computing and storage resources through the </a:t>
            </a:r>
            <a:r>
              <a:rPr lang="en-GB" sz="1400" b="1"/>
              <a:t>Cloud Compute (IaaS) + Cloud Compute service componentes</a:t>
            </a:r>
            <a:r>
              <a:rPr lang="en-GB" sz="1400"/>
              <a:t> and </a:t>
            </a:r>
            <a:r>
              <a:rPr lang="en-GB" sz="1400" b="1"/>
              <a:t>High Throughput Compute</a:t>
            </a:r>
            <a:r>
              <a:rPr lang="en-GB" sz="1400"/>
              <a:t> services of the EGI portfolio</a:t>
            </a:r>
            <a:endParaRPr sz="1400"/>
          </a:p>
          <a:p>
            <a:pPr marL="914400" lvl="1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▪"/>
            </a:pPr>
            <a:r>
              <a:rPr lang="en-GB" sz="1400" b="1"/>
              <a:t>AppDB</a:t>
            </a:r>
            <a:endParaRPr sz="1400" b="1"/>
          </a:p>
          <a:p>
            <a:pPr marL="914400" lvl="1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▪"/>
            </a:pPr>
            <a:r>
              <a:rPr lang="en-GB" sz="1400" b="1"/>
              <a:t>Dynamic DNS </a:t>
            </a:r>
            <a:r>
              <a:rPr lang="en-GB" sz="1400" b="1">
                <a:solidFill>
                  <a:srgbClr val="CC0000"/>
                </a:solidFill>
              </a:rPr>
              <a:t>(Becoming production-ready)</a:t>
            </a:r>
            <a:endParaRPr sz="1400"/>
          </a:p>
          <a:p>
            <a:pPr marL="914400" lvl="1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▪"/>
            </a:pPr>
            <a:r>
              <a:rPr lang="en-GB" sz="1400" b="1"/>
              <a:t>Infrastructure Manager (IM) </a:t>
            </a:r>
            <a:r>
              <a:rPr lang="en-GB" sz="1400" b="1">
                <a:solidFill>
                  <a:srgbClr val="CC0000"/>
                </a:solidFill>
              </a:rPr>
              <a:t>(New service)</a:t>
            </a:r>
            <a:br>
              <a:rPr lang="en-GB" sz="1400"/>
            </a:br>
            <a:endParaRPr sz="150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rPr lang="en-GB" b="1"/>
              <a:t>Main outputs:</a:t>
            </a:r>
            <a:endParaRPr b="1"/>
          </a:p>
          <a:p>
            <a:pPr marL="457200" lvl="0" indent="-3238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500"/>
              <a:buChar char="•"/>
            </a:pPr>
            <a:r>
              <a:rPr lang="en-GB" sz="1500"/>
              <a:t>Delivery of compute services to EOSC users </a:t>
            </a:r>
            <a:endParaRPr sz="1400"/>
          </a:p>
        </p:txBody>
      </p:sp>
      <p:sp>
        <p:nvSpPr>
          <p:cNvPr id="645" name="Google Shape;645;gad40ef6010_0_0"/>
          <p:cNvSpPr txBox="1">
            <a:spLocks noGrp="1"/>
          </p:cNvSpPr>
          <p:nvPr>
            <p:ph type="title"/>
          </p:nvPr>
        </p:nvSpPr>
        <p:spPr>
          <a:xfrm>
            <a:off x="2579074" y="169150"/>
            <a:ext cx="63519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en-GB"/>
              <a:t>WP3 - Infrastructure Services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endParaRPr/>
          </a:p>
        </p:txBody>
      </p:sp>
      <p:sp>
        <p:nvSpPr>
          <p:cNvPr id="646" name="Google Shape;646;gad40ef6010_0_0"/>
          <p:cNvSpPr txBox="1">
            <a:spLocks noGrp="1"/>
          </p:cNvSpPr>
          <p:nvPr>
            <p:ph type="subTitle" idx="2"/>
          </p:nvPr>
        </p:nvSpPr>
        <p:spPr>
          <a:xfrm>
            <a:off x="2579076" y="628358"/>
            <a:ext cx="4728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rPr lang="en-GB"/>
              <a:t>WP Leader: EGI.eu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ad40ef6010_0_6"/>
          <p:cNvSpPr txBox="1">
            <a:spLocks noGrp="1"/>
          </p:cNvSpPr>
          <p:nvPr>
            <p:ph type="body" idx="1"/>
          </p:nvPr>
        </p:nvSpPr>
        <p:spPr>
          <a:xfrm>
            <a:off x="176650" y="750100"/>
            <a:ext cx="8754300" cy="38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rPr lang="en-GB" b="1"/>
              <a:t>WP leader: Enol Fernandez</a:t>
            </a:r>
            <a:endParaRPr b="1"/>
          </a:p>
          <a:p>
            <a:pPr marL="0" lvl="0" indent="457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rPr lang="en-GB"/>
              <a:t>Tasks:</a:t>
            </a: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400"/>
              <a:buChar char="•"/>
            </a:pPr>
            <a:r>
              <a:rPr lang="en-GB" sz="1400" b="1"/>
              <a:t>T3.1 IaaS Federation Services</a:t>
            </a:r>
            <a:br>
              <a:rPr lang="en-GB" sz="1400"/>
            </a:br>
            <a:r>
              <a:rPr lang="en-GB" sz="1400"/>
              <a:t>Participants: IASA (21PM), IISAS (8.5PM), UPV (13.5PM)</a:t>
            </a:r>
            <a:endParaRPr sz="1400"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GB" sz="1400" b="1"/>
              <a:t>T3.2 IaaS Services UC (unit costs)</a:t>
            </a:r>
            <a:br>
              <a:rPr lang="en-GB" sz="1400"/>
            </a:br>
            <a:r>
              <a:rPr lang="en-GB" sz="1400"/>
              <a:t>Participants: CESNET (18PM), IISAS (7PM), INFN (20PM), TUBITAK (10,5PM)</a:t>
            </a:r>
            <a:endParaRPr sz="1400"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GB" sz="1400" b="1"/>
              <a:t>T3.3 IaaS Services</a:t>
            </a:r>
            <a:endParaRPr sz="1400" b="1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rPr lang="en-GB"/>
              <a:t>Deliverables </a:t>
            </a:r>
            <a:r>
              <a:rPr lang="en-GB" sz="1400"/>
              <a:t>D3.1, D3.2, D3.3, D3.4, D3.5 </a:t>
            </a:r>
            <a:endParaRPr sz="140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rPr lang="en-GB" sz="1400"/>
              <a:t>Six-Months </a:t>
            </a:r>
            <a:r>
              <a:rPr lang="en-GB" sz="1400" b="1"/>
              <a:t>periodical assessment of services</a:t>
            </a:r>
            <a:r>
              <a:rPr lang="en-GB" sz="1400"/>
              <a:t> (M6-M30) </a:t>
            </a:r>
            <a:endParaRPr sz="140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rPr lang="en-GB"/>
              <a:t>Providers:</a:t>
            </a:r>
            <a:r>
              <a:rPr lang="en-GB" sz="1400"/>
              <a:t> </a:t>
            </a:r>
            <a:endParaRPr sz="140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rPr lang="en-GB" sz="1400"/>
              <a:t>CESGA/CSIC, CESNET, CNRS, Cyfronet, DESY/SCAI/GSI, IFIN-HH, IICT-BAS, IISAS, INCD/LIP, INFN, SURF SARA, TUBITAK</a:t>
            </a:r>
            <a:endParaRPr sz="140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rPr lang="en-GB" sz="1400"/>
              <a:t>IISAS, IASA, UPV</a:t>
            </a:r>
            <a:endParaRPr sz="140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b="1"/>
          </a:p>
        </p:txBody>
      </p:sp>
      <p:sp>
        <p:nvSpPr>
          <p:cNvPr id="652" name="Google Shape;652;gad40ef6010_0_6"/>
          <p:cNvSpPr txBox="1">
            <a:spLocks noGrp="1"/>
          </p:cNvSpPr>
          <p:nvPr>
            <p:ph type="title"/>
          </p:nvPr>
        </p:nvSpPr>
        <p:spPr>
          <a:xfrm>
            <a:off x="2579074" y="169150"/>
            <a:ext cx="63519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en-GB"/>
              <a:t>WP3 - Infrastructure Services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endParaRPr/>
          </a:p>
        </p:txBody>
      </p:sp>
      <p:pic>
        <p:nvPicPr>
          <p:cNvPr id="653" name="Google Shape;653;gad40ef6010_0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33475" y="432024"/>
            <a:ext cx="1137300" cy="11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ad40ef6010_0_22"/>
          <p:cNvSpPr txBox="1">
            <a:spLocks noGrp="1"/>
          </p:cNvSpPr>
          <p:nvPr>
            <p:ph type="body" idx="1"/>
          </p:nvPr>
        </p:nvSpPr>
        <p:spPr>
          <a:xfrm>
            <a:off x="176645" y="1369219"/>
            <a:ext cx="8754300" cy="31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rPr lang="en-GB" b="1"/>
              <a:t>Objectives</a:t>
            </a:r>
            <a:endParaRPr b="1"/>
          </a:p>
          <a:p>
            <a:pPr marL="457200" lvl="0" indent="-3238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500"/>
              <a:buChar char="•"/>
            </a:pPr>
            <a:r>
              <a:rPr lang="en-GB"/>
              <a:t>Virtual Access to the Platform Services of EGI-ACE: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</a:pPr>
            <a:r>
              <a:rPr lang="en-GB"/>
              <a:t>EGI Notebooks / Binder (CESNET)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</a:pPr>
            <a:r>
              <a:rPr lang="en-GB"/>
              <a:t>EGI Workload Manager (CNRS)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</a:pPr>
            <a:r>
              <a:rPr lang="en-GB"/>
              <a:t>DEEP training facility (CSIC, LIP)   </a:t>
            </a:r>
            <a:r>
              <a:rPr lang="en-GB" i="1">
                <a:solidFill>
                  <a:srgbClr val="FF0000"/>
                </a:solidFill>
              </a:rPr>
              <a:t>New Service!</a:t>
            </a:r>
            <a:endParaRPr i="1">
              <a:solidFill>
                <a:srgbClr val="FF0000"/>
              </a:solidFill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</a:pPr>
            <a:r>
              <a:rPr lang="en-GB"/>
              <a:t>DODAS (INFN)  </a:t>
            </a:r>
            <a:r>
              <a:rPr lang="en-GB" i="1">
                <a:solidFill>
                  <a:srgbClr val="FF0000"/>
                </a:solidFill>
              </a:rPr>
              <a:t>New Service!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rPr lang="en-GB" b="1"/>
              <a:t>Main outputs:</a:t>
            </a:r>
            <a:endParaRPr b="1"/>
          </a:p>
          <a:p>
            <a:pPr marL="45720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Expand the Notebooks service with more features with dedicated effort</a:t>
            </a:r>
            <a:endParaRPr/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Ensure DIRAC operations and support</a:t>
            </a:r>
            <a:endParaRPr/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Include support for ML / Big Data workloads in the EGI portfolio </a:t>
            </a:r>
            <a:endParaRPr sz="1500" b="1"/>
          </a:p>
        </p:txBody>
      </p:sp>
      <p:sp>
        <p:nvSpPr>
          <p:cNvPr id="659" name="Google Shape;659;gad40ef6010_0_22"/>
          <p:cNvSpPr txBox="1">
            <a:spLocks noGrp="1"/>
          </p:cNvSpPr>
          <p:nvPr>
            <p:ph type="title"/>
          </p:nvPr>
        </p:nvSpPr>
        <p:spPr>
          <a:xfrm>
            <a:off x="2579074" y="169150"/>
            <a:ext cx="63519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WP4 - Platform Services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endParaRPr/>
          </a:p>
        </p:txBody>
      </p:sp>
      <p:sp>
        <p:nvSpPr>
          <p:cNvPr id="660" name="Google Shape;660;gad40ef6010_0_22"/>
          <p:cNvSpPr txBox="1">
            <a:spLocks noGrp="1"/>
          </p:cNvSpPr>
          <p:nvPr>
            <p:ph type="subTitle" idx="2"/>
          </p:nvPr>
        </p:nvSpPr>
        <p:spPr>
          <a:xfrm>
            <a:off x="2579076" y="628358"/>
            <a:ext cx="4728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rPr lang="en-GB"/>
              <a:t>WP Leader: EGI.eu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ad40ef6010_0_28"/>
          <p:cNvSpPr txBox="1">
            <a:spLocks noGrp="1"/>
          </p:cNvSpPr>
          <p:nvPr>
            <p:ph type="body" idx="1"/>
          </p:nvPr>
        </p:nvSpPr>
        <p:spPr>
          <a:xfrm>
            <a:off x="176650" y="750100"/>
            <a:ext cx="8754300" cy="38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rPr lang="en-GB" b="1"/>
              <a:t>WP leader: Enol Fernandez</a:t>
            </a:r>
            <a:endParaRPr b="1"/>
          </a:p>
          <a:p>
            <a:pPr marL="0" lvl="0" indent="457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0" lvl="0" indent="457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rPr lang="en-GB"/>
              <a:t>Tasks:</a:t>
            </a:r>
            <a:endParaRPr/>
          </a:p>
          <a:p>
            <a:pPr marL="9144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GB" sz="1400" b="1"/>
              <a:t>T4.1 EGI Notebooks / Binder (CESNET)</a:t>
            </a:r>
            <a:endParaRPr sz="1400" b="1"/>
          </a:p>
          <a:p>
            <a:pPr marL="137160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o"/>
            </a:pPr>
            <a:r>
              <a:rPr lang="en-GB" sz="1400"/>
              <a:t>Transition from EGI.eu to CESNET, plan needs to start NOW</a:t>
            </a:r>
            <a:endParaRPr sz="1400"/>
          </a:p>
          <a:p>
            <a:pPr marL="137160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o"/>
            </a:pPr>
            <a:r>
              <a:rPr lang="en-GB" sz="1400"/>
              <a:t>Better Binder integration</a:t>
            </a:r>
            <a:endParaRPr sz="1400"/>
          </a:p>
          <a:p>
            <a:pPr marL="9144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GB" sz="1400" b="1"/>
              <a:t>T4.2 EGI Workload Manager (CNRS)</a:t>
            </a:r>
            <a:endParaRPr sz="1400" b="1"/>
          </a:p>
          <a:p>
            <a:pPr marL="137160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o"/>
            </a:pPr>
            <a:r>
              <a:rPr lang="en-GB" sz="1400"/>
              <a:t>No participation of CYFRONET (operating the existing DIRAC deployment so far)</a:t>
            </a:r>
            <a:endParaRPr sz="1400"/>
          </a:p>
          <a:p>
            <a:pPr marL="9144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GB" sz="1400" b="1"/>
              <a:t>T4.3 DEEP training facility (CSIC, LIP)   New Service!</a:t>
            </a:r>
            <a:endParaRPr sz="1400" b="1"/>
          </a:p>
          <a:p>
            <a:pPr marL="137160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o"/>
            </a:pPr>
            <a:r>
              <a:rPr lang="en-GB" sz="1400"/>
              <a:t>Distributed training facility for ML, AI, and Deep Learning models</a:t>
            </a:r>
            <a:endParaRPr sz="1400"/>
          </a:p>
          <a:p>
            <a:pPr marL="137160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o"/>
            </a:pPr>
            <a:r>
              <a:rPr lang="en-GB" sz="1400"/>
              <a:t>Needs some initial adaptation to EGI (AAI)</a:t>
            </a:r>
            <a:endParaRPr sz="1400"/>
          </a:p>
          <a:p>
            <a:pPr marL="9144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GB" sz="1400" b="1"/>
              <a:t>T4.4 DODAS (INFN)  New Service!</a:t>
            </a:r>
            <a:endParaRPr sz="1400" b="1"/>
          </a:p>
          <a:p>
            <a:pPr marL="13716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GB" sz="1400"/>
              <a:t>Centralized and automated deployment of distributed and federated clusters</a:t>
            </a:r>
            <a:endParaRPr sz="1400"/>
          </a:p>
          <a:p>
            <a:pPr marL="13716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GB" sz="1400"/>
              <a:t>Needs some initial adaptation to EGI (AAI)</a:t>
            </a:r>
            <a:endParaRPr sz="140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400"/>
          </a:p>
          <a:p>
            <a:pPr marL="0" lvl="0" indent="457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rPr lang="en-GB"/>
              <a:t>Deliverables </a:t>
            </a:r>
            <a:r>
              <a:rPr lang="en-GB" sz="1400"/>
              <a:t>D4.1, D4.2, D4.3, D4.4, D4.5 </a:t>
            </a:r>
            <a:endParaRPr sz="1400"/>
          </a:p>
          <a:p>
            <a:pPr marL="0" lvl="0" indent="457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rPr lang="en-GB" sz="1400"/>
              <a:t>Six-Months </a:t>
            </a:r>
            <a:r>
              <a:rPr lang="en-GB" sz="1400" b="1"/>
              <a:t>periodical assessment of services</a:t>
            </a:r>
            <a:r>
              <a:rPr lang="en-GB" sz="1400"/>
              <a:t> (M6-M30) </a:t>
            </a:r>
            <a:endParaRPr sz="140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b="1"/>
          </a:p>
        </p:txBody>
      </p:sp>
      <p:sp>
        <p:nvSpPr>
          <p:cNvPr id="666" name="Google Shape;666;gad40ef6010_0_28"/>
          <p:cNvSpPr txBox="1">
            <a:spLocks noGrp="1"/>
          </p:cNvSpPr>
          <p:nvPr>
            <p:ph type="title"/>
          </p:nvPr>
        </p:nvSpPr>
        <p:spPr>
          <a:xfrm>
            <a:off x="2579074" y="169150"/>
            <a:ext cx="63519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WP4 - Platform Services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endParaRPr/>
          </a:p>
        </p:txBody>
      </p:sp>
      <p:pic>
        <p:nvPicPr>
          <p:cNvPr id="667" name="Google Shape;667;gad40ef6010_0_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6600" y="258674"/>
            <a:ext cx="1137300" cy="11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ad40ef6010_0_34"/>
          <p:cNvSpPr txBox="1">
            <a:spLocks noGrp="1"/>
          </p:cNvSpPr>
          <p:nvPr>
            <p:ph type="body" idx="1"/>
          </p:nvPr>
        </p:nvSpPr>
        <p:spPr>
          <a:xfrm>
            <a:off x="176645" y="1369219"/>
            <a:ext cx="8754300" cy="31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rPr lang="en-GB" b="1"/>
              <a:t>Objectives</a:t>
            </a:r>
            <a:endParaRPr b="1"/>
          </a:p>
          <a:p>
            <a:pPr marL="457200" lvl="0" indent="-330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</a:pPr>
            <a:r>
              <a:rPr lang="en-GB" sz="1600"/>
              <a:t>Manage the Virtual Access of the EGI-ACE Federated data space </a:t>
            </a:r>
            <a:endParaRPr sz="160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rPr lang="en-GB" b="1"/>
              <a:t>Main outputs:</a:t>
            </a:r>
            <a:endParaRPr b="1"/>
          </a:p>
          <a:p>
            <a:pPr marL="457200" lvl="0" indent="-330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</a:pPr>
            <a:r>
              <a:rPr lang="en-GB" sz="1600"/>
              <a:t>Provide Data Spaces focused on Health, the Green Deal, fundamental research, and social sciences and humanities to support the execution of data-driven workloads in the federation</a:t>
            </a:r>
            <a:endParaRPr sz="1600"/>
          </a:p>
          <a:p>
            <a:pPr marL="457200" lvl="0" indent="-330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</a:pPr>
            <a:r>
              <a:rPr lang="en-GB" sz="1600"/>
              <a:t>Increase the service offer with data spaces and analytics</a:t>
            </a:r>
            <a:endParaRPr sz="160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endParaRPr sz="1600"/>
          </a:p>
        </p:txBody>
      </p:sp>
      <p:sp>
        <p:nvSpPr>
          <p:cNvPr id="673" name="Google Shape;673;gad40ef6010_0_34"/>
          <p:cNvSpPr txBox="1">
            <a:spLocks noGrp="1"/>
          </p:cNvSpPr>
          <p:nvPr>
            <p:ph type="title"/>
          </p:nvPr>
        </p:nvSpPr>
        <p:spPr>
          <a:xfrm>
            <a:off x="2579074" y="169150"/>
            <a:ext cx="63519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en-GB"/>
              <a:t>WP5 - Federated data space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endParaRPr/>
          </a:p>
        </p:txBody>
      </p:sp>
      <p:sp>
        <p:nvSpPr>
          <p:cNvPr id="674" name="Google Shape;674;gad40ef6010_0_34"/>
          <p:cNvSpPr txBox="1">
            <a:spLocks noGrp="1"/>
          </p:cNvSpPr>
          <p:nvPr>
            <p:ph type="subTitle" idx="2"/>
          </p:nvPr>
        </p:nvSpPr>
        <p:spPr>
          <a:xfrm>
            <a:off x="2579076" y="628358"/>
            <a:ext cx="4728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rPr lang="en-GB"/>
              <a:t>WP Leader: EGI.eu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ad40ef6010_0_40"/>
          <p:cNvSpPr txBox="1">
            <a:spLocks noGrp="1"/>
          </p:cNvSpPr>
          <p:nvPr>
            <p:ph type="body" idx="1"/>
          </p:nvPr>
        </p:nvSpPr>
        <p:spPr>
          <a:xfrm>
            <a:off x="100450" y="445300"/>
            <a:ext cx="8981100" cy="38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rPr lang="en-GB" b="1"/>
              <a:t>WP leader: Giuseppe La Rocca</a:t>
            </a: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rPr lang="en-GB" sz="1700"/>
              <a:t>Tasks:</a:t>
            </a:r>
            <a:endParaRPr sz="1700"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GB" sz="1400" b="1"/>
              <a:t>T5.1 Health and medicine </a:t>
            </a:r>
            <a:r>
              <a:rPr lang="en-GB" sz="1400" i="1"/>
              <a:t>- CIRMMP (5PM), CNRS CREATIS (15PM), EdelweissConnect (7,5PM), Univ of Freiburg (15PM), UoB (7,5PM), UU (10PM)</a:t>
            </a:r>
            <a:endParaRPr sz="1400" i="1"/>
          </a:p>
          <a:p>
            <a:pPr marL="91440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lang="en-GB" sz="1400"/>
              <a:t>Continue to operate the WeNMR/VIP portals for serving structural biology and medical imaging communities </a:t>
            </a:r>
            <a:endParaRPr sz="1400"/>
          </a:p>
          <a:p>
            <a:pPr marL="91440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lang="en-GB" sz="1400"/>
              <a:t>Operate/extend new federated data spaces (e.g.: OpenRiskNet, the European Galaxy server)</a:t>
            </a:r>
            <a:endParaRPr sz="1400"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GB" sz="1400" b="1"/>
              <a:t>T5.2 Climate research </a:t>
            </a:r>
            <a:r>
              <a:rPr lang="en-GB" sz="1400" i="1"/>
              <a:t>- CMCC (8PM), IPSL (7PM), LNEC (15PM)</a:t>
            </a:r>
            <a:endParaRPr sz="1400" i="1"/>
          </a:p>
          <a:p>
            <a:pPr marL="91440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lang="en-GB" sz="1400"/>
              <a:t>Extend already existing services with new functionalities (OpenCoastS)</a:t>
            </a:r>
            <a:endParaRPr sz="1400"/>
          </a:p>
          <a:p>
            <a:pPr marL="91440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lang="en-GB" sz="1400"/>
              <a:t>Deliver a cloud-based data service environment for climate data analysis (ENES)</a:t>
            </a:r>
            <a:endParaRPr sz="1400"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GB" sz="1400" b="1"/>
              <a:t>T5.3 Energy and physical sciences </a:t>
            </a:r>
            <a:r>
              <a:rPr lang="en-GB" sz="1400" i="1"/>
              <a:t>- NWO-I ASTRON (15PM), SURFSARA (3PM), UKAEA (15PM)</a:t>
            </a:r>
            <a:endParaRPr sz="1400" i="1"/>
          </a:p>
          <a:p>
            <a:pPr marL="91440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lang="en-GB" sz="1400"/>
              <a:t>Develop a new service to generate science-ready data for radio astronomy (LOFAR) and cross-domain sciences</a:t>
            </a:r>
            <a:endParaRPr sz="1400"/>
          </a:p>
          <a:p>
            <a:pPr marL="91440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lang="en-GB" sz="1400"/>
              <a:t>Develop a service to run HPC simulations and use AI to compare results (PROMINENCE)  </a:t>
            </a:r>
            <a:endParaRPr sz="1400"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GB" sz="1400" b="1"/>
              <a:t>T5.4 Environmental sciences </a:t>
            </a:r>
            <a:r>
              <a:rPr lang="en-GB" sz="1400" i="1"/>
              <a:t>- AS ASGC (30PM), CSIC (8PM), EMSO (15PM), ISA (6PM), LIP (1PM), MARIS (9PM)</a:t>
            </a:r>
            <a:endParaRPr sz="1400" i="1"/>
          </a:p>
          <a:p>
            <a:pPr marL="91440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lang="en-GB" sz="1400"/>
              <a:t>Develop a new service for ocean researchers (MATRIS), provide access to ocean data (EMSO)</a:t>
            </a:r>
            <a:endParaRPr sz="1400"/>
          </a:p>
          <a:p>
            <a:pPr marL="91440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lang="en-GB" sz="1400"/>
              <a:t>Expand data space with new biodiversity and geospatial data, and the portfolio of applications for hazards simulations (AS) </a:t>
            </a:r>
            <a:endParaRPr sz="1400"/>
          </a:p>
          <a:p>
            <a:pPr marL="91440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lang="en-GB" sz="1400"/>
              <a:t>Expand the GBIF cloud data space with new biodiversity and geospatial data (GBIF)</a:t>
            </a:r>
            <a:endParaRPr sz="1400"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GB" sz="1400" b="1"/>
              <a:t>T5.5 Social sciences and humanities</a:t>
            </a:r>
            <a:r>
              <a:rPr lang="en-GB" sz="1400" i="1"/>
              <a:t> - OPERAS AISBL (9PM)</a:t>
            </a:r>
            <a:endParaRPr sz="1400" i="1"/>
          </a:p>
          <a:p>
            <a:pPr marL="91440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lang="en-GB" sz="1400"/>
              <a:t>Operate the service to increase the discoverability of OA books (OPERAS)</a:t>
            </a:r>
            <a:endParaRPr sz="140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rPr lang="en-GB" sz="1800"/>
              <a:t>Deliverables </a:t>
            </a:r>
            <a:r>
              <a:rPr lang="en-GB" sz="1200"/>
              <a:t>D5.1, D5.2, D5.3, D5.4, D5.5 </a:t>
            </a:r>
            <a:br>
              <a:rPr lang="en-GB" sz="1200"/>
            </a:br>
            <a:r>
              <a:rPr lang="en-GB" sz="1200"/>
              <a:t>       </a:t>
            </a:r>
            <a:r>
              <a:rPr lang="en-GB" sz="1400"/>
              <a:t>Six-Months </a:t>
            </a:r>
            <a:r>
              <a:rPr lang="en-GB" sz="1400" b="1"/>
              <a:t>periodical assessment of services</a:t>
            </a:r>
            <a:r>
              <a:rPr lang="en-GB" sz="1400"/>
              <a:t> (M6-M30) </a:t>
            </a:r>
            <a:endParaRPr sz="140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b="1"/>
          </a:p>
        </p:txBody>
      </p:sp>
      <p:sp>
        <p:nvSpPr>
          <p:cNvPr id="680" name="Google Shape;680;gad40ef6010_0_40"/>
          <p:cNvSpPr txBox="1">
            <a:spLocks noGrp="1"/>
          </p:cNvSpPr>
          <p:nvPr>
            <p:ph type="title"/>
          </p:nvPr>
        </p:nvSpPr>
        <p:spPr>
          <a:xfrm>
            <a:off x="2579074" y="169150"/>
            <a:ext cx="63519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en-GB"/>
              <a:t>WP5 - Federated data space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endParaRPr/>
          </a:p>
        </p:txBody>
      </p:sp>
      <p:pic>
        <p:nvPicPr>
          <p:cNvPr id="681" name="Google Shape;681;gad40ef6010_0_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85288" y="217965"/>
            <a:ext cx="990000" cy="98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"/>
          <p:cNvSpPr txBox="1">
            <a:spLocks noGrp="1"/>
          </p:cNvSpPr>
          <p:nvPr>
            <p:ph type="title"/>
          </p:nvPr>
        </p:nvSpPr>
        <p:spPr>
          <a:xfrm>
            <a:off x="143925" y="2061600"/>
            <a:ext cx="4815300" cy="5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lang="en-GB" dirty="0"/>
              <a:t>Slides from EGI-ACE </a:t>
            </a:r>
            <a:r>
              <a:rPr lang="en-GB" dirty="0" err="1"/>
              <a:t>InfoDay</a:t>
            </a:r>
            <a:endParaRPr dirty="0"/>
          </a:p>
        </p:txBody>
      </p:sp>
      <p:sp>
        <p:nvSpPr>
          <p:cNvPr id="59" name="Google Shape;59;p1"/>
          <p:cNvSpPr txBox="1">
            <a:spLocks noGrp="1"/>
          </p:cNvSpPr>
          <p:nvPr>
            <p:ph type="body" idx="2"/>
          </p:nvPr>
        </p:nvSpPr>
        <p:spPr>
          <a:xfrm>
            <a:off x="155343" y="2504024"/>
            <a:ext cx="3368100" cy="2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GB" sz="1600"/>
              <a:t>EGI Advanced Computing for EOSC</a:t>
            </a:r>
            <a:endParaRPr sz="1600"/>
          </a:p>
        </p:txBody>
      </p:sp>
      <p:sp>
        <p:nvSpPr>
          <p:cNvPr id="61" name="Google Shape;61;p1"/>
          <p:cNvSpPr txBox="1">
            <a:spLocks noGrp="1"/>
          </p:cNvSpPr>
          <p:nvPr>
            <p:ph type="body" idx="2"/>
          </p:nvPr>
        </p:nvSpPr>
        <p:spPr>
          <a:xfrm>
            <a:off x="155343" y="3424550"/>
            <a:ext cx="3368100" cy="2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GB" sz="1600"/>
              <a:t>26 November 2020</a:t>
            </a:r>
            <a:endParaRPr sz="16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ad40ef6010_0_47"/>
          <p:cNvSpPr txBox="1">
            <a:spLocks noGrp="1"/>
          </p:cNvSpPr>
          <p:nvPr>
            <p:ph type="body" idx="1"/>
          </p:nvPr>
        </p:nvSpPr>
        <p:spPr>
          <a:xfrm>
            <a:off x="176645" y="1369219"/>
            <a:ext cx="8754300" cy="31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rPr lang="en-GB" b="1"/>
              <a:t>Objectives</a:t>
            </a:r>
            <a:endParaRPr b="1"/>
          </a:p>
          <a:p>
            <a: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Font typeface="Calibri"/>
              <a:buChar char="•"/>
            </a:pPr>
            <a:r>
              <a:rPr lang="en-GB" sz="1700"/>
              <a:t>Management of  the Virtual Access to the EGI-ACE Federated Access Services </a:t>
            </a:r>
            <a:endParaRPr sz="1700"/>
          </a:p>
          <a:p>
            <a: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Font typeface="Calibri"/>
              <a:buChar char="•"/>
            </a:pPr>
            <a:r>
              <a:rPr lang="en-GB" sz="1700"/>
              <a:t>Federated Access Services will provide secure access to the EGI-ACE services and enable large-data analysis workloads in the distributed infrastructure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rPr lang="en-GB" b="1"/>
              <a:t>Main outputs:</a:t>
            </a:r>
            <a:endParaRPr b="1"/>
          </a:p>
          <a:p>
            <a:pPr marL="45720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Enhancement of the AAI services</a:t>
            </a:r>
            <a:endParaRPr/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Enrichment of the data services offer with the integration of additional tools in the infrastructure</a:t>
            </a:r>
            <a:endParaRPr/>
          </a:p>
          <a:p>
            <a:pPr marL="457200" lvl="0" indent="-3238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500"/>
              <a:buChar char="•"/>
            </a:pPr>
            <a:r>
              <a:rPr lang="en-GB"/>
              <a:t>Enrichment of the compute services offer with the integration of additional tools in the infrastructure</a:t>
            </a:r>
            <a:endParaRPr sz="1400"/>
          </a:p>
        </p:txBody>
      </p:sp>
      <p:sp>
        <p:nvSpPr>
          <p:cNvPr id="687" name="Google Shape;687;gad40ef6010_0_47"/>
          <p:cNvSpPr txBox="1">
            <a:spLocks noGrp="1"/>
          </p:cNvSpPr>
          <p:nvPr>
            <p:ph type="title"/>
          </p:nvPr>
        </p:nvSpPr>
        <p:spPr>
          <a:xfrm>
            <a:off x="2579074" y="169150"/>
            <a:ext cx="63519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GB"/>
              <a:t>WP6 - Federated Access Services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endParaRPr/>
          </a:p>
        </p:txBody>
      </p:sp>
      <p:sp>
        <p:nvSpPr>
          <p:cNvPr id="688" name="Google Shape;688;gad40ef6010_0_47"/>
          <p:cNvSpPr txBox="1">
            <a:spLocks noGrp="1"/>
          </p:cNvSpPr>
          <p:nvPr>
            <p:ph type="subTitle" idx="2"/>
          </p:nvPr>
        </p:nvSpPr>
        <p:spPr>
          <a:xfrm>
            <a:off x="2579076" y="628358"/>
            <a:ext cx="4728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rPr lang="en-GB"/>
              <a:t>WP Leader: EGI.eu 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ad40ef6010_0_53"/>
          <p:cNvSpPr txBox="1">
            <a:spLocks noGrp="1"/>
          </p:cNvSpPr>
          <p:nvPr>
            <p:ph type="body" idx="1"/>
          </p:nvPr>
        </p:nvSpPr>
        <p:spPr>
          <a:xfrm>
            <a:off x="176650" y="750100"/>
            <a:ext cx="8754300" cy="38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rPr lang="en-GB" b="1"/>
              <a:t>WP leader: Diego Scardaci</a:t>
            </a:r>
            <a:endParaRPr/>
          </a:p>
          <a:p>
            <a:pPr marL="0" lvl="0" indent="457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rPr lang="en-GB"/>
              <a:t>Tasks:</a:t>
            </a:r>
            <a:endParaRPr sz="1400" b="1"/>
          </a:p>
          <a:p>
            <a:pPr marL="91440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lang="en-GB" sz="1400" b="1"/>
              <a:t>T6.1 Federated AAI</a:t>
            </a:r>
            <a:endParaRPr sz="1400" b="1"/>
          </a:p>
          <a:p>
            <a:pPr marL="137160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o"/>
            </a:pPr>
            <a:r>
              <a:rPr lang="en-GB" sz="1400"/>
              <a:t>Check-in (GRNET), PERUN (CESNET), Master Portal (NOW-I Nikhef) </a:t>
            </a:r>
            <a:r>
              <a:rPr lang="en-GB" sz="1400" i="1">
                <a:solidFill>
                  <a:srgbClr val="FF0000"/>
                </a:solidFill>
              </a:rPr>
              <a:t>New Service!</a:t>
            </a:r>
            <a:endParaRPr sz="1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400" b="1"/>
          </a:p>
          <a:p>
            <a:pPr marL="91440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lang="en-GB" sz="1400" b="1"/>
              <a:t>T6.2 Federated Data Access</a:t>
            </a:r>
            <a:endParaRPr sz="1400" b="1"/>
          </a:p>
          <a:p>
            <a:pPr marL="137160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o"/>
            </a:pPr>
            <a:r>
              <a:rPr lang="en-GB" sz="1400"/>
              <a:t>RUCIO (UKRI) </a:t>
            </a:r>
            <a:r>
              <a:rPr lang="en-GB" sz="1400" i="1">
                <a:solidFill>
                  <a:srgbClr val="FF0000"/>
                </a:solidFill>
              </a:rPr>
              <a:t>New Service!</a:t>
            </a:r>
            <a:r>
              <a:rPr lang="en-GB" sz="1400"/>
              <a:t>, FTS (UKRI), Data Hub (CYFRONET), CVMFS (UKRI), OpenRDM (Enhance-R)  </a:t>
            </a:r>
            <a:r>
              <a:rPr lang="en-GB" sz="1400" i="1">
                <a:solidFill>
                  <a:srgbClr val="FF0000"/>
                </a:solidFill>
              </a:rPr>
              <a:t>New Service!	</a:t>
            </a:r>
            <a:endParaRPr sz="800"/>
          </a:p>
          <a:p>
            <a:pPr marL="1371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400" b="1"/>
          </a:p>
          <a:p>
            <a:pPr marL="91440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lang="en-GB" sz="1400" b="1"/>
              <a:t>T6.3 Federated Compute Access</a:t>
            </a:r>
            <a:endParaRPr sz="1400" b="1"/>
          </a:p>
          <a:p>
            <a:pPr marL="137160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o"/>
            </a:pPr>
            <a:r>
              <a:rPr lang="en-GB" sz="1400"/>
              <a:t>Indigo-PaaS (INFN)  </a:t>
            </a:r>
            <a:r>
              <a:rPr lang="en-GB" sz="1400" i="1">
                <a:solidFill>
                  <a:srgbClr val="FF0000"/>
                </a:solidFill>
              </a:rPr>
              <a:t>New Service! </a:t>
            </a:r>
            <a:r>
              <a:rPr lang="en-GB" sz="1400">
                <a:solidFill>
                  <a:srgbClr val="000000"/>
                </a:solidFill>
              </a:rPr>
              <a:t>, </a:t>
            </a:r>
            <a:r>
              <a:rPr lang="en-GB" sz="1400"/>
              <a:t>EC3: Elastic Cloud Compute Cluster (UPV)</a:t>
            </a:r>
            <a:br>
              <a:rPr lang="en-GB" sz="1400"/>
            </a:br>
            <a:endParaRPr sz="800" b="1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40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GB" sz="1400"/>
              <a:t>Some of the services will need initial integration in the EGI Ecosystem</a:t>
            </a:r>
            <a:endParaRPr sz="140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400"/>
          </a:p>
          <a:p>
            <a:pPr marL="0" lvl="0" indent="457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rPr lang="en-GB"/>
              <a:t>Deliverables </a:t>
            </a:r>
            <a:r>
              <a:rPr lang="en-GB" sz="1400"/>
              <a:t>D6.1, D6.2, D6.3, D6.4, D6.5 </a:t>
            </a:r>
            <a:endParaRPr sz="1400"/>
          </a:p>
          <a:p>
            <a:pPr marL="0" lvl="0" indent="457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rPr lang="en-GB" sz="1400"/>
              <a:t>Six-Months </a:t>
            </a:r>
            <a:r>
              <a:rPr lang="en-GB" sz="1400" b="1"/>
              <a:t>periodical assessment of services</a:t>
            </a:r>
            <a:r>
              <a:rPr lang="en-GB" sz="1400"/>
              <a:t> (M6-M30) </a:t>
            </a:r>
            <a:endParaRPr sz="140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b="1"/>
          </a:p>
        </p:txBody>
      </p:sp>
      <p:sp>
        <p:nvSpPr>
          <p:cNvPr id="694" name="Google Shape;694;gad40ef6010_0_53"/>
          <p:cNvSpPr txBox="1">
            <a:spLocks noGrp="1"/>
          </p:cNvSpPr>
          <p:nvPr>
            <p:ph type="title"/>
          </p:nvPr>
        </p:nvSpPr>
        <p:spPr>
          <a:xfrm>
            <a:off x="2579074" y="169150"/>
            <a:ext cx="63519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en-GB"/>
              <a:t>WP6 - Federated Access Services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endParaRPr/>
          </a:p>
        </p:txBody>
      </p:sp>
      <p:pic>
        <p:nvPicPr>
          <p:cNvPr id="695" name="Google Shape;695;gad40ef6010_0_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00547" y="365223"/>
            <a:ext cx="1171800" cy="116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ad40ef6010_0_106"/>
          <p:cNvSpPr txBox="1">
            <a:spLocks noGrp="1"/>
          </p:cNvSpPr>
          <p:nvPr>
            <p:ph type="body" idx="1"/>
          </p:nvPr>
        </p:nvSpPr>
        <p:spPr>
          <a:xfrm>
            <a:off x="176650" y="1167550"/>
            <a:ext cx="8754300" cy="33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rPr lang="en-GB" sz="1900" b="1"/>
              <a:t>Objectives</a:t>
            </a:r>
            <a:endParaRPr sz="1900" b="1"/>
          </a:p>
          <a:p>
            <a:pPr marL="457200" lvl="0" indent="-3365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700"/>
              <a:buChar char="•"/>
            </a:pPr>
            <a:r>
              <a:rPr lang="en-GB" sz="1700"/>
              <a:t>Ensuring that ACE services are provided in conformance with their Service Level Agreements</a:t>
            </a:r>
            <a:endParaRPr sz="1700"/>
          </a:p>
          <a:p>
            <a:pPr marL="45720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GB" sz="1700"/>
              <a:t>Maintenance of the Service Management System covering all processes related to service delivery and service planning</a:t>
            </a:r>
            <a:endParaRPr sz="1700"/>
          </a:p>
          <a:p>
            <a:pPr marL="45720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GB" sz="1700"/>
              <a:t>Coordination of Green Computing activities</a:t>
            </a:r>
            <a:endParaRPr sz="1700"/>
          </a:p>
          <a:p>
            <a:pPr marL="45720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GB" sz="1700"/>
              <a:t>Integration of HPC, HTC, and Cloud services</a:t>
            </a:r>
            <a:endParaRPr sz="1700"/>
          </a:p>
          <a:p>
            <a:pPr marL="45720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GB" sz="1700"/>
              <a:t>Expand the cloud infrastructure</a:t>
            </a:r>
            <a:endParaRPr sz="170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rPr lang="en-GB" sz="1900" b="1"/>
              <a:t>Main outputs:</a:t>
            </a:r>
            <a:endParaRPr sz="1900" b="1"/>
          </a:p>
          <a:p>
            <a:pPr marL="457200" lvl="0" indent="-3365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700"/>
              <a:buChar char="•"/>
            </a:pPr>
            <a:r>
              <a:rPr lang="en-GB" sz="1700"/>
              <a:t>Technical roadmap of the service management tools</a:t>
            </a:r>
            <a:endParaRPr sz="1700"/>
          </a:p>
          <a:p>
            <a:pPr marL="45720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GB" sz="1700"/>
              <a:t>Best practice and training regarding Green Computing</a:t>
            </a:r>
            <a:endParaRPr sz="1700"/>
          </a:p>
          <a:p>
            <a:pPr marL="45720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GB" sz="1700"/>
              <a:t>Interoperability guidelines for HPC providers outside the project to assist with integration activities.</a:t>
            </a:r>
            <a:endParaRPr sz="170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endParaRPr sz="1700" b="1"/>
          </a:p>
        </p:txBody>
      </p:sp>
      <p:sp>
        <p:nvSpPr>
          <p:cNvPr id="701" name="Google Shape;701;gad40ef6010_0_106"/>
          <p:cNvSpPr txBox="1">
            <a:spLocks noGrp="1"/>
          </p:cNvSpPr>
          <p:nvPr>
            <p:ph type="title"/>
          </p:nvPr>
        </p:nvSpPr>
        <p:spPr>
          <a:xfrm>
            <a:off x="2579075" y="169150"/>
            <a:ext cx="6351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GB"/>
              <a:t>WP7 Service Delivery and Planning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endParaRPr/>
          </a:p>
        </p:txBody>
      </p:sp>
      <p:sp>
        <p:nvSpPr>
          <p:cNvPr id="702" name="Google Shape;702;gad40ef6010_0_106"/>
          <p:cNvSpPr txBox="1">
            <a:spLocks noGrp="1"/>
          </p:cNvSpPr>
          <p:nvPr>
            <p:ph type="subTitle" idx="2"/>
          </p:nvPr>
        </p:nvSpPr>
        <p:spPr>
          <a:xfrm>
            <a:off x="2579076" y="628358"/>
            <a:ext cx="4728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rPr lang="en-GB"/>
              <a:t>WP Leader: EGI.eu 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ad40ef6010_0_60"/>
          <p:cNvSpPr txBox="1">
            <a:spLocks noGrp="1"/>
          </p:cNvSpPr>
          <p:nvPr>
            <p:ph type="body" idx="1"/>
          </p:nvPr>
        </p:nvSpPr>
        <p:spPr>
          <a:xfrm>
            <a:off x="194850" y="757325"/>
            <a:ext cx="8754300" cy="40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rPr lang="en-GB" sz="1900" b="1"/>
              <a:t>WP leader: Alessandro Paolini</a:t>
            </a:r>
            <a:endParaRPr sz="1900" b="1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rPr lang="en-GB" sz="1900" b="1"/>
              <a:t>Tasks:</a:t>
            </a:r>
            <a:endParaRPr sz="1700"/>
          </a:p>
          <a:p>
            <a:pPr marL="457200" lvl="0" indent="-3238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500"/>
              <a:buChar char="•"/>
            </a:pPr>
            <a:r>
              <a:rPr lang="en-GB" sz="1500" b="1"/>
              <a:t>T7.1 Service Delivery</a:t>
            </a:r>
            <a:r>
              <a:rPr lang="en-GB" sz="1500"/>
              <a:t> (Lead: EGI.eu) (Participant: INFN)</a:t>
            </a:r>
            <a:endParaRPr sz="1500"/>
          </a:p>
          <a:p>
            <a:pPr marL="914400" lvl="1" indent="-3111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300"/>
              <a:buChar char="▪"/>
            </a:pPr>
            <a:r>
              <a:rPr lang="en-GB" sz="1300"/>
              <a:t>Overall coordination, CHM, RDM, CRM, CONFM, software distribution (UMD/CMD)</a:t>
            </a:r>
            <a:endParaRPr sz="1300"/>
          </a:p>
          <a:p>
            <a:pPr marL="457200" lvl="0" indent="-3238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500"/>
              <a:buChar char="•"/>
            </a:pPr>
            <a:r>
              <a:rPr lang="en-GB" sz="1500" b="1"/>
              <a:t>T7.2 Service Planning and Green Computing</a:t>
            </a:r>
            <a:r>
              <a:rPr lang="en-GB" sz="1500"/>
              <a:t> (Lead: EGI.eu) (CNRS, CSIC, JISC)</a:t>
            </a:r>
            <a:endParaRPr sz="1500"/>
          </a:p>
          <a:p>
            <a:pPr marL="914400" lvl="1" indent="-3111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300"/>
              <a:buChar char="▪"/>
            </a:pPr>
            <a:r>
              <a:rPr lang="en-GB" sz="1300"/>
              <a:t>SLM, SRM, SACM, CAPM</a:t>
            </a:r>
            <a:endParaRPr sz="1300"/>
          </a:p>
          <a:p>
            <a:pPr marL="914400" lvl="1" indent="-3111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300"/>
              <a:buChar char="▪"/>
            </a:pPr>
            <a:r>
              <a:rPr lang="en-GB" sz="1300"/>
              <a:t>Coordination of Green Computing activity and related training</a:t>
            </a:r>
            <a:endParaRPr sz="1300"/>
          </a:p>
          <a:p>
            <a:pPr marL="457200" lvl="0" indent="-3238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500"/>
              <a:buChar char="•"/>
            </a:pPr>
            <a:r>
              <a:rPr lang="en-GB" sz="1500" b="1"/>
              <a:t>T7.3 HPC integration</a:t>
            </a:r>
            <a:r>
              <a:rPr lang="en-GB" sz="1500"/>
              <a:t> (lead: EGI) (CERN, CMCC, CESGA , IFIN-HH , IICT-BAS , INFN , LIP, TUBITAK, UKAEA)</a:t>
            </a:r>
            <a:endParaRPr sz="1500"/>
          </a:p>
          <a:p>
            <a:pPr marL="914400" lvl="1" indent="-3111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300"/>
              <a:buChar char="▪"/>
            </a:pPr>
            <a:r>
              <a:rPr lang="en-GB" sz="1300"/>
              <a:t>provide interoperability guidelines for HPC systems with the EOSC Cloud Compute platform, exploring and identifying gaps for the execution of container-based workloads (involving four scientific pilot use cases)</a:t>
            </a:r>
            <a:endParaRPr sz="1300"/>
          </a:p>
          <a:p>
            <a:pPr marL="457200" lvl="0" indent="-3238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500"/>
              <a:buChar char="•"/>
            </a:pPr>
            <a:r>
              <a:rPr lang="en-GB" sz="1500" b="1"/>
              <a:t>T7.4 International cloud integration</a:t>
            </a:r>
            <a:r>
              <a:rPr lang="en-GB" sz="1500"/>
              <a:t> (Lead: EGI.eu) (CLOUDFERRO, CNIC, GRENA, IDIA, IMCS UL, OSG, RENAM, SZTAKI, T-SYSTEMS</a:t>
            </a:r>
            <a:endParaRPr sz="1500"/>
          </a:p>
          <a:p>
            <a:pPr marL="914400" lvl="1" indent="-3111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300"/>
              <a:buChar char="▪"/>
            </a:pPr>
            <a:r>
              <a:rPr lang="en-GB" sz="1300"/>
              <a:t>expand the cloud infrastructure offered by the project by federating new infrastructure providers</a:t>
            </a:r>
            <a:endParaRPr sz="1300"/>
          </a:p>
          <a:p>
            <a:pPr marL="914400" lvl="1" indent="-3111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300"/>
              <a:buChar char="▪"/>
            </a:pPr>
            <a:r>
              <a:rPr lang="en-GB" sz="1300"/>
              <a:t>Assistance to and collaboration with academic, industrial and commercial providers</a:t>
            </a:r>
            <a:endParaRPr sz="1500"/>
          </a:p>
          <a:p>
            <a:pPr marL="45720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endParaRPr sz="1600"/>
          </a:p>
        </p:txBody>
      </p:sp>
      <p:sp>
        <p:nvSpPr>
          <p:cNvPr id="708" name="Google Shape;708;gad40ef6010_0_60"/>
          <p:cNvSpPr txBox="1">
            <a:spLocks noGrp="1"/>
          </p:cNvSpPr>
          <p:nvPr>
            <p:ph type="title"/>
          </p:nvPr>
        </p:nvSpPr>
        <p:spPr>
          <a:xfrm>
            <a:off x="2579074" y="169150"/>
            <a:ext cx="63519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GB"/>
              <a:t>WP7 Service Delivery and Planning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endParaRPr/>
          </a:p>
        </p:txBody>
      </p:sp>
      <p:pic>
        <p:nvPicPr>
          <p:cNvPr id="709" name="Google Shape;709;gad40ef6010_0_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43604" y="407370"/>
            <a:ext cx="1085100" cy="111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ad40ef6010_1_1"/>
          <p:cNvSpPr txBox="1">
            <a:spLocks noGrp="1"/>
          </p:cNvSpPr>
          <p:nvPr>
            <p:ph type="body" idx="1"/>
          </p:nvPr>
        </p:nvSpPr>
        <p:spPr>
          <a:xfrm>
            <a:off x="176650" y="820425"/>
            <a:ext cx="8754300" cy="38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1700" b="1"/>
              <a:t>WP leader: Alessandro Paolini</a:t>
            </a:r>
            <a:endParaRPr sz="1700" b="1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rPr lang="en-GB" sz="1700" b="1"/>
              <a:t>Tasks:</a:t>
            </a:r>
            <a:endParaRPr sz="1500"/>
          </a:p>
          <a:p>
            <a:pPr marL="457200" lvl="0" indent="-3111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300"/>
              <a:buChar char="•"/>
            </a:pPr>
            <a:r>
              <a:rPr lang="en-GB" sz="1300" b="1"/>
              <a:t>T7.5 Security Coordination</a:t>
            </a:r>
            <a:r>
              <a:rPr lang="en-GB" sz="1300"/>
              <a:t> (Lead: UKRI) (CERN, CESNET, GRNET, IJS, NOW-I NIKHEF)</a:t>
            </a:r>
            <a:endParaRPr sz="1300"/>
          </a:p>
          <a:p>
            <a:pPr marL="914400" lvl="1" indent="-298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100"/>
              <a:buChar char="▪"/>
            </a:pPr>
            <a:r>
              <a:rPr lang="en-GB" sz="1100"/>
              <a:t>Policies, procedures, incidents, vulnerabilities</a:t>
            </a:r>
            <a:endParaRPr sz="1100"/>
          </a:p>
          <a:p>
            <a:pPr marL="457200" lvl="0" indent="-3111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300"/>
              <a:buChar char="•"/>
            </a:pPr>
            <a:r>
              <a:rPr lang="en-GB" sz="1300" b="1"/>
              <a:t>T7.6 Service Management Tools</a:t>
            </a:r>
            <a:r>
              <a:rPr lang="en-GB" sz="1300"/>
              <a:t> (Lead: EGI.eu) (CESNET, CNRS, CC-IN2P3, CESGA, CSIC, GRNET, INFN, KIT, LIP, SRCE, UKRI)</a:t>
            </a:r>
            <a:endParaRPr sz="1300"/>
          </a:p>
          <a:p>
            <a:pPr marL="914400" lvl="1" indent="-298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100"/>
              <a:buChar char="▪"/>
            </a:pPr>
            <a:r>
              <a:rPr lang="en-GB" sz="1100"/>
              <a:t>Coordination of technical plans and maintenance, requirements gathering, opportunities for improvement</a:t>
            </a:r>
            <a:endParaRPr sz="120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rPr lang="en-GB" sz="1700" b="1"/>
              <a:t>Deliverables:</a:t>
            </a:r>
            <a:endParaRPr sz="1700" b="1"/>
          </a:p>
          <a:p>
            <a:pPr marL="457200" lvl="0" indent="-304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200"/>
              <a:buChar char="•"/>
            </a:pPr>
            <a:r>
              <a:rPr lang="en-GB" sz="1200"/>
              <a:t>D7.1 Service Management Tools Technical Plan (M12)</a:t>
            </a:r>
            <a:endParaRPr sz="1200"/>
          </a:p>
          <a:p>
            <a:pPr marL="457200" lvl="0" indent="-304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200"/>
              <a:buChar char="•"/>
            </a:pPr>
            <a:r>
              <a:rPr lang="en-GB" sz="1200"/>
              <a:t>D7.2, 7.5 Status of the SMS Processes (M15, M29)</a:t>
            </a:r>
            <a:endParaRPr sz="1200"/>
          </a:p>
          <a:p>
            <a:pPr marL="457200" lvl="0" indent="-304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200"/>
              <a:buChar char="•"/>
            </a:pPr>
            <a:r>
              <a:rPr lang="en-GB" sz="1200"/>
              <a:t>D7.3 Final version of HPC integration handbook (M18)</a:t>
            </a:r>
            <a:endParaRPr sz="1200"/>
          </a:p>
          <a:p>
            <a:pPr marL="457200" lvl="0" indent="-304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200"/>
              <a:buChar char="•"/>
            </a:pPr>
            <a:r>
              <a:rPr lang="en-GB" sz="1200"/>
              <a:t>D7.4 Green Computing progress and improvements within EGI-ACE (M24)</a:t>
            </a:r>
            <a:endParaRPr sz="1200"/>
          </a:p>
        </p:txBody>
      </p:sp>
      <p:sp>
        <p:nvSpPr>
          <p:cNvPr id="715" name="Google Shape;715;gad40ef6010_1_1"/>
          <p:cNvSpPr txBox="1">
            <a:spLocks noGrp="1"/>
          </p:cNvSpPr>
          <p:nvPr>
            <p:ph type="title"/>
          </p:nvPr>
        </p:nvSpPr>
        <p:spPr>
          <a:xfrm>
            <a:off x="2579074" y="169150"/>
            <a:ext cx="63519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GB"/>
              <a:t>WP7 Service Delivery and Planning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endParaRPr/>
          </a:p>
        </p:txBody>
      </p:sp>
      <p:pic>
        <p:nvPicPr>
          <p:cNvPr id="716" name="Google Shape;716;gad40ef6010_1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1854" y="404945"/>
            <a:ext cx="1085100" cy="111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a9a19e8fe7_0_49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GB"/>
              <a:t>Management structure</a:t>
            </a:r>
            <a:endParaRPr/>
          </a:p>
        </p:txBody>
      </p:sp>
      <p:sp>
        <p:nvSpPr>
          <p:cNvPr id="722" name="Google Shape;722;ga9a19e8fe7_0_49"/>
          <p:cNvSpPr txBox="1">
            <a:spLocks noGrp="1"/>
          </p:cNvSpPr>
          <p:nvPr>
            <p:ph type="subTitle" idx="2"/>
          </p:nvPr>
        </p:nvSpPr>
        <p:spPr>
          <a:xfrm>
            <a:off x="2579076" y="628358"/>
            <a:ext cx="4728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rPr lang="en-GB"/>
              <a:t>Boards</a:t>
            </a:r>
            <a:endParaRPr/>
          </a:p>
        </p:txBody>
      </p:sp>
      <p:pic>
        <p:nvPicPr>
          <p:cNvPr id="723" name="Google Shape;723;ga9a19e8fe7_0_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94400" y="1074083"/>
            <a:ext cx="5348742" cy="3841043"/>
          </a:xfrm>
          <a:prstGeom prst="rect">
            <a:avLst/>
          </a:prstGeom>
          <a:noFill/>
          <a:ln>
            <a:noFill/>
          </a:ln>
        </p:spPr>
      </p:pic>
      <p:sp>
        <p:nvSpPr>
          <p:cNvPr id="724" name="Google Shape;724;ga9a19e8fe7_0_49"/>
          <p:cNvSpPr txBox="1"/>
          <p:nvPr/>
        </p:nvSpPr>
        <p:spPr>
          <a:xfrm>
            <a:off x="184450" y="1180675"/>
            <a:ext cx="3647100" cy="35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General Assembly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Project Management Board (PMB)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Project Management Office (PMO)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Service Delivery and Support board (SDS)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Strategy Foresight expert Group (SFG)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More details: </a:t>
            </a:r>
            <a:r>
              <a:rPr lang="en-GB" sz="1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https://confluence.egi.eu/display/EGIACE/Project+Governance+and+management#ProjectGovernanceandmanagement-Boards</a:t>
            </a: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ad40ef6010_0_119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en-GB"/>
              <a:t>Management structure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endParaRPr/>
          </a:p>
        </p:txBody>
      </p:sp>
      <p:sp>
        <p:nvSpPr>
          <p:cNvPr id="744" name="Google Shape;744;gad40ef6010_0_119"/>
          <p:cNvSpPr txBox="1">
            <a:spLocks noGrp="1"/>
          </p:cNvSpPr>
          <p:nvPr>
            <p:ph type="subTitle" idx="2"/>
          </p:nvPr>
        </p:nvSpPr>
        <p:spPr>
          <a:xfrm>
            <a:off x="2579076" y="628358"/>
            <a:ext cx="4728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/>
              <a:t>Project Management Board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pic>
        <p:nvPicPr>
          <p:cNvPr id="745" name="Google Shape;745;gad40ef6010_0_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1400" y="1059358"/>
            <a:ext cx="6741195" cy="3841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a9a19e8fe7_0_72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GB"/>
              <a:t>Roles</a:t>
            </a:r>
            <a:endParaRPr/>
          </a:p>
        </p:txBody>
      </p:sp>
      <p:pic>
        <p:nvPicPr>
          <p:cNvPr id="772" name="Google Shape;772;ga9a19e8fe7_0_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7150" y="1242593"/>
            <a:ext cx="1449150" cy="14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773" name="Google Shape;773;ga9a19e8fe7_0_72"/>
          <p:cNvSpPr txBox="1"/>
          <p:nvPr/>
        </p:nvSpPr>
        <p:spPr>
          <a:xfrm>
            <a:off x="830450" y="2839650"/>
            <a:ext cx="1520400" cy="4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Coordinator (PC)</a:t>
            </a:r>
            <a:r>
              <a:rPr lang="en-GB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GB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Tiziana Ferrari</a:t>
            </a:r>
            <a:br>
              <a:rPr lang="en-GB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Overall project management 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4" name="Google Shape;774;ga9a19e8fe7_0_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28625" y="1242600"/>
            <a:ext cx="1449150" cy="1494722"/>
          </a:xfrm>
          <a:prstGeom prst="rect">
            <a:avLst/>
          </a:prstGeom>
          <a:noFill/>
          <a:ln>
            <a:noFill/>
          </a:ln>
        </p:spPr>
      </p:pic>
      <p:sp>
        <p:nvSpPr>
          <p:cNvPr id="775" name="Google Shape;775;ga9a19e8fe7_0_72"/>
          <p:cNvSpPr txBox="1"/>
          <p:nvPr/>
        </p:nvSpPr>
        <p:spPr>
          <a:xfrm>
            <a:off x="3009588" y="2837850"/>
            <a:ext cx="1520400" cy="4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Manager</a:t>
            </a:r>
            <a:r>
              <a:rPr lang="en-GB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(PM) </a:t>
            </a:r>
            <a:r>
              <a:rPr lang="en-GB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Hien Bui</a:t>
            </a:r>
            <a:br>
              <a:rPr lang="en-GB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management, implementation of the plan of actions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6" name="Google Shape;776;ga9a19e8fe7_0_72"/>
          <p:cNvSpPr txBox="1"/>
          <p:nvPr/>
        </p:nvSpPr>
        <p:spPr>
          <a:xfrm>
            <a:off x="5188725" y="2839650"/>
            <a:ext cx="1582200" cy="4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Technical coordinator</a:t>
            </a:r>
            <a:r>
              <a:rPr lang="en-GB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(TC) </a:t>
            </a:r>
            <a:br>
              <a:rPr lang="en-GB" sz="1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Gergely Sipos</a:t>
            </a:r>
            <a:r>
              <a:rPr lang="en-GB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GB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Overall technical coordination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7" name="Google Shape;777;ga9a19e8fe7_0_72"/>
          <p:cNvSpPr txBox="1"/>
          <p:nvPr/>
        </p:nvSpPr>
        <p:spPr>
          <a:xfrm>
            <a:off x="7221425" y="2837850"/>
            <a:ext cx="1520400" cy="4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Quality Manager</a:t>
            </a:r>
            <a:r>
              <a:rPr lang="en-GB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(QM)</a:t>
            </a:r>
            <a:r>
              <a:rPr lang="en-GB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Małgorzata  Krakowian </a:t>
            </a:r>
            <a:r>
              <a:rPr lang="en-GB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Management Office coordination</a:t>
            </a:r>
            <a:endParaRPr sz="9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8" name="Google Shape;778;ga9a19e8fe7_0_7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27501" y="1242600"/>
            <a:ext cx="1494749" cy="149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Google Shape;779;ga9a19e8fe7_0_7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10574" y="1242600"/>
            <a:ext cx="1449150" cy="14717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gad3b664178_8_35"/>
          <p:cNvSpPr txBox="1">
            <a:spLocks noGrp="1"/>
          </p:cNvSpPr>
          <p:nvPr>
            <p:ph type="body" idx="1"/>
          </p:nvPr>
        </p:nvSpPr>
        <p:spPr>
          <a:xfrm>
            <a:off x="194850" y="4172405"/>
            <a:ext cx="8754300" cy="16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endParaRPr sz="110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rPr lang="en-GB" sz="1100" b="1"/>
              <a:t>More details</a:t>
            </a:r>
            <a:r>
              <a:rPr lang="en-GB" sz="1100"/>
              <a:t>: </a:t>
            </a:r>
            <a:r>
              <a:rPr lang="en-GB" sz="1100" u="sng">
                <a:solidFill>
                  <a:schemeClr val="hlink"/>
                </a:solidFill>
                <a:hlinkClick r:id="rId3"/>
              </a:rPr>
              <a:t>https://confluence.egi.eu/display/EGIACE/Project+Governance+and+management#ProjectGovernanceandmanagement-Roles</a:t>
            </a:r>
            <a:r>
              <a:rPr lang="en-GB" sz="1100"/>
              <a:t> </a:t>
            </a:r>
            <a:endParaRPr sz="1100"/>
          </a:p>
        </p:txBody>
      </p:sp>
      <p:sp>
        <p:nvSpPr>
          <p:cNvPr id="785" name="Google Shape;785;gad3b664178_8_35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GB"/>
              <a:t>Roles</a:t>
            </a:r>
            <a:endParaRPr/>
          </a:p>
        </p:txBody>
      </p:sp>
      <p:pic>
        <p:nvPicPr>
          <p:cNvPr id="786" name="Google Shape;786;gad3b664178_8_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3850" y="1311025"/>
            <a:ext cx="1462275" cy="1462275"/>
          </a:xfrm>
          <a:prstGeom prst="rect">
            <a:avLst/>
          </a:prstGeom>
          <a:noFill/>
          <a:ln>
            <a:noFill/>
          </a:ln>
        </p:spPr>
      </p:pic>
      <p:sp>
        <p:nvSpPr>
          <p:cNvPr id="787" name="Google Shape;787;gad3b664178_8_35"/>
          <p:cNvSpPr txBox="1"/>
          <p:nvPr/>
        </p:nvSpPr>
        <p:spPr>
          <a:xfrm>
            <a:off x="830450" y="2839650"/>
            <a:ext cx="1520400" cy="4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Innovation Manager (IM) </a:t>
            </a:r>
            <a:r>
              <a:rPr lang="en-GB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Matti Heikkurinen </a:t>
            </a:r>
            <a:r>
              <a:rPr lang="en-GB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Innovation and exploitation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8" name="Google Shape;788;gad3b664178_8_35"/>
          <p:cNvSpPr txBox="1"/>
          <p:nvPr/>
        </p:nvSpPr>
        <p:spPr>
          <a:xfrm>
            <a:off x="2973575" y="2823125"/>
            <a:ext cx="1821600" cy="4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Communication Manager (CM)</a:t>
            </a:r>
            <a:r>
              <a:rPr lang="en-GB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GB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Dimple Sokartara</a:t>
            </a:r>
            <a:br>
              <a:rPr lang="en-GB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 installation promotion, communication activities, events management, dissemination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9" name="Google Shape;789;gad3b664178_8_35"/>
          <p:cNvSpPr txBox="1"/>
          <p:nvPr/>
        </p:nvSpPr>
        <p:spPr>
          <a:xfrm>
            <a:off x="5188725" y="2839650"/>
            <a:ext cx="1688400" cy="4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Community Manager (CM) </a:t>
            </a:r>
            <a:r>
              <a:rPr lang="en-GB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Giuseppe La Rocca</a:t>
            </a:r>
            <a:br>
              <a:rPr lang="en-GB" sz="1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 services adoption, support and training to user community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0" name="Google Shape;790;gad3b664178_8_35"/>
          <p:cNvSpPr txBox="1"/>
          <p:nvPr/>
        </p:nvSpPr>
        <p:spPr>
          <a:xfrm>
            <a:off x="7123500" y="2821300"/>
            <a:ext cx="1520400" cy="4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Strategy Manager</a:t>
            </a:r>
            <a:r>
              <a:rPr lang="en-GB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(SM) </a:t>
            </a:r>
            <a:r>
              <a:rPr lang="en-GB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Sergio Andreozzi</a:t>
            </a:r>
            <a:br>
              <a:rPr lang="en-GB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Strategy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1" name="Google Shape;791;gad3b664178_8_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54050" y="1311025"/>
            <a:ext cx="1520400" cy="1529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2" name="Google Shape;792;gad3b664178_8_3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50525" y="1311024"/>
            <a:ext cx="1520400" cy="1515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" name="Google Shape;793;gad3b664178_8_3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83788" y="1344831"/>
            <a:ext cx="1448777" cy="146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6B9332-6752-43F8-9AB1-EC1BAA3492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/>
              <a:t>Now to </a:t>
            </a:r>
            <a:r>
              <a:rPr lang="en-US" sz="3200" dirty="0" err="1"/>
              <a:t>DaveK</a:t>
            </a:r>
            <a:r>
              <a:rPr lang="en-US" sz="3200" dirty="0"/>
              <a:t> slides ….</a:t>
            </a:r>
            <a:endParaRPr lang="en-GB" sz="3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11E16C-5CAE-4ABB-ADBA-C4ACB55C7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AF68742-FD73-41A4-B676-5691793998AC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814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GB"/>
              <a:t>EGI-ACE objectives</a:t>
            </a:r>
            <a:endParaRPr/>
          </a:p>
        </p:txBody>
      </p:sp>
      <p:sp>
        <p:nvSpPr>
          <p:cNvPr id="136" name="Google Shape;136;p9"/>
          <p:cNvSpPr>
            <a:spLocks noGrp="1"/>
          </p:cNvSpPr>
          <p:nvPr>
            <p:ph type="body" idx="1"/>
          </p:nvPr>
        </p:nvSpPr>
        <p:spPr>
          <a:xfrm>
            <a:off x="265579" y="1263884"/>
            <a:ext cx="8753400" cy="2489700"/>
          </a:xfrm>
          <a:prstGeom prst="roundRect">
            <a:avLst>
              <a:gd name="adj" fmla="val 16667"/>
            </a:avLst>
          </a:prstGeom>
          <a:solidFill>
            <a:srgbClr val="D8E2F3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2400" b="0" i="0" u="none" strike="noStrike" cap="none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Implement the </a:t>
            </a:r>
            <a:r>
              <a:rPr lang="en-GB" sz="2400" b="1" i="0" u="none" strike="noStrike" cap="none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Compute Platform of the European Open Science Cloud</a:t>
            </a:r>
            <a:r>
              <a:rPr lang="en-GB" sz="2400" b="0" i="0" u="none" strike="noStrike" cap="none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 and contribute to the </a:t>
            </a:r>
            <a:r>
              <a:rPr lang="en-GB" sz="2400" b="1" i="0" u="none" strike="noStrike" cap="none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EOSC Data Commons </a:t>
            </a:r>
            <a:r>
              <a:rPr lang="en-GB" sz="2400" b="0" i="0" u="none" strike="noStrike" cap="none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by delivering integrated computing, platforms, data spaces and tools as an integrated solution that is </a:t>
            </a:r>
            <a:r>
              <a:rPr lang="en-GB" sz="2400" b="1" i="0" u="none" strike="noStrike" cap="none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aligned with major European cloud federation projects and HPC initiatives</a:t>
            </a:r>
            <a:r>
              <a:rPr lang="en-GB" sz="2400" b="0" i="0" u="none" strike="noStrike" cap="none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19AC9F-25FA-4302-83CA-1EF3A741BB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sz="1800" dirty="0">
                <a:solidFill>
                  <a:srgbClr val="3572B0"/>
                </a:solidFill>
                <a:latin typeface="-apple-system"/>
              </a:rPr>
              <a:t>Introduction to EGI-ACE from EGI Conference (Nov 2020)</a:t>
            </a:r>
          </a:p>
          <a:p>
            <a:pPr lvl="1"/>
            <a:r>
              <a:rPr lang="en-GB" sz="1600" b="0" i="0" dirty="0">
                <a:solidFill>
                  <a:srgbClr val="172B4D"/>
                </a:solidFill>
                <a:effectLst/>
                <a:latin typeface="-apple-system"/>
                <a:hlinkClick r:id="rId2"/>
              </a:rPr>
              <a:t>https://www.youtube.com/watch?v=F3Vk-KjkV74</a:t>
            </a:r>
            <a:r>
              <a:rPr lang="en-GB" sz="1600" b="0" i="0" dirty="0">
                <a:solidFill>
                  <a:srgbClr val="3572B0"/>
                </a:solidFill>
                <a:effectLst/>
                <a:latin typeface="-apple-system"/>
              </a:rPr>
              <a:t> </a:t>
            </a:r>
            <a:endParaRPr lang="en-GB" sz="1600" b="0" i="0" dirty="0">
              <a:solidFill>
                <a:srgbClr val="172B4D"/>
              </a:solidFill>
              <a:effectLst/>
              <a:latin typeface="-apple-system"/>
            </a:endParaRPr>
          </a:p>
          <a:p>
            <a:pPr algn="l"/>
            <a:r>
              <a:rPr lang="en-GB" sz="1800" b="0" i="0" dirty="0">
                <a:solidFill>
                  <a:srgbClr val="172B4D"/>
                </a:solidFill>
                <a:effectLst/>
                <a:latin typeface="-apple-system"/>
              </a:rPr>
              <a:t>Kick-off meeting of the project. Define how to work together and what the next steps are for each WP </a:t>
            </a:r>
          </a:p>
          <a:p>
            <a:pPr lvl="1"/>
            <a:r>
              <a:rPr lang="en-GB" sz="1600" dirty="0">
                <a:solidFill>
                  <a:srgbClr val="172B4D"/>
                </a:solidFill>
                <a:latin typeface="-apple-system"/>
              </a:rPr>
              <a:t>4 &amp; 5 Feb 2021</a:t>
            </a:r>
            <a:endParaRPr lang="en-GB" sz="1600" b="0" i="0" dirty="0">
              <a:solidFill>
                <a:srgbClr val="172B4D"/>
              </a:solidFill>
              <a:effectLst/>
              <a:latin typeface="-apple-system"/>
            </a:endParaRPr>
          </a:p>
          <a:p>
            <a:pPr algn="l"/>
            <a:r>
              <a:rPr lang="en-GB" sz="1800" b="0" i="0" dirty="0">
                <a:solidFill>
                  <a:srgbClr val="172B4D"/>
                </a:solidFill>
                <a:effectLst/>
                <a:latin typeface="-apple-system"/>
              </a:rPr>
              <a:t>Includes a 0.5 day public launch event to promote the project to new users and providers </a:t>
            </a:r>
          </a:p>
          <a:p>
            <a:r>
              <a:rPr lang="en-GB" sz="1800" b="0" i="0" dirty="0">
                <a:solidFill>
                  <a:srgbClr val="172B4D"/>
                </a:solidFill>
                <a:effectLst/>
                <a:latin typeface="-apple-system"/>
              </a:rPr>
              <a:t>Consortium part: </a:t>
            </a:r>
            <a:r>
              <a:rPr lang="en-GB" sz="1800" b="0" i="0" dirty="0">
                <a:solidFill>
                  <a:srgbClr val="172B4D"/>
                </a:solidFill>
                <a:effectLst/>
                <a:latin typeface="-apple-system"/>
                <a:hlinkClick r:id="rId3"/>
              </a:rPr>
              <a:t>https://indico.egi.eu/event/5358/</a:t>
            </a:r>
            <a:r>
              <a:rPr lang="en-GB" sz="1800" b="0" i="0" dirty="0">
                <a:solidFill>
                  <a:srgbClr val="172B4D"/>
                </a:solidFill>
                <a:effectLst/>
                <a:latin typeface="-apple-system"/>
              </a:rPr>
              <a:t> </a:t>
            </a:r>
          </a:p>
          <a:p>
            <a:r>
              <a:rPr lang="en-GB" sz="1800" dirty="0">
                <a:solidFill>
                  <a:srgbClr val="172B4D"/>
                </a:solidFill>
                <a:latin typeface="-apple-system"/>
              </a:rPr>
              <a:t>Public part: </a:t>
            </a:r>
            <a:r>
              <a:rPr lang="en-GB" sz="1800" dirty="0">
                <a:solidFill>
                  <a:srgbClr val="172B4D"/>
                </a:solidFill>
                <a:latin typeface="-apple-system"/>
                <a:hlinkClick r:id="rId4"/>
              </a:rPr>
              <a:t>https://indico.egi.eu/event/5359/</a:t>
            </a:r>
            <a:r>
              <a:rPr lang="en-GB" sz="1800" dirty="0">
                <a:solidFill>
                  <a:srgbClr val="172B4D"/>
                </a:solidFill>
                <a:latin typeface="-apple-system"/>
              </a:rPr>
              <a:t> </a:t>
            </a:r>
          </a:p>
          <a:p>
            <a:r>
              <a:rPr lang="en-GB" sz="1800" dirty="0">
                <a:solidFill>
                  <a:srgbClr val="FF0000"/>
                </a:solidFill>
                <a:latin typeface="-apple-system"/>
              </a:rPr>
              <a:t>Registration required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5834A8-466F-4FC8-87FA-7D1628A52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information &amp; Kick-Off</a:t>
            </a:r>
            <a:endParaRPr lang="en-GB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BBBB12A-2575-46A5-AB9E-4F0FBE934E47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9413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B2DBD6-5F5C-46CA-95DC-BD9DAD3F4D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sz="1400" b="0" i="0" dirty="0">
                <a:solidFill>
                  <a:srgbClr val="172B4D"/>
                </a:solidFill>
                <a:effectLst/>
                <a:latin typeface="-apple-system"/>
              </a:rPr>
              <a:t>The objective of the task is to </a:t>
            </a:r>
            <a:r>
              <a:rPr lang="en-GB" sz="1400" b="0" i="0" dirty="0">
                <a:solidFill>
                  <a:srgbClr val="FF0000"/>
                </a:solidFill>
                <a:effectLst/>
                <a:latin typeface="-apple-system"/>
              </a:rPr>
              <a:t>provide and maintain </a:t>
            </a:r>
            <a:r>
              <a:rPr lang="en-GB" sz="1400" b="0" i="0" dirty="0">
                <a:solidFill>
                  <a:srgbClr val="172B4D"/>
                </a:solidFill>
                <a:effectLst/>
                <a:latin typeface="-apple-system"/>
              </a:rPr>
              <a:t>Information Security Management (ISM) </a:t>
            </a:r>
            <a:r>
              <a:rPr lang="en-GB" sz="1400" b="0" i="0" dirty="0">
                <a:solidFill>
                  <a:srgbClr val="FF0000"/>
                </a:solidFill>
                <a:effectLst/>
                <a:latin typeface="-apple-system"/>
              </a:rPr>
              <a:t>policies, procedures and coordination of ISM activities</a:t>
            </a:r>
            <a:r>
              <a:rPr lang="en-GB" sz="1400" b="0" i="0" dirty="0">
                <a:solidFill>
                  <a:srgbClr val="172B4D"/>
                </a:solidFill>
                <a:effectLst/>
                <a:latin typeface="-apple-system"/>
              </a:rPr>
              <a:t>, to </a:t>
            </a:r>
            <a:r>
              <a:rPr lang="en-GB" sz="1400" b="0" i="0" dirty="0">
                <a:solidFill>
                  <a:srgbClr val="FF0000"/>
                </a:solidFill>
                <a:effectLst/>
                <a:latin typeface="-apple-system"/>
              </a:rPr>
              <a:t>prevent</a:t>
            </a:r>
            <a:r>
              <a:rPr lang="en-GB" sz="1400" b="0" i="0" dirty="0">
                <a:solidFill>
                  <a:srgbClr val="172B4D"/>
                </a:solidFill>
                <a:effectLst/>
                <a:latin typeface="-apple-system"/>
              </a:rPr>
              <a:t> security incidents where possible and to </a:t>
            </a:r>
            <a:r>
              <a:rPr lang="en-GB" sz="1400" b="0" i="0" dirty="0">
                <a:solidFill>
                  <a:srgbClr val="FF0000"/>
                </a:solidFill>
                <a:effectLst/>
                <a:latin typeface="-apple-system"/>
              </a:rPr>
              <a:t>support the trust </a:t>
            </a:r>
            <a:r>
              <a:rPr lang="en-GB" sz="1400" b="0" i="0" dirty="0">
                <a:solidFill>
                  <a:srgbClr val="172B4D"/>
                </a:solidFill>
                <a:effectLst/>
                <a:latin typeface="-apple-system"/>
              </a:rPr>
              <a:t>between EGI services and the </a:t>
            </a:r>
            <a:r>
              <a:rPr lang="en-GB" sz="1400" b="0" i="0" dirty="0">
                <a:solidFill>
                  <a:srgbClr val="FF0000"/>
                </a:solidFill>
                <a:effectLst/>
                <a:latin typeface="-apple-system"/>
              </a:rPr>
              <a:t>wider EOSC </a:t>
            </a:r>
            <a:r>
              <a:rPr lang="en-GB" sz="1400" b="0" i="0" dirty="0">
                <a:solidFill>
                  <a:srgbClr val="172B4D"/>
                </a:solidFill>
                <a:effectLst/>
                <a:latin typeface="-apple-system"/>
              </a:rPr>
              <a:t>environment. It also contributes to the </a:t>
            </a:r>
            <a:r>
              <a:rPr lang="en-GB" sz="1400" b="0" i="0" dirty="0">
                <a:solidFill>
                  <a:srgbClr val="FF0000"/>
                </a:solidFill>
                <a:effectLst/>
                <a:latin typeface="-apple-system"/>
              </a:rPr>
              <a:t>protection of service integrity and to the management of risk </a:t>
            </a:r>
            <a:r>
              <a:rPr lang="en-GB" sz="1400" b="0" i="0" dirty="0">
                <a:solidFill>
                  <a:srgbClr val="172B4D"/>
                </a:solidFill>
                <a:effectLst/>
                <a:latin typeface="-apple-system"/>
              </a:rPr>
              <a:t>and provides capabilities to support </a:t>
            </a:r>
            <a:r>
              <a:rPr lang="en-GB" sz="1400" b="0" i="0" dirty="0">
                <a:solidFill>
                  <a:srgbClr val="FF0000"/>
                </a:solidFill>
                <a:effectLst/>
                <a:latin typeface="-apple-system"/>
              </a:rPr>
              <a:t>business continuity </a:t>
            </a:r>
            <a:r>
              <a:rPr lang="en-GB" sz="1400" b="0" i="0" dirty="0">
                <a:solidFill>
                  <a:srgbClr val="172B4D"/>
                </a:solidFill>
                <a:effectLst/>
                <a:latin typeface="-apple-system"/>
              </a:rPr>
              <a:t>and </a:t>
            </a:r>
            <a:r>
              <a:rPr lang="en-GB" sz="1400" b="0" i="0" dirty="0">
                <a:solidFill>
                  <a:srgbClr val="FF0000"/>
                </a:solidFill>
                <a:effectLst/>
                <a:latin typeface="-apple-system"/>
              </a:rPr>
              <a:t>disaster recovery </a:t>
            </a:r>
            <a:r>
              <a:rPr lang="en-GB" sz="1400" b="0" i="0" dirty="0">
                <a:solidFill>
                  <a:srgbClr val="172B4D"/>
                </a:solidFill>
                <a:effectLst/>
                <a:latin typeface="-apple-system"/>
              </a:rPr>
              <a:t>in case of security incidents. </a:t>
            </a:r>
          </a:p>
          <a:p>
            <a:pPr algn="l"/>
            <a:r>
              <a:rPr lang="en-GB" sz="1400" b="0" i="0" dirty="0">
                <a:solidFill>
                  <a:srgbClr val="172B4D"/>
                </a:solidFill>
                <a:effectLst/>
                <a:latin typeface="-apple-system"/>
              </a:rPr>
              <a:t>The task will coordinate a </a:t>
            </a:r>
            <a:r>
              <a:rPr lang="en-GB" sz="1400" b="0" i="0" dirty="0">
                <a:solidFill>
                  <a:srgbClr val="FF0000"/>
                </a:solidFill>
                <a:effectLst/>
                <a:latin typeface="-apple-system"/>
              </a:rPr>
              <a:t>security vulnerability risk assessment team </a:t>
            </a:r>
            <a:r>
              <a:rPr lang="en-GB" sz="1400" b="0" i="0" dirty="0">
                <a:solidFill>
                  <a:srgbClr val="172B4D"/>
                </a:solidFill>
                <a:effectLst/>
                <a:latin typeface="-apple-system"/>
              </a:rPr>
              <a:t>and </a:t>
            </a:r>
            <a:r>
              <a:rPr lang="en-GB" sz="1400" b="0" i="0" dirty="0">
                <a:solidFill>
                  <a:srgbClr val="FF0000"/>
                </a:solidFill>
                <a:effectLst/>
                <a:latin typeface="-apple-system"/>
              </a:rPr>
              <a:t>an incident response task force </a:t>
            </a:r>
            <a:r>
              <a:rPr lang="en-GB" sz="1400" b="0" i="0" dirty="0">
                <a:solidFill>
                  <a:srgbClr val="172B4D"/>
                </a:solidFill>
                <a:effectLst/>
                <a:latin typeface="-apple-system"/>
              </a:rPr>
              <a:t>to make sure that routine issues and security events are handled properly, and to </a:t>
            </a:r>
            <a:r>
              <a:rPr lang="en-GB" sz="1400" b="0" i="0" dirty="0">
                <a:solidFill>
                  <a:srgbClr val="FF0000"/>
                </a:solidFill>
                <a:effectLst/>
                <a:latin typeface="-apple-system"/>
              </a:rPr>
              <a:t>provide specialised expertise in forensics </a:t>
            </a:r>
            <a:r>
              <a:rPr lang="en-GB" sz="1400" b="0" i="0" dirty="0">
                <a:solidFill>
                  <a:srgbClr val="172B4D"/>
                </a:solidFill>
                <a:effectLst/>
                <a:latin typeface="-apple-system"/>
              </a:rPr>
              <a:t>and coordination for </a:t>
            </a:r>
            <a:r>
              <a:rPr lang="en-GB" sz="1400" b="0" i="0" dirty="0">
                <a:solidFill>
                  <a:srgbClr val="FF0000"/>
                </a:solidFill>
                <a:effectLst/>
                <a:latin typeface="-apple-system"/>
              </a:rPr>
              <a:t>large scale incidents </a:t>
            </a:r>
            <a:r>
              <a:rPr lang="en-GB" sz="1400" b="0" i="0" dirty="0">
                <a:solidFill>
                  <a:srgbClr val="172B4D"/>
                </a:solidFill>
                <a:effectLst/>
                <a:latin typeface="-apple-system"/>
              </a:rPr>
              <a:t>that threaten multiple providers.</a:t>
            </a:r>
          </a:p>
          <a:p>
            <a:pPr algn="l"/>
            <a:r>
              <a:rPr lang="en-GB" sz="1400" b="0" i="0" dirty="0">
                <a:solidFill>
                  <a:srgbClr val="172B4D"/>
                </a:solidFill>
                <a:effectLst/>
                <a:latin typeface="-apple-system"/>
              </a:rPr>
              <a:t>The task also includes the development, maintenance and deployment of security operational </a:t>
            </a:r>
            <a:r>
              <a:rPr lang="en-GB" sz="1400" b="0" i="0" dirty="0">
                <a:solidFill>
                  <a:srgbClr val="FF0000"/>
                </a:solidFill>
                <a:effectLst/>
                <a:latin typeface="-apple-system"/>
              </a:rPr>
              <a:t>tools, monitoring </a:t>
            </a:r>
            <a:r>
              <a:rPr lang="en-GB" sz="1400" b="0" i="0" dirty="0">
                <a:solidFill>
                  <a:srgbClr val="172B4D"/>
                </a:solidFill>
                <a:effectLst/>
                <a:latin typeface="-apple-system"/>
              </a:rPr>
              <a:t>and the </a:t>
            </a:r>
            <a:r>
              <a:rPr lang="en-GB" sz="1400" b="0" i="0" dirty="0">
                <a:solidFill>
                  <a:srgbClr val="FF0000"/>
                </a:solidFill>
                <a:effectLst/>
                <a:latin typeface="-apple-system"/>
              </a:rPr>
              <a:t>Security Service Challenge </a:t>
            </a:r>
            <a:r>
              <a:rPr lang="en-GB" sz="1400" b="0" i="0" dirty="0">
                <a:solidFill>
                  <a:srgbClr val="172B4D"/>
                </a:solidFill>
                <a:effectLst/>
                <a:latin typeface="-apple-system"/>
              </a:rPr>
              <a:t>framework.</a:t>
            </a:r>
          </a:p>
          <a:p>
            <a:pPr algn="l"/>
            <a:r>
              <a:rPr lang="en-GB" sz="1400" b="0" i="0" dirty="0">
                <a:solidFill>
                  <a:srgbClr val="172B4D"/>
                </a:solidFill>
                <a:effectLst/>
                <a:latin typeface="-apple-system"/>
              </a:rPr>
              <a:t>Security aspects of </a:t>
            </a:r>
            <a:r>
              <a:rPr lang="en-GB" sz="1400" b="0" i="0" dirty="0">
                <a:solidFill>
                  <a:srgbClr val="FF0000"/>
                </a:solidFill>
                <a:effectLst/>
                <a:latin typeface="-apple-system"/>
              </a:rPr>
              <a:t>all services </a:t>
            </a:r>
            <a:r>
              <a:rPr lang="en-GB" sz="1400" b="0" i="0" dirty="0">
                <a:solidFill>
                  <a:srgbClr val="172B4D"/>
                </a:solidFill>
                <a:effectLst/>
                <a:latin typeface="-apple-system"/>
              </a:rPr>
              <a:t>within the federation</a:t>
            </a:r>
            <a:r>
              <a:rPr lang="en-GB" sz="1400" b="0" i="0" dirty="0">
                <a:solidFill>
                  <a:srgbClr val="FF0000"/>
                </a:solidFill>
                <a:effectLst/>
                <a:latin typeface="-apple-system"/>
              </a:rPr>
              <a:t>, including virtual access service providers </a:t>
            </a:r>
            <a:r>
              <a:rPr lang="en-GB" sz="1400" b="0" i="0" dirty="0">
                <a:solidFill>
                  <a:srgbClr val="172B4D"/>
                </a:solidFill>
                <a:effectLst/>
                <a:latin typeface="-apple-system"/>
              </a:rPr>
              <a:t>within WP4, 5 and 6, are </a:t>
            </a:r>
            <a:r>
              <a:rPr lang="en-GB" sz="1400" b="0" i="0" dirty="0">
                <a:solidFill>
                  <a:srgbClr val="FF0000"/>
                </a:solidFill>
                <a:effectLst/>
                <a:latin typeface="-apple-system"/>
              </a:rPr>
              <a:t>within scope</a:t>
            </a:r>
            <a:r>
              <a:rPr lang="en-GB" sz="1400" b="0" i="0" dirty="0">
                <a:solidFill>
                  <a:srgbClr val="172B4D"/>
                </a:solidFill>
                <a:effectLst/>
                <a:latin typeface="-apple-system"/>
              </a:rPr>
              <a:t> of this task.</a:t>
            </a:r>
          </a:p>
          <a:p>
            <a:pPr algn="l"/>
            <a:endParaRPr lang="en-GB" sz="1200" dirty="0">
              <a:solidFill>
                <a:srgbClr val="172B4D"/>
              </a:solidFill>
              <a:latin typeface="-apple-system"/>
            </a:endParaRPr>
          </a:p>
          <a:p>
            <a:pPr algn="l"/>
            <a:endParaRPr lang="en-GB" sz="1200" b="0" i="0" dirty="0">
              <a:solidFill>
                <a:srgbClr val="172B4D"/>
              </a:solidFill>
              <a:effectLst/>
              <a:latin typeface="-apple-system"/>
            </a:endParaRP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D2E84D-2657-4163-AB6D-350383D2E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EGI-ACE Task 7.5</a:t>
            </a:r>
            <a:endParaRPr lang="en-GB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80B6E6F-955A-4700-AAF0-8AC8C2BAB2E9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r>
              <a:rPr lang="en-US" dirty="0"/>
              <a:t>Task 7.5 Security Coordination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76042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792464-CA92-439B-9D65-4AE261B812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sz="1400" b="0" i="0" dirty="0">
                <a:solidFill>
                  <a:srgbClr val="333333"/>
                </a:solidFill>
                <a:effectLst/>
                <a:latin typeface="-apple-system"/>
              </a:rPr>
              <a:t>Partners: CERN, CESNET, GRNET, IJS, NIKHEF, UKRI(STFC) </a:t>
            </a:r>
          </a:p>
          <a:p>
            <a:pPr lvl="1"/>
            <a:r>
              <a:rPr lang="en-GB" sz="1200" dirty="0">
                <a:solidFill>
                  <a:srgbClr val="333333"/>
                </a:solidFill>
                <a:latin typeface="-apple-system"/>
              </a:rPr>
              <a:t>Coordinator</a:t>
            </a:r>
            <a:r>
              <a:rPr lang="en-GB" sz="1200" b="0" i="0" dirty="0">
                <a:solidFill>
                  <a:srgbClr val="333333"/>
                </a:solidFill>
                <a:effectLst/>
                <a:latin typeface="-apple-system"/>
              </a:rPr>
              <a:t> - </a:t>
            </a:r>
            <a:r>
              <a:rPr lang="en-GB" sz="1200" b="0" i="0" dirty="0">
                <a:solidFill>
                  <a:srgbClr val="172B4D"/>
                </a:solidFill>
                <a:effectLst/>
                <a:latin typeface="-apple-system"/>
              </a:rPr>
              <a:t>David Kelsey (UKRI)</a:t>
            </a:r>
          </a:p>
          <a:p>
            <a:r>
              <a:rPr lang="en-GB" sz="1400" b="0" i="0" dirty="0">
                <a:solidFill>
                  <a:srgbClr val="333333"/>
                </a:solidFill>
                <a:effectLst/>
                <a:latin typeface="-apple-system"/>
              </a:rPr>
              <a:t>Funding mechanism (EGI Foundation &amp; Partners – not EC)</a:t>
            </a:r>
          </a:p>
          <a:p>
            <a:pPr algn="l"/>
            <a:r>
              <a:rPr lang="en-GB" sz="1400" b="0" i="0" dirty="0">
                <a:solidFill>
                  <a:srgbClr val="172B4D"/>
                </a:solidFill>
                <a:effectLst/>
                <a:latin typeface="-apple-system"/>
              </a:rPr>
              <a:t>75 PM over 30 months =&gt; </a:t>
            </a:r>
            <a:r>
              <a:rPr lang="en-GB" sz="1400" b="0" i="0" dirty="0">
                <a:solidFill>
                  <a:srgbClr val="FF0000"/>
                </a:solidFill>
                <a:effectLst/>
                <a:latin typeface="-apple-system"/>
              </a:rPr>
              <a:t>2.5 FTE</a:t>
            </a:r>
          </a:p>
          <a:p>
            <a:pPr algn="l"/>
            <a:r>
              <a:rPr lang="en-GB" sz="1400" b="0" i="0" dirty="0">
                <a:solidFill>
                  <a:srgbClr val="172B4D"/>
                </a:solidFill>
                <a:effectLst/>
                <a:latin typeface="-apple-system"/>
              </a:rPr>
              <a:t>Task mailing list: </a:t>
            </a:r>
            <a:r>
              <a:rPr lang="en-GB" sz="1400" b="0" i="0" u="none" strike="noStrike" dirty="0">
                <a:solidFill>
                  <a:srgbClr val="3572B0"/>
                </a:solidFill>
                <a:effectLst/>
                <a:latin typeface="-apple-system"/>
                <a:hlinkClick r:id="rId2"/>
              </a:rPr>
              <a:t>egi-ace-wp7-t5@mailman.egi.eu</a:t>
            </a:r>
            <a:endParaRPr lang="en-GB" sz="1400" b="0" i="0" u="none" strike="noStrike" dirty="0">
              <a:solidFill>
                <a:srgbClr val="3572B0"/>
              </a:solidFill>
              <a:effectLst/>
              <a:latin typeface="-apple-system"/>
            </a:endParaRPr>
          </a:p>
          <a:p>
            <a:pPr lvl="1"/>
            <a:r>
              <a:rPr lang="en-GB" sz="1200" dirty="0">
                <a:solidFill>
                  <a:srgbClr val="333333"/>
                </a:solidFill>
                <a:latin typeface="-apple-system"/>
              </a:rPr>
              <a:t>Answer email from Alessandro to be added to list (and the general lists)</a:t>
            </a:r>
          </a:p>
          <a:p>
            <a:pPr lvl="1"/>
            <a:r>
              <a:rPr lang="en-GB" sz="1200" dirty="0">
                <a:solidFill>
                  <a:srgbClr val="333333"/>
                </a:solidFill>
                <a:latin typeface="-apple-system"/>
              </a:rPr>
              <a:t>All mail lists managed by EGI SSO</a:t>
            </a:r>
          </a:p>
          <a:p>
            <a:r>
              <a:rPr lang="en-GB" sz="1400" dirty="0">
                <a:solidFill>
                  <a:srgbClr val="333333"/>
                </a:solidFill>
                <a:latin typeface="-apple-system"/>
              </a:rPr>
              <a:t>I propose that we only use the task email list for EGI-ACE specific issues</a:t>
            </a:r>
          </a:p>
          <a:p>
            <a:pPr lvl="1"/>
            <a:r>
              <a:rPr lang="en-GB" sz="1200" dirty="0">
                <a:solidFill>
                  <a:srgbClr val="333333"/>
                </a:solidFill>
                <a:latin typeface="-apple-system"/>
              </a:rPr>
              <a:t>All ongoing general ISM work should take place on the usual lists</a:t>
            </a:r>
          </a:p>
          <a:p>
            <a:pPr lvl="2"/>
            <a:r>
              <a:rPr lang="en-GB" sz="1100" dirty="0">
                <a:solidFill>
                  <a:srgbClr val="333333"/>
                </a:solidFill>
                <a:latin typeface="-apple-system"/>
              </a:rPr>
              <a:t>CSIRT, IRTF, SVG, SPG, etc …</a:t>
            </a:r>
          </a:p>
          <a:p>
            <a:r>
              <a:rPr lang="en-GB" sz="1400" i="1" dirty="0">
                <a:solidFill>
                  <a:srgbClr val="FF0000"/>
                </a:solidFill>
                <a:latin typeface="-apple-system"/>
              </a:rPr>
              <a:t>As in EOSC-hub, continue division of tasks into Sub-Tasks (each with a named leader)</a:t>
            </a:r>
          </a:p>
          <a:p>
            <a:r>
              <a:rPr lang="en-GB" sz="1400" i="1" dirty="0">
                <a:solidFill>
                  <a:schemeClr val="tx1"/>
                </a:solidFill>
                <a:latin typeface="-apple-system"/>
              </a:rPr>
              <a:t>How often do we have a task meeting? Monthly?</a:t>
            </a:r>
            <a:endParaRPr lang="en-GB" sz="1400" dirty="0">
              <a:solidFill>
                <a:srgbClr val="333333"/>
              </a:solidFill>
              <a:latin typeface="-apple-system"/>
            </a:endParaRPr>
          </a:p>
          <a:p>
            <a:endParaRPr lang="en-GB" dirty="0">
              <a:solidFill>
                <a:srgbClr val="333333"/>
              </a:solidFill>
              <a:latin typeface="-apple-system"/>
            </a:endParaRPr>
          </a:p>
          <a:p>
            <a:pPr marL="101600" indent="0" algn="l">
              <a:buNone/>
            </a:pPr>
            <a:endParaRPr lang="en-GB" sz="2000" b="0" i="0" dirty="0">
              <a:solidFill>
                <a:srgbClr val="3572B0"/>
              </a:solidFill>
              <a:effectLst/>
              <a:latin typeface="-apple-system"/>
            </a:endParaRPr>
          </a:p>
          <a:p>
            <a:pPr marL="101600" indent="0">
              <a:buNone/>
            </a:pPr>
            <a:endParaRPr lang="en-GB" dirty="0"/>
          </a:p>
          <a:p>
            <a:pPr marL="101600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A8CE3D-3C99-4C07-9A22-1C0EDDA03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7.5 - details</a:t>
            </a:r>
            <a:endParaRPr lang="en-GB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08CD22C-AFEE-4A02-AE98-3AA3EEAF394F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158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D69937-D1B4-4DE9-995E-934304C358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1600" indent="0">
              <a:buNone/>
            </a:pPr>
            <a:r>
              <a:rPr lang="en-GB" sz="1400" dirty="0">
                <a:solidFill>
                  <a:schemeClr val="tx1"/>
                </a:solidFill>
                <a:latin typeface="-apple-system"/>
              </a:rPr>
              <a:t>Collaborating with EOSC, GN4-3, Research Infrastructures, National projects, Global activities</a:t>
            </a:r>
          </a:p>
          <a:p>
            <a:r>
              <a:rPr lang="en-GB" sz="1400" dirty="0">
                <a:solidFill>
                  <a:schemeClr val="tx1"/>
                </a:solidFill>
                <a:latin typeface="-apple-system"/>
              </a:rPr>
              <a:t>IRTF (Sven, </a:t>
            </a:r>
            <a:r>
              <a:rPr lang="en-GB" sz="1400" dirty="0" err="1">
                <a:solidFill>
                  <a:schemeClr val="tx1"/>
                </a:solidFill>
                <a:latin typeface="-apple-system"/>
              </a:rPr>
              <a:t>DanielF</a:t>
            </a:r>
            <a:r>
              <a:rPr lang="en-GB" sz="1400" dirty="0">
                <a:solidFill>
                  <a:schemeClr val="tx1"/>
                </a:solidFill>
                <a:latin typeface="-apple-system"/>
              </a:rPr>
              <a:t>, </a:t>
            </a:r>
            <a:r>
              <a:rPr lang="en-GB" sz="1400" dirty="0" err="1">
                <a:solidFill>
                  <a:schemeClr val="tx1"/>
                </a:solidFill>
                <a:latin typeface="-apple-system"/>
              </a:rPr>
              <a:t>DanielK</a:t>
            </a:r>
            <a:r>
              <a:rPr lang="en-GB" sz="1400" dirty="0">
                <a:solidFill>
                  <a:schemeClr val="tx1"/>
                </a:solidFill>
                <a:latin typeface="-apple-system"/>
              </a:rPr>
              <a:t>, Barbara, </a:t>
            </a:r>
            <a:r>
              <a:rPr lang="en-GB" sz="1400" dirty="0" err="1">
                <a:solidFill>
                  <a:schemeClr val="tx1"/>
                </a:solidFill>
                <a:latin typeface="-apple-system"/>
              </a:rPr>
              <a:t>DavidC</a:t>
            </a:r>
            <a:r>
              <a:rPr lang="en-GB" sz="1400" dirty="0">
                <a:solidFill>
                  <a:schemeClr val="tx1"/>
                </a:solidFill>
                <a:latin typeface="-apple-system"/>
              </a:rPr>
              <a:t>)</a:t>
            </a:r>
          </a:p>
          <a:p>
            <a:r>
              <a:rPr lang="en-GB" sz="1400" dirty="0">
                <a:solidFill>
                  <a:schemeClr val="tx1"/>
                </a:solidFill>
                <a:latin typeface="-apple-system"/>
              </a:rPr>
              <a:t>SVG (Linda, IRTF members, others)</a:t>
            </a:r>
          </a:p>
          <a:p>
            <a:r>
              <a:rPr lang="en-GB" sz="1400" dirty="0">
                <a:solidFill>
                  <a:schemeClr val="tx1"/>
                </a:solidFill>
                <a:latin typeface="-apple-system"/>
              </a:rPr>
              <a:t>Monitoring (</a:t>
            </a:r>
            <a:r>
              <a:rPr lang="en-GB" sz="1400" dirty="0" err="1">
                <a:solidFill>
                  <a:schemeClr val="tx1"/>
                </a:solidFill>
                <a:latin typeface="-apple-system"/>
              </a:rPr>
              <a:t>DanielK</a:t>
            </a:r>
            <a:r>
              <a:rPr lang="en-GB" sz="1400" dirty="0">
                <a:solidFill>
                  <a:schemeClr val="tx1"/>
                </a:solidFill>
                <a:latin typeface="-apple-system"/>
              </a:rPr>
              <a:t>, GRNET)</a:t>
            </a:r>
          </a:p>
          <a:p>
            <a:r>
              <a:rPr lang="en-GB" sz="1400" dirty="0">
                <a:solidFill>
                  <a:schemeClr val="tx1"/>
                </a:solidFill>
                <a:latin typeface="-apple-system"/>
              </a:rPr>
              <a:t>CSIRT Web Site, PR, Dissemination, Training, Best Practice, Guidance (Barbara, others)</a:t>
            </a:r>
          </a:p>
          <a:p>
            <a:r>
              <a:rPr lang="en-GB" sz="1400" dirty="0">
                <a:solidFill>
                  <a:schemeClr val="tx1"/>
                </a:solidFill>
                <a:latin typeface="-apple-system"/>
              </a:rPr>
              <a:t>SPG (</a:t>
            </a:r>
            <a:r>
              <a:rPr lang="en-GB" sz="1400" dirty="0" err="1">
                <a:solidFill>
                  <a:schemeClr val="tx1"/>
                </a:solidFill>
                <a:latin typeface="-apple-system"/>
              </a:rPr>
              <a:t>DaveK</a:t>
            </a:r>
            <a:r>
              <a:rPr lang="en-GB" sz="1400" dirty="0">
                <a:solidFill>
                  <a:schemeClr val="tx1"/>
                </a:solidFill>
                <a:latin typeface="-apple-system"/>
              </a:rPr>
              <a:t>, </a:t>
            </a:r>
            <a:r>
              <a:rPr lang="en-GB" sz="1400" dirty="0" err="1">
                <a:solidFill>
                  <a:schemeClr val="tx1"/>
                </a:solidFill>
                <a:latin typeface="-apple-system"/>
              </a:rPr>
              <a:t>DavidG</a:t>
            </a:r>
            <a:r>
              <a:rPr lang="en-GB" sz="1400" dirty="0">
                <a:solidFill>
                  <a:schemeClr val="tx1"/>
                </a:solidFill>
                <a:latin typeface="-apple-system"/>
              </a:rPr>
              <a:t>, Ian Neilson, others)</a:t>
            </a:r>
          </a:p>
          <a:p>
            <a:r>
              <a:rPr lang="en-GB" sz="1400" dirty="0">
                <a:solidFill>
                  <a:schemeClr val="tx1"/>
                </a:solidFill>
                <a:latin typeface="-apple-system"/>
              </a:rPr>
              <a:t>SSCs (Sven, others)</a:t>
            </a:r>
          </a:p>
          <a:p>
            <a:r>
              <a:rPr lang="en-GB" sz="1400">
                <a:solidFill>
                  <a:schemeClr val="tx1"/>
                </a:solidFill>
                <a:latin typeface="-apple-system"/>
              </a:rPr>
              <a:t>Risk management (?)</a:t>
            </a:r>
            <a:endParaRPr lang="en-GB" sz="1400" dirty="0">
              <a:solidFill>
                <a:schemeClr val="tx1"/>
              </a:solidFill>
              <a:latin typeface="-apple-system"/>
            </a:endParaRPr>
          </a:p>
          <a:p>
            <a:r>
              <a:rPr lang="en-GB" sz="1400" dirty="0">
                <a:solidFill>
                  <a:schemeClr val="tx1"/>
                </a:solidFill>
                <a:latin typeface="-apple-system"/>
              </a:rPr>
              <a:t>Trust &amp; Identity (</a:t>
            </a:r>
            <a:r>
              <a:rPr lang="en-GB" sz="1400" dirty="0" err="1">
                <a:solidFill>
                  <a:schemeClr val="tx1"/>
                </a:solidFill>
                <a:latin typeface="-apple-system"/>
              </a:rPr>
              <a:t>DavidG</a:t>
            </a:r>
            <a:r>
              <a:rPr lang="en-GB" sz="1400" dirty="0">
                <a:solidFill>
                  <a:schemeClr val="tx1"/>
                </a:solidFill>
                <a:latin typeface="-apple-system"/>
              </a:rPr>
              <a:t>, </a:t>
            </a:r>
            <a:r>
              <a:rPr lang="en-GB" sz="1400" dirty="0" err="1">
                <a:solidFill>
                  <a:schemeClr val="tx1"/>
                </a:solidFill>
                <a:latin typeface="-apple-system"/>
              </a:rPr>
              <a:t>DaveK</a:t>
            </a:r>
            <a:r>
              <a:rPr lang="en-GB" sz="1400" dirty="0">
                <a:solidFill>
                  <a:schemeClr val="tx1"/>
                </a:solidFill>
                <a:latin typeface="-apple-system"/>
              </a:rPr>
              <a:t>, others)</a:t>
            </a:r>
          </a:p>
          <a:p>
            <a:r>
              <a:rPr lang="en-GB" sz="1400" dirty="0">
                <a:solidFill>
                  <a:schemeClr val="tx1"/>
                </a:solidFill>
                <a:latin typeface="-apple-system"/>
              </a:rPr>
              <a:t>International coordination and collaboration (note: coordination is not an aim of EOSC Future)</a:t>
            </a:r>
          </a:p>
          <a:p>
            <a:pPr lvl="1"/>
            <a:r>
              <a:rPr lang="en-GB" sz="1200" dirty="0">
                <a:solidFill>
                  <a:schemeClr val="tx1"/>
                </a:solidFill>
                <a:latin typeface="-apple-system"/>
              </a:rPr>
              <a:t>EOSC and Infrastructures, </a:t>
            </a:r>
            <a:r>
              <a:rPr lang="en-GB" sz="1200" dirty="0" err="1">
                <a:solidFill>
                  <a:schemeClr val="tx1"/>
                </a:solidFill>
                <a:latin typeface="-apple-system"/>
              </a:rPr>
              <a:t>EUGridPMA</a:t>
            </a:r>
            <a:r>
              <a:rPr lang="en-GB" sz="1200" dirty="0">
                <a:solidFill>
                  <a:schemeClr val="tx1"/>
                </a:solidFill>
                <a:latin typeface="-apple-system"/>
              </a:rPr>
              <a:t>, IGTF, TF-CSIRT, FIRST, TI, </a:t>
            </a:r>
            <a:r>
              <a:rPr lang="en-GB" sz="1200" dirty="0" err="1">
                <a:solidFill>
                  <a:schemeClr val="tx1"/>
                </a:solidFill>
                <a:latin typeface="-apple-system"/>
              </a:rPr>
              <a:t>eduGAIN</a:t>
            </a:r>
            <a:r>
              <a:rPr lang="en-GB" sz="1200" dirty="0">
                <a:solidFill>
                  <a:schemeClr val="tx1"/>
                </a:solidFill>
                <a:latin typeface="-apple-system"/>
              </a:rPr>
              <a:t> Security, FIM4R, WISE &amp; SCI, REFEDS, SIG-ISM, GN4-3 </a:t>
            </a:r>
            <a:r>
              <a:rPr lang="en-GB" sz="1200" dirty="0" err="1">
                <a:solidFill>
                  <a:schemeClr val="tx1"/>
                </a:solidFill>
                <a:latin typeface="-apple-system"/>
              </a:rPr>
              <a:t>EnCo</a:t>
            </a:r>
            <a:r>
              <a:rPr lang="en-GB" sz="1200" dirty="0">
                <a:solidFill>
                  <a:schemeClr val="tx1"/>
                </a:solidFill>
                <a:latin typeface="-apple-system"/>
              </a:rPr>
              <a:t>, …</a:t>
            </a:r>
            <a:endParaRPr lang="en-GB" sz="1200" dirty="0">
              <a:solidFill>
                <a:srgbClr val="FF0000"/>
              </a:solidFill>
              <a:latin typeface="-apple-system"/>
            </a:endParaRP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A4D299-B3E4-4A13-A703-37D6C4182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7.5 – Sub Tasks</a:t>
            </a:r>
            <a:endParaRPr lang="en-GB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76B45FE-22B0-4738-867F-F5698F21753C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r>
              <a:rPr lang="en-US" dirty="0"/>
              <a:t>CERN, CESNET, GRNET, IJS, NIKHEF, UKRI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36865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336567-97DE-4096-8FE5-19CB5B0DC4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Discussion,</a:t>
            </a:r>
          </a:p>
          <a:p>
            <a:r>
              <a:rPr lang="en-US" dirty="0"/>
              <a:t>Q&amp;A?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39B59F-935E-4787-8980-8D95A64F1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453AA37-0DA1-4AED-840E-DFDC1270197D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252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a1672bf099_0_328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en-GB"/>
              <a:t>EGI-ACE specific objectives</a:t>
            </a:r>
            <a:endParaRPr/>
          </a:p>
        </p:txBody>
      </p:sp>
      <p:grpSp>
        <p:nvGrpSpPr>
          <p:cNvPr id="142" name="Google Shape;142;ga1672bf099_0_328"/>
          <p:cNvGrpSpPr/>
          <p:nvPr/>
        </p:nvGrpSpPr>
        <p:grpSpPr>
          <a:xfrm>
            <a:off x="-1638831" y="-64073"/>
            <a:ext cx="10635167" cy="5472900"/>
            <a:chOff x="-4594335" y="-704407"/>
            <a:chExt cx="10635167" cy="5472900"/>
          </a:xfrm>
        </p:grpSpPr>
        <p:sp>
          <p:nvSpPr>
            <p:cNvPr id="143" name="Google Shape;143;ga1672bf099_0_328"/>
            <p:cNvSpPr/>
            <p:nvPr/>
          </p:nvSpPr>
          <p:spPr>
            <a:xfrm>
              <a:off x="-4594335" y="-704407"/>
              <a:ext cx="5472900" cy="5472900"/>
            </a:xfrm>
            <a:prstGeom prst="blockArc">
              <a:avLst>
                <a:gd name="adj1" fmla="val 18900000"/>
                <a:gd name="adj2" fmla="val 2700000"/>
                <a:gd name="adj3" fmla="val 395"/>
              </a:avLst>
            </a:prstGeom>
            <a:noFill/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ga1672bf099_0_328"/>
            <p:cNvSpPr/>
            <p:nvPr/>
          </p:nvSpPr>
          <p:spPr>
            <a:xfrm>
              <a:off x="384538" y="253918"/>
              <a:ext cx="5656200" cy="508200"/>
            </a:xfrm>
            <a:prstGeom prst="rect">
              <a:avLst/>
            </a:prstGeom>
            <a:solidFill>
              <a:schemeClr val="accent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ga1672bf099_0_328"/>
            <p:cNvSpPr txBox="1"/>
            <p:nvPr/>
          </p:nvSpPr>
          <p:spPr>
            <a:xfrm>
              <a:off x="384538" y="253918"/>
              <a:ext cx="5656200" cy="50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3350" tIns="27925" rIns="27925" bIns="279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GB" sz="11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Objective 1. Deliver the European Open Science Cloud Compute Platform and expand the supply-side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ga1672bf099_0_328"/>
            <p:cNvSpPr/>
            <p:nvPr/>
          </p:nvSpPr>
          <p:spPr>
            <a:xfrm>
              <a:off x="66936" y="190398"/>
              <a:ext cx="635100" cy="635100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ga1672bf099_0_328"/>
            <p:cNvSpPr/>
            <p:nvPr/>
          </p:nvSpPr>
          <p:spPr>
            <a:xfrm>
              <a:off x="748672" y="1015918"/>
              <a:ext cx="5292000" cy="508200"/>
            </a:xfrm>
            <a:prstGeom prst="rect">
              <a:avLst/>
            </a:prstGeom>
            <a:solidFill>
              <a:schemeClr val="accent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ga1672bf099_0_328"/>
            <p:cNvSpPr txBox="1"/>
            <p:nvPr/>
          </p:nvSpPr>
          <p:spPr>
            <a:xfrm>
              <a:off x="748672" y="1015918"/>
              <a:ext cx="5292000" cy="50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3350" tIns="27925" rIns="27925" bIns="279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11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Objective 2: Contribute to the implementation of the EU Data Strategy and the EOSC Data Commons to support the Green Deal, Health and Fundamental Research</a:t>
              </a:r>
              <a:endPara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ga1672bf099_0_328"/>
            <p:cNvSpPr/>
            <p:nvPr/>
          </p:nvSpPr>
          <p:spPr>
            <a:xfrm>
              <a:off x="431071" y="952398"/>
              <a:ext cx="635100" cy="635100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ga1672bf099_0_328"/>
            <p:cNvSpPr/>
            <p:nvPr/>
          </p:nvSpPr>
          <p:spPr>
            <a:xfrm>
              <a:off x="860432" y="1777918"/>
              <a:ext cx="5180400" cy="508200"/>
            </a:xfrm>
            <a:prstGeom prst="rect">
              <a:avLst/>
            </a:prstGeom>
            <a:solidFill>
              <a:srgbClr val="BFAAD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ga1672bf099_0_328"/>
            <p:cNvSpPr txBox="1"/>
            <p:nvPr/>
          </p:nvSpPr>
          <p:spPr>
            <a:xfrm>
              <a:off x="860432" y="1777918"/>
              <a:ext cx="5180400" cy="50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3350" tIns="27925" rIns="27925" bIns="279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GB" sz="11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Objective 3: Integrate the EOSC Compute Platform with the EOSC Portal and the EOSC Core</a:t>
              </a:r>
              <a:endPara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ga1672bf099_0_328"/>
            <p:cNvSpPr/>
            <p:nvPr/>
          </p:nvSpPr>
          <p:spPr>
            <a:xfrm>
              <a:off x="542831" y="1714398"/>
              <a:ext cx="635100" cy="635100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BFAAD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ga1672bf099_0_328"/>
            <p:cNvSpPr/>
            <p:nvPr/>
          </p:nvSpPr>
          <p:spPr>
            <a:xfrm>
              <a:off x="748672" y="2539918"/>
              <a:ext cx="5292000" cy="508200"/>
            </a:xfrm>
            <a:prstGeom prst="rect">
              <a:avLst/>
            </a:prstGeom>
            <a:solidFill>
              <a:srgbClr val="599BD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ga1672bf099_0_328"/>
            <p:cNvSpPr txBox="1"/>
            <p:nvPr/>
          </p:nvSpPr>
          <p:spPr>
            <a:xfrm>
              <a:off x="748672" y="2539918"/>
              <a:ext cx="5292000" cy="50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3350" tIns="27925" rIns="27925" bIns="279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GB" sz="11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Objective 4: Contribute to the realization of a global Open Science Cloud</a:t>
              </a:r>
              <a:endPara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ga1672bf099_0_328"/>
            <p:cNvSpPr/>
            <p:nvPr/>
          </p:nvSpPr>
          <p:spPr>
            <a:xfrm>
              <a:off x="431071" y="2476398"/>
              <a:ext cx="635100" cy="635100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599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ga1672bf099_0_328"/>
            <p:cNvSpPr/>
            <p:nvPr/>
          </p:nvSpPr>
          <p:spPr>
            <a:xfrm>
              <a:off x="384538" y="3301918"/>
              <a:ext cx="5656200" cy="508200"/>
            </a:xfrm>
            <a:prstGeom prst="rect">
              <a:avLst/>
            </a:prstGeom>
            <a:solidFill>
              <a:schemeClr val="accent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ga1672bf099_0_328"/>
            <p:cNvSpPr txBox="1"/>
            <p:nvPr/>
          </p:nvSpPr>
          <p:spPr>
            <a:xfrm>
              <a:off x="384538" y="3301918"/>
              <a:ext cx="5656200" cy="50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3350" tIns="27925" rIns="27925" bIns="279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GB" sz="11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Objective 5: Expand the demand-side of EOSC across sectors and disciplines</a:t>
              </a:r>
              <a:endPara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ga1672bf099_0_328"/>
            <p:cNvSpPr/>
            <p:nvPr/>
          </p:nvSpPr>
          <p:spPr>
            <a:xfrm>
              <a:off x="66936" y="3238398"/>
              <a:ext cx="635100" cy="635100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" name="Google Shape;159;ga1672bf099_0_328"/>
          <p:cNvGrpSpPr/>
          <p:nvPr/>
        </p:nvGrpSpPr>
        <p:grpSpPr>
          <a:xfrm>
            <a:off x="297181" y="1619392"/>
            <a:ext cx="2658387" cy="2706423"/>
            <a:chOff x="35895" y="-250720"/>
            <a:chExt cx="4183800" cy="4259400"/>
          </a:xfrm>
        </p:grpSpPr>
        <p:sp>
          <p:nvSpPr>
            <p:cNvPr id="160" name="Google Shape;160;ga1672bf099_0_328"/>
            <p:cNvSpPr/>
            <p:nvPr/>
          </p:nvSpPr>
          <p:spPr>
            <a:xfrm>
              <a:off x="35895" y="-250720"/>
              <a:ext cx="4183800" cy="4259400"/>
            </a:xfrm>
            <a:prstGeom prst="blockArc">
              <a:avLst>
                <a:gd name="adj1" fmla="val 10800372"/>
                <a:gd name="adj2" fmla="val 93509"/>
                <a:gd name="adj3" fmla="val 19468"/>
              </a:avLst>
            </a:prstGeom>
            <a:solidFill>
              <a:srgbClr val="FF99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GB" sz="11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EOSC-Exchange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ga1672bf099_0_328"/>
            <p:cNvSpPr/>
            <p:nvPr/>
          </p:nvSpPr>
          <p:spPr>
            <a:xfrm>
              <a:off x="851164" y="556530"/>
              <a:ext cx="2577600" cy="2599800"/>
            </a:xfrm>
            <a:prstGeom prst="donut">
              <a:avLst>
                <a:gd name="adj" fmla="val 29349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2" name="Google Shape;162;ga1672bf099_0_328"/>
          <p:cNvSpPr/>
          <p:nvPr/>
        </p:nvSpPr>
        <p:spPr>
          <a:xfrm rot="-2988917">
            <a:off x="449630" y="1548833"/>
            <a:ext cx="2658488" cy="2658488"/>
          </a:xfrm>
          <a:prstGeom prst="blockArc">
            <a:avLst>
              <a:gd name="adj1" fmla="val 21345079"/>
              <a:gd name="adj2" fmla="val 2394421"/>
              <a:gd name="adj3" fmla="val 43207"/>
            </a:avLst>
          </a:prstGeom>
          <a:solidFill>
            <a:srgbClr val="00206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ga1672bf099_0_328"/>
          <p:cNvSpPr txBox="1"/>
          <p:nvPr/>
        </p:nvSpPr>
        <p:spPr>
          <a:xfrm>
            <a:off x="2108142" y="2337794"/>
            <a:ext cx="933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EGI-ACE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ga1672bf099_0_328"/>
          <p:cNvSpPr txBox="1"/>
          <p:nvPr/>
        </p:nvSpPr>
        <p:spPr>
          <a:xfrm>
            <a:off x="798824" y="2190925"/>
            <a:ext cx="16551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Federated</a:t>
            </a:r>
            <a:br>
              <a:rPr lang="en-GB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ga1672bf099_0_328"/>
          <p:cNvSpPr txBox="1"/>
          <p:nvPr/>
        </p:nvSpPr>
        <p:spPr>
          <a:xfrm>
            <a:off x="1272646" y="2767994"/>
            <a:ext cx="7227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EOSC</a:t>
            </a:r>
            <a:br>
              <a:rPr lang="en-GB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ga1672bf099_0_328"/>
          <p:cNvSpPr txBox="1"/>
          <p:nvPr/>
        </p:nvSpPr>
        <p:spPr>
          <a:xfrm>
            <a:off x="2048730" y="1989282"/>
            <a:ext cx="3405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ga1672bf099_0_328"/>
          <p:cNvSpPr txBox="1"/>
          <p:nvPr/>
        </p:nvSpPr>
        <p:spPr>
          <a:xfrm>
            <a:off x="1774412" y="2368274"/>
            <a:ext cx="3405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a1672bf099_0_328"/>
          <p:cNvSpPr txBox="1"/>
          <p:nvPr/>
        </p:nvSpPr>
        <p:spPr>
          <a:xfrm>
            <a:off x="1661161" y="2684322"/>
            <a:ext cx="3387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ga1672bf099_0_328"/>
          <p:cNvSpPr txBox="1"/>
          <p:nvPr/>
        </p:nvSpPr>
        <p:spPr>
          <a:xfrm>
            <a:off x="2759494" y="1805400"/>
            <a:ext cx="3405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a1672bf099_0_328"/>
          <p:cNvSpPr txBox="1"/>
          <p:nvPr/>
        </p:nvSpPr>
        <p:spPr>
          <a:xfrm>
            <a:off x="2980423" y="2165852"/>
            <a:ext cx="3378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a1672bf099_0_361"/>
          <p:cNvSpPr txBox="1">
            <a:spLocks noGrp="1"/>
          </p:cNvSpPr>
          <p:nvPr>
            <p:ph type="title"/>
          </p:nvPr>
        </p:nvSpPr>
        <p:spPr>
          <a:xfrm>
            <a:off x="2579076" y="169145"/>
            <a:ext cx="63882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en-GB"/>
              <a:t>Consortium Overview and Service Providers</a:t>
            </a:r>
            <a:endParaRPr/>
          </a:p>
        </p:txBody>
      </p:sp>
      <p:sp>
        <p:nvSpPr>
          <p:cNvPr id="176" name="Google Shape;176;ga1672bf099_0_361"/>
          <p:cNvSpPr txBox="1">
            <a:spLocks noGrp="1"/>
          </p:cNvSpPr>
          <p:nvPr>
            <p:ph type="body" idx="3"/>
          </p:nvPr>
        </p:nvSpPr>
        <p:spPr>
          <a:xfrm>
            <a:off x="4327894" y="1183923"/>
            <a:ext cx="4816200" cy="31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1600"/>
              <a:t>EGI Foundation as coordinator</a:t>
            </a:r>
            <a:endParaRPr/>
          </a:p>
          <a:p>
            <a:pPr marL="741362" lvl="1" indent="-16986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</a:pPr>
            <a:r>
              <a:rPr lang="en-GB" sz="1400"/>
              <a:t>33 participating partners, 23 third-parties</a:t>
            </a:r>
            <a:endParaRPr/>
          </a:p>
          <a:p>
            <a: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1600"/>
              <a:t>Consortium at a glance</a:t>
            </a:r>
            <a:endParaRPr/>
          </a:p>
          <a:p>
            <a:pPr marL="741362" lvl="1" indent="-16986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</a:pPr>
            <a:r>
              <a:rPr lang="en-GB" sz="1400"/>
              <a:t>16 partners to deliver cloud, HTC and HPC resources</a:t>
            </a:r>
            <a:endParaRPr/>
          </a:p>
          <a:p>
            <a:pPr marL="741362" lvl="1" indent="-16986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</a:pPr>
            <a:r>
              <a:rPr lang="en-GB" sz="1400"/>
              <a:t>12 user access and platform solution providers</a:t>
            </a:r>
            <a:endParaRPr/>
          </a:p>
          <a:p>
            <a:pPr marL="741362" lvl="1" indent="-16986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</a:pPr>
            <a:r>
              <a:rPr lang="en-GB" sz="1400"/>
              <a:t>21 providers from 13 communities to deliver data spaces</a:t>
            </a:r>
            <a:endParaRPr/>
          </a:p>
          <a:p>
            <a:pPr marL="741362" lvl="1" indent="-16986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</a:pPr>
            <a:r>
              <a:rPr lang="en-GB" sz="1400"/>
              <a:t>12 federation service providers</a:t>
            </a:r>
            <a:endParaRPr/>
          </a:p>
          <a:p>
            <a:pPr marL="114300" lvl="0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114300" lvl="0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None/>
            </a:pPr>
            <a:r>
              <a:rPr lang="en-GB"/>
              <a:t>57% of the budget for service provisioning </a:t>
            </a:r>
            <a:endParaRPr/>
          </a:p>
          <a:p>
            <a: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/>
          </a:p>
        </p:txBody>
      </p:sp>
      <p:pic>
        <p:nvPicPr>
          <p:cNvPr id="177" name="Google Shape;177;ga1672bf099_0_361" descr="A close up of a map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4175" y="905695"/>
            <a:ext cx="3973721" cy="35641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a27a77131a_0_11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GB"/>
              <a:t>Concept and methodology: Tier service architecture</a:t>
            </a:r>
            <a:endParaRPr/>
          </a:p>
        </p:txBody>
      </p:sp>
      <p:sp>
        <p:nvSpPr>
          <p:cNvPr id="184" name="Google Shape;184;ga27a77131a_0_11"/>
          <p:cNvSpPr/>
          <p:nvPr/>
        </p:nvSpPr>
        <p:spPr>
          <a:xfrm>
            <a:off x="2129095" y="2747856"/>
            <a:ext cx="1766400" cy="396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ga27a77131a_0_11"/>
          <p:cNvSpPr/>
          <p:nvPr/>
        </p:nvSpPr>
        <p:spPr>
          <a:xfrm>
            <a:off x="6147708" y="2748057"/>
            <a:ext cx="1766400" cy="3957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ga27a77131a_0_11"/>
          <p:cNvSpPr/>
          <p:nvPr/>
        </p:nvSpPr>
        <p:spPr>
          <a:xfrm>
            <a:off x="4138402" y="2748057"/>
            <a:ext cx="1766400" cy="3957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ga27a77131a_0_11"/>
          <p:cNvSpPr txBox="1"/>
          <p:nvPr/>
        </p:nvSpPr>
        <p:spPr>
          <a:xfrm>
            <a:off x="22321" y="1050219"/>
            <a:ext cx="12240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Spaces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Analytics</a:t>
            </a:r>
            <a:endParaRPr sz="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and thematic data analytics and processing tools </a:t>
            </a:r>
            <a:endParaRPr sz="9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ga27a77131a_0_11"/>
          <p:cNvSpPr txBox="1"/>
          <p:nvPr/>
        </p:nvSpPr>
        <p:spPr>
          <a:xfrm>
            <a:off x="22320" y="1886168"/>
            <a:ext cx="12240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Platforms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generic added-value platform level services 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ga27a77131a_0_11"/>
          <p:cNvSpPr txBox="1"/>
          <p:nvPr/>
        </p:nvSpPr>
        <p:spPr>
          <a:xfrm>
            <a:off x="15960" y="2588263"/>
            <a:ext cx="11913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Federated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Federation-wide management of data and computing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ga27a77131a_0_11"/>
          <p:cNvSpPr txBox="1"/>
          <p:nvPr/>
        </p:nvSpPr>
        <p:spPr>
          <a:xfrm>
            <a:off x="0" y="3420646"/>
            <a:ext cx="1272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Federated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Resources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Compute and storage facilities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ga27a77131a_0_11"/>
          <p:cNvSpPr/>
          <p:nvPr/>
        </p:nvSpPr>
        <p:spPr>
          <a:xfrm>
            <a:off x="2129095" y="2015735"/>
            <a:ext cx="1332000" cy="3924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cap="flat" cmpd="sng">
            <a:solidFill>
              <a:srgbClr val="AC5B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Interactive Computing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ga27a77131a_0_11"/>
          <p:cNvSpPr/>
          <p:nvPr/>
        </p:nvSpPr>
        <p:spPr>
          <a:xfrm>
            <a:off x="5062175" y="2015735"/>
            <a:ext cx="1332000" cy="3924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cap="flat" cmpd="sng">
            <a:solidFill>
              <a:srgbClr val="AC5B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Distributed AI training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ga27a77131a_0_11"/>
          <p:cNvSpPr/>
          <p:nvPr/>
        </p:nvSpPr>
        <p:spPr>
          <a:xfrm>
            <a:off x="6528714" y="2015735"/>
            <a:ext cx="1332000" cy="3924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cap="flat" cmpd="sng">
            <a:solidFill>
              <a:srgbClr val="AC5B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Workload Management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ga27a77131a_0_11"/>
          <p:cNvSpPr/>
          <p:nvPr/>
        </p:nvSpPr>
        <p:spPr>
          <a:xfrm>
            <a:off x="3595635" y="2015735"/>
            <a:ext cx="1332000" cy="3924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cap="flat" cmpd="sng">
            <a:solidFill>
              <a:srgbClr val="AC5B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Automated Cluster deployment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5" name="Google Shape;195;ga27a77131a_0_11"/>
          <p:cNvGrpSpPr/>
          <p:nvPr/>
        </p:nvGrpSpPr>
        <p:grpSpPr>
          <a:xfrm>
            <a:off x="6694564" y="3527077"/>
            <a:ext cx="1166150" cy="752521"/>
            <a:chOff x="7054511" y="3309931"/>
            <a:chExt cx="1166150" cy="752521"/>
          </a:xfrm>
        </p:grpSpPr>
        <p:sp>
          <p:nvSpPr>
            <p:cNvPr id="196" name="Google Shape;196;ga27a77131a_0_11"/>
            <p:cNvSpPr/>
            <p:nvPr/>
          </p:nvSpPr>
          <p:spPr>
            <a:xfrm>
              <a:off x="7252261" y="3309931"/>
              <a:ext cx="968400" cy="594000"/>
            </a:xfrm>
            <a:prstGeom prst="roundRect">
              <a:avLst>
                <a:gd name="adj" fmla="val 16667"/>
              </a:avLst>
            </a:prstGeom>
            <a:solidFill>
              <a:srgbClr val="4472C4">
                <a:alpha val="21176"/>
              </a:srgbClr>
            </a:solidFill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ga27a77131a_0_11"/>
            <p:cNvSpPr/>
            <p:nvPr/>
          </p:nvSpPr>
          <p:spPr>
            <a:xfrm>
              <a:off x="7153386" y="3389192"/>
              <a:ext cx="968400" cy="594000"/>
            </a:xfrm>
            <a:prstGeom prst="roundRect">
              <a:avLst>
                <a:gd name="adj" fmla="val 16667"/>
              </a:avLst>
            </a:prstGeom>
            <a:solidFill>
              <a:srgbClr val="4472C4">
                <a:alpha val="48235"/>
              </a:srgbClr>
            </a:solidFill>
            <a:ln w="12700" cap="flat" cmpd="sng">
              <a:solidFill>
                <a:srgbClr val="3153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ga27a77131a_0_11"/>
            <p:cNvSpPr/>
            <p:nvPr/>
          </p:nvSpPr>
          <p:spPr>
            <a:xfrm>
              <a:off x="7054511" y="3468452"/>
              <a:ext cx="968400" cy="5940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GB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HPC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" name="Google Shape;199;ga27a77131a_0_11"/>
          <p:cNvGrpSpPr/>
          <p:nvPr/>
        </p:nvGrpSpPr>
        <p:grpSpPr>
          <a:xfrm>
            <a:off x="3647721" y="3529753"/>
            <a:ext cx="1145802" cy="747168"/>
            <a:chOff x="4462071" y="3297744"/>
            <a:chExt cx="1145802" cy="747168"/>
          </a:xfrm>
        </p:grpSpPr>
        <p:sp>
          <p:nvSpPr>
            <p:cNvPr id="200" name="Google Shape;200;ga27a77131a_0_11"/>
            <p:cNvSpPr/>
            <p:nvPr/>
          </p:nvSpPr>
          <p:spPr>
            <a:xfrm>
              <a:off x="4639473" y="3297744"/>
              <a:ext cx="968400" cy="594000"/>
            </a:xfrm>
            <a:prstGeom prst="roundRect">
              <a:avLst>
                <a:gd name="adj" fmla="val 16667"/>
              </a:avLst>
            </a:prstGeom>
            <a:solidFill>
              <a:srgbClr val="4472C4">
                <a:alpha val="21176"/>
              </a:srgbClr>
            </a:solidFill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ga27a77131a_0_11"/>
            <p:cNvSpPr/>
            <p:nvPr/>
          </p:nvSpPr>
          <p:spPr>
            <a:xfrm>
              <a:off x="4540598" y="3377005"/>
              <a:ext cx="968400" cy="594000"/>
            </a:xfrm>
            <a:prstGeom prst="roundRect">
              <a:avLst>
                <a:gd name="adj" fmla="val 16667"/>
              </a:avLst>
            </a:prstGeom>
            <a:solidFill>
              <a:srgbClr val="4472C4">
                <a:alpha val="48235"/>
              </a:srgbClr>
            </a:solidFill>
            <a:ln w="12700" cap="flat" cmpd="sng">
              <a:solidFill>
                <a:srgbClr val="3153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ga27a77131a_0_11"/>
            <p:cNvSpPr/>
            <p:nvPr/>
          </p:nvSpPr>
          <p:spPr>
            <a:xfrm>
              <a:off x="4462071" y="3450912"/>
              <a:ext cx="968400" cy="5940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GB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Public Clouds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3" name="Google Shape;203;ga27a77131a_0_11"/>
          <p:cNvGrpSpPr/>
          <p:nvPr/>
        </p:nvGrpSpPr>
        <p:grpSpPr>
          <a:xfrm>
            <a:off x="5166347" y="3530734"/>
            <a:ext cx="1155392" cy="745207"/>
            <a:chOff x="5712127" y="3285441"/>
            <a:chExt cx="1155392" cy="745207"/>
          </a:xfrm>
        </p:grpSpPr>
        <p:sp>
          <p:nvSpPr>
            <p:cNvPr id="204" name="Google Shape;204;ga27a77131a_0_11"/>
            <p:cNvSpPr/>
            <p:nvPr/>
          </p:nvSpPr>
          <p:spPr>
            <a:xfrm>
              <a:off x="5899119" y="3285441"/>
              <a:ext cx="968400" cy="594000"/>
            </a:xfrm>
            <a:prstGeom prst="roundRect">
              <a:avLst>
                <a:gd name="adj" fmla="val 16667"/>
              </a:avLst>
            </a:prstGeom>
            <a:solidFill>
              <a:srgbClr val="4472C4">
                <a:alpha val="21176"/>
              </a:srgbClr>
            </a:solidFill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ga27a77131a_0_11"/>
            <p:cNvSpPr/>
            <p:nvPr/>
          </p:nvSpPr>
          <p:spPr>
            <a:xfrm>
              <a:off x="5800244" y="3364702"/>
              <a:ext cx="968400" cy="594000"/>
            </a:xfrm>
            <a:prstGeom prst="roundRect">
              <a:avLst>
                <a:gd name="adj" fmla="val 16667"/>
              </a:avLst>
            </a:prstGeom>
            <a:solidFill>
              <a:srgbClr val="4472C4">
                <a:alpha val="48235"/>
              </a:srgbClr>
            </a:solidFill>
            <a:ln w="12700" cap="flat" cmpd="sng">
              <a:solidFill>
                <a:srgbClr val="3153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ga27a77131a_0_11"/>
            <p:cNvSpPr/>
            <p:nvPr/>
          </p:nvSpPr>
          <p:spPr>
            <a:xfrm>
              <a:off x="5712127" y="3436648"/>
              <a:ext cx="968400" cy="5940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GB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HTC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7" name="Google Shape;207;ga27a77131a_0_11"/>
          <p:cNvGrpSpPr/>
          <p:nvPr/>
        </p:nvGrpSpPr>
        <p:grpSpPr>
          <a:xfrm>
            <a:off x="2129095" y="3532797"/>
            <a:ext cx="1145802" cy="741080"/>
            <a:chOff x="3119687" y="3284950"/>
            <a:chExt cx="1145802" cy="741080"/>
          </a:xfrm>
        </p:grpSpPr>
        <p:sp>
          <p:nvSpPr>
            <p:cNvPr id="208" name="Google Shape;208;ga27a77131a_0_11"/>
            <p:cNvSpPr/>
            <p:nvPr/>
          </p:nvSpPr>
          <p:spPr>
            <a:xfrm>
              <a:off x="3297089" y="3284950"/>
              <a:ext cx="968400" cy="594000"/>
            </a:xfrm>
            <a:prstGeom prst="roundRect">
              <a:avLst>
                <a:gd name="adj" fmla="val 16667"/>
              </a:avLst>
            </a:prstGeom>
            <a:solidFill>
              <a:srgbClr val="4472C4">
                <a:alpha val="21176"/>
              </a:srgbClr>
            </a:solidFill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ga27a77131a_0_11"/>
            <p:cNvSpPr/>
            <p:nvPr/>
          </p:nvSpPr>
          <p:spPr>
            <a:xfrm>
              <a:off x="3198214" y="3364211"/>
              <a:ext cx="968400" cy="594000"/>
            </a:xfrm>
            <a:prstGeom prst="roundRect">
              <a:avLst>
                <a:gd name="adj" fmla="val 16667"/>
              </a:avLst>
            </a:prstGeom>
            <a:solidFill>
              <a:srgbClr val="4472C4">
                <a:alpha val="48235"/>
              </a:srgbClr>
            </a:solidFill>
            <a:ln w="12700" cap="flat" cmpd="sng">
              <a:solidFill>
                <a:srgbClr val="3153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ga27a77131a_0_11"/>
            <p:cNvSpPr/>
            <p:nvPr/>
          </p:nvSpPr>
          <p:spPr>
            <a:xfrm>
              <a:off x="3119687" y="3432030"/>
              <a:ext cx="968400" cy="5940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GB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Research Clouds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11" name="Google Shape;211;ga27a77131a_0_11"/>
          <p:cNvCxnSpPr>
            <a:stCxn id="198" idx="2"/>
            <a:endCxn id="206" idx="2"/>
          </p:cNvCxnSpPr>
          <p:nvPr/>
        </p:nvCxnSpPr>
        <p:spPr>
          <a:xfrm rot="5400000" flipH="1">
            <a:off x="6412864" y="3513698"/>
            <a:ext cx="3600" cy="1528200"/>
          </a:xfrm>
          <a:prstGeom prst="bentConnector3">
            <a:avLst>
              <a:gd name="adj1" fmla="val -6350027"/>
            </a:avLst>
          </a:prstGeom>
          <a:noFill/>
          <a:ln w="12700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2" name="Google Shape;212;ga27a77131a_0_11"/>
          <p:cNvCxnSpPr>
            <a:stCxn id="202" idx="2"/>
            <a:endCxn id="206" idx="2"/>
          </p:cNvCxnSpPr>
          <p:nvPr/>
        </p:nvCxnSpPr>
        <p:spPr>
          <a:xfrm rot="-5400000">
            <a:off x="4890771" y="3517171"/>
            <a:ext cx="900" cy="1518600"/>
          </a:xfrm>
          <a:prstGeom prst="bentConnector3">
            <a:avLst>
              <a:gd name="adj1" fmla="val -25400000"/>
            </a:avLst>
          </a:prstGeom>
          <a:noFill/>
          <a:ln w="12700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3" name="Google Shape;213;ga27a77131a_0_11"/>
          <p:cNvCxnSpPr>
            <a:stCxn id="210" idx="2"/>
            <a:endCxn id="202" idx="2"/>
          </p:cNvCxnSpPr>
          <p:nvPr/>
        </p:nvCxnSpPr>
        <p:spPr>
          <a:xfrm rot="-5400000" flipH="1">
            <a:off x="3371095" y="3516077"/>
            <a:ext cx="3000" cy="1518600"/>
          </a:xfrm>
          <a:prstGeom prst="bentConnector3">
            <a:avLst>
              <a:gd name="adj1" fmla="val 7721466"/>
            </a:avLst>
          </a:prstGeom>
          <a:noFill/>
          <a:ln w="12700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14" name="Google Shape;214;ga27a77131a_0_11"/>
          <p:cNvGrpSpPr/>
          <p:nvPr/>
        </p:nvGrpSpPr>
        <p:grpSpPr>
          <a:xfrm>
            <a:off x="4305098" y="2785154"/>
            <a:ext cx="2331406" cy="325740"/>
            <a:chOff x="4282104" y="2840926"/>
            <a:chExt cx="2331406" cy="325740"/>
          </a:xfrm>
        </p:grpSpPr>
        <p:pic>
          <p:nvPicPr>
            <p:cNvPr id="215" name="Google Shape;215;ga27a77131a_0_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282104" y="2840926"/>
              <a:ext cx="366457" cy="3257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6" name="Google Shape;216;ga27a77131a_0_11"/>
            <p:cNvSpPr txBox="1"/>
            <p:nvPr/>
          </p:nvSpPr>
          <p:spPr>
            <a:xfrm>
              <a:off x="4587010" y="2883138"/>
              <a:ext cx="20265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GB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Federated Identity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7" name="Google Shape;217;ga27a77131a_0_11"/>
          <p:cNvGrpSpPr/>
          <p:nvPr/>
        </p:nvGrpSpPr>
        <p:grpSpPr>
          <a:xfrm>
            <a:off x="2267031" y="2790797"/>
            <a:ext cx="1628309" cy="310118"/>
            <a:chOff x="3041867" y="2350767"/>
            <a:chExt cx="1628309" cy="310118"/>
          </a:xfrm>
        </p:grpSpPr>
        <p:pic>
          <p:nvPicPr>
            <p:cNvPr id="218" name="Google Shape;218;ga27a77131a_0_1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041867" y="2350767"/>
              <a:ext cx="348883" cy="3101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9" name="Google Shape;219;ga27a77131a_0_11"/>
            <p:cNvSpPr txBox="1"/>
            <p:nvPr/>
          </p:nvSpPr>
          <p:spPr>
            <a:xfrm>
              <a:off x="3352276" y="2386110"/>
              <a:ext cx="13179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GB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Federated Compute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0" name="Google Shape;220;ga27a77131a_0_11"/>
          <p:cNvGrpSpPr/>
          <p:nvPr/>
        </p:nvGrpSpPr>
        <p:grpSpPr>
          <a:xfrm>
            <a:off x="6439323" y="2810285"/>
            <a:ext cx="1311639" cy="271142"/>
            <a:chOff x="6258791" y="2329809"/>
            <a:chExt cx="1311639" cy="271142"/>
          </a:xfrm>
        </p:grpSpPr>
        <p:sp>
          <p:nvSpPr>
            <p:cNvPr id="221" name="Google Shape;221;ga27a77131a_0_11"/>
            <p:cNvSpPr txBox="1"/>
            <p:nvPr/>
          </p:nvSpPr>
          <p:spPr>
            <a:xfrm>
              <a:off x="6500930" y="2342270"/>
              <a:ext cx="10695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GB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Federated Data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2" name="Google Shape;222;ga27a77131a_0_1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258791" y="2329809"/>
              <a:ext cx="271142" cy="27114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3" name="Google Shape;223;ga27a77131a_0_11"/>
          <p:cNvSpPr/>
          <p:nvPr/>
        </p:nvSpPr>
        <p:spPr>
          <a:xfrm>
            <a:off x="5017676" y="1240075"/>
            <a:ext cx="1358400" cy="479400"/>
          </a:xfrm>
          <a:prstGeom prst="roundRect">
            <a:avLst>
              <a:gd name="adj" fmla="val 16667"/>
            </a:avLst>
          </a:prstGeom>
          <a:solidFill>
            <a:srgbClr val="31538F"/>
          </a:solidFill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Fundamental Science Data Space</a:t>
            </a:r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a27a77131a_0_11"/>
          <p:cNvSpPr/>
          <p:nvPr/>
        </p:nvSpPr>
        <p:spPr>
          <a:xfrm>
            <a:off x="3582426" y="1240075"/>
            <a:ext cx="1358400" cy="479400"/>
          </a:xfrm>
          <a:prstGeom prst="roundRect">
            <a:avLst>
              <a:gd name="adj" fmla="val 16667"/>
            </a:avLst>
          </a:prstGeom>
          <a:solidFill>
            <a:srgbClr val="31538F"/>
          </a:solidFill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Health Data Space</a:t>
            </a:r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ga27a77131a_0_11"/>
          <p:cNvSpPr/>
          <p:nvPr/>
        </p:nvSpPr>
        <p:spPr>
          <a:xfrm>
            <a:off x="2147175" y="1240075"/>
            <a:ext cx="1358400" cy="479400"/>
          </a:xfrm>
          <a:prstGeom prst="roundRect">
            <a:avLst>
              <a:gd name="adj" fmla="val 16667"/>
            </a:avLst>
          </a:prstGeom>
          <a:solidFill>
            <a:srgbClr val="31538F"/>
          </a:solidFill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Green Deal Data Space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6" name="Google Shape;226;ga27a77131a_0_11"/>
          <p:cNvCxnSpPr/>
          <p:nvPr/>
        </p:nvCxnSpPr>
        <p:spPr>
          <a:xfrm>
            <a:off x="54187" y="3403871"/>
            <a:ext cx="8000100" cy="0"/>
          </a:xfrm>
          <a:prstGeom prst="straightConnector1">
            <a:avLst/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7" name="Google Shape;227;ga27a77131a_0_11"/>
          <p:cNvCxnSpPr/>
          <p:nvPr/>
        </p:nvCxnSpPr>
        <p:spPr>
          <a:xfrm rot="10800000" flipH="1">
            <a:off x="54187" y="1849249"/>
            <a:ext cx="8000100" cy="9900"/>
          </a:xfrm>
          <a:prstGeom prst="straightConnector1">
            <a:avLst/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8" name="Google Shape;228;ga27a77131a_0_11"/>
          <p:cNvSpPr/>
          <p:nvPr/>
        </p:nvSpPr>
        <p:spPr>
          <a:xfrm>
            <a:off x="8280701" y="1126975"/>
            <a:ext cx="713100" cy="33882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A1A1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EOSC portal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9" name="Google Shape;229;ga27a77131a_0_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79863" y="1886168"/>
            <a:ext cx="466780" cy="4149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ga27a77131a_0_11"/>
          <p:cNvSpPr txBox="1"/>
          <p:nvPr/>
        </p:nvSpPr>
        <p:spPr>
          <a:xfrm>
            <a:off x="8433499" y="2216768"/>
            <a:ext cx="959400" cy="2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EOSC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users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ga27a77131a_0_11"/>
          <p:cNvSpPr/>
          <p:nvPr/>
        </p:nvSpPr>
        <p:spPr>
          <a:xfrm>
            <a:off x="7898340" y="1197126"/>
            <a:ext cx="560400" cy="479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ga27a77131a_0_11"/>
          <p:cNvSpPr/>
          <p:nvPr/>
        </p:nvSpPr>
        <p:spPr>
          <a:xfrm>
            <a:off x="7898340" y="2311460"/>
            <a:ext cx="560400" cy="479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ga27a77131a_0_11"/>
          <p:cNvSpPr/>
          <p:nvPr/>
        </p:nvSpPr>
        <p:spPr>
          <a:xfrm>
            <a:off x="7898340" y="3574593"/>
            <a:ext cx="560400" cy="479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ga27a77131a_0_11"/>
          <p:cNvSpPr/>
          <p:nvPr/>
        </p:nvSpPr>
        <p:spPr>
          <a:xfrm>
            <a:off x="1246326" y="1240069"/>
            <a:ext cx="709200" cy="30360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rgbClr val="7878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ga27a77131a_0_11"/>
          <p:cNvSpPr txBox="1"/>
          <p:nvPr/>
        </p:nvSpPr>
        <p:spPr>
          <a:xfrm rot="-5400000">
            <a:off x="117528" y="2438000"/>
            <a:ext cx="29667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Service Management, Tools, Processes, Policies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ga27a77131a_0_11"/>
          <p:cNvSpPr/>
          <p:nvPr/>
        </p:nvSpPr>
        <p:spPr>
          <a:xfrm>
            <a:off x="6458001" y="1240075"/>
            <a:ext cx="1358400" cy="479400"/>
          </a:xfrm>
          <a:prstGeom prst="roundRect">
            <a:avLst>
              <a:gd name="adj" fmla="val 16667"/>
            </a:avLst>
          </a:prstGeom>
          <a:solidFill>
            <a:srgbClr val="31538F"/>
          </a:solidFill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Humanities </a:t>
            </a:r>
            <a:br>
              <a:rPr lang="en-GB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Data Space</a:t>
            </a:r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a1672bf099_0_450"/>
          <p:cNvSpPr txBox="1">
            <a:spLocks noGrp="1"/>
          </p:cNvSpPr>
          <p:nvPr>
            <p:ph type="body" idx="1"/>
          </p:nvPr>
        </p:nvSpPr>
        <p:spPr>
          <a:xfrm>
            <a:off x="-76199" y="508159"/>
            <a:ext cx="9144000" cy="31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160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rPr lang="en-GB" sz="2400"/>
              <a:t>Allocation for communities within the project </a:t>
            </a:r>
            <a:r>
              <a:rPr lang="en-GB" sz="2400" b="1" u="sng"/>
              <a:t>AND</a:t>
            </a:r>
            <a:r>
              <a:rPr lang="en-GB" sz="2400"/>
              <a:t> for new EOSC users</a:t>
            </a:r>
            <a:endParaRPr sz="100"/>
          </a:p>
          <a:p>
            <a: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/>
              <a:t>Increasing capacity (Cloud and HTC):</a:t>
            </a:r>
            <a:endParaRPr/>
          </a:p>
          <a:p>
            <a:pPr marL="746125" lvl="1" indent="-1746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</a:pPr>
            <a:r>
              <a:rPr lang="en-GB" b="1"/>
              <a:t>Phase 1 (month 1-10)</a:t>
            </a:r>
            <a:r>
              <a:rPr lang="en-GB"/>
              <a:t> ⇒ 13.8 Million CPU hours/41,300 GPU hours/7.5 PB/month</a:t>
            </a:r>
            <a:endParaRPr/>
          </a:p>
          <a:p>
            <a:pPr marL="746125" lvl="1" indent="-1746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</a:pPr>
            <a:r>
              <a:rPr lang="en-GB" b="1"/>
              <a:t>Phase 2 (month 11-20)</a:t>
            </a:r>
            <a:r>
              <a:rPr lang="en-GB"/>
              <a:t> ⇒ 27.6 Million CPU hours/83,000 GPU hours/15 PB/month</a:t>
            </a:r>
            <a:endParaRPr/>
          </a:p>
          <a:p>
            <a:pPr marL="746125" lvl="1" indent="-1746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</a:pPr>
            <a:r>
              <a:rPr lang="en-GB" b="1"/>
              <a:t>Phase 3 (month 21-30)</a:t>
            </a:r>
            <a:r>
              <a:rPr lang="en-GB"/>
              <a:t> ⇒ 41.4 Million CPU hours/124,000 GPU hours/23 PB/month</a:t>
            </a:r>
            <a:endParaRPr/>
          </a:p>
          <a:p>
            <a: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b="1"/>
              <a:t>Mix of funding mechanisms</a:t>
            </a:r>
            <a:endParaRPr/>
          </a:p>
          <a:p>
            <a:pPr marL="746125" lvl="1" indent="-1746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</a:pPr>
            <a:r>
              <a:rPr lang="en-GB"/>
              <a:t>Virtual Access: </a:t>
            </a:r>
            <a:endParaRPr/>
          </a:p>
          <a:p>
            <a:pPr marL="746125" lvl="1" indent="-60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746125" lvl="1" indent="-1746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</a:pPr>
            <a:r>
              <a:rPr lang="en-GB"/>
              <a:t>Local grants enabling policy-based access (EGI Cloud Federation + new partners):</a:t>
            </a:r>
            <a:endParaRPr/>
          </a:p>
          <a:p>
            <a:pPr marL="746125" lvl="1" indent="-60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746125" lvl="1" indent="-60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746125" lvl="1" indent="-1746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</a:pPr>
            <a:r>
              <a:rPr lang="en-GB"/>
              <a:t>Pay-for-use:</a:t>
            </a:r>
            <a:endParaRPr/>
          </a:p>
          <a:p>
            <a:pPr marL="746125" lvl="1" indent="-1746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</a:pPr>
            <a:r>
              <a:rPr lang="en-GB"/>
              <a:t>Pilot HPC sites:  </a:t>
            </a:r>
            <a:endParaRPr/>
          </a:p>
          <a:p>
            <a:pPr marL="746125" lvl="1" indent="-60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242" name="Google Shape;242;ga1672bf099_0_450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en-GB"/>
              <a:t>Hosting nodes – Cloud &amp; HTC</a:t>
            </a:r>
            <a:endParaRPr/>
          </a:p>
        </p:txBody>
      </p:sp>
      <p:pic>
        <p:nvPicPr>
          <p:cNvPr id="243" name="Google Shape;243;ga1672bf099_0_450" descr="INCD-NCG – IberGrid – IBERIAN GRID INFRASTRUCTUR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53081" y="2549387"/>
            <a:ext cx="312568" cy="312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ga1672bf099_0_450" descr="CESNET | CESNET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01265" y="2562815"/>
            <a:ext cx="686134" cy="375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ga1672bf099_0_450" descr="fedcloud.eu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81708" y="2664920"/>
            <a:ext cx="894603" cy="170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ga1672bf099_0_45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31794" y="2648940"/>
            <a:ext cx="403166" cy="202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ga1672bf099_0_450" descr="Scientific and Technological Research Council of Turkey - Wikipedia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73605" y="2486845"/>
            <a:ext cx="280970" cy="375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ga1672bf099_0_450" descr="CNRS Logo - CEFC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081443" y="2562815"/>
            <a:ext cx="316774" cy="312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ga1672bf099_0_450" descr="DESY Logo Vector (.AI) Free Downloa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513179" y="2589285"/>
            <a:ext cx="286098" cy="286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ga1672bf099_0_450" descr="Job Administrative Managing Director (f/m/d) for Fair GmbH and GSI GmbH -  GSI Helmholtzzentrum für Schwerionenforschung / Facility for Antiproton and  Ion Research in Europe GmbH - ZEIT ONLINE Stellenmarkt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861478" y="2554125"/>
            <a:ext cx="591602" cy="286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ga1672bf099_0_450" descr="Homepage - Fraunhofer SCAI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886472" y="2620029"/>
            <a:ext cx="717563" cy="200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ga1672bf099_0_450" descr="Acknowledgements | userinfo.surfsara.nl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556356" y="2951133"/>
            <a:ext cx="689890" cy="256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ga1672bf099_0_450" descr="CESGA Logo Vector (.EPS) Free Downloa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369945" y="2951133"/>
            <a:ext cx="706366" cy="289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ga1672bf099_0_450" descr="logo CSIC » URBIOFIN Project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200011" y="2947654"/>
            <a:ext cx="890704" cy="312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ga1672bf099_0_450" descr="Logo ACK Cyfronet AGH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207675" y="2931652"/>
            <a:ext cx="591602" cy="28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ga1672bf099_0_450" descr="Institute of Information and Communication Technologies - BAS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5799277" y="2835819"/>
            <a:ext cx="686135" cy="361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ga1672bf099_0_450" descr="The “Horia Hulubei” National Institute of Physics and Nuclear Engineering ( IFIN-HH) - MHTC - MHTC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6543716" y="2874005"/>
            <a:ext cx="443865" cy="443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ga1672bf099_0_450" descr="LIP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7077014" y="2937014"/>
            <a:ext cx="369631" cy="248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ga1672bf099_0_450" descr="A close up of a logo&#10;&#10;Description automatically generated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2895878" y="3562273"/>
            <a:ext cx="254681" cy="271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ga1672bf099_0_450" descr="A picture containing drawing&#10;&#10;Description automatically generated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3408647" y="3601324"/>
            <a:ext cx="573882" cy="232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ga1672bf099_0_450" descr="A picture containing drawing, food&#10;&#10;Description automatically generated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2179270" y="3584628"/>
            <a:ext cx="506392" cy="228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ga1672bf099_0_450" descr="Epic Innolabs – EXCELLENCE IN PRODUCTION INFORMATICS AND CONTROL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4167413" y="3581039"/>
            <a:ext cx="756737" cy="25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ga1672bf099_0_450" descr="Technische Universität Wien – Wikipedia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5092292" y="3597820"/>
            <a:ext cx="679310" cy="25683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ga1672bf099_0_450"/>
          <p:cNvSpPr txBox="1"/>
          <p:nvPr/>
        </p:nvSpPr>
        <p:spPr>
          <a:xfrm>
            <a:off x="2226889" y="3876527"/>
            <a:ext cx="3381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 b="0" i="1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Moldova</a:t>
            </a:r>
            <a:endParaRPr sz="700" b="0" i="1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ga1672bf099_0_450"/>
          <p:cNvSpPr txBox="1"/>
          <p:nvPr/>
        </p:nvSpPr>
        <p:spPr>
          <a:xfrm>
            <a:off x="4390639" y="3869173"/>
            <a:ext cx="3381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 b="0" i="1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Hungary</a:t>
            </a:r>
            <a:endParaRPr sz="700" b="0" i="1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ga1672bf099_0_450"/>
          <p:cNvSpPr txBox="1"/>
          <p:nvPr/>
        </p:nvSpPr>
        <p:spPr>
          <a:xfrm>
            <a:off x="3537498" y="3876006"/>
            <a:ext cx="3189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 b="0" i="1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Georgia</a:t>
            </a:r>
            <a:endParaRPr sz="700" b="0" i="1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ga1672bf099_0_450"/>
          <p:cNvSpPr txBox="1"/>
          <p:nvPr/>
        </p:nvSpPr>
        <p:spPr>
          <a:xfrm>
            <a:off x="2903794" y="3869173"/>
            <a:ext cx="2388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 b="0" i="1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Latvia</a:t>
            </a:r>
            <a:endParaRPr sz="700" b="0" i="1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ga1672bf099_0_450"/>
          <p:cNvSpPr txBox="1"/>
          <p:nvPr/>
        </p:nvSpPr>
        <p:spPr>
          <a:xfrm>
            <a:off x="5292485" y="3890776"/>
            <a:ext cx="2790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 b="0" i="1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Austria</a:t>
            </a:r>
            <a:endParaRPr sz="700" b="0" i="1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9" name="Google Shape;269;ga1672bf099_0_450" descr="CloudFerro | Cutting-edge cloud computing services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2012802" y="4115595"/>
            <a:ext cx="1052327" cy="286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ga1672bf099_0_450" descr="T-Systems Symposium 2019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3258283" y="4182512"/>
            <a:ext cx="1152525" cy="242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ga1672bf099_0_450" descr="Screen Shot 2015-05-18 at 01.59.22.png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5924262" y="3581039"/>
            <a:ext cx="581228" cy="315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ga1672bf099_0_450" descr="A close up of a logo&#10;&#10;Description automatically generated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6618758" y="3607003"/>
            <a:ext cx="681700" cy="197047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ga1672bf099_0_450"/>
          <p:cNvSpPr txBox="1"/>
          <p:nvPr/>
        </p:nvSpPr>
        <p:spPr>
          <a:xfrm>
            <a:off x="6063500" y="3899125"/>
            <a:ext cx="232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 b="0" i="1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USA</a:t>
            </a:r>
            <a:endParaRPr sz="700" b="0" i="1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ga1672bf099_0_450"/>
          <p:cNvSpPr txBox="1"/>
          <p:nvPr/>
        </p:nvSpPr>
        <p:spPr>
          <a:xfrm>
            <a:off x="6832754" y="3890776"/>
            <a:ext cx="232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 b="0" i="1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China</a:t>
            </a:r>
            <a:endParaRPr sz="700" b="0" i="1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5" name="Google Shape;275;ga1672bf099_0_450" descr="IDIA – UWC Astrophysics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7399525" y="3584382"/>
            <a:ext cx="409020" cy="314754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ga1672bf099_0_450"/>
          <p:cNvSpPr txBox="1"/>
          <p:nvPr/>
        </p:nvSpPr>
        <p:spPr>
          <a:xfrm>
            <a:off x="7356236" y="3899136"/>
            <a:ext cx="4890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 b="0" i="1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South Africa</a:t>
            </a:r>
            <a:endParaRPr sz="700" b="0" i="1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ga1672bf099_0_450"/>
          <p:cNvSpPr/>
          <p:nvPr/>
        </p:nvSpPr>
        <p:spPr>
          <a:xfrm>
            <a:off x="7820495" y="2445789"/>
            <a:ext cx="1223400" cy="503100"/>
          </a:xfrm>
          <a:prstGeom prst="wedgeRectCallout">
            <a:avLst>
              <a:gd name="adj1" fmla="val -59567"/>
              <a:gd name="adj2" fmla="val 35062"/>
            </a:avLst>
          </a:prstGeom>
          <a:solidFill>
            <a:schemeClr val="accent1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Diverse locations</a:t>
            </a:r>
            <a:br>
              <a:rPr lang="en-GB"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br>
              <a:rPr lang="en-GB"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compute flavors</a:t>
            </a: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" name="Google Shape;278;ga1672bf099_0_450" descr="Scientific and Technological Research Council of Turkey - Wikipedia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46905" y="4595890"/>
            <a:ext cx="280970" cy="375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ga1672bf099_0_450" descr="CESGA Logo Vector (.EPS) Free Downloa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276645" y="4596944"/>
            <a:ext cx="706366" cy="289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ga1672bf099_0_450" descr="Institute of Information and Communication Technologies - BAS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3391769" y="4563871"/>
            <a:ext cx="686135" cy="361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ga1672bf099_0_450" descr="LIP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4164627" y="4603831"/>
            <a:ext cx="369631" cy="248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ad40ef6010_0_79"/>
          <p:cNvSpPr txBox="1">
            <a:spLocks noGrp="1"/>
          </p:cNvSpPr>
          <p:nvPr>
            <p:ph type="body" idx="1"/>
          </p:nvPr>
        </p:nvSpPr>
        <p:spPr>
          <a:xfrm>
            <a:off x="176645" y="1369219"/>
            <a:ext cx="8754300" cy="31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rPr lang="en-GB" b="1"/>
              <a:t>Confluence</a:t>
            </a:r>
            <a:r>
              <a:rPr lang="en-GB"/>
              <a:t>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https://confluence.egi.eu/display/EGIACE</a:t>
            </a:r>
            <a:r>
              <a:rPr lang="en-GB"/>
              <a:t>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rPr lang="en-GB" b="1"/>
              <a:t>Other tools:</a:t>
            </a:r>
            <a:r>
              <a:rPr lang="en-GB"/>
              <a:t> Jira, mailing lists, Indico, Google drive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rPr lang="en-GB" b="1"/>
              <a:t>PMO</a:t>
            </a:r>
            <a:r>
              <a:rPr lang="en-GB"/>
              <a:t>: </a:t>
            </a:r>
            <a:r>
              <a:rPr lang="en-GB" u="sng">
                <a:solidFill>
                  <a:schemeClr val="hlink"/>
                </a:solidFill>
                <a:hlinkClick r:id="rId4"/>
              </a:rPr>
              <a:t>egi-ace-po@mailman.egi.eu</a:t>
            </a:r>
            <a:r>
              <a:rPr lang="en-GB"/>
              <a:t>  (please contact to get access)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rPr lang="en-GB" b="1"/>
              <a:t>Mailing lists</a:t>
            </a:r>
            <a:r>
              <a:rPr lang="en-GB"/>
              <a:t>: </a:t>
            </a:r>
            <a:r>
              <a:rPr lang="en-GB" u="sng">
                <a:solidFill>
                  <a:schemeClr val="hlink"/>
                </a:solidFill>
                <a:hlinkClick r:id="rId5"/>
              </a:rPr>
              <a:t>https://confluence.egi.eu/display/EGIACE/EGI-ACE+mailing+lists</a:t>
            </a:r>
            <a:r>
              <a:rPr lang="en-GB"/>
              <a:t>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rPr lang="en-GB" b="1"/>
              <a:t>Communication package: </a:t>
            </a:r>
            <a:r>
              <a:rPr lang="en-GB"/>
              <a:t>in progress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sp>
        <p:nvSpPr>
          <p:cNvPr id="583" name="Google Shape;583;gad40ef6010_0_79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GB"/>
              <a:t>Communication</a:t>
            </a:r>
            <a:endParaRPr/>
          </a:p>
        </p:txBody>
      </p:sp>
      <p:sp>
        <p:nvSpPr>
          <p:cNvPr id="584" name="Google Shape;584;gad40ef6010_0_79"/>
          <p:cNvSpPr txBox="1">
            <a:spLocks noGrp="1"/>
          </p:cNvSpPr>
          <p:nvPr>
            <p:ph type="subTitle" idx="2"/>
          </p:nvPr>
        </p:nvSpPr>
        <p:spPr>
          <a:xfrm>
            <a:off x="2579076" y="628358"/>
            <a:ext cx="4728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ad3b664178_8_66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GB"/>
              <a:t>Implementation structure</a:t>
            </a:r>
            <a:endParaRPr/>
          </a:p>
        </p:txBody>
      </p:sp>
      <p:sp>
        <p:nvSpPr>
          <p:cNvPr id="591" name="Google Shape;591;gad3b664178_8_66"/>
          <p:cNvSpPr/>
          <p:nvPr/>
        </p:nvSpPr>
        <p:spPr>
          <a:xfrm>
            <a:off x="1077543" y="666712"/>
            <a:ext cx="7162200" cy="41469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WP1 Project Management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gad3b664178_8_66"/>
          <p:cNvSpPr/>
          <p:nvPr/>
        </p:nvSpPr>
        <p:spPr>
          <a:xfrm>
            <a:off x="1342391" y="1088637"/>
            <a:ext cx="6332400" cy="525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5925" tIns="32950" rIns="65925" bIns="329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GB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WP2 Coordination and cooperation</a:t>
            </a: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Strategy, Service Portfolio Management, Continual Improvement</a:t>
            </a: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gad3b664178_8_66"/>
          <p:cNvSpPr/>
          <p:nvPr/>
        </p:nvSpPr>
        <p:spPr>
          <a:xfrm>
            <a:off x="1342391" y="2213087"/>
            <a:ext cx="4366500" cy="240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Service Provisioning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gad3b664178_8_66"/>
          <p:cNvSpPr/>
          <p:nvPr/>
        </p:nvSpPr>
        <p:spPr>
          <a:xfrm>
            <a:off x="6123316" y="2213087"/>
            <a:ext cx="1679700" cy="240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Service Management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gad3b664178_8_66"/>
          <p:cNvSpPr/>
          <p:nvPr/>
        </p:nvSpPr>
        <p:spPr>
          <a:xfrm>
            <a:off x="6233266" y="2414687"/>
            <a:ext cx="1459800" cy="1850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5925" tIns="32950" rIns="65925" bIns="329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WP7 </a:t>
            </a: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Compute Services Delivery and Planning</a:t>
            </a: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Services Delivery</a:t>
            </a:r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Service Planning Green Computing</a:t>
            </a:r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Fed Services</a:t>
            </a:r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gad3b664178_8_66"/>
          <p:cNvSpPr/>
          <p:nvPr/>
        </p:nvSpPr>
        <p:spPr>
          <a:xfrm>
            <a:off x="5485816" y="2187387"/>
            <a:ext cx="865200" cy="3804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D3DCF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gad3b664178_8_66"/>
          <p:cNvSpPr/>
          <p:nvPr/>
        </p:nvSpPr>
        <p:spPr>
          <a:xfrm rot="5400000">
            <a:off x="6514266" y="1748237"/>
            <a:ext cx="813300" cy="3387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D3DCF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gad3b664178_8_66"/>
          <p:cNvSpPr/>
          <p:nvPr/>
        </p:nvSpPr>
        <p:spPr>
          <a:xfrm rot="5400000">
            <a:off x="1443191" y="1748237"/>
            <a:ext cx="813300" cy="3387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D3DCF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gad3b664178_8_66"/>
          <p:cNvSpPr/>
          <p:nvPr/>
        </p:nvSpPr>
        <p:spPr>
          <a:xfrm>
            <a:off x="1536816" y="2388512"/>
            <a:ext cx="1258200" cy="1647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5925" tIns="32950" rIns="65925" bIns="329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WP3 Federated Access Services (VA)</a:t>
            </a: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AAI/Data/ Compute</a:t>
            </a:r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gad3b664178_8_66"/>
          <p:cNvSpPr/>
          <p:nvPr/>
        </p:nvSpPr>
        <p:spPr>
          <a:xfrm>
            <a:off x="2879541" y="2507112"/>
            <a:ext cx="2775000" cy="3804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5925" tIns="32950" rIns="65925" bIns="329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WP4 [IaaS] Infrastructure Services (VA)</a:t>
            </a: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gad3b664178_8_66"/>
          <p:cNvSpPr/>
          <p:nvPr/>
        </p:nvSpPr>
        <p:spPr>
          <a:xfrm>
            <a:off x="2879541" y="3035762"/>
            <a:ext cx="2775000" cy="3804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5925" tIns="32950" rIns="65925" bIns="329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WP5 [PaaS] Platform Services (VA)</a:t>
            </a: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gad3b664178_8_66"/>
          <p:cNvSpPr/>
          <p:nvPr/>
        </p:nvSpPr>
        <p:spPr>
          <a:xfrm>
            <a:off x="2879541" y="3564412"/>
            <a:ext cx="2775000" cy="3804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5925" tIns="32950" rIns="65925" bIns="329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WP6 [SaaS] Data Spaces and Tools (VA)</a:t>
            </a: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gad3b664178_8_66"/>
          <p:cNvSpPr txBox="1"/>
          <p:nvPr/>
        </p:nvSpPr>
        <p:spPr>
          <a:xfrm>
            <a:off x="1942041" y="1748062"/>
            <a:ext cx="558900" cy="3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Align</a:t>
            </a:r>
            <a:endParaRPr sz="12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gad3b664178_8_66"/>
          <p:cNvSpPr txBox="1"/>
          <p:nvPr/>
        </p:nvSpPr>
        <p:spPr>
          <a:xfrm>
            <a:off x="7090266" y="1752287"/>
            <a:ext cx="558900" cy="3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Align</a:t>
            </a:r>
            <a:endParaRPr sz="12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gad3b664178_8_66"/>
          <p:cNvSpPr txBox="1"/>
          <p:nvPr/>
        </p:nvSpPr>
        <p:spPr>
          <a:xfrm>
            <a:off x="5578516" y="1670712"/>
            <a:ext cx="865200" cy="3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 and delivery</a:t>
            </a:r>
            <a:endParaRPr sz="12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OM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3203</Words>
  <Application>Microsoft Office PowerPoint</Application>
  <PresentationFormat>On-screen Show (16:9)</PresentationFormat>
  <Paragraphs>409</Paragraphs>
  <Slides>34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-apple-system</vt:lpstr>
      <vt:lpstr>Arial</vt:lpstr>
      <vt:lpstr>Calibri</vt:lpstr>
      <vt:lpstr>Courier New</vt:lpstr>
      <vt:lpstr>Noto Sans Symbols</vt:lpstr>
      <vt:lpstr>HOME</vt:lpstr>
      <vt:lpstr>CONTENT</vt:lpstr>
      <vt:lpstr>EGI-ACE &amp; Security Coordn.</vt:lpstr>
      <vt:lpstr>Slides from EGI-ACE InfoDay</vt:lpstr>
      <vt:lpstr>EGI-ACE objectives</vt:lpstr>
      <vt:lpstr>EGI-ACE specific objectives</vt:lpstr>
      <vt:lpstr>Consortium Overview and Service Providers</vt:lpstr>
      <vt:lpstr>Concept and methodology: Tier service architecture</vt:lpstr>
      <vt:lpstr>Hosting nodes – Cloud &amp; HTC</vt:lpstr>
      <vt:lpstr>Communication</vt:lpstr>
      <vt:lpstr>Implementation structure</vt:lpstr>
      <vt:lpstr>WP1 - Project management and coordination</vt:lpstr>
      <vt:lpstr>WP1 - Project management and coordination</vt:lpstr>
      <vt:lpstr>WP2 - Coordination and Cooperation</vt:lpstr>
      <vt:lpstr>WP2 - Coordination and Cooperation </vt:lpstr>
      <vt:lpstr>WP3 - Infrastructure Services </vt:lpstr>
      <vt:lpstr>WP3 - Infrastructure Services  </vt:lpstr>
      <vt:lpstr>WP4 - Platform Services   </vt:lpstr>
      <vt:lpstr>WP4 - Platform Services    </vt:lpstr>
      <vt:lpstr>WP5 - Federated data space   </vt:lpstr>
      <vt:lpstr>WP5 - Federated data space  </vt:lpstr>
      <vt:lpstr>WP6 - Federated Access Services    </vt:lpstr>
      <vt:lpstr>WP6 - Federated Access Services       </vt:lpstr>
      <vt:lpstr>WP7 Service Delivery and Planning      </vt:lpstr>
      <vt:lpstr>WP7 Service Delivery and Planning     </vt:lpstr>
      <vt:lpstr>WP7 Service Delivery and Planning     </vt:lpstr>
      <vt:lpstr>Management structure</vt:lpstr>
      <vt:lpstr>Management structure </vt:lpstr>
      <vt:lpstr>Roles</vt:lpstr>
      <vt:lpstr>Roles</vt:lpstr>
      <vt:lpstr>PowerPoint Presentation</vt:lpstr>
      <vt:lpstr>More information &amp; Kick-Off</vt:lpstr>
      <vt:lpstr>EGI-ACE Task 7.5</vt:lpstr>
      <vt:lpstr>Task 7.5 - details</vt:lpstr>
      <vt:lpstr>Task 7.5 – Sub Tasks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EGI-ACE InfoDay</dc:title>
  <dc:creator>Davidu Kelsey</dc:creator>
  <cp:lastModifiedBy>David Kelsey</cp:lastModifiedBy>
  <cp:revision>19</cp:revision>
  <dcterms:modified xsi:type="dcterms:W3CDTF">2021-01-27T09:21:05Z</dcterms:modified>
</cp:coreProperties>
</file>