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0" r:id="rId5"/>
    <p:sldMasterId id="2147483657" r:id="rId6"/>
    <p:sldMasterId id="2147483665"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50" roundtripDataSignature="AMtx7miaF6LCXhbk3HtSkVrboVAdDrfAy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slide" Target="slides/slide38.xml"/><Relationship Id="rId45" Type="http://schemas.openxmlformats.org/officeDocument/2006/relationships/slide" Target="slides/slide37.xml"/><Relationship Id="rId1" Type="http://schemas.openxmlformats.org/officeDocument/2006/relationships/theme" Target="theme/theme5.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48" Type="http://schemas.openxmlformats.org/officeDocument/2006/relationships/slide" Target="slides/slide40.xml"/><Relationship Id="rId47" Type="http://schemas.openxmlformats.org/officeDocument/2006/relationships/slide" Target="slides/slide39.xml"/><Relationship Id="rId49" Type="http://schemas.openxmlformats.org/officeDocument/2006/relationships/slide" Target="slides/slide41.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0" Type="http://customschemas.google.com/relationships/presentationmetadata" Target="metadata"/><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bc107b112f_0_7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3" name="Google Shape;143;gbc107b112f_0_7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bb10b688b6_2_2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4" name="Google Shape;284;gbb10b688b6_2_21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bb10b688b6_8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7" name="Google Shape;317;gbb10b688b6_8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bb10b688b6_2_2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5" name="Google Shape;325;gbb10b688b6_2_24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bacec6ad04_6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2" name="Google Shape;332;gbacec6ad04_6_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bb3adffe1f_4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1" name="Google Shape;341;gbb3adffe1f_4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bb3adffe1f_4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2" name="Google Shape;352;gbb3adffe1f_4_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bb3adffe1f_4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8" name="Google Shape;368;gbb3adffe1f_4_1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b5cd32d0d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8" name="Google Shape;398;gb5cd32d0d3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b5cd32d0d3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9" name="Google Shape;409;gb5cd32d0d3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bacec6ad04_40_4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9" name="Google Shape;419;gbacec6ad04_40_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a:p>
          <a:p>
            <a:pPr indent="-228600" lvl="0" marL="457200" marR="0" rtl="0" algn="l">
              <a:lnSpc>
                <a:spcPct val="100000"/>
              </a:lnSpc>
              <a:spcBef>
                <a:spcPts val="0"/>
              </a:spcBef>
              <a:spcAft>
                <a:spcPts val="0"/>
              </a:spcAft>
              <a:buClr>
                <a:srgbClr val="000000"/>
              </a:buClr>
              <a:buSzPts val="1100"/>
              <a:buFont typeface="Arial"/>
              <a:buNone/>
            </a:pPr>
            <a:r>
              <a:t/>
            </a:r>
            <a:endParaRPr/>
          </a:p>
        </p:txBody>
      </p:sp>
      <p:sp>
        <p:nvSpPr>
          <p:cNvPr id="420" name="Google Shape;420;gbacec6ad04_40_47:notes"/>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27/05/2020</a:t>
            </a:r>
            <a:endParaRPr b="0" i="0" sz="1400" u="none" cap="none" strike="noStrike">
              <a:solidFill>
                <a:srgbClr val="000000"/>
              </a:solidFill>
              <a:latin typeface="Arial"/>
              <a:ea typeface="Arial"/>
              <a:cs typeface="Arial"/>
              <a:sym typeface="Arial"/>
            </a:endParaRPr>
          </a:p>
        </p:txBody>
      </p:sp>
      <p:sp>
        <p:nvSpPr>
          <p:cNvPr id="421" name="Google Shape;421;gbacec6ad04_40_4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bb10b688b6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 name="Google Shape;149;gbb10b688b6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bacec6ad04_40_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3" name="Google Shape;433;gbacec6ad04_40_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
        <p:nvSpPr>
          <p:cNvPr id="434" name="Google Shape;434;gbacec6ad04_40_61: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bacec6ad04_40_8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4" name="Google Shape;454;gbacec6ad04_40_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a:p>
            <a:pPr indent="-228600" lvl="0" marL="457200" marR="0" rtl="0" algn="l">
              <a:lnSpc>
                <a:spcPct val="100000"/>
              </a:lnSpc>
              <a:spcBef>
                <a:spcPts val="0"/>
              </a:spcBef>
              <a:spcAft>
                <a:spcPts val="0"/>
              </a:spcAft>
              <a:buClr>
                <a:srgbClr val="000000"/>
              </a:buClr>
              <a:buSzPts val="1100"/>
              <a:buFont typeface="Arial"/>
              <a:buNone/>
            </a:pPr>
            <a:r>
              <a:t/>
            </a:r>
            <a:endParaRPr/>
          </a:p>
        </p:txBody>
      </p:sp>
      <p:sp>
        <p:nvSpPr>
          <p:cNvPr id="455" name="Google Shape;455;gbacec6ad04_40_81: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bacec6ad04_40_1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8" name="Google Shape;478;gbacec6ad04_40_10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bacec6ad04_40_12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4" name="Google Shape;504;gbacec6ad04_40_1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
        <p:nvSpPr>
          <p:cNvPr id="505" name="Google Shape;505;gbacec6ad04_40_129: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bacec6ad04_40_15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br>
              <a:rPr lang="en-GB"/>
            </a:br>
            <a:br>
              <a:rPr lang="en-GB"/>
            </a:br>
            <a:br>
              <a:rPr lang="en-GB"/>
            </a:br>
            <a:br>
              <a:rPr lang="en-GB"/>
            </a:br>
            <a:endParaRPr/>
          </a:p>
        </p:txBody>
      </p:sp>
      <p:sp>
        <p:nvSpPr>
          <p:cNvPr id="535" name="Google Shape;535;gbacec6ad04_40_1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b5cd32d0d3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6" name="Google Shape;546;gb5cd32d0d3_0_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b5cd32d0d3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9" name="Google Shape;559;gb5cd32d0d3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gbacec6ad04_40_1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573" name="Google Shape;573;gbacec6ad04_40_1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gbacec6ad04_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9" name="Google Shape;579;gbacec6ad04_6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gbacec6ad04_6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0" name="Google Shape;590;gbacec6ad04_6_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bb10b688b6_2_1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gbb10b688b6_2_1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bacec6ad04_6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8" name="Google Shape;598;gbacec6ad04_6_1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gbacec6ad04_6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6" name="Google Shape;606;gbacec6ad04_6_1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gbacec6ad04_6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3" name="Google Shape;613;gbacec6ad04_6_1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gbacec6ad04_6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1" name="Google Shape;621;gbacec6ad04_6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gbacec6ad04_6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1" name="Google Shape;631;gbacec6ad04_6_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gbacec6ad04_6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0" name="Google Shape;640;gbacec6ad04_6_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gbacec6ad04_6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3" name="Google Shape;653;gbacec6ad04_6_1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gbacec6ad04_6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2" name="Google Shape;662;gbacec6ad04_6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gbacec6ad04_6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0" name="Google Shape;670;gbacec6ad04_6_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gbacec6ad04_6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7" name="Google Shape;677;gbacec6ad04_6_1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bb10b688b6_2_1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7" name="Google Shape;177;gbb10b688b6_2_12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gbacec6ad04_6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6" name="Google Shape;686;gbacec6ad04_6_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gbacec6ad04_6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5" name="Google Shape;695;gbacec6ad04_6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bb10b688b6_8_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 name="Google Shape;225;gbb10b688b6_8_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bb10b688b6_2_1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8" name="Google Shape;248;gbb10b688b6_2_1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GB"/>
              <a:t>Coordinates the provisioning of virtualized compute and storage on distributed infrastructures, including cloud, HPC clusters and container orchestration platformsAutomatic selection of the best resource providers based on criteria like user’s SLAs, services availability and monitoring metrics and data location</a:t>
            </a:r>
            <a:endParaRPr/>
          </a:p>
          <a:p>
            <a:pPr indent="-298450" lvl="0" marL="457200" marR="0" rtl="0" algn="l">
              <a:lnSpc>
                <a:spcPct val="100000"/>
              </a:lnSpc>
              <a:spcBef>
                <a:spcPts val="0"/>
              </a:spcBef>
              <a:spcAft>
                <a:spcPts val="0"/>
              </a:spcAft>
              <a:buClr>
                <a:srgbClr val="000000"/>
              </a:buClr>
              <a:buSzPts val="1100"/>
              <a:buFont typeface="Arial"/>
              <a:buChar char="●"/>
            </a:pPr>
            <a:r>
              <a:rPr lang="en-GB"/>
              <a:t>Integrated with Federated Data services (Onedata, Dynafed and Rucio)</a:t>
            </a:r>
            <a:endParaRPr/>
          </a:p>
          <a:p>
            <a:pPr indent="-298450" lvl="0" marL="457200" marR="0" rtl="0" algn="l">
              <a:lnSpc>
                <a:spcPct val="100000"/>
              </a:lnSpc>
              <a:spcBef>
                <a:spcPts val="0"/>
              </a:spcBef>
              <a:spcAft>
                <a:spcPts val="0"/>
              </a:spcAft>
              <a:buClr>
                <a:srgbClr val="000000"/>
              </a:buClr>
              <a:buSzPts val="1100"/>
              <a:buFont typeface="Arial"/>
              <a:buChar char="●"/>
            </a:pPr>
            <a:r>
              <a:rPr lang="en-GB"/>
              <a:t>Automatic re-submission of the deployment request in case of failures or timeout (for a configurable number of retries)</a:t>
            </a:r>
            <a:endParaRPr/>
          </a:p>
          <a:p>
            <a:pPr indent="-298450" lvl="0" marL="457200" marR="0" rtl="0" algn="l">
              <a:lnSpc>
                <a:spcPct val="100000"/>
              </a:lnSpc>
              <a:spcBef>
                <a:spcPts val="0"/>
              </a:spcBef>
              <a:spcAft>
                <a:spcPts val="0"/>
              </a:spcAft>
              <a:buClr>
                <a:srgbClr val="000000"/>
              </a:buClr>
              <a:buSzPts val="1100"/>
              <a:buFont typeface="Arial"/>
              <a:buChar char="●"/>
            </a:pPr>
            <a:r>
              <a:rPr lang="en-GB"/>
              <a:t>Support for data orchestration workflow with Rucio (Cern)</a:t>
            </a:r>
            <a:endParaRPr/>
          </a:p>
          <a:p>
            <a:pPr indent="-298450" lvl="0" marL="457200" marR="0" rtl="0" algn="l">
              <a:lnSpc>
                <a:spcPct val="100000"/>
              </a:lnSpc>
              <a:spcBef>
                <a:spcPts val="0"/>
              </a:spcBef>
              <a:spcAft>
                <a:spcPts val="0"/>
              </a:spcAft>
              <a:buClr>
                <a:srgbClr val="000000"/>
              </a:buClr>
              <a:buSzPts val="1100"/>
              <a:buFont typeface="Arial"/>
              <a:buChar char="●"/>
            </a:pPr>
            <a:r>
              <a:rPr lang="en-GB"/>
              <a:t>Submission of data replication rules</a:t>
            </a:r>
            <a:endParaRPr/>
          </a:p>
          <a:p>
            <a:pPr indent="-298450" lvl="0" marL="457200" marR="0" rtl="0" algn="l">
              <a:lnSpc>
                <a:spcPct val="100000"/>
              </a:lnSpc>
              <a:spcBef>
                <a:spcPts val="0"/>
              </a:spcBef>
              <a:spcAft>
                <a:spcPts val="0"/>
              </a:spcAft>
              <a:buClr>
                <a:srgbClr val="000000"/>
              </a:buClr>
              <a:buSzPts val="1100"/>
              <a:buFont typeface="Arial"/>
              <a:buChar char="●"/>
            </a:pPr>
            <a:r>
              <a:rPr lang="en-GB"/>
              <a:t>Trigger processing jobs on data ingestion events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bb10b688b6_2_1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8" name="Google Shape;258;gbb10b688b6_2_18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bb10b688b6_8_7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7" name="Google Shape;267;gbb10b688b6_8_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bb10b688b6_2_2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6" name="Google Shape;276;gbb10b688b6_2_20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p:spTree>
      <p:nvGrpSpPr>
        <p:cNvPr id="13" name="Shape 13"/>
        <p:cNvGrpSpPr/>
        <p:nvPr/>
      </p:nvGrpSpPr>
      <p:grpSpPr>
        <a:xfrm>
          <a:off x="0" y="0"/>
          <a:ext cx="0" cy="0"/>
          <a:chOff x="0" y="0"/>
          <a:chExt cx="0" cy="0"/>
        </a:xfrm>
      </p:grpSpPr>
      <p:sp>
        <p:nvSpPr>
          <p:cNvPr id="14" name="Google Shape;14;p21"/>
          <p:cNvSpPr txBox="1"/>
          <p:nvPr>
            <p:ph idx="1" type="subTitle"/>
          </p:nvPr>
        </p:nvSpPr>
        <p:spPr>
          <a:xfrm>
            <a:off x="329919" y="2490809"/>
            <a:ext cx="4543746" cy="480131"/>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chemeClr val="lt1"/>
              </a:buClr>
              <a:buSzPts val="2700"/>
              <a:buFont typeface="Arial"/>
              <a:buNone/>
              <a:defRPr b="0" i="1" sz="2700" u="none" cap="none" strike="noStrike">
                <a:solidFill>
                  <a:schemeClr val="lt1"/>
                </a:solidFill>
                <a:latin typeface="Calibri"/>
                <a:ea typeface="Calibri"/>
                <a:cs typeface="Calibri"/>
                <a:sym typeface="Calibri"/>
              </a:defRPr>
            </a:lvl1pPr>
            <a:lvl2pPr lvl="1" marR="0" rtl="0"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375"/>
              </a:spcBef>
              <a:spcAft>
                <a:spcPts val="0"/>
              </a:spcAft>
              <a:buClr>
                <a:schemeClr val="dk1"/>
              </a:buClr>
              <a:buSzPts val="1350"/>
              <a:buFont typeface="Arial"/>
              <a:buNone/>
              <a:defRPr b="0" i="0" sz="1350" u="none" cap="none" strike="noStrike">
                <a:solidFill>
                  <a:schemeClr val="dk1"/>
                </a:solidFill>
                <a:latin typeface="Calibri"/>
                <a:ea typeface="Calibri"/>
                <a:cs typeface="Calibri"/>
                <a:sym typeface="Calibri"/>
              </a:defRPr>
            </a:lvl3pPr>
            <a:lvl4pPr lvl="3"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15" name="Google Shape;15;p21"/>
          <p:cNvSpPr txBox="1"/>
          <p:nvPr>
            <p:ph type="title"/>
          </p:nvPr>
        </p:nvSpPr>
        <p:spPr>
          <a:xfrm>
            <a:off x="329919" y="1948714"/>
            <a:ext cx="4815417" cy="521681"/>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3000"/>
              <a:buFont typeface="Calibri"/>
              <a:buNone/>
              <a:defRPr b="1" i="0" sz="30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6" name="Google Shape;16;p21"/>
          <p:cNvSpPr txBox="1"/>
          <p:nvPr>
            <p:ph idx="2" type="body"/>
          </p:nvPr>
        </p:nvSpPr>
        <p:spPr>
          <a:xfrm>
            <a:off x="354634" y="3636204"/>
            <a:ext cx="1936583" cy="2509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50"/>
              </a:spcBef>
              <a:spcAft>
                <a:spcPts val="0"/>
              </a:spcAft>
              <a:buClr>
                <a:schemeClr val="lt1"/>
              </a:buClr>
              <a:buSzPts val="1200"/>
              <a:buFont typeface="Arial"/>
              <a:buNone/>
              <a:defRPr b="0" i="1" sz="1200" u="none" cap="none" strike="noStrike">
                <a:solidFill>
                  <a:schemeClr val="lt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7" name="Google Shape;17;p21"/>
          <p:cNvSpPr txBox="1"/>
          <p:nvPr>
            <p:ph idx="3" type="body"/>
          </p:nvPr>
        </p:nvSpPr>
        <p:spPr>
          <a:xfrm>
            <a:off x="354634" y="3353555"/>
            <a:ext cx="1936583" cy="2509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50"/>
              </a:spcBef>
              <a:spcAft>
                <a:spcPts val="0"/>
              </a:spcAft>
              <a:buClr>
                <a:schemeClr val="lt1"/>
              </a:buClr>
              <a:buSzPts val="2000"/>
              <a:buFont typeface="Arial"/>
              <a:buNone/>
              <a:defRPr b="1" i="0" sz="2000" u="none" cap="none" strike="noStrike">
                <a:solidFill>
                  <a:schemeClr val="lt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71" name="Shape 71"/>
        <p:cNvGrpSpPr/>
        <p:nvPr/>
      </p:nvGrpSpPr>
      <p:grpSpPr>
        <a:xfrm>
          <a:off x="0" y="0"/>
          <a:ext cx="0" cy="0"/>
          <a:chOff x="0" y="0"/>
          <a:chExt cx="0" cy="0"/>
        </a:xfrm>
      </p:grpSpPr>
      <p:sp>
        <p:nvSpPr>
          <p:cNvPr id="72" name="Google Shape;72;gbc107b112f_0_974"/>
          <p:cNvSpPr txBox="1"/>
          <p:nvPr>
            <p:ph type="title"/>
          </p:nvPr>
        </p:nvSpPr>
        <p:spPr>
          <a:xfrm>
            <a:off x="2579077" y="169145"/>
            <a:ext cx="4728900" cy="341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E67AD"/>
              </a:buClr>
              <a:buSzPts val="2500"/>
              <a:buFont typeface="Calibri"/>
              <a:buNone/>
              <a:defRPr b="1" i="0" sz="2500" u="none" cap="none" strike="noStrike">
                <a:solidFill>
                  <a:srgbClr val="0E67AD"/>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3" name="Google Shape;73;gbc107b112f_0_974"/>
          <p:cNvSpPr txBox="1"/>
          <p:nvPr>
            <p:ph idx="1" type="subTitle"/>
          </p:nvPr>
        </p:nvSpPr>
        <p:spPr>
          <a:xfrm>
            <a:off x="2579076" y="628358"/>
            <a:ext cx="4728900" cy="3693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rgbClr val="7F7F7F"/>
              </a:buClr>
              <a:buSzPts val="2000"/>
              <a:buFont typeface="Arial"/>
              <a:buNone/>
              <a:defRPr b="0" i="1" sz="2000" u="none" cap="none" strike="noStrike">
                <a:solidFill>
                  <a:srgbClr val="7F7F7F"/>
                </a:solidFill>
                <a:latin typeface="Calibri"/>
                <a:ea typeface="Calibri"/>
                <a:cs typeface="Calibri"/>
                <a:sym typeface="Calibri"/>
              </a:defRPr>
            </a:lvl1pPr>
            <a:lvl2pPr lvl="1" marR="0" rtl="0"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375"/>
              </a:spcBef>
              <a:spcAft>
                <a:spcPts val="0"/>
              </a:spcAft>
              <a:buClr>
                <a:schemeClr val="dk1"/>
              </a:buClr>
              <a:buSzPts val="1350"/>
              <a:buFont typeface="Arial"/>
              <a:buNone/>
              <a:defRPr b="0" i="0" sz="1350" u="none" cap="none" strike="noStrike">
                <a:solidFill>
                  <a:schemeClr val="dk1"/>
                </a:solidFill>
                <a:latin typeface="Calibri"/>
                <a:ea typeface="Calibri"/>
                <a:cs typeface="Calibri"/>
                <a:sym typeface="Calibri"/>
              </a:defRPr>
            </a:lvl3pPr>
            <a:lvl4pPr lvl="3"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p:cSld name="1_Text">
    <p:spTree>
      <p:nvGrpSpPr>
        <p:cNvPr id="74" name="Shape 74"/>
        <p:cNvGrpSpPr/>
        <p:nvPr/>
      </p:nvGrpSpPr>
      <p:grpSpPr>
        <a:xfrm>
          <a:off x="0" y="0"/>
          <a:ext cx="0" cy="0"/>
          <a:chOff x="0" y="0"/>
          <a:chExt cx="0" cy="0"/>
        </a:xfrm>
      </p:grpSpPr>
      <p:sp>
        <p:nvSpPr>
          <p:cNvPr id="75" name="Google Shape;75;gbc107b112f_0_997"/>
          <p:cNvSpPr txBox="1"/>
          <p:nvPr>
            <p:ph idx="1" type="body"/>
          </p:nvPr>
        </p:nvSpPr>
        <p:spPr>
          <a:xfrm>
            <a:off x="176645" y="1369219"/>
            <a:ext cx="8754300" cy="3197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2000" u="none" cap="none" strike="noStrike">
                <a:solidFill>
                  <a:schemeClr val="dk1"/>
                </a:solidFill>
                <a:latin typeface="Calibri"/>
                <a:ea typeface="Calibri"/>
                <a:cs typeface="Calibri"/>
                <a:sym typeface="Calibri"/>
              </a:defRPr>
            </a:lvl1pPr>
            <a:lvl2pPr indent="-342900" lvl="1" marL="914400" marR="0" rtl="0" algn="l">
              <a:lnSpc>
                <a:spcPct val="100000"/>
              </a:lnSpc>
              <a:spcBef>
                <a:spcPts val="0"/>
              </a:spcBef>
              <a:spcAft>
                <a:spcPts val="0"/>
              </a:spcAft>
              <a:buClr>
                <a:srgbClr val="000000"/>
              </a:buClr>
              <a:buSzPts val="1800"/>
              <a:buFont typeface="Noto Sans Symbols"/>
              <a:buChar char="▪"/>
              <a:defRPr b="0" i="0" sz="1800" u="none" cap="none" strike="noStrike">
                <a:solidFill>
                  <a:srgbClr val="000000"/>
                </a:solidFill>
                <a:latin typeface="Calibri"/>
                <a:ea typeface="Calibri"/>
                <a:cs typeface="Calibri"/>
                <a:sym typeface="Calibri"/>
              </a:defRPr>
            </a:lvl2pPr>
            <a:lvl3pPr indent="-330200" lvl="2" marL="1371600" marR="0" rtl="0" algn="l">
              <a:lnSpc>
                <a:spcPct val="100000"/>
              </a:lnSpc>
              <a:spcBef>
                <a:spcPts val="0"/>
              </a:spcBef>
              <a:spcAft>
                <a:spcPts val="0"/>
              </a:spcAft>
              <a:buClr>
                <a:srgbClr val="000000"/>
              </a:buClr>
              <a:buSzPts val="1600"/>
              <a:buFont typeface="Courier New"/>
              <a:buChar char="o"/>
              <a:defRPr b="0" i="0" sz="1600" u="none" cap="none" strike="noStrike">
                <a:solidFill>
                  <a:srgbClr val="000000"/>
                </a:solidFill>
                <a:latin typeface="Calibri"/>
                <a:ea typeface="Calibri"/>
                <a:cs typeface="Calibri"/>
                <a:sym typeface="Calibri"/>
              </a:defRPr>
            </a:lvl3pPr>
            <a:lvl4pPr indent="-290830" lvl="3" marL="1828800" marR="0" rtl="0" algn="l">
              <a:lnSpc>
                <a:spcPct val="100000"/>
              </a:lnSpc>
              <a:spcBef>
                <a:spcPts val="0"/>
              </a:spcBef>
              <a:spcAft>
                <a:spcPts val="0"/>
              </a:spcAft>
              <a:buClr>
                <a:srgbClr val="000000"/>
              </a:buClr>
              <a:buSzPts val="980"/>
              <a:buFont typeface="Noto Sans Symbols"/>
              <a:buChar char="⮚"/>
              <a:defRPr b="0" i="0" sz="14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6" name="Google Shape;76;gbc107b112f_0_997"/>
          <p:cNvSpPr txBox="1"/>
          <p:nvPr>
            <p:ph type="title"/>
          </p:nvPr>
        </p:nvSpPr>
        <p:spPr>
          <a:xfrm>
            <a:off x="2579077" y="169145"/>
            <a:ext cx="4728900" cy="3417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500" u="none" cap="none" strike="noStrike">
                <a:solidFill>
                  <a:srgbClr val="0E67AD"/>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7" name="Google Shape;77;gbc107b112f_0_997"/>
          <p:cNvSpPr txBox="1"/>
          <p:nvPr>
            <p:ph idx="2" type="subTitle"/>
          </p:nvPr>
        </p:nvSpPr>
        <p:spPr>
          <a:xfrm>
            <a:off x="2579076" y="628358"/>
            <a:ext cx="4728900" cy="36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2000"/>
              <a:buFont typeface="Arial"/>
              <a:buNone/>
              <a:defRPr b="0" i="1" sz="2000" u="none" cap="none" strike="noStrike">
                <a:solidFill>
                  <a:srgbClr val="7F7F7F"/>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350"/>
              <a:buFont typeface="Arial"/>
              <a:buNone/>
              <a:defRPr b="0" i="0" sz="135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2 columns">
  <p:cSld name="Text 2 columns">
    <p:spTree>
      <p:nvGrpSpPr>
        <p:cNvPr id="78" name="Shape 78"/>
        <p:cNvGrpSpPr/>
        <p:nvPr/>
      </p:nvGrpSpPr>
      <p:grpSpPr>
        <a:xfrm>
          <a:off x="0" y="0"/>
          <a:ext cx="0" cy="0"/>
          <a:chOff x="0" y="0"/>
          <a:chExt cx="0" cy="0"/>
        </a:xfrm>
      </p:grpSpPr>
      <p:sp>
        <p:nvSpPr>
          <p:cNvPr id="79" name="Google Shape;79;gbc107b112f_0_977"/>
          <p:cNvSpPr txBox="1"/>
          <p:nvPr>
            <p:ph type="title"/>
          </p:nvPr>
        </p:nvSpPr>
        <p:spPr>
          <a:xfrm>
            <a:off x="2579077" y="169145"/>
            <a:ext cx="4728900" cy="341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E67AD"/>
              </a:buClr>
              <a:buSzPts val="2500"/>
              <a:buFont typeface="Calibri"/>
              <a:buNone/>
              <a:defRPr b="1" i="0" sz="2500" u="none" cap="none" strike="noStrike">
                <a:solidFill>
                  <a:srgbClr val="0E67AD"/>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0" name="Google Shape;80;gbc107b112f_0_977"/>
          <p:cNvSpPr txBox="1"/>
          <p:nvPr>
            <p:ph idx="1" type="subTitle"/>
          </p:nvPr>
        </p:nvSpPr>
        <p:spPr>
          <a:xfrm>
            <a:off x="2579076" y="628358"/>
            <a:ext cx="4728900" cy="3693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rgbClr val="7F7F7F"/>
              </a:buClr>
              <a:buSzPts val="2000"/>
              <a:buFont typeface="Arial"/>
              <a:buNone/>
              <a:defRPr b="0" i="1" sz="2000" u="none" cap="none" strike="noStrike">
                <a:solidFill>
                  <a:srgbClr val="7F7F7F"/>
                </a:solidFill>
                <a:latin typeface="Calibri"/>
                <a:ea typeface="Calibri"/>
                <a:cs typeface="Calibri"/>
                <a:sym typeface="Calibri"/>
              </a:defRPr>
            </a:lvl1pPr>
            <a:lvl2pPr lvl="1" marR="0" rtl="0"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375"/>
              </a:spcBef>
              <a:spcAft>
                <a:spcPts val="0"/>
              </a:spcAft>
              <a:buClr>
                <a:schemeClr val="dk1"/>
              </a:buClr>
              <a:buSzPts val="1350"/>
              <a:buFont typeface="Arial"/>
              <a:buNone/>
              <a:defRPr b="0" i="0" sz="1350" u="none" cap="none" strike="noStrike">
                <a:solidFill>
                  <a:schemeClr val="dk1"/>
                </a:solidFill>
                <a:latin typeface="Calibri"/>
                <a:ea typeface="Calibri"/>
                <a:cs typeface="Calibri"/>
                <a:sym typeface="Calibri"/>
              </a:defRPr>
            </a:lvl3pPr>
            <a:lvl4pPr lvl="3"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81" name="Google Shape;81;gbc107b112f_0_977"/>
          <p:cNvSpPr txBox="1"/>
          <p:nvPr>
            <p:ph idx="2" type="body"/>
          </p:nvPr>
        </p:nvSpPr>
        <p:spPr>
          <a:xfrm>
            <a:off x="176646" y="1369219"/>
            <a:ext cx="4317300" cy="319740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2pPr>
            <a:lvl3pPr indent="-330200" lvl="2" marL="1371600" marR="0" rtl="0" algn="l">
              <a:lnSpc>
                <a:spcPct val="90000"/>
              </a:lnSpc>
              <a:spcBef>
                <a:spcPts val="375"/>
              </a:spcBef>
              <a:spcAft>
                <a:spcPts val="0"/>
              </a:spcAft>
              <a:buClr>
                <a:schemeClr val="dk1"/>
              </a:buClr>
              <a:buSzPts val="1600"/>
              <a:buFont typeface="Courier New"/>
              <a:buChar char="o"/>
              <a:defRPr b="0" i="0" sz="1600" u="none" cap="none" strike="noStrike">
                <a:solidFill>
                  <a:schemeClr val="dk1"/>
                </a:solidFill>
                <a:latin typeface="Calibri"/>
                <a:ea typeface="Calibri"/>
                <a:cs typeface="Calibri"/>
                <a:sym typeface="Calibri"/>
              </a:defRPr>
            </a:lvl3pPr>
            <a:lvl4pPr indent="-290830" lvl="3" marL="1828800" marR="0" rtl="0" algn="l">
              <a:lnSpc>
                <a:spcPct val="90000"/>
              </a:lnSpc>
              <a:spcBef>
                <a:spcPts val="375"/>
              </a:spcBef>
              <a:spcAft>
                <a:spcPts val="0"/>
              </a:spcAft>
              <a:buClr>
                <a:schemeClr val="dk1"/>
              </a:buClr>
              <a:buSzPts val="980"/>
              <a:buFont typeface="Noto Sans Symbols"/>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82" name="Google Shape;82;gbc107b112f_0_977"/>
          <p:cNvSpPr txBox="1"/>
          <p:nvPr>
            <p:ph idx="3" type="body"/>
          </p:nvPr>
        </p:nvSpPr>
        <p:spPr>
          <a:xfrm>
            <a:off x="4649932" y="1369219"/>
            <a:ext cx="4317300" cy="319740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2pPr>
            <a:lvl3pPr indent="-330200" lvl="2" marL="1371600" marR="0" rtl="0" algn="l">
              <a:lnSpc>
                <a:spcPct val="90000"/>
              </a:lnSpc>
              <a:spcBef>
                <a:spcPts val="375"/>
              </a:spcBef>
              <a:spcAft>
                <a:spcPts val="0"/>
              </a:spcAft>
              <a:buClr>
                <a:schemeClr val="dk1"/>
              </a:buClr>
              <a:buSzPts val="1600"/>
              <a:buFont typeface="Courier New"/>
              <a:buChar char="o"/>
              <a:defRPr b="0" i="0" sz="1600" u="none" cap="none" strike="noStrike">
                <a:solidFill>
                  <a:schemeClr val="dk1"/>
                </a:solidFill>
                <a:latin typeface="Calibri"/>
                <a:ea typeface="Calibri"/>
                <a:cs typeface="Calibri"/>
                <a:sym typeface="Calibri"/>
              </a:defRPr>
            </a:lvl3pPr>
            <a:lvl4pPr indent="-290830" lvl="3" marL="1828800" marR="0" rtl="0" algn="l">
              <a:lnSpc>
                <a:spcPct val="90000"/>
              </a:lnSpc>
              <a:spcBef>
                <a:spcPts val="375"/>
              </a:spcBef>
              <a:spcAft>
                <a:spcPts val="0"/>
              </a:spcAft>
              <a:buClr>
                <a:schemeClr val="dk1"/>
              </a:buClr>
              <a:buSzPts val="980"/>
              <a:buFont typeface="Noto Sans Symbols"/>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s">
  <p:cSld name="3 Columns">
    <p:spTree>
      <p:nvGrpSpPr>
        <p:cNvPr id="83" name="Shape 83"/>
        <p:cNvGrpSpPr/>
        <p:nvPr/>
      </p:nvGrpSpPr>
      <p:grpSpPr>
        <a:xfrm>
          <a:off x="0" y="0"/>
          <a:ext cx="0" cy="0"/>
          <a:chOff x="0" y="0"/>
          <a:chExt cx="0" cy="0"/>
        </a:xfrm>
      </p:grpSpPr>
      <p:sp>
        <p:nvSpPr>
          <p:cNvPr id="84" name="Google Shape;84;gbc107b112f_0_982"/>
          <p:cNvSpPr txBox="1"/>
          <p:nvPr>
            <p:ph idx="1" type="body"/>
          </p:nvPr>
        </p:nvSpPr>
        <p:spPr>
          <a:xfrm>
            <a:off x="176646" y="1369217"/>
            <a:ext cx="2811300" cy="319740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2pPr>
            <a:lvl3pPr indent="-330200" lvl="2" marL="1371600" marR="0" rtl="0" algn="l">
              <a:lnSpc>
                <a:spcPct val="90000"/>
              </a:lnSpc>
              <a:spcBef>
                <a:spcPts val="375"/>
              </a:spcBef>
              <a:spcAft>
                <a:spcPts val="0"/>
              </a:spcAft>
              <a:buClr>
                <a:schemeClr val="dk1"/>
              </a:buClr>
              <a:buSzPts val="1600"/>
              <a:buFont typeface="Courier New"/>
              <a:buChar char="o"/>
              <a:defRPr b="0" i="0" sz="1600" u="none" cap="none" strike="noStrike">
                <a:solidFill>
                  <a:schemeClr val="dk1"/>
                </a:solidFill>
                <a:latin typeface="Calibri"/>
                <a:ea typeface="Calibri"/>
                <a:cs typeface="Calibri"/>
                <a:sym typeface="Calibri"/>
              </a:defRPr>
            </a:lvl3pPr>
            <a:lvl4pPr indent="-290830" lvl="3" marL="1828800" marR="0" rtl="0" algn="l">
              <a:lnSpc>
                <a:spcPct val="90000"/>
              </a:lnSpc>
              <a:spcBef>
                <a:spcPts val="375"/>
              </a:spcBef>
              <a:spcAft>
                <a:spcPts val="0"/>
              </a:spcAft>
              <a:buClr>
                <a:schemeClr val="dk1"/>
              </a:buClr>
              <a:buSzPts val="980"/>
              <a:buFont typeface="Noto Sans Symbols"/>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85" name="Google Shape;85;gbc107b112f_0_982"/>
          <p:cNvSpPr txBox="1"/>
          <p:nvPr>
            <p:ph idx="2" type="body"/>
          </p:nvPr>
        </p:nvSpPr>
        <p:spPr>
          <a:xfrm>
            <a:off x="3180000" y="1369217"/>
            <a:ext cx="2784000" cy="319740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2pPr>
            <a:lvl3pPr indent="-330200" lvl="2" marL="1371600" marR="0" rtl="0" algn="l">
              <a:lnSpc>
                <a:spcPct val="90000"/>
              </a:lnSpc>
              <a:spcBef>
                <a:spcPts val="375"/>
              </a:spcBef>
              <a:spcAft>
                <a:spcPts val="0"/>
              </a:spcAft>
              <a:buClr>
                <a:schemeClr val="dk1"/>
              </a:buClr>
              <a:buSzPts val="1600"/>
              <a:buFont typeface="Courier New"/>
              <a:buChar char="o"/>
              <a:defRPr b="0" i="0" sz="1600" u="none" cap="none" strike="noStrike">
                <a:solidFill>
                  <a:schemeClr val="dk1"/>
                </a:solidFill>
                <a:latin typeface="Calibri"/>
                <a:ea typeface="Calibri"/>
                <a:cs typeface="Calibri"/>
                <a:sym typeface="Calibri"/>
              </a:defRPr>
            </a:lvl3pPr>
            <a:lvl4pPr indent="-290830" lvl="3" marL="1828800" marR="0" rtl="0" algn="l">
              <a:lnSpc>
                <a:spcPct val="90000"/>
              </a:lnSpc>
              <a:spcBef>
                <a:spcPts val="375"/>
              </a:spcBef>
              <a:spcAft>
                <a:spcPts val="0"/>
              </a:spcAft>
              <a:buClr>
                <a:schemeClr val="dk1"/>
              </a:buClr>
              <a:buSzPts val="980"/>
              <a:buFont typeface="Noto Sans Symbols"/>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86" name="Google Shape;86;gbc107b112f_0_982"/>
          <p:cNvSpPr txBox="1"/>
          <p:nvPr>
            <p:ph idx="3" type="body"/>
          </p:nvPr>
        </p:nvSpPr>
        <p:spPr>
          <a:xfrm>
            <a:off x="6155944" y="1369216"/>
            <a:ext cx="2784000" cy="319740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2pPr>
            <a:lvl3pPr indent="-330200" lvl="2" marL="1371600" marR="0" rtl="0" algn="l">
              <a:lnSpc>
                <a:spcPct val="90000"/>
              </a:lnSpc>
              <a:spcBef>
                <a:spcPts val="375"/>
              </a:spcBef>
              <a:spcAft>
                <a:spcPts val="0"/>
              </a:spcAft>
              <a:buClr>
                <a:schemeClr val="dk1"/>
              </a:buClr>
              <a:buSzPts val="1600"/>
              <a:buFont typeface="Courier New"/>
              <a:buChar char="o"/>
              <a:defRPr b="0" i="0" sz="1600" u="none" cap="none" strike="noStrike">
                <a:solidFill>
                  <a:schemeClr val="dk1"/>
                </a:solidFill>
                <a:latin typeface="Calibri"/>
                <a:ea typeface="Calibri"/>
                <a:cs typeface="Calibri"/>
                <a:sym typeface="Calibri"/>
              </a:defRPr>
            </a:lvl3pPr>
            <a:lvl4pPr indent="-290830" lvl="3" marL="1828800" marR="0" rtl="0" algn="l">
              <a:lnSpc>
                <a:spcPct val="90000"/>
              </a:lnSpc>
              <a:spcBef>
                <a:spcPts val="375"/>
              </a:spcBef>
              <a:spcAft>
                <a:spcPts val="0"/>
              </a:spcAft>
              <a:buClr>
                <a:schemeClr val="dk1"/>
              </a:buClr>
              <a:buSzPts val="980"/>
              <a:buFont typeface="Noto Sans Symbols"/>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87" name="Google Shape;87;gbc107b112f_0_982"/>
          <p:cNvSpPr txBox="1"/>
          <p:nvPr>
            <p:ph type="title"/>
          </p:nvPr>
        </p:nvSpPr>
        <p:spPr>
          <a:xfrm>
            <a:off x="2579077" y="169145"/>
            <a:ext cx="4728900" cy="341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E67AD"/>
              </a:buClr>
              <a:buSzPts val="2500"/>
              <a:buFont typeface="Calibri"/>
              <a:buNone/>
              <a:defRPr b="1" i="0" sz="2500" u="none" cap="none" strike="noStrike">
                <a:solidFill>
                  <a:srgbClr val="0E67AD"/>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8" name="Google Shape;88;gbc107b112f_0_982"/>
          <p:cNvSpPr txBox="1"/>
          <p:nvPr>
            <p:ph idx="4" type="subTitle"/>
          </p:nvPr>
        </p:nvSpPr>
        <p:spPr>
          <a:xfrm>
            <a:off x="2579076" y="628358"/>
            <a:ext cx="4728900" cy="3693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rgbClr val="7F7F7F"/>
              </a:buClr>
              <a:buSzPts val="2000"/>
              <a:buFont typeface="Arial"/>
              <a:buNone/>
              <a:defRPr b="0" i="1" sz="2000" u="none" cap="none" strike="noStrike">
                <a:solidFill>
                  <a:srgbClr val="7F7F7F"/>
                </a:solidFill>
                <a:latin typeface="Calibri"/>
                <a:ea typeface="Calibri"/>
                <a:cs typeface="Calibri"/>
                <a:sym typeface="Calibri"/>
              </a:defRPr>
            </a:lvl1pPr>
            <a:lvl2pPr lvl="1" marR="0" rtl="0"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375"/>
              </a:spcBef>
              <a:spcAft>
                <a:spcPts val="0"/>
              </a:spcAft>
              <a:buClr>
                <a:schemeClr val="dk1"/>
              </a:buClr>
              <a:buSzPts val="1350"/>
              <a:buFont typeface="Arial"/>
              <a:buNone/>
              <a:defRPr b="0" i="0" sz="1350" u="none" cap="none" strike="noStrike">
                <a:solidFill>
                  <a:schemeClr val="dk1"/>
                </a:solidFill>
                <a:latin typeface="Calibri"/>
                <a:ea typeface="Calibri"/>
                <a:cs typeface="Calibri"/>
                <a:sym typeface="Calibri"/>
              </a:defRPr>
            </a:lvl3pPr>
            <a:lvl4pPr lvl="3"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image">
  <p:cSld name="Text + image">
    <p:spTree>
      <p:nvGrpSpPr>
        <p:cNvPr id="89" name="Shape 89"/>
        <p:cNvGrpSpPr/>
        <p:nvPr/>
      </p:nvGrpSpPr>
      <p:grpSpPr>
        <a:xfrm>
          <a:off x="0" y="0"/>
          <a:ext cx="0" cy="0"/>
          <a:chOff x="0" y="0"/>
          <a:chExt cx="0" cy="0"/>
        </a:xfrm>
      </p:grpSpPr>
      <p:sp>
        <p:nvSpPr>
          <p:cNvPr id="90" name="Google Shape;90;gbc107b112f_0_992"/>
          <p:cNvSpPr/>
          <p:nvPr>
            <p:ph idx="2" type="pic"/>
          </p:nvPr>
        </p:nvSpPr>
        <p:spPr>
          <a:xfrm>
            <a:off x="4649933" y="1370013"/>
            <a:ext cx="4275900" cy="31971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91" name="Google Shape;91;gbc107b112f_0_992"/>
          <p:cNvSpPr txBox="1"/>
          <p:nvPr>
            <p:ph type="title"/>
          </p:nvPr>
        </p:nvSpPr>
        <p:spPr>
          <a:xfrm>
            <a:off x="2579077" y="169145"/>
            <a:ext cx="4728900" cy="341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E67AD"/>
              </a:buClr>
              <a:buSzPts val="2500"/>
              <a:buFont typeface="Calibri"/>
              <a:buNone/>
              <a:defRPr b="1" i="0" sz="2500" u="none" cap="none" strike="noStrike">
                <a:solidFill>
                  <a:srgbClr val="0E67AD"/>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2" name="Google Shape;92;gbc107b112f_0_992"/>
          <p:cNvSpPr txBox="1"/>
          <p:nvPr>
            <p:ph idx="1" type="subTitle"/>
          </p:nvPr>
        </p:nvSpPr>
        <p:spPr>
          <a:xfrm>
            <a:off x="2579076" y="628358"/>
            <a:ext cx="4728900" cy="3693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rgbClr val="7F7F7F"/>
              </a:buClr>
              <a:buSzPts val="2000"/>
              <a:buFont typeface="Arial"/>
              <a:buNone/>
              <a:defRPr b="0" i="1" sz="2000" u="none" cap="none" strike="noStrike">
                <a:solidFill>
                  <a:srgbClr val="7F7F7F"/>
                </a:solidFill>
                <a:latin typeface="Calibri"/>
                <a:ea typeface="Calibri"/>
                <a:cs typeface="Calibri"/>
                <a:sym typeface="Calibri"/>
              </a:defRPr>
            </a:lvl1pPr>
            <a:lvl2pPr lvl="1" marR="0" rtl="0"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375"/>
              </a:spcBef>
              <a:spcAft>
                <a:spcPts val="0"/>
              </a:spcAft>
              <a:buClr>
                <a:schemeClr val="dk1"/>
              </a:buClr>
              <a:buSzPts val="1350"/>
              <a:buFont typeface="Arial"/>
              <a:buNone/>
              <a:defRPr b="0" i="0" sz="1350" u="none" cap="none" strike="noStrike">
                <a:solidFill>
                  <a:schemeClr val="dk1"/>
                </a:solidFill>
                <a:latin typeface="Calibri"/>
                <a:ea typeface="Calibri"/>
                <a:cs typeface="Calibri"/>
                <a:sym typeface="Calibri"/>
              </a:defRPr>
            </a:lvl3pPr>
            <a:lvl4pPr lvl="3"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93" name="Google Shape;93;gbc107b112f_0_992"/>
          <p:cNvSpPr txBox="1"/>
          <p:nvPr>
            <p:ph idx="3" type="body"/>
          </p:nvPr>
        </p:nvSpPr>
        <p:spPr>
          <a:xfrm>
            <a:off x="176646" y="1369219"/>
            <a:ext cx="4317300" cy="319740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2pPr>
            <a:lvl3pPr indent="-330200" lvl="2" marL="1371600" marR="0" rtl="0" algn="l">
              <a:lnSpc>
                <a:spcPct val="90000"/>
              </a:lnSpc>
              <a:spcBef>
                <a:spcPts val="375"/>
              </a:spcBef>
              <a:spcAft>
                <a:spcPts val="0"/>
              </a:spcAft>
              <a:buClr>
                <a:schemeClr val="dk1"/>
              </a:buClr>
              <a:buSzPts val="1600"/>
              <a:buFont typeface="Courier New"/>
              <a:buChar char="o"/>
              <a:defRPr b="0" i="0" sz="1600" u="none" cap="none" strike="noStrike">
                <a:solidFill>
                  <a:schemeClr val="dk1"/>
                </a:solidFill>
                <a:latin typeface="Calibri"/>
                <a:ea typeface="Calibri"/>
                <a:cs typeface="Calibri"/>
                <a:sym typeface="Calibri"/>
              </a:defRPr>
            </a:lvl3pPr>
            <a:lvl4pPr indent="-290830" lvl="3" marL="1828800" marR="0" rtl="0" algn="l">
              <a:lnSpc>
                <a:spcPct val="90000"/>
              </a:lnSpc>
              <a:spcBef>
                <a:spcPts val="375"/>
              </a:spcBef>
              <a:spcAft>
                <a:spcPts val="0"/>
              </a:spcAft>
              <a:buClr>
                <a:schemeClr val="dk1"/>
              </a:buClr>
              <a:buSzPts val="980"/>
              <a:buFont typeface="Noto Sans Symbols"/>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03" name="Shape 103"/>
        <p:cNvGrpSpPr/>
        <p:nvPr/>
      </p:nvGrpSpPr>
      <p:grpSpPr>
        <a:xfrm>
          <a:off x="0" y="0"/>
          <a:ext cx="0" cy="0"/>
          <a:chOff x="0" y="0"/>
          <a:chExt cx="0" cy="0"/>
        </a:xfrm>
      </p:grpSpPr>
      <p:sp>
        <p:nvSpPr>
          <p:cNvPr id="104" name="Google Shape;104;gbacec6ad04_40_20"/>
          <p:cNvSpPr txBox="1"/>
          <p:nvPr>
            <p:ph type="title"/>
          </p:nvPr>
        </p:nvSpPr>
        <p:spPr>
          <a:xfrm>
            <a:off x="2579077" y="169145"/>
            <a:ext cx="4728796" cy="34163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500" u="none" cap="none" strike="noStrike">
                <a:solidFill>
                  <a:srgbClr val="0E67AD"/>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5" name="Google Shape;105;gbacec6ad04_40_20"/>
          <p:cNvSpPr txBox="1"/>
          <p:nvPr>
            <p:ph idx="1" type="subTitle"/>
          </p:nvPr>
        </p:nvSpPr>
        <p:spPr>
          <a:xfrm>
            <a:off x="2579076" y="628358"/>
            <a:ext cx="4728795" cy="36933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2000"/>
              <a:buFont typeface="Arial"/>
              <a:buNone/>
              <a:defRPr b="0" i="1" sz="2000" u="none" cap="none" strike="noStrike">
                <a:solidFill>
                  <a:srgbClr val="7F7F7F"/>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350"/>
              <a:buFont typeface="Arial"/>
              <a:buNone/>
              <a:defRPr b="0" i="0" sz="135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ext">
  <p:cSld name="2_Text">
    <p:spTree>
      <p:nvGrpSpPr>
        <p:cNvPr id="106" name="Shape 106"/>
        <p:cNvGrpSpPr/>
        <p:nvPr/>
      </p:nvGrpSpPr>
      <p:grpSpPr>
        <a:xfrm>
          <a:off x="0" y="0"/>
          <a:ext cx="0" cy="0"/>
          <a:chOff x="0" y="0"/>
          <a:chExt cx="0" cy="0"/>
        </a:xfrm>
      </p:grpSpPr>
      <p:sp>
        <p:nvSpPr>
          <p:cNvPr id="107" name="Google Shape;107;gbacec6ad04_40_23"/>
          <p:cNvSpPr txBox="1"/>
          <p:nvPr>
            <p:ph idx="1" type="body"/>
          </p:nvPr>
        </p:nvSpPr>
        <p:spPr>
          <a:xfrm>
            <a:off x="176645" y="1369219"/>
            <a:ext cx="8754341" cy="319737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2000" u="none" cap="none" strike="noStrike">
                <a:solidFill>
                  <a:schemeClr val="dk1"/>
                </a:solidFill>
                <a:latin typeface="Calibri"/>
                <a:ea typeface="Calibri"/>
                <a:cs typeface="Calibri"/>
                <a:sym typeface="Calibri"/>
              </a:defRPr>
            </a:lvl1pPr>
            <a:lvl2pPr indent="-342900" lvl="1" marL="914400" marR="0" rtl="0" algn="l">
              <a:lnSpc>
                <a:spcPct val="100000"/>
              </a:lnSpc>
              <a:spcBef>
                <a:spcPts val="0"/>
              </a:spcBef>
              <a:spcAft>
                <a:spcPts val="0"/>
              </a:spcAft>
              <a:buClr>
                <a:srgbClr val="000000"/>
              </a:buClr>
              <a:buSzPts val="1800"/>
              <a:buFont typeface="Noto Sans Symbols"/>
              <a:buChar char="▪"/>
              <a:defRPr b="0" i="0" sz="1800" u="none" cap="none" strike="noStrike">
                <a:solidFill>
                  <a:srgbClr val="000000"/>
                </a:solidFill>
                <a:latin typeface="Calibri"/>
                <a:ea typeface="Calibri"/>
                <a:cs typeface="Calibri"/>
                <a:sym typeface="Calibri"/>
              </a:defRPr>
            </a:lvl2pPr>
            <a:lvl3pPr indent="-330200" lvl="2" marL="1371600" marR="0" rtl="0" algn="l">
              <a:lnSpc>
                <a:spcPct val="100000"/>
              </a:lnSpc>
              <a:spcBef>
                <a:spcPts val="0"/>
              </a:spcBef>
              <a:spcAft>
                <a:spcPts val="0"/>
              </a:spcAft>
              <a:buClr>
                <a:srgbClr val="000000"/>
              </a:buClr>
              <a:buSzPts val="1600"/>
              <a:buFont typeface="Courier New"/>
              <a:buChar char="o"/>
              <a:defRPr b="0" i="0" sz="1600" u="none" cap="none" strike="noStrike">
                <a:solidFill>
                  <a:srgbClr val="000000"/>
                </a:solidFill>
                <a:latin typeface="Calibri"/>
                <a:ea typeface="Calibri"/>
                <a:cs typeface="Calibri"/>
                <a:sym typeface="Calibri"/>
              </a:defRPr>
            </a:lvl3pPr>
            <a:lvl4pPr indent="-290830" lvl="3" marL="1828800" marR="0" rtl="0" algn="l">
              <a:lnSpc>
                <a:spcPct val="100000"/>
              </a:lnSpc>
              <a:spcBef>
                <a:spcPts val="0"/>
              </a:spcBef>
              <a:spcAft>
                <a:spcPts val="0"/>
              </a:spcAft>
              <a:buClr>
                <a:srgbClr val="000000"/>
              </a:buClr>
              <a:buSzPts val="980"/>
              <a:buFont typeface="Noto Sans Symbols"/>
              <a:buChar char="⮚"/>
              <a:defRPr b="0" i="0" sz="14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8" name="Google Shape;108;gbacec6ad04_40_23"/>
          <p:cNvSpPr txBox="1"/>
          <p:nvPr>
            <p:ph type="title"/>
          </p:nvPr>
        </p:nvSpPr>
        <p:spPr>
          <a:xfrm>
            <a:off x="2579077" y="169145"/>
            <a:ext cx="4728796" cy="34163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500" u="none" cap="none" strike="noStrike">
                <a:solidFill>
                  <a:srgbClr val="0E67AD"/>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9" name="Google Shape;109;gbacec6ad04_40_23"/>
          <p:cNvSpPr txBox="1"/>
          <p:nvPr>
            <p:ph idx="2" type="subTitle"/>
          </p:nvPr>
        </p:nvSpPr>
        <p:spPr>
          <a:xfrm>
            <a:off x="2579076" y="628358"/>
            <a:ext cx="4728795" cy="36933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2000"/>
              <a:buFont typeface="Arial"/>
              <a:buNone/>
              <a:defRPr b="0" i="1" sz="2000" u="none" cap="none" strike="noStrike">
                <a:solidFill>
                  <a:srgbClr val="7F7F7F"/>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350"/>
              <a:buFont typeface="Arial"/>
              <a:buNone/>
              <a:defRPr b="0" i="0" sz="135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cSld name="Text">
    <p:spTree>
      <p:nvGrpSpPr>
        <p:cNvPr id="110" name="Shape 110"/>
        <p:cNvGrpSpPr/>
        <p:nvPr/>
      </p:nvGrpSpPr>
      <p:grpSpPr>
        <a:xfrm>
          <a:off x="0" y="0"/>
          <a:ext cx="0" cy="0"/>
          <a:chOff x="0" y="0"/>
          <a:chExt cx="0" cy="0"/>
        </a:xfrm>
      </p:grpSpPr>
      <p:sp>
        <p:nvSpPr>
          <p:cNvPr id="111" name="Google Shape;111;gbacec6ad04_40_9"/>
          <p:cNvSpPr txBox="1"/>
          <p:nvPr>
            <p:ph idx="1" type="body"/>
          </p:nvPr>
        </p:nvSpPr>
        <p:spPr>
          <a:xfrm>
            <a:off x="176645" y="1369219"/>
            <a:ext cx="8754341" cy="319737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2pPr>
            <a:lvl3pPr indent="-330200" lvl="2" marL="1371600" marR="0" rtl="0" algn="l">
              <a:lnSpc>
                <a:spcPct val="90000"/>
              </a:lnSpc>
              <a:spcBef>
                <a:spcPts val="375"/>
              </a:spcBef>
              <a:spcAft>
                <a:spcPts val="0"/>
              </a:spcAft>
              <a:buClr>
                <a:schemeClr val="dk1"/>
              </a:buClr>
              <a:buSzPts val="1600"/>
              <a:buFont typeface="Courier New"/>
              <a:buChar char="o"/>
              <a:defRPr b="0" i="0" sz="1600" u="none" cap="none" strike="noStrike">
                <a:solidFill>
                  <a:schemeClr val="dk1"/>
                </a:solidFill>
                <a:latin typeface="Calibri"/>
                <a:ea typeface="Calibri"/>
                <a:cs typeface="Calibri"/>
                <a:sym typeface="Calibri"/>
              </a:defRPr>
            </a:lvl3pPr>
            <a:lvl4pPr indent="-290830" lvl="3" marL="1828800" marR="0" rtl="0" algn="l">
              <a:lnSpc>
                <a:spcPct val="90000"/>
              </a:lnSpc>
              <a:spcBef>
                <a:spcPts val="375"/>
              </a:spcBef>
              <a:spcAft>
                <a:spcPts val="0"/>
              </a:spcAft>
              <a:buClr>
                <a:schemeClr val="dk1"/>
              </a:buClr>
              <a:buSzPts val="980"/>
              <a:buFont typeface="Noto Sans Symbols"/>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12" name="Google Shape;112;gbacec6ad04_40_9"/>
          <p:cNvSpPr txBox="1"/>
          <p:nvPr>
            <p:ph type="title"/>
          </p:nvPr>
        </p:nvSpPr>
        <p:spPr>
          <a:xfrm>
            <a:off x="2579077" y="169145"/>
            <a:ext cx="4728796" cy="34163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E67AD"/>
              </a:buClr>
              <a:buSzPts val="2500"/>
              <a:buFont typeface="Calibri"/>
              <a:buNone/>
              <a:defRPr b="1" i="0" sz="2500" u="none" cap="none" strike="noStrike">
                <a:solidFill>
                  <a:srgbClr val="0E67AD"/>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3" name="Google Shape;113;gbacec6ad04_40_9"/>
          <p:cNvSpPr txBox="1"/>
          <p:nvPr>
            <p:ph idx="2" type="subTitle"/>
          </p:nvPr>
        </p:nvSpPr>
        <p:spPr>
          <a:xfrm>
            <a:off x="2579076" y="628358"/>
            <a:ext cx="4728795" cy="36933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rgbClr val="7F7F7F"/>
              </a:buClr>
              <a:buSzPts val="2000"/>
              <a:buFont typeface="Arial"/>
              <a:buNone/>
              <a:defRPr b="0" i="1" sz="2000" u="none" cap="none" strike="noStrike">
                <a:solidFill>
                  <a:srgbClr val="7F7F7F"/>
                </a:solidFill>
                <a:latin typeface="Calibri"/>
                <a:ea typeface="Calibri"/>
                <a:cs typeface="Calibri"/>
                <a:sym typeface="Calibri"/>
              </a:defRPr>
            </a:lvl1pPr>
            <a:lvl2pPr lvl="1" marR="0" rtl="0"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375"/>
              </a:spcBef>
              <a:spcAft>
                <a:spcPts val="0"/>
              </a:spcAft>
              <a:buClr>
                <a:schemeClr val="dk1"/>
              </a:buClr>
              <a:buSzPts val="1350"/>
              <a:buFont typeface="Arial"/>
              <a:buNone/>
              <a:defRPr b="0" i="0" sz="1350" u="none" cap="none" strike="noStrike">
                <a:solidFill>
                  <a:schemeClr val="dk1"/>
                </a:solidFill>
                <a:latin typeface="Calibri"/>
                <a:ea typeface="Calibri"/>
                <a:cs typeface="Calibri"/>
                <a:sym typeface="Calibri"/>
              </a:defRPr>
            </a:lvl3pPr>
            <a:lvl4pPr lvl="3"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14" name="Shape 114"/>
        <p:cNvGrpSpPr/>
        <p:nvPr/>
      </p:nvGrpSpPr>
      <p:grpSpPr>
        <a:xfrm>
          <a:off x="0" y="0"/>
          <a:ext cx="0" cy="0"/>
          <a:chOff x="0" y="0"/>
          <a:chExt cx="0" cy="0"/>
        </a:xfrm>
      </p:grpSpPr>
      <p:sp>
        <p:nvSpPr>
          <p:cNvPr id="115" name="Google Shape;115;gbacec6ad04_40_13"/>
          <p:cNvSpPr txBox="1"/>
          <p:nvPr>
            <p:ph type="title"/>
          </p:nvPr>
        </p:nvSpPr>
        <p:spPr>
          <a:xfrm>
            <a:off x="2579077" y="169145"/>
            <a:ext cx="4728900" cy="341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E67AD"/>
              </a:buClr>
              <a:buSzPts val="2500"/>
              <a:buFont typeface="Calibri"/>
              <a:buNone/>
              <a:defRPr b="1" i="0" sz="2500" u="none" cap="none" strike="noStrike">
                <a:solidFill>
                  <a:srgbClr val="0E67AD"/>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6" name="Google Shape;116;gbacec6ad04_40_13"/>
          <p:cNvSpPr txBox="1"/>
          <p:nvPr>
            <p:ph idx="1" type="subTitle"/>
          </p:nvPr>
        </p:nvSpPr>
        <p:spPr>
          <a:xfrm>
            <a:off x="2579076" y="628358"/>
            <a:ext cx="4728900" cy="3693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rgbClr val="7F7F7F"/>
              </a:buClr>
              <a:buSzPts val="2000"/>
              <a:buFont typeface="Arial"/>
              <a:buNone/>
              <a:defRPr b="0" i="1" sz="2000" u="none" cap="none" strike="noStrike">
                <a:solidFill>
                  <a:srgbClr val="7F7F7F"/>
                </a:solidFill>
                <a:latin typeface="Calibri"/>
                <a:ea typeface="Calibri"/>
                <a:cs typeface="Calibri"/>
                <a:sym typeface="Calibri"/>
              </a:defRPr>
            </a:lvl1pPr>
            <a:lvl2pPr lvl="1" marR="0" rtl="0"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375"/>
              </a:spcBef>
              <a:spcAft>
                <a:spcPts val="0"/>
              </a:spcAft>
              <a:buClr>
                <a:schemeClr val="dk1"/>
              </a:buClr>
              <a:buSzPts val="1350"/>
              <a:buFont typeface="Arial"/>
              <a:buNone/>
              <a:defRPr b="0" i="0" sz="1350" u="none" cap="none" strike="noStrike">
                <a:solidFill>
                  <a:schemeClr val="dk1"/>
                </a:solidFill>
                <a:latin typeface="Calibri"/>
                <a:ea typeface="Calibri"/>
                <a:cs typeface="Calibri"/>
                <a:sym typeface="Calibri"/>
              </a:defRPr>
            </a:lvl3pPr>
            <a:lvl4pPr lvl="3"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p:cSld name="1_Text">
    <p:spTree>
      <p:nvGrpSpPr>
        <p:cNvPr id="117" name="Shape 117"/>
        <p:cNvGrpSpPr/>
        <p:nvPr/>
      </p:nvGrpSpPr>
      <p:grpSpPr>
        <a:xfrm>
          <a:off x="0" y="0"/>
          <a:ext cx="0" cy="0"/>
          <a:chOff x="0" y="0"/>
          <a:chExt cx="0" cy="0"/>
        </a:xfrm>
      </p:grpSpPr>
      <p:sp>
        <p:nvSpPr>
          <p:cNvPr id="118" name="Google Shape;118;gbacec6ad04_40_16"/>
          <p:cNvSpPr txBox="1"/>
          <p:nvPr>
            <p:ph idx="1" type="body"/>
          </p:nvPr>
        </p:nvSpPr>
        <p:spPr>
          <a:xfrm>
            <a:off x="176645" y="1369219"/>
            <a:ext cx="8754341" cy="319737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2000" u="none" cap="none" strike="noStrike">
                <a:solidFill>
                  <a:schemeClr val="dk1"/>
                </a:solidFill>
                <a:latin typeface="Calibri"/>
                <a:ea typeface="Calibri"/>
                <a:cs typeface="Calibri"/>
                <a:sym typeface="Calibri"/>
              </a:defRPr>
            </a:lvl1pPr>
            <a:lvl2pPr indent="-342900" lvl="1" marL="914400" marR="0" rtl="0" algn="l">
              <a:lnSpc>
                <a:spcPct val="100000"/>
              </a:lnSpc>
              <a:spcBef>
                <a:spcPts val="0"/>
              </a:spcBef>
              <a:spcAft>
                <a:spcPts val="0"/>
              </a:spcAft>
              <a:buClr>
                <a:srgbClr val="000000"/>
              </a:buClr>
              <a:buSzPts val="1800"/>
              <a:buFont typeface="Noto Sans Symbols"/>
              <a:buChar char="▪"/>
              <a:defRPr b="0" i="0" sz="1800" u="none" cap="none" strike="noStrike">
                <a:solidFill>
                  <a:srgbClr val="000000"/>
                </a:solidFill>
                <a:latin typeface="Calibri"/>
                <a:ea typeface="Calibri"/>
                <a:cs typeface="Calibri"/>
                <a:sym typeface="Calibri"/>
              </a:defRPr>
            </a:lvl2pPr>
            <a:lvl3pPr indent="-330200" lvl="2" marL="1371600" marR="0" rtl="0" algn="l">
              <a:lnSpc>
                <a:spcPct val="100000"/>
              </a:lnSpc>
              <a:spcBef>
                <a:spcPts val="0"/>
              </a:spcBef>
              <a:spcAft>
                <a:spcPts val="0"/>
              </a:spcAft>
              <a:buClr>
                <a:srgbClr val="000000"/>
              </a:buClr>
              <a:buSzPts val="1600"/>
              <a:buFont typeface="Courier New"/>
              <a:buChar char="o"/>
              <a:defRPr b="0" i="0" sz="1600" u="none" cap="none" strike="noStrike">
                <a:solidFill>
                  <a:srgbClr val="000000"/>
                </a:solidFill>
                <a:latin typeface="Calibri"/>
                <a:ea typeface="Calibri"/>
                <a:cs typeface="Calibri"/>
                <a:sym typeface="Calibri"/>
              </a:defRPr>
            </a:lvl3pPr>
            <a:lvl4pPr indent="-290830" lvl="3" marL="1828800" marR="0" rtl="0" algn="l">
              <a:lnSpc>
                <a:spcPct val="100000"/>
              </a:lnSpc>
              <a:spcBef>
                <a:spcPts val="0"/>
              </a:spcBef>
              <a:spcAft>
                <a:spcPts val="0"/>
              </a:spcAft>
              <a:buClr>
                <a:srgbClr val="000000"/>
              </a:buClr>
              <a:buSzPts val="980"/>
              <a:buFont typeface="Noto Sans Symbols"/>
              <a:buChar char="⮚"/>
              <a:defRPr b="0" i="0" sz="14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9" name="Google Shape;119;gbacec6ad04_40_16"/>
          <p:cNvSpPr txBox="1"/>
          <p:nvPr>
            <p:ph type="title"/>
          </p:nvPr>
        </p:nvSpPr>
        <p:spPr>
          <a:xfrm>
            <a:off x="2579077" y="169145"/>
            <a:ext cx="4728796" cy="34163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500" u="none" cap="none" strike="noStrike">
                <a:solidFill>
                  <a:srgbClr val="0E67AD"/>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20" name="Google Shape;120;gbacec6ad04_40_16"/>
          <p:cNvSpPr txBox="1"/>
          <p:nvPr>
            <p:ph idx="2" type="subTitle"/>
          </p:nvPr>
        </p:nvSpPr>
        <p:spPr>
          <a:xfrm>
            <a:off x="2579076" y="628358"/>
            <a:ext cx="4728795" cy="36933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2000"/>
              <a:buFont typeface="Arial"/>
              <a:buNone/>
              <a:defRPr b="0" i="1" sz="2000" u="none" cap="none" strike="noStrike">
                <a:solidFill>
                  <a:srgbClr val="7F7F7F"/>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350"/>
              <a:buFont typeface="Arial"/>
              <a:buNone/>
              <a:defRPr b="0" i="0" sz="135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cSld name="Text">
    <p:spTree>
      <p:nvGrpSpPr>
        <p:cNvPr id="27" name="Shape 27"/>
        <p:cNvGrpSpPr/>
        <p:nvPr/>
      </p:nvGrpSpPr>
      <p:grpSpPr>
        <a:xfrm>
          <a:off x="0" y="0"/>
          <a:ext cx="0" cy="0"/>
          <a:chOff x="0" y="0"/>
          <a:chExt cx="0" cy="0"/>
        </a:xfrm>
      </p:grpSpPr>
      <p:sp>
        <p:nvSpPr>
          <p:cNvPr id="28" name="Google Shape;28;p24"/>
          <p:cNvSpPr txBox="1"/>
          <p:nvPr>
            <p:ph idx="1" type="body"/>
          </p:nvPr>
        </p:nvSpPr>
        <p:spPr>
          <a:xfrm>
            <a:off x="176645" y="1369219"/>
            <a:ext cx="8754341" cy="319737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2pPr>
            <a:lvl3pPr indent="-330200" lvl="2" marL="1371600" marR="0" rtl="0" algn="l">
              <a:lnSpc>
                <a:spcPct val="90000"/>
              </a:lnSpc>
              <a:spcBef>
                <a:spcPts val="375"/>
              </a:spcBef>
              <a:spcAft>
                <a:spcPts val="0"/>
              </a:spcAft>
              <a:buClr>
                <a:schemeClr val="dk1"/>
              </a:buClr>
              <a:buSzPts val="1600"/>
              <a:buFont typeface="Courier New"/>
              <a:buChar char="o"/>
              <a:defRPr b="0" i="0" sz="1600" u="none" cap="none" strike="noStrike">
                <a:solidFill>
                  <a:schemeClr val="dk1"/>
                </a:solidFill>
                <a:latin typeface="Calibri"/>
                <a:ea typeface="Calibri"/>
                <a:cs typeface="Calibri"/>
                <a:sym typeface="Calibri"/>
              </a:defRPr>
            </a:lvl3pPr>
            <a:lvl4pPr indent="-290830" lvl="3" marL="1828800" marR="0" rtl="0" algn="l">
              <a:lnSpc>
                <a:spcPct val="90000"/>
              </a:lnSpc>
              <a:spcBef>
                <a:spcPts val="375"/>
              </a:spcBef>
              <a:spcAft>
                <a:spcPts val="0"/>
              </a:spcAft>
              <a:buClr>
                <a:schemeClr val="dk1"/>
              </a:buClr>
              <a:buSzPts val="980"/>
              <a:buFont typeface="Noto Sans Symbols"/>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29" name="Google Shape;29;p24"/>
          <p:cNvSpPr txBox="1"/>
          <p:nvPr>
            <p:ph type="title"/>
          </p:nvPr>
        </p:nvSpPr>
        <p:spPr>
          <a:xfrm>
            <a:off x="2579077" y="169145"/>
            <a:ext cx="4728796" cy="34163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E67AD"/>
              </a:buClr>
              <a:buSzPts val="2500"/>
              <a:buFont typeface="Calibri"/>
              <a:buNone/>
              <a:defRPr b="1" i="0" sz="2500" u="none" cap="none" strike="noStrike">
                <a:solidFill>
                  <a:srgbClr val="0E67AD"/>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0" name="Google Shape;30;p24"/>
          <p:cNvSpPr txBox="1"/>
          <p:nvPr>
            <p:ph idx="2" type="subTitle"/>
          </p:nvPr>
        </p:nvSpPr>
        <p:spPr>
          <a:xfrm>
            <a:off x="2579076" y="628358"/>
            <a:ext cx="4728795" cy="36933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rgbClr val="7F7F7F"/>
              </a:buClr>
              <a:buSzPts val="2000"/>
              <a:buFont typeface="Arial"/>
              <a:buNone/>
              <a:defRPr b="0" i="1" sz="2000" u="none" cap="none" strike="noStrike">
                <a:solidFill>
                  <a:srgbClr val="7F7F7F"/>
                </a:solidFill>
                <a:latin typeface="Calibri"/>
                <a:ea typeface="Calibri"/>
                <a:cs typeface="Calibri"/>
                <a:sym typeface="Calibri"/>
              </a:defRPr>
            </a:lvl1pPr>
            <a:lvl2pPr lvl="1" marR="0" rtl="0"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375"/>
              </a:spcBef>
              <a:spcAft>
                <a:spcPts val="0"/>
              </a:spcAft>
              <a:buClr>
                <a:schemeClr val="dk1"/>
              </a:buClr>
              <a:buSzPts val="1350"/>
              <a:buFont typeface="Arial"/>
              <a:buNone/>
              <a:defRPr b="0" i="0" sz="1350" u="none" cap="none" strike="noStrike">
                <a:solidFill>
                  <a:schemeClr val="dk1"/>
                </a:solidFill>
                <a:latin typeface="Calibri"/>
                <a:ea typeface="Calibri"/>
                <a:cs typeface="Calibri"/>
                <a:sym typeface="Calibri"/>
              </a:defRPr>
            </a:lvl3pPr>
            <a:lvl4pPr lvl="3"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image">
  <p:cSld name="Text + image">
    <p:spTree>
      <p:nvGrpSpPr>
        <p:cNvPr id="121" name="Shape 121"/>
        <p:cNvGrpSpPr/>
        <p:nvPr/>
      </p:nvGrpSpPr>
      <p:grpSpPr>
        <a:xfrm>
          <a:off x="0" y="0"/>
          <a:ext cx="0" cy="0"/>
          <a:chOff x="0" y="0"/>
          <a:chExt cx="0" cy="0"/>
        </a:xfrm>
      </p:grpSpPr>
      <p:sp>
        <p:nvSpPr>
          <p:cNvPr id="122" name="Google Shape;122;gbacec6ad04_40_27"/>
          <p:cNvSpPr/>
          <p:nvPr>
            <p:ph idx="2" type="pic"/>
          </p:nvPr>
        </p:nvSpPr>
        <p:spPr>
          <a:xfrm>
            <a:off x="4649933" y="1370013"/>
            <a:ext cx="4275858" cy="31972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23" name="Google Shape;123;gbacec6ad04_40_27"/>
          <p:cNvSpPr txBox="1"/>
          <p:nvPr>
            <p:ph type="title"/>
          </p:nvPr>
        </p:nvSpPr>
        <p:spPr>
          <a:xfrm>
            <a:off x="2579077" y="169145"/>
            <a:ext cx="4728796" cy="34163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E67AD"/>
              </a:buClr>
              <a:buSzPts val="2500"/>
              <a:buFont typeface="Calibri"/>
              <a:buNone/>
              <a:defRPr b="1" i="0" sz="2500" u="none" cap="none" strike="noStrike">
                <a:solidFill>
                  <a:srgbClr val="0E67AD"/>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4" name="Google Shape;124;gbacec6ad04_40_27"/>
          <p:cNvSpPr txBox="1"/>
          <p:nvPr>
            <p:ph idx="1" type="subTitle"/>
          </p:nvPr>
        </p:nvSpPr>
        <p:spPr>
          <a:xfrm>
            <a:off x="2579076" y="628358"/>
            <a:ext cx="4728795" cy="36933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rgbClr val="7F7F7F"/>
              </a:buClr>
              <a:buSzPts val="2000"/>
              <a:buFont typeface="Arial"/>
              <a:buNone/>
              <a:defRPr b="0" i="1" sz="2000" u="none" cap="none" strike="noStrike">
                <a:solidFill>
                  <a:srgbClr val="7F7F7F"/>
                </a:solidFill>
                <a:latin typeface="Calibri"/>
                <a:ea typeface="Calibri"/>
                <a:cs typeface="Calibri"/>
                <a:sym typeface="Calibri"/>
              </a:defRPr>
            </a:lvl1pPr>
            <a:lvl2pPr lvl="1" marR="0" rtl="0"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375"/>
              </a:spcBef>
              <a:spcAft>
                <a:spcPts val="0"/>
              </a:spcAft>
              <a:buClr>
                <a:schemeClr val="dk1"/>
              </a:buClr>
              <a:buSzPts val="1350"/>
              <a:buFont typeface="Arial"/>
              <a:buNone/>
              <a:defRPr b="0" i="0" sz="1350" u="none" cap="none" strike="noStrike">
                <a:solidFill>
                  <a:schemeClr val="dk1"/>
                </a:solidFill>
                <a:latin typeface="Calibri"/>
                <a:ea typeface="Calibri"/>
                <a:cs typeface="Calibri"/>
                <a:sym typeface="Calibri"/>
              </a:defRPr>
            </a:lvl3pPr>
            <a:lvl4pPr lvl="3"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125" name="Google Shape;125;gbacec6ad04_40_27"/>
          <p:cNvSpPr txBox="1"/>
          <p:nvPr>
            <p:ph idx="3" type="body"/>
          </p:nvPr>
        </p:nvSpPr>
        <p:spPr>
          <a:xfrm>
            <a:off x="176646" y="1369219"/>
            <a:ext cx="4317423" cy="319737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2pPr>
            <a:lvl3pPr indent="-330200" lvl="2" marL="1371600" marR="0" rtl="0" algn="l">
              <a:lnSpc>
                <a:spcPct val="90000"/>
              </a:lnSpc>
              <a:spcBef>
                <a:spcPts val="375"/>
              </a:spcBef>
              <a:spcAft>
                <a:spcPts val="0"/>
              </a:spcAft>
              <a:buClr>
                <a:schemeClr val="dk1"/>
              </a:buClr>
              <a:buSzPts val="1600"/>
              <a:buFont typeface="Courier New"/>
              <a:buChar char="o"/>
              <a:defRPr b="0" i="0" sz="1600" u="none" cap="none" strike="noStrike">
                <a:solidFill>
                  <a:schemeClr val="dk1"/>
                </a:solidFill>
                <a:latin typeface="Calibri"/>
                <a:ea typeface="Calibri"/>
                <a:cs typeface="Calibri"/>
                <a:sym typeface="Calibri"/>
              </a:defRPr>
            </a:lvl3pPr>
            <a:lvl4pPr indent="-290830" lvl="3" marL="1828800" marR="0" rtl="0" algn="l">
              <a:lnSpc>
                <a:spcPct val="90000"/>
              </a:lnSpc>
              <a:spcBef>
                <a:spcPts val="375"/>
              </a:spcBef>
              <a:spcAft>
                <a:spcPts val="0"/>
              </a:spcAft>
              <a:buClr>
                <a:schemeClr val="dk1"/>
              </a:buClr>
              <a:buSzPts val="980"/>
              <a:buFont typeface="Noto Sans Symbols"/>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umn">
  <p:cSld name="1 Column">
    <p:spTree>
      <p:nvGrpSpPr>
        <p:cNvPr id="126" name="Shape 126"/>
        <p:cNvGrpSpPr/>
        <p:nvPr/>
      </p:nvGrpSpPr>
      <p:grpSpPr>
        <a:xfrm>
          <a:off x="0" y="0"/>
          <a:ext cx="0" cy="0"/>
          <a:chOff x="0" y="0"/>
          <a:chExt cx="0" cy="0"/>
        </a:xfrm>
      </p:grpSpPr>
      <p:sp>
        <p:nvSpPr>
          <p:cNvPr id="127" name="Google Shape;127;gbacec6ad04_40_32"/>
          <p:cNvSpPr txBox="1"/>
          <p:nvPr>
            <p:ph idx="1" type="subTitle"/>
          </p:nvPr>
        </p:nvSpPr>
        <p:spPr>
          <a:xfrm>
            <a:off x="2579076" y="471269"/>
            <a:ext cx="4728900" cy="276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rgbClr val="7F7F7F"/>
              </a:buClr>
              <a:buSzPts val="2000"/>
              <a:buFont typeface="Arial"/>
              <a:buNone/>
              <a:defRPr b="0" i="1" sz="2000" u="none" cap="none" strike="noStrike">
                <a:solidFill>
                  <a:srgbClr val="7F7F7F"/>
                </a:solidFill>
                <a:latin typeface="Calibri"/>
                <a:ea typeface="Calibri"/>
                <a:cs typeface="Calibri"/>
                <a:sym typeface="Calibri"/>
              </a:defRPr>
            </a:lvl1pPr>
            <a:lvl2pPr lvl="1" marR="0" rtl="0"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375"/>
              </a:spcBef>
              <a:spcAft>
                <a:spcPts val="0"/>
              </a:spcAft>
              <a:buClr>
                <a:schemeClr val="dk1"/>
              </a:buClr>
              <a:buSzPts val="1350"/>
              <a:buFont typeface="Arial"/>
              <a:buNone/>
              <a:defRPr b="0" i="0" sz="1350" u="none" cap="none" strike="noStrike">
                <a:solidFill>
                  <a:schemeClr val="dk1"/>
                </a:solidFill>
                <a:latin typeface="Calibri"/>
                <a:ea typeface="Calibri"/>
                <a:cs typeface="Calibri"/>
                <a:sym typeface="Calibri"/>
              </a:defRPr>
            </a:lvl3pPr>
            <a:lvl4pPr lvl="3"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128" name="Google Shape;128;gbacec6ad04_40_32"/>
          <p:cNvSpPr txBox="1"/>
          <p:nvPr>
            <p:ph idx="2" type="body"/>
          </p:nvPr>
        </p:nvSpPr>
        <p:spPr>
          <a:xfrm>
            <a:off x="190500" y="915668"/>
            <a:ext cx="8763000" cy="375660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2pPr>
            <a:lvl3pPr indent="-330200" lvl="2" marL="1371600" marR="0" rtl="0" algn="l">
              <a:lnSpc>
                <a:spcPct val="90000"/>
              </a:lnSpc>
              <a:spcBef>
                <a:spcPts val="375"/>
              </a:spcBef>
              <a:spcAft>
                <a:spcPts val="0"/>
              </a:spcAft>
              <a:buClr>
                <a:schemeClr val="dk1"/>
              </a:buClr>
              <a:buSzPts val="1600"/>
              <a:buFont typeface="Courier New"/>
              <a:buChar char="o"/>
              <a:defRPr b="0" i="0" sz="1600" u="none" cap="none" strike="noStrike">
                <a:solidFill>
                  <a:schemeClr val="dk1"/>
                </a:solidFill>
                <a:latin typeface="Calibri"/>
                <a:ea typeface="Calibri"/>
                <a:cs typeface="Calibri"/>
                <a:sym typeface="Calibri"/>
              </a:defRPr>
            </a:lvl3pPr>
            <a:lvl4pPr indent="-290830" lvl="3" marL="1828800" marR="0" rtl="0" algn="l">
              <a:lnSpc>
                <a:spcPct val="90000"/>
              </a:lnSpc>
              <a:spcBef>
                <a:spcPts val="375"/>
              </a:spcBef>
              <a:spcAft>
                <a:spcPts val="0"/>
              </a:spcAft>
              <a:buClr>
                <a:schemeClr val="dk1"/>
              </a:buClr>
              <a:buSzPts val="980"/>
              <a:buFont typeface="Noto Sans Symbols"/>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29" name="Google Shape;129;gbacec6ad04_40_32"/>
          <p:cNvSpPr txBox="1"/>
          <p:nvPr>
            <p:ph type="title"/>
          </p:nvPr>
        </p:nvSpPr>
        <p:spPr>
          <a:xfrm>
            <a:off x="2579077" y="126859"/>
            <a:ext cx="4728900" cy="2562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E67AD"/>
              </a:buClr>
              <a:buSzPts val="2500"/>
              <a:buFont typeface="Calibri"/>
              <a:buNone/>
              <a:defRPr b="1" i="0" sz="2500" u="none" cap="none" strike="noStrike">
                <a:solidFill>
                  <a:srgbClr val="0E67AD"/>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2 columns">
  <p:cSld name="Text 2 columns">
    <p:spTree>
      <p:nvGrpSpPr>
        <p:cNvPr id="130" name="Shape 130"/>
        <p:cNvGrpSpPr/>
        <p:nvPr/>
      </p:nvGrpSpPr>
      <p:grpSpPr>
        <a:xfrm>
          <a:off x="0" y="0"/>
          <a:ext cx="0" cy="0"/>
          <a:chOff x="0" y="0"/>
          <a:chExt cx="0" cy="0"/>
        </a:xfrm>
      </p:grpSpPr>
      <p:sp>
        <p:nvSpPr>
          <p:cNvPr id="131" name="Google Shape;131;gbacec6ad04_40_36"/>
          <p:cNvSpPr txBox="1"/>
          <p:nvPr>
            <p:ph type="title"/>
          </p:nvPr>
        </p:nvSpPr>
        <p:spPr>
          <a:xfrm>
            <a:off x="2579077" y="169145"/>
            <a:ext cx="4728796" cy="34163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E67AD"/>
              </a:buClr>
              <a:buSzPts val="2500"/>
              <a:buFont typeface="Calibri"/>
              <a:buNone/>
              <a:defRPr b="1" i="0" sz="2500" u="none" cap="none" strike="noStrike">
                <a:solidFill>
                  <a:srgbClr val="0E67AD"/>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2" name="Google Shape;132;gbacec6ad04_40_36"/>
          <p:cNvSpPr txBox="1"/>
          <p:nvPr>
            <p:ph idx="1" type="subTitle"/>
          </p:nvPr>
        </p:nvSpPr>
        <p:spPr>
          <a:xfrm>
            <a:off x="2579076" y="628358"/>
            <a:ext cx="4728795" cy="36933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rgbClr val="7F7F7F"/>
              </a:buClr>
              <a:buSzPts val="2000"/>
              <a:buFont typeface="Arial"/>
              <a:buNone/>
              <a:defRPr b="0" i="1" sz="2000" u="none" cap="none" strike="noStrike">
                <a:solidFill>
                  <a:srgbClr val="7F7F7F"/>
                </a:solidFill>
                <a:latin typeface="Calibri"/>
                <a:ea typeface="Calibri"/>
                <a:cs typeface="Calibri"/>
                <a:sym typeface="Calibri"/>
              </a:defRPr>
            </a:lvl1pPr>
            <a:lvl2pPr lvl="1" marR="0" rtl="0"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375"/>
              </a:spcBef>
              <a:spcAft>
                <a:spcPts val="0"/>
              </a:spcAft>
              <a:buClr>
                <a:schemeClr val="dk1"/>
              </a:buClr>
              <a:buSzPts val="1350"/>
              <a:buFont typeface="Arial"/>
              <a:buNone/>
              <a:defRPr b="0" i="0" sz="1350" u="none" cap="none" strike="noStrike">
                <a:solidFill>
                  <a:schemeClr val="dk1"/>
                </a:solidFill>
                <a:latin typeface="Calibri"/>
                <a:ea typeface="Calibri"/>
                <a:cs typeface="Calibri"/>
                <a:sym typeface="Calibri"/>
              </a:defRPr>
            </a:lvl3pPr>
            <a:lvl4pPr lvl="3"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133" name="Google Shape;133;gbacec6ad04_40_36"/>
          <p:cNvSpPr txBox="1"/>
          <p:nvPr>
            <p:ph idx="2" type="body"/>
          </p:nvPr>
        </p:nvSpPr>
        <p:spPr>
          <a:xfrm>
            <a:off x="176646" y="1369219"/>
            <a:ext cx="4317423" cy="319737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2pPr>
            <a:lvl3pPr indent="-330200" lvl="2" marL="1371600" marR="0" rtl="0" algn="l">
              <a:lnSpc>
                <a:spcPct val="90000"/>
              </a:lnSpc>
              <a:spcBef>
                <a:spcPts val="375"/>
              </a:spcBef>
              <a:spcAft>
                <a:spcPts val="0"/>
              </a:spcAft>
              <a:buClr>
                <a:schemeClr val="dk1"/>
              </a:buClr>
              <a:buSzPts val="1600"/>
              <a:buFont typeface="Courier New"/>
              <a:buChar char="o"/>
              <a:defRPr b="0" i="0" sz="1600" u="none" cap="none" strike="noStrike">
                <a:solidFill>
                  <a:schemeClr val="dk1"/>
                </a:solidFill>
                <a:latin typeface="Calibri"/>
                <a:ea typeface="Calibri"/>
                <a:cs typeface="Calibri"/>
                <a:sym typeface="Calibri"/>
              </a:defRPr>
            </a:lvl3pPr>
            <a:lvl4pPr indent="-290830" lvl="3" marL="1828800" marR="0" rtl="0" algn="l">
              <a:lnSpc>
                <a:spcPct val="90000"/>
              </a:lnSpc>
              <a:spcBef>
                <a:spcPts val="375"/>
              </a:spcBef>
              <a:spcAft>
                <a:spcPts val="0"/>
              </a:spcAft>
              <a:buClr>
                <a:schemeClr val="dk1"/>
              </a:buClr>
              <a:buSzPts val="980"/>
              <a:buFont typeface="Noto Sans Symbols"/>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34" name="Google Shape;134;gbacec6ad04_40_36"/>
          <p:cNvSpPr txBox="1"/>
          <p:nvPr>
            <p:ph idx="3" type="body"/>
          </p:nvPr>
        </p:nvSpPr>
        <p:spPr>
          <a:xfrm>
            <a:off x="4649932" y="1369219"/>
            <a:ext cx="4317422" cy="319737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2pPr>
            <a:lvl3pPr indent="-330200" lvl="2" marL="1371600" marR="0" rtl="0" algn="l">
              <a:lnSpc>
                <a:spcPct val="90000"/>
              </a:lnSpc>
              <a:spcBef>
                <a:spcPts val="375"/>
              </a:spcBef>
              <a:spcAft>
                <a:spcPts val="0"/>
              </a:spcAft>
              <a:buClr>
                <a:schemeClr val="dk1"/>
              </a:buClr>
              <a:buSzPts val="1600"/>
              <a:buFont typeface="Courier New"/>
              <a:buChar char="o"/>
              <a:defRPr b="0" i="0" sz="1600" u="none" cap="none" strike="noStrike">
                <a:solidFill>
                  <a:schemeClr val="dk1"/>
                </a:solidFill>
                <a:latin typeface="Calibri"/>
                <a:ea typeface="Calibri"/>
                <a:cs typeface="Calibri"/>
                <a:sym typeface="Calibri"/>
              </a:defRPr>
            </a:lvl3pPr>
            <a:lvl4pPr indent="-290830" lvl="3" marL="1828800" marR="0" rtl="0" algn="l">
              <a:lnSpc>
                <a:spcPct val="90000"/>
              </a:lnSpc>
              <a:spcBef>
                <a:spcPts val="375"/>
              </a:spcBef>
              <a:spcAft>
                <a:spcPts val="0"/>
              </a:spcAft>
              <a:buClr>
                <a:schemeClr val="dk1"/>
              </a:buClr>
              <a:buSzPts val="980"/>
              <a:buFont typeface="Noto Sans Symbols"/>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s">
  <p:cSld name="3 Columns">
    <p:spTree>
      <p:nvGrpSpPr>
        <p:cNvPr id="135" name="Shape 135"/>
        <p:cNvGrpSpPr/>
        <p:nvPr/>
      </p:nvGrpSpPr>
      <p:grpSpPr>
        <a:xfrm>
          <a:off x="0" y="0"/>
          <a:ext cx="0" cy="0"/>
          <a:chOff x="0" y="0"/>
          <a:chExt cx="0" cy="0"/>
        </a:xfrm>
      </p:grpSpPr>
      <p:sp>
        <p:nvSpPr>
          <p:cNvPr id="136" name="Google Shape;136;gbacec6ad04_40_41"/>
          <p:cNvSpPr txBox="1"/>
          <p:nvPr>
            <p:ph idx="1" type="body"/>
          </p:nvPr>
        </p:nvSpPr>
        <p:spPr>
          <a:xfrm>
            <a:off x="176646" y="1369217"/>
            <a:ext cx="2811410" cy="3197371"/>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2pPr>
            <a:lvl3pPr indent="-330200" lvl="2" marL="1371600" marR="0" rtl="0" algn="l">
              <a:lnSpc>
                <a:spcPct val="90000"/>
              </a:lnSpc>
              <a:spcBef>
                <a:spcPts val="375"/>
              </a:spcBef>
              <a:spcAft>
                <a:spcPts val="0"/>
              </a:spcAft>
              <a:buClr>
                <a:schemeClr val="dk1"/>
              </a:buClr>
              <a:buSzPts val="1600"/>
              <a:buFont typeface="Courier New"/>
              <a:buChar char="o"/>
              <a:defRPr b="0" i="0" sz="1600" u="none" cap="none" strike="noStrike">
                <a:solidFill>
                  <a:schemeClr val="dk1"/>
                </a:solidFill>
                <a:latin typeface="Calibri"/>
                <a:ea typeface="Calibri"/>
                <a:cs typeface="Calibri"/>
                <a:sym typeface="Calibri"/>
              </a:defRPr>
            </a:lvl3pPr>
            <a:lvl4pPr indent="-290830" lvl="3" marL="1828800" marR="0" rtl="0" algn="l">
              <a:lnSpc>
                <a:spcPct val="90000"/>
              </a:lnSpc>
              <a:spcBef>
                <a:spcPts val="375"/>
              </a:spcBef>
              <a:spcAft>
                <a:spcPts val="0"/>
              </a:spcAft>
              <a:buClr>
                <a:schemeClr val="dk1"/>
              </a:buClr>
              <a:buSzPts val="980"/>
              <a:buFont typeface="Noto Sans Symbols"/>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37" name="Google Shape;137;gbacec6ad04_40_41"/>
          <p:cNvSpPr txBox="1"/>
          <p:nvPr>
            <p:ph idx="2" type="body"/>
          </p:nvPr>
        </p:nvSpPr>
        <p:spPr>
          <a:xfrm>
            <a:off x="3180000" y="1369217"/>
            <a:ext cx="2783999" cy="319737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2pPr>
            <a:lvl3pPr indent="-330200" lvl="2" marL="1371600" marR="0" rtl="0" algn="l">
              <a:lnSpc>
                <a:spcPct val="90000"/>
              </a:lnSpc>
              <a:spcBef>
                <a:spcPts val="375"/>
              </a:spcBef>
              <a:spcAft>
                <a:spcPts val="0"/>
              </a:spcAft>
              <a:buClr>
                <a:schemeClr val="dk1"/>
              </a:buClr>
              <a:buSzPts val="1600"/>
              <a:buFont typeface="Courier New"/>
              <a:buChar char="o"/>
              <a:defRPr b="0" i="0" sz="1600" u="none" cap="none" strike="noStrike">
                <a:solidFill>
                  <a:schemeClr val="dk1"/>
                </a:solidFill>
                <a:latin typeface="Calibri"/>
                <a:ea typeface="Calibri"/>
                <a:cs typeface="Calibri"/>
                <a:sym typeface="Calibri"/>
              </a:defRPr>
            </a:lvl3pPr>
            <a:lvl4pPr indent="-290830" lvl="3" marL="1828800" marR="0" rtl="0" algn="l">
              <a:lnSpc>
                <a:spcPct val="90000"/>
              </a:lnSpc>
              <a:spcBef>
                <a:spcPts val="375"/>
              </a:spcBef>
              <a:spcAft>
                <a:spcPts val="0"/>
              </a:spcAft>
              <a:buClr>
                <a:schemeClr val="dk1"/>
              </a:buClr>
              <a:buSzPts val="980"/>
              <a:buFont typeface="Noto Sans Symbols"/>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38" name="Google Shape;138;gbacec6ad04_40_41"/>
          <p:cNvSpPr txBox="1"/>
          <p:nvPr>
            <p:ph idx="3" type="body"/>
          </p:nvPr>
        </p:nvSpPr>
        <p:spPr>
          <a:xfrm>
            <a:off x="6155944" y="1369216"/>
            <a:ext cx="2783999" cy="3197369"/>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2pPr>
            <a:lvl3pPr indent="-330200" lvl="2" marL="1371600" marR="0" rtl="0" algn="l">
              <a:lnSpc>
                <a:spcPct val="90000"/>
              </a:lnSpc>
              <a:spcBef>
                <a:spcPts val="375"/>
              </a:spcBef>
              <a:spcAft>
                <a:spcPts val="0"/>
              </a:spcAft>
              <a:buClr>
                <a:schemeClr val="dk1"/>
              </a:buClr>
              <a:buSzPts val="1600"/>
              <a:buFont typeface="Courier New"/>
              <a:buChar char="o"/>
              <a:defRPr b="0" i="0" sz="1600" u="none" cap="none" strike="noStrike">
                <a:solidFill>
                  <a:schemeClr val="dk1"/>
                </a:solidFill>
                <a:latin typeface="Calibri"/>
                <a:ea typeface="Calibri"/>
                <a:cs typeface="Calibri"/>
                <a:sym typeface="Calibri"/>
              </a:defRPr>
            </a:lvl3pPr>
            <a:lvl4pPr indent="-290830" lvl="3" marL="1828800" marR="0" rtl="0" algn="l">
              <a:lnSpc>
                <a:spcPct val="90000"/>
              </a:lnSpc>
              <a:spcBef>
                <a:spcPts val="375"/>
              </a:spcBef>
              <a:spcAft>
                <a:spcPts val="0"/>
              </a:spcAft>
              <a:buClr>
                <a:schemeClr val="dk1"/>
              </a:buClr>
              <a:buSzPts val="980"/>
              <a:buFont typeface="Noto Sans Symbols"/>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39" name="Google Shape;139;gbacec6ad04_40_41"/>
          <p:cNvSpPr txBox="1"/>
          <p:nvPr>
            <p:ph type="title"/>
          </p:nvPr>
        </p:nvSpPr>
        <p:spPr>
          <a:xfrm>
            <a:off x="2579077" y="169145"/>
            <a:ext cx="4728796" cy="34163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E67AD"/>
              </a:buClr>
              <a:buSzPts val="2500"/>
              <a:buFont typeface="Calibri"/>
              <a:buNone/>
              <a:defRPr b="1" i="0" sz="2500" u="none" cap="none" strike="noStrike">
                <a:solidFill>
                  <a:srgbClr val="0E67AD"/>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0" name="Google Shape;140;gbacec6ad04_40_41"/>
          <p:cNvSpPr txBox="1"/>
          <p:nvPr>
            <p:ph idx="4" type="subTitle"/>
          </p:nvPr>
        </p:nvSpPr>
        <p:spPr>
          <a:xfrm>
            <a:off x="2579076" y="628358"/>
            <a:ext cx="4728795" cy="36933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rgbClr val="7F7F7F"/>
              </a:buClr>
              <a:buSzPts val="2000"/>
              <a:buFont typeface="Arial"/>
              <a:buNone/>
              <a:defRPr b="0" i="1" sz="2000" u="none" cap="none" strike="noStrike">
                <a:solidFill>
                  <a:srgbClr val="7F7F7F"/>
                </a:solidFill>
                <a:latin typeface="Calibri"/>
                <a:ea typeface="Calibri"/>
                <a:cs typeface="Calibri"/>
                <a:sym typeface="Calibri"/>
              </a:defRPr>
            </a:lvl1pPr>
            <a:lvl2pPr lvl="1" marR="0" rtl="0"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375"/>
              </a:spcBef>
              <a:spcAft>
                <a:spcPts val="0"/>
              </a:spcAft>
              <a:buClr>
                <a:schemeClr val="dk1"/>
              </a:buClr>
              <a:buSzPts val="1350"/>
              <a:buFont typeface="Arial"/>
              <a:buNone/>
              <a:defRPr b="0" i="0" sz="1350" u="none" cap="none" strike="noStrike">
                <a:solidFill>
                  <a:schemeClr val="dk1"/>
                </a:solidFill>
                <a:latin typeface="Calibri"/>
                <a:ea typeface="Calibri"/>
                <a:cs typeface="Calibri"/>
                <a:sym typeface="Calibri"/>
              </a:defRPr>
            </a:lvl3pPr>
            <a:lvl4pPr lvl="3"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31" name="Shape 31"/>
        <p:cNvGrpSpPr/>
        <p:nvPr/>
      </p:nvGrpSpPr>
      <p:grpSpPr>
        <a:xfrm>
          <a:off x="0" y="0"/>
          <a:ext cx="0" cy="0"/>
          <a:chOff x="0" y="0"/>
          <a:chExt cx="0" cy="0"/>
        </a:xfrm>
      </p:grpSpPr>
      <p:sp>
        <p:nvSpPr>
          <p:cNvPr id="32" name="Google Shape;32;ga1672bf099_0_399"/>
          <p:cNvSpPr txBox="1"/>
          <p:nvPr>
            <p:ph type="title"/>
          </p:nvPr>
        </p:nvSpPr>
        <p:spPr>
          <a:xfrm>
            <a:off x="2579077" y="169145"/>
            <a:ext cx="4728900" cy="341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E67AD"/>
              </a:buClr>
              <a:buSzPts val="2500"/>
              <a:buFont typeface="Calibri"/>
              <a:buNone/>
              <a:defRPr b="1" i="0" sz="2500" u="none" cap="none" strike="noStrike">
                <a:solidFill>
                  <a:srgbClr val="0E67AD"/>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3" name="Google Shape;33;ga1672bf099_0_399"/>
          <p:cNvSpPr txBox="1"/>
          <p:nvPr>
            <p:ph idx="1" type="subTitle"/>
          </p:nvPr>
        </p:nvSpPr>
        <p:spPr>
          <a:xfrm>
            <a:off x="2579076" y="628358"/>
            <a:ext cx="4728900" cy="3693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rgbClr val="7F7F7F"/>
              </a:buClr>
              <a:buSzPts val="2000"/>
              <a:buFont typeface="Arial"/>
              <a:buNone/>
              <a:defRPr b="0" i="1" sz="2000" u="none" cap="none" strike="noStrike">
                <a:solidFill>
                  <a:srgbClr val="7F7F7F"/>
                </a:solidFill>
                <a:latin typeface="Calibri"/>
                <a:ea typeface="Calibri"/>
                <a:cs typeface="Calibri"/>
                <a:sym typeface="Calibri"/>
              </a:defRPr>
            </a:lvl1pPr>
            <a:lvl2pPr lvl="1" marR="0" rtl="0"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375"/>
              </a:spcBef>
              <a:spcAft>
                <a:spcPts val="0"/>
              </a:spcAft>
              <a:buClr>
                <a:schemeClr val="dk1"/>
              </a:buClr>
              <a:buSzPts val="1350"/>
              <a:buFont typeface="Arial"/>
              <a:buNone/>
              <a:defRPr b="0" i="0" sz="1350" u="none" cap="none" strike="noStrike">
                <a:solidFill>
                  <a:schemeClr val="dk1"/>
                </a:solidFill>
                <a:latin typeface="Calibri"/>
                <a:ea typeface="Calibri"/>
                <a:cs typeface="Calibri"/>
                <a:sym typeface="Calibri"/>
              </a:defRPr>
            </a:lvl3pPr>
            <a:lvl4pPr lvl="3"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image">
  <p:cSld name="Text + image">
    <p:spTree>
      <p:nvGrpSpPr>
        <p:cNvPr id="34" name="Shape 34"/>
        <p:cNvGrpSpPr/>
        <p:nvPr/>
      </p:nvGrpSpPr>
      <p:grpSpPr>
        <a:xfrm>
          <a:off x="0" y="0"/>
          <a:ext cx="0" cy="0"/>
          <a:chOff x="0" y="0"/>
          <a:chExt cx="0" cy="0"/>
        </a:xfrm>
      </p:grpSpPr>
      <p:sp>
        <p:nvSpPr>
          <p:cNvPr id="35" name="Google Shape;35;p27"/>
          <p:cNvSpPr/>
          <p:nvPr>
            <p:ph idx="2" type="pic"/>
          </p:nvPr>
        </p:nvSpPr>
        <p:spPr>
          <a:xfrm>
            <a:off x="4649933" y="1370013"/>
            <a:ext cx="4275858" cy="31972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36" name="Google Shape;36;p27"/>
          <p:cNvSpPr txBox="1"/>
          <p:nvPr>
            <p:ph type="title"/>
          </p:nvPr>
        </p:nvSpPr>
        <p:spPr>
          <a:xfrm>
            <a:off x="2579077" y="169145"/>
            <a:ext cx="4728796" cy="34163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E67AD"/>
              </a:buClr>
              <a:buSzPts val="2500"/>
              <a:buFont typeface="Calibri"/>
              <a:buNone/>
              <a:defRPr b="1" i="0" sz="2500" u="none" cap="none" strike="noStrike">
                <a:solidFill>
                  <a:srgbClr val="0E67AD"/>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7" name="Google Shape;37;p27"/>
          <p:cNvSpPr txBox="1"/>
          <p:nvPr>
            <p:ph idx="1" type="subTitle"/>
          </p:nvPr>
        </p:nvSpPr>
        <p:spPr>
          <a:xfrm>
            <a:off x="2579076" y="628358"/>
            <a:ext cx="4728795" cy="36933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rgbClr val="7F7F7F"/>
              </a:buClr>
              <a:buSzPts val="2000"/>
              <a:buFont typeface="Arial"/>
              <a:buNone/>
              <a:defRPr b="0" i="1" sz="2000" u="none" cap="none" strike="noStrike">
                <a:solidFill>
                  <a:srgbClr val="7F7F7F"/>
                </a:solidFill>
                <a:latin typeface="Calibri"/>
                <a:ea typeface="Calibri"/>
                <a:cs typeface="Calibri"/>
                <a:sym typeface="Calibri"/>
              </a:defRPr>
            </a:lvl1pPr>
            <a:lvl2pPr lvl="1" marR="0" rtl="0"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375"/>
              </a:spcBef>
              <a:spcAft>
                <a:spcPts val="0"/>
              </a:spcAft>
              <a:buClr>
                <a:schemeClr val="dk1"/>
              </a:buClr>
              <a:buSzPts val="1350"/>
              <a:buFont typeface="Arial"/>
              <a:buNone/>
              <a:defRPr b="0" i="0" sz="1350" u="none" cap="none" strike="noStrike">
                <a:solidFill>
                  <a:schemeClr val="dk1"/>
                </a:solidFill>
                <a:latin typeface="Calibri"/>
                <a:ea typeface="Calibri"/>
                <a:cs typeface="Calibri"/>
                <a:sym typeface="Calibri"/>
              </a:defRPr>
            </a:lvl3pPr>
            <a:lvl4pPr lvl="3"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38" name="Google Shape;38;p27"/>
          <p:cNvSpPr txBox="1"/>
          <p:nvPr>
            <p:ph idx="3" type="body"/>
          </p:nvPr>
        </p:nvSpPr>
        <p:spPr>
          <a:xfrm>
            <a:off x="176646" y="1369219"/>
            <a:ext cx="4317423" cy="319737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2pPr>
            <a:lvl3pPr indent="-330200" lvl="2" marL="1371600" marR="0" rtl="0" algn="l">
              <a:lnSpc>
                <a:spcPct val="90000"/>
              </a:lnSpc>
              <a:spcBef>
                <a:spcPts val="375"/>
              </a:spcBef>
              <a:spcAft>
                <a:spcPts val="0"/>
              </a:spcAft>
              <a:buClr>
                <a:schemeClr val="dk1"/>
              </a:buClr>
              <a:buSzPts val="1600"/>
              <a:buFont typeface="Courier New"/>
              <a:buChar char="o"/>
              <a:defRPr b="0" i="0" sz="1600" u="none" cap="none" strike="noStrike">
                <a:solidFill>
                  <a:schemeClr val="dk1"/>
                </a:solidFill>
                <a:latin typeface="Calibri"/>
                <a:ea typeface="Calibri"/>
                <a:cs typeface="Calibri"/>
                <a:sym typeface="Calibri"/>
              </a:defRPr>
            </a:lvl3pPr>
            <a:lvl4pPr indent="-290830" lvl="3" marL="1828800" marR="0" rtl="0" algn="l">
              <a:lnSpc>
                <a:spcPct val="90000"/>
              </a:lnSpc>
              <a:spcBef>
                <a:spcPts val="375"/>
              </a:spcBef>
              <a:spcAft>
                <a:spcPts val="0"/>
              </a:spcAft>
              <a:buClr>
                <a:schemeClr val="dk1"/>
              </a:buClr>
              <a:buSzPts val="980"/>
              <a:buFont typeface="Noto Sans Symbols"/>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2 columns">
  <p:cSld name="Text 2 columns">
    <p:spTree>
      <p:nvGrpSpPr>
        <p:cNvPr id="39" name="Shape 39"/>
        <p:cNvGrpSpPr/>
        <p:nvPr/>
      </p:nvGrpSpPr>
      <p:grpSpPr>
        <a:xfrm>
          <a:off x="0" y="0"/>
          <a:ext cx="0" cy="0"/>
          <a:chOff x="0" y="0"/>
          <a:chExt cx="0" cy="0"/>
        </a:xfrm>
      </p:grpSpPr>
      <p:sp>
        <p:nvSpPr>
          <p:cNvPr id="40" name="Google Shape;40;p25"/>
          <p:cNvSpPr txBox="1"/>
          <p:nvPr>
            <p:ph type="title"/>
          </p:nvPr>
        </p:nvSpPr>
        <p:spPr>
          <a:xfrm>
            <a:off x="2579077" y="169145"/>
            <a:ext cx="4728796" cy="34163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E67AD"/>
              </a:buClr>
              <a:buSzPts val="2500"/>
              <a:buFont typeface="Calibri"/>
              <a:buNone/>
              <a:defRPr b="1" i="0" sz="2500" u="none" cap="none" strike="noStrike">
                <a:solidFill>
                  <a:srgbClr val="0E67AD"/>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1" name="Google Shape;41;p25"/>
          <p:cNvSpPr txBox="1"/>
          <p:nvPr>
            <p:ph idx="1" type="subTitle"/>
          </p:nvPr>
        </p:nvSpPr>
        <p:spPr>
          <a:xfrm>
            <a:off x="2579076" y="628358"/>
            <a:ext cx="4728795" cy="36933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rgbClr val="7F7F7F"/>
              </a:buClr>
              <a:buSzPts val="2000"/>
              <a:buFont typeface="Arial"/>
              <a:buNone/>
              <a:defRPr b="0" i="1" sz="2000" u="none" cap="none" strike="noStrike">
                <a:solidFill>
                  <a:srgbClr val="7F7F7F"/>
                </a:solidFill>
                <a:latin typeface="Calibri"/>
                <a:ea typeface="Calibri"/>
                <a:cs typeface="Calibri"/>
                <a:sym typeface="Calibri"/>
              </a:defRPr>
            </a:lvl1pPr>
            <a:lvl2pPr lvl="1" marR="0" rtl="0"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375"/>
              </a:spcBef>
              <a:spcAft>
                <a:spcPts val="0"/>
              </a:spcAft>
              <a:buClr>
                <a:schemeClr val="dk1"/>
              </a:buClr>
              <a:buSzPts val="1350"/>
              <a:buFont typeface="Arial"/>
              <a:buNone/>
              <a:defRPr b="0" i="0" sz="1350" u="none" cap="none" strike="noStrike">
                <a:solidFill>
                  <a:schemeClr val="dk1"/>
                </a:solidFill>
                <a:latin typeface="Calibri"/>
                <a:ea typeface="Calibri"/>
                <a:cs typeface="Calibri"/>
                <a:sym typeface="Calibri"/>
              </a:defRPr>
            </a:lvl3pPr>
            <a:lvl4pPr lvl="3"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42" name="Google Shape;42;p25"/>
          <p:cNvSpPr txBox="1"/>
          <p:nvPr>
            <p:ph idx="2" type="body"/>
          </p:nvPr>
        </p:nvSpPr>
        <p:spPr>
          <a:xfrm>
            <a:off x="176646" y="1369219"/>
            <a:ext cx="4317423" cy="319737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2pPr>
            <a:lvl3pPr indent="-330200" lvl="2" marL="1371600" marR="0" rtl="0" algn="l">
              <a:lnSpc>
                <a:spcPct val="90000"/>
              </a:lnSpc>
              <a:spcBef>
                <a:spcPts val="375"/>
              </a:spcBef>
              <a:spcAft>
                <a:spcPts val="0"/>
              </a:spcAft>
              <a:buClr>
                <a:schemeClr val="dk1"/>
              </a:buClr>
              <a:buSzPts val="1600"/>
              <a:buFont typeface="Courier New"/>
              <a:buChar char="o"/>
              <a:defRPr b="0" i="0" sz="1600" u="none" cap="none" strike="noStrike">
                <a:solidFill>
                  <a:schemeClr val="dk1"/>
                </a:solidFill>
                <a:latin typeface="Calibri"/>
                <a:ea typeface="Calibri"/>
                <a:cs typeface="Calibri"/>
                <a:sym typeface="Calibri"/>
              </a:defRPr>
            </a:lvl3pPr>
            <a:lvl4pPr indent="-290830" lvl="3" marL="1828800" marR="0" rtl="0" algn="l">
              <a:lnSpc>
                <a:spcPct val="90000"/>
              </a:lnSpc>
              <a:spcBef>
                <a:spcPts val="375"/>
              </a:spcBef>
              <a:spcAft>
                <a:spcPts val="0"/>
              </a:spcAft>
              <a:buClr>
                <a:schemeClr val="dk1"/>
              </a:buClr>
              <a:buSzPts val="980"/>
              <a:buFont typeface="Noto Sans Symbols"/>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43" name="Google Shape;43;p25"/>
          <p:cNvSpPr txBox="1"/>
          <p:nvPr>
            <p:ph idx="3" type="body"/>
          </p:nvPr>
        </p:nvSpPr>
        <p:spPr>
          <a:xfrm>
            <a:off x="4649932" y="1369219"/>
            <a:ext cx="4317422" cy="319737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2pPr>
            <a:lvl3pPr indent="-330200" lvl="2" marL="1371600" marR="0" rtl="0" algn="l">
              <a:lnSpc>
                <a:spcPct val="90000"/>
              </a:lnSpc>
              <a:spcBef>
                <a:spcPts val="375"/>
              </a:spcBef>
              <a:spcAft>
                <a:spcPts val="0"/>
              </a:spcAft>
              <a:buClr>
                <a:schemeClr val="dk1"/>
              </a:buClr>
              <a:buSzPts val="1600"/>
              <a:buFont typeface="Courier New"/>
              <a:buChar char="o"/>
              <a:defRPr b="0" i="0" sz="1600" u="none" cap="none" strike="noStrike">
                <a:solidFill>
                  <a:schemeClr val="dk1"/>
                </a:solidFill>
                <a:latin typeface="Calibri"/>
                <a:ea typeface="Calibri"/>
                <a:cs typeface="Calibri"/>
                <a:sym typeface="Calibri"/>
              </a:defRPr>
            </a:lvl3pPr>
            <a:lvl4pPr indent="-290830" lvl="3" marL="1828800" marR="0" rtl="0" algn="l">
              <a:lnSpc>
                <a:spcPct val="90000"/>
              </a:lnSpc>
              <a:spcBef>
                <a:spcPts val="375"/>
              </a:spcBef>
              <a:spcAft>
                <a:spcPts val="0"/>
              </a:spcAft>
              <a:buClr>
                <a:schemeClr val="dk1"/>
              </a:buClr>
              <a:buSzPts val="980"/>
              <a:buFont typeface="Noto Sans Symbols"/>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s">
  <p:cSld name="3 Columns">
    <p:spTree>
      <p:nvGrpSpPr>
        <p:cNvPr id="44" name="Shape 44"/>
        <p:cNvGrpSpPr/>
        <p:nvPr/>
      </p:nvGrpSpPr>
      <p:grpSpPr>
        <a:xfrm>
          <a:off x="0" y="0"/>
          <a:ext cx="0" cy="0"/>
          <a:chOff x="0" y="0"/>
          <a:chExt cx="0" cy="0"/>
        </a:xfrm>
      </p:grpSpPr>
      <p:sp>
        <p:nvSpPr>
          <p:cNvPr id="45" name="Google Shape;45;p26"/>
          <p:cNvSpPr txBox="1"/>
          <p:nvPr>
            <p:ph idx="1" type="body"/>
          </p:nvPr>
        </p:nvSpPr>
        <p:spPr>
          <a:xfrm>
            <a:off x="176646" y="1369217"/>
            <a:ext cx="2811410" cy="3197371"/>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2pPr>
            <a:lvl3pPr indent="-330200" lvl="2" marL="1371600" marR="0" rtl="0" algn="l">
              <a:lnSpc>
                <a:spcPct val="90000"/>
              </a:lnSpc>
              <a:spcBef>
                <a:spcPts val="375"/>
              </a:spcBef>
              <a:spcAft>
                <a:spcPts val="0"/>
              </a:spcAft>
              <a:buClr>
                <a:schemeClr val="dk1"/>
              </a:buClr>
              <a:buSzPts val="1600"/>
              <a:buFont typeface="Courier New"/>
              <a:buChar char="o"/>
              <a:defRPr b="0" i="0" sz="1600" u="none" cap="none" strike="noStrike">
                <a:solidFill>
                  <a:schemeClr val="dk1"/>
                </a:solidFill>
                <a:latin typeface="Calibri"/>
                <a:ea typeface="Calibri"/>
                <a:cs typeface="Calibri"/>
                <a:sym typeface="Calibri"/>
              </a:defRPr>
            </a:lvl3pPr>
            <a:lvl4pPr indent="-290830" lvl="3" marL="1828800" marR="0" rtl="0" algn="l">
              <a:lnSpc>
                <a:spcPct val="90000"/>
              </a:lnSpc>
              <a:spcBef>
                <a:spcPts val="375"/>
              </a:spcBef>
              <a:spcAft>
                <a:spcPts val="0"/>
              </a:spcAft>
              <a:buClr>
                <a:schemeClr val="dk1"/>
              </a:buClr>
              <a:buSzPts val="980"/>
              <a:buFont typeface="Noto Sans Symbols"/>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46" name="Google Shape;46;p26"/>
          <p:cNvSpPr txBox="1"/>
          <p:nvPr>
            <p:ph idx="2" type="body"/>
          </p:nvPr>
        </p:nvSpPr>
        <p:spPr>
          <a:xfrm>
            <a:off x="3180000" y="1369217"/>
            <a:ext cx="2783999" cy="319737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2pPr>
            <a:lvl3pPr indent="-330200" lvl="2" marL="1371600" marR="0" rtl="0" algn="l">
              <a:lnSpc>
                <a:spcPct val="90000"/>
              </a:lnSpc>
              <a:spcBef>
                <a:spcPts val="375"/>
              </a:spcBef>
              <a:spcAft>
                <a:spcPts val="0"/>
              </a:spcAft>
              <a:buClr>
                <a:schemeClr val="dk1"/>
              </a:buClr>
              <a:buSzPts val="1600"/>
              <a:buFont typeface="Courier New"/>
              <a:buChar char="o"/>
              <a:defRPr b="0" i="0" sz="1600" u="none" cap="none" strike="noStrike">
                <a:solidFill>
                  <a:schemeClr val="dk1"/>
                </a:solidFill>
                <a:latin typeface="Calibri"/>
                <a:ea typeface="Calibri"/>
                <a:cs typeface="Calibri"/>
                <a:sym typeface="Calibri"/>
              </a:defRPr>
            </a:lvl3pPr>
            <a:lvl4pPr indent="-290830" lvl="3" marL="1828800" marR="0" rtl="0" algn="l">
              <a:lnSpc>
                <a:spcPct val="90000"/>
              </a:lnSpc>
              <a:spcBef>
                <a:spcPts val="375"/>
              </a:spcBef>
              <a:spcAft>
                <a:spcPts val="0"/>
              </a:spcAft>
              <a:buClr>
                <a:schemeClr val="dk1"/>
              </a:buClr>
              <a:buSzPts val="980"/>
              <a:buFont typeface="Noto Sans Symbols"/>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47" name="Google Shape;47;p26"/>
          <p:cNvSpPr txBox="1"/>
          <p:nvPr>
            <p:ph idx="3" type="body"/>
          </p:nvPr>
        </p:nvSpPr>
        <p:spPr>
          <a:xfrm>
            <a:off x="6155944" y="1369216"/>
            <a:ext cx="2783999" cy="3197369"/>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2pPr>
            <a:lvl3pPr indent="-330200" lvl="2" marL="1371600" marR="0" rtl="0" algn="l">
              <a:lnSpc>
                <a:spcPct val="90000"/>
              </a:lnSpc>
              <a:spcBef>
                <a:spcPts val="375"/>
              </a:spcBef>
              <a:spcAft>
                <a:spcPts val="0"/>
              </a:spcAft>
              <a:buClr>
                <a:schemeClr val="dk1"/>
              </a:buClr>
              <a:buSzPts val="1600"/>
              <a:buFont typeface="Courier New"/>
              <a:buChar char="o"/>
              <a:defRPr b="0" i="0" sz="1600" u="none" cap="none" strike="noStrike">
                <a:solidFill>
                  <a:schemeClr val="dk1"/>
                </a:solidFill>
                <a:latin typeface="Calibri"/>
                <a:ea typeface="Calibri"/>
                <a:cs typeface="Calibri"/>
                <a:sym typeface="Calibri"/>
              </a:defRPr>
            </a:lvl3pPr>
            <a:lvl4pPr indent="-290830" lvl="3" marL="1828800" marR="0" rtl="0" algn="l">
              <a:lnSpc>
                <a:spcPct val="90000"/>
              </a:lnSpc>
              <a:spcBef>
                <a:spcPts val="375"/>
              </a:spcBef>
              <a:spcAft>
                <a:spcPts val="0"/>
              </a:spcAft>
              <a:buClr>
                <a:schemeClr val="dk1"/>
              </a:buClr>
              <a:buSzPts val="980"/>
              <a:buFont typeface="Noto Sans Symbols"/>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48" name="Google Shape;48;p26"/>
          <p:cNvSpPr txBox="1"/>
          <p:nvPr>
            <p:ph type="title"/>
          </p:nvPr>
        </p:nvSpPr>
        <p:spPr>
          <a:xfrm>
            <a:off x="2579077" y="169145"/>
            <a:ext cx="4728796" cy="34163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E67AD"/>
              </a:buClr>
              <a:buSzPts val="2500"/>
              <a:buFont typeface="Calibri"/>
              <a:buNone/>
              <a:defRPr b="1" i="0" sz="2500" u="none" cap="none" strike="noStrike">
                <a:solidFill>
                  <a:srgbClr val="0E67AD"/>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9" name="Google Shape;49;p26"/>
          <p:cNvSpPr txBox="1"/>
          <p:nvPr>
            <p:ph idx="4" type="subTitle"/>
          </p:nvPr>
        </p:nvSpPr>
        <p:spPr>
          <a:xfrm>
            <a:off x="2579076" y="628358"/>
            <a:ext cx="4728795" cy="36933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rgbClr val="7F7F7F"/>
              </a:buClr>
              <a:buSzPts val="2000"/>
              <a:buFont typeface="Arial"/>
              <a:buNone/>
              <a:defRPr b="0" i="1" sz="2000" u="none" cap="none" strike="noStrike">
                <a:solidFill>
                  <a:srgbClr val="7F7F7F"/>
                </a:solidFill>
                <a:latin typeface="Calibri"/>
                <a:ea typeface="Calibri"/>
                <a:cs typeface="Calibri"/>
                <a:sym typeface="Calibri"/>
              </a:defRPr>
            </a:lvl1pPr>
            <a:lvl2pPr lvl="1" marR="0" rtl="0"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375"/>
              </a:spcBef>
              <a:spcAft>
                <a:spcPts val="0"/>
              </a:spcAft>
              <a:buClr>
                <a:schemeClr val="dk1"/>
              </a:buClr>
              <a:buSzPts val="1350"/>
              <a:buFont typeface="Arial"/>
              <a:buNone/>
              <a:defRPr b="0" i="0" sz="1350" u="none" cap="none" strike="noStrike">
                <a:solidFill>
                  <a:schemeClr val="dk1"/>
                </a:solidFill>
                <a:latin typeface="Calibri"/>
                <a:ea typeface="Calibri"/>
                <a:cs typeface="Calibri"/>
                <a:sym typeface="Calibri"/>
              </a:defRPr>
            </a:lvl3pPr>
            <a:lvl4pPr lvl="3"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umn">
  <p:cSld name="1 Column">
    <p:spTree>
      <p:nvGrpSpPr>
        <p:cNvPr id="50" name="Shape 50"/>
        <p:cNvGrpSpPr/>
        <p:nvPr/>
      </p:nvGrpSpPr>
      <p:grpSpPr>
        <a:xfrm>
          <a:off x="0" y="0"/>
          <a:ext cx="0" cy="0"/>
          <a:chOff x="0" y="0"/>
          <a:chExt cx="0" cy="0"/>
        </a:xfrm>
      </p:grpSpPr>
      <p:sp>
        <p:nvSpPr>
          <p:cNvPr id="51" name="Google Shape;51;ga1672bf099_0_323"/>
          <p:cNvSpPr txBox="1"/>
          <p:nvPr>
            <p:ph idx="1" type="subTitle"/>
          </p:nvPr>
        </p:nvSpPr>
        <p:spPr>
          <a:xfrm>
            <a:off x="2579076" y="471269"/>
            <a:ext cx="4728900" cy="276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rgbClr val="7F7F7F"/>
              </a:buClr>
              <a:buSzPts val="2000"/>
              <a:buFont typeface="Arial"/>
              <a:buNone/>
              <a:defRPr b="0" i="1" sz="2000" u="none" cap="none" strike="noStrike">
                <a:solidFill>
                  <a:srgbClr val="7F7F7F"/>
                </a:solidFill>
                <a:latin typeface="Calibri"/>
                <a:ea typeface="Calibri"/>
                <a:cs typeface="Calibri"/>
                <a:sym typeface="Calibri"/>
              </a:defRPr>
            </a:lvl1pPr>
            <a:lvl2pPr lvl="1" marR="0" rtl="0"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375"/>
              </a:spcBef>
              <a:spcAft>
                <a:spcPts val="0"/>
              </a:spcAft>
              <a:buClr>
                <a:schemeClr val="dk1"/>
              </a:buClr>
              <a:buSzPts val="1350"/>
              <a:buFont typeface="Arial"/>
              <a:buNone/>
              <a:defRPr b="0" i="0" sz="1350" u="none" cap="none" strike="noStrike">
                <a:solidFill>
                  <a:schemeClr val="dk1"/>
                </a:solidFill>
                <a:latin typeface="Calibri"/>
                <a:ea typeface="Calibri"/>
                <a:cs typeface="Calibri"/>
                <a:sym typeface="Calibri"/>
              </a:defRPr>
            </a:lvl3pPr>
            <a:lvl4pPr lvl="3"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52" name="Google Shape;52;ga1672bf099_0_323"/>
          <p:cNvSpPr txBox="1"/>
          <p:nvPr>
            <p:ph idx="2" type="body"/>
          </p:nvPr>
        </p:nvSpPr>
        <p:spPr>
          <a:xfrm>
            <a:off x="190500" y="915668"/>
            <a:ext cx="8763000" cy="375660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2pPr>
            <a:lvl3pPr indent="-330200" lvl="2" marL="1371600" marR="0" rtl="0" algn="l">
              <a:lnSpc>
                <a:spcPct val="90000"/>
              </a:lnSpc>
              <a:spcBef>
                <a:spcPts val="375"/>
              </a:spcBef>
              <a:spcAft>
                <a:spcPts val="0"/>
              </a:spcAft>
              <a:buClr>
                <a:schemeClr val="dk1"/>
              </a:buClr>
              <a:buSzPts val="1600"/>
              <a:buFont typeface="Courier New"/>
              <a:buChar char="o"/>
              <a:defRPr b="0" i="0" sz="1600" u="none" cap="none" strike="noStrike">
                <a:solidFill>
                  <a:schemeClr val="dk1"/>
                </a:solidFill>
                <a:latin typeface="Calibri"/>
                <a:ea typeface="Calibri"/>
                <a:cs typeface="Calibri"/>
                <a:sym typeface="Calibri"/>
              </a:defRPr>
            </a:lvl3pPr>
            <a:lvl4pPr indent="-290830" lvl="3" marL="1828800" marR="0" rtl="0" algn="l">
              <a:lnSpc>
                <a:spcPct val="90000"/>
              </a:lnSpc>
              <a:spcBef>
                <a:spcPts val="375"/>
              </a:spcBef>
              <a:spcAft>
                <a:spcPts val="0"/>
              </a:spcAft>
              <a:buClr>
                <a:schemeClr val="dk1"/>
              </a:buClr>
              <a:buSzPts val="980"/>
              <a:buFont typeface="Noto Sans Symbols"/>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53" name="Google Shape;53;ga1672bf099_0_323"/>
          <p:cNvSpPr txBox="1"/>
          <p:nvPr>
            <p:ph type="title"/>
          </p:nvPr>
        </p:nvSpPr>
        <p:spPr>
          <a:xfrm>
            <a:off x="2579077" y="126859"/>
            <a:ext cx="4728900" cy="2562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E67AD"/>
              </a:buClr>
              <a:buSzPts val="2500"/>
              <a:buFont typeface="Calibri"/>
              <a:buNone/>
              <a:defRPr b="1" i="0" sz="2500" u="none" cap="none" strike="noStrike">
                <a:solidFill>
                  <a:srgbClr val="0E67AD"/>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umn">
  <p:cSld name="1 Column">
    <p:spTree>
      <p:nvGrpSpPr>
        <p:cNvPr id="63" name="Shape 63"/>
        <p:cNvGrpSpPr/>
        <p:nvPr/>
      </p:nvGrpSpPr>
      <p:grpSpPr>
        <a:xfrm>
          <a:off x="0" y="0"/>
          <a:ext cx="0" cy="0"/>
          <a:chOff x="0" y="0"/>
          <a:chExt cx="0" cy="0"/>
        </a:xfrm>
      </p:grpSpPr>
      <p:sp>
        <p:nvSpPr>
          <p:cNvPr id="64" name="Google Shape;64;gbc107b112f_0_988"/>
          <p:cNvSpPr txBox="1"/>
          <p:nvPr>
            <p:ph idx="1" type="subTitle"/>
          </p:nvPr>
        </p:nvSpPr>
        <p:spPr>
          <a:xfrm>
            <a:off x="2579076" y="471269"/>
            <a:ext cx="4728900" cy="276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rgbClr val="7F7F7F"/>
              </a:buClr>
              <a:buSzPts val="2000"/>
              <a:buFont typeface="Arial"/>
              <a:buNone/>
              <a:defRPr b="0" i="1" sz="2000" u="none" cap="none" strike="noStrike">
                <a:solidFill>
                  <a:srgbClr val="7F7F7F"/>
                </a:solidFill>
                <a:latin typeface="Calibri"/>
                <a:ea typeface="Calibri"/>
                <a:cs typeface="Calibri"/>
                <a:sym typeface="Calibri"/>
              </a:defRPr>
            </a:lvl1pPr>
            <a:lvl2pPr lvl="1" marR="0" rtl="0"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375"/>
              </a:spcBef>
              <a:spcAft>
                <a:spcPts val="0"/>
              </a:spcAft>
              <a:buClr>
                <a:schemeClr val="dk1"/>
              </a:buClr>
              <a:buSzPts val="1350"/>
              <a:buFont typeface="Arial"/>
              <a:buNone/>
              <a:defRPr b="0" i="0" sz="1350" u="none" cap="none" strike="noStrike">
                <a:solidFill>
                  <a:schemeClr val="dk1"/>
                </a:solidFill>
                <a:latin typeface="Calibri"/>
                <a:ea typeface="Calibri"/>
                <a:cs typeface="Calibri"/>
                <a:sym typeface="Calibri"/>
              </a:defRPr>
            </a:lvl3pPr>
            <a:lvl4pPr lvl="3"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65" name="Google Shape;65;gbc107b112f_0_988"/>
          <p:cNvSpPr txBox="1"/>
          <p:nvPr>
            <p:ph idx="2" type="body"/>
          </p:nvPr>
        </p:nvSpPr>
        <p:spPr>
          <a:xfrm>
            <a:off x="190500" y="915668"/>
            <a:ext cx="8763000" cy="375660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2pPr>
            <a:lvl3pPr indent="-330200" lvl="2" marL="1371600" marR="0" rtl="0" algn="l">
              <a:lnSpc>
                <a:spcPct val="90000"/>
              </a:lnSpc>
              <a:spcBef>
                <a:spcPts val="375"/>
              </a:spcBef>
              <a:spcAft>
                <a:spcPts val="0"/>
              </a:spcAft>
              <a:buClr>
                <a:schemeClr val="dk1"/>
              </a:buClr>
              <a:buSzPts val="1600"/>
              <a:buFont typeface="Courier New"/>
              <a:buChar char="o"/>
              <a:defRPr b="0" i="0" sz="1600" u="none" cap="none" strike="noStrike">
                <a:solidFill>
                  <a:schemeClr val="dk1"/>
                </a:solidFill>
                <a:latin typeface="Calibri"/>
                <a:ea typeface="Calibri"/>
                <a:cs typeface="Calibri"/>
                <a:sym typeface="Calibri"/>
              </a:defRPr>
            </a:lvl3pPr>
            <a:lvl4pPr indent="-290830" lvl="3" marL="1828800" marR="0" rtl="0" algn="l">
              <a:lnSpc>
                <a:spcPct val="90000"/>
              </a:lnSpc>
              <a:spcBef>
                <a:spcPts val="375"/>
              </a:spcBef>
              <a:spcAft>
                <a:spcPts val="0"/>
              </a:spcAft>
              <a:buClr>
                <a:schemeClr val="dk1"/>
              </a:buClr>
              <a:buSzPts val="980"/>
              <a:buFont typeface="Noto Sans Symbols"/>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66" name="Google Shape;66;gbc107b112f_0_988"/>
          <p:cNvSpPr txBox="1"/>
          <p:nvPr>
            <p:ph type="title"/>
          </p:nvPr>
        </p:nvSpPr>
        <p:spPr>
          <a:xfrm>
            <a:off x="2579077" y="126859"/>
            <a:ext cx="4728900" cy="2562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E67AD"/>
              </a:buClr>
              <a:buSzPts val="2500"/>
              <a:buFont typeface="Calibri"/>
              <a:buNone/>
              <a:defRPr b="1" i="0" sz="2500" u="none" cap="none" strike="noStrike">
                <a:solidFill>
                  <a:srgbClr val="0E67AD"/>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cSld name="Text">
    <p:spTree>
      <p:nvGrpSpPr>
        <p:cNvPr id="67" name="Shape 67"/>
        <p:cNvGrpSpPr/>
        <p:nvPr/>
      </p:nvGrpSpPr>
      <p:grpSpPr>
        <a:xfrm>
          <a:off x="0" y="0"/>
          <a:ext cx="0" cy="0"/>
          <a:chOff x="0" y="0"/>
          <a:chExt cx="0" cy="0"/>
        </a:xfrm>
      </p:grpSpPr>
      <p:sp>
        <p:nvSpPr>
          <p:cNvPr id="68" name="Google Shape;68;gbc107b112f_0_970"/>
          <p:cNvSpPr txBox="1"/>
          <p:nvPr>
            <p:ph idx="1" type="body"/>
          </p:nvPr>
        </p:nvSpPr>
        <p:spPr>
          <a:xfrm>
            <a:off x="176645" y="1369219"/>
            <a:ext cx="8754300" cy="319740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2pPr>
            <a:lvl3pPr indent="-330200" lvl="2" marL="1371600" marR="0" rtl="0" algn="l">
              <a:lnSpc>
                <a:spcPct val="90000"/>
              </a:lnSpc>
              <a:spcBef>
                <a:spcPts val="375"/>
              </a:spcBef>
              <a:spcAft>
                <a:spcPts val="0"/>
              </a:spcAft>
              <a:buClr>
                <a:schemeClr val="dk1"/>
              </a:buClr>
              <a:buSzPts val="1600"/>
              <a:buFont typeface="Courier New"/>
              <a:buChar char="o"/>
              <a:defRPr b="0" i="0" sz="1600" u="none" cap="none" strike="noStrike">
                <a:solidFill>
                  <a:schemeClr val="dk1"/>
                </a:solidFill>
                <a:latin typeface="Calibri"/>
                <a:ea typeface="Calibri"/>
                <a:cs typeface="Calibri"/>
                <a:sym typeface="Calibri"/>
              </a:defRPr>
            </a:lvl3pPr>
            <a:lvl4pPr indent="-290830" lvl="3" marL="1828800" marR="0" rtl="0" algn="l">
              <a:lnSpc>
                <a:spcPct val="90000"/>
              </a:lnSpc>
              <a:spcBef>
                <a:spcPts val="375"/>
              </a:spcBef>
              <a:spcAft>
                <a:spcPts val="0"/>
              </a:spcAft>
              <a:buClr>
                <a:schemeClr val="dk1"/>
              </a:buClr>
              <a:buSzPts val="980"/>
              <a:buFont typeface="Noto Sans Symbols"/>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69" name="Google Shape;69;gbc107b112f_0_970"/>
          <p:cNvSpPr txBox="1"/>
          <p:nvPr>
            <p:ph type="title"/>
          </p:nvPr>
        </p:nvSpPr>
        <p:spPr>
          <a:xfrm>
            <a:off x="2579077" y="169145"/>
            <a:ext cx="4728900" cy="341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E67AD"/>
              </a:buClr>
              <a:buSzPts val="2500"/>
              <a:buFont typeface="Calibri"/>
              <a:buNone/>
              <a:defRPr b="1" i="0" sz="2500" u="none" cap="none" strike="noStrike">
                <a:solidFill>
                  <a:srgbClr val="0E67AD"/>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0" name="Google Shape;70;gbc107b112f_0_970"/>
          <p:cNvSpPr txBox="1"/>
          <p:nvPr>
            <p:ph idx="2" type="subTitle"/>
          </p:nvPr>
        </p:nvSpPr>
        <p:spPr>
          <a:xfrm>
            <a:off x="2579076" y="628358"/>
            <a:ext cx="4728900" cy="3693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rgbClr val="7F7F7F"/>
              </a:buClr>
              <a:buSzPts val="2000"/>
              <a:buFont typeface="Arial"/>
              <a:buNone/>
              <a:defRPr b="0" i="1" sz="2000" u="none" cap="none" strike="noStrike">
                <a:solidFill>
                  <a:srgbClr val="7F7F7F"/>
                </a:solidFill>
                <a:latin typeface="Calibri"/>
                <a:ea typeface="Calibri"/>
                <a:cs typeface="Calibri"/>
                <a:sym typeface="Calibri"/>
              </a:defRPr>
            </a:lvl1pPr>
            <a:lvl2pPr lvl="1" marR="0" rtl="0"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375"/>
              </a:spcBef>
              <a:spcAft>
                <a:spcPts val="0"/>
              </a:spcAft>
              <a:buClr>
                <a:schemeClr val="dk1"/>
              </a:buClr>
              <a:buSzPts val="1350"/>
              <a:buFont typeface="Arial"/>
              <a:buNone/>
              <a:defRPr b="0" i="0" sz="1350" u="none" cap="none" strike="noStrike">
                <a:solidFill>
                  <a:schemeClr val="dk1"/>
                </a:solidFill>
                <a:latin typeface="Calibri"/>
                <a:ea typeface="Calibri"/>
                <a:cs typeface="Calibri"/>
                <a:sym typeface="Calibri"/>
              </a:defRPr>
            </a:lvl3pPr>
            <a:lvl4pPr lvl="3"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slideLayout" Target="../slideLayouts/slideLayout1.xml"/><Relationship Id="rId7" Type="http://schemas.openxmlformats.org/officeDocument/2006/relationships/theme" Target="../theme/theme5.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2.png"/><Relationship Id="rId11" Type="http://schemas.openxmlformats.org/officeDocument/2006/relationships/theme" Target="../theme/theme3.xml"/><Relationship Id="rId10" Type="http://schemas.openxmlformats.org/officeDocument/2006/relationships/slideLayout" Target="../slideLayouts/slideLayout7.xml"/><Relationship Id="rId9" Type="http://schemas.openxmlformats.org/officeDocument/2006/relationships/slideLayout" Target="../slideLayouts/slideLayout6.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2.png"/><Relationship Id="rId11" Type="http://schemas.openxmlformats.org/officeDocument/2006/relationships/slideLayout" Target="../slideLayouts/slideLayout14.xml"/><Relationship Id="rId10" Type="http://schemas.openxmlformats.org/officeDocument/2006/relationships/slideLayout" Target="../slideLayouts/slideLayout13.xml"/><Relationship Id="rId12" Type="http://schemas.openxmlformats.org/officeDocument/2006/relationships/theme" Target="../theme/theme1.xml"/><Relationship Id="rId9" Type="http://schemas.openxmlformats.org/officeDocument/2006/relationships/slideLayout" Target="../slideLayouts/slideLayout12.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7.png"/><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slideLayout" Target="../slideLayouts/slideLayout19.xml"/><Relationship Id="rId14" Type="http://schemas.openxmlformats.org/officeDocument/2006/relationships/theme" Target="../theme/theme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20"/>
          <p:cNvSpPr txBox="1"/>
          <p:nvPr/>
        </p:nvSpPr>
        <p:spPr>
          <a:xfrm>
            <a:off x="546242" y="816345"/>
            <a:ext cx="1656681" cy="358195"/>
          </a:xfrm>
          <a:prstGeom prst="rect">
            <a:avLst/>
          </a:prstGeom>
          <a:noFill/>
          <a:ln>
            <a:noFill/>
          </a:ln>
        </p:spPr>
        <p:txBody>
          <a:bodyPr anchorCtr="0" anchor="t" bIns="45700" lIns="90000" spcFirstLastPara="1" rIns="91425" wrap="square" tIns="45700">
            <a:noAutofit/>
          </a:bodyPr>
          <a:lstStyle/>
          <a:p>
            <a:pPr indent="0" lvl="0" marL="0" marR="0" rtl="0" algn="l">
              <a:lnSpc>
                <a:spcPct val="100000"/>
              </a:lnSpc>
              <a:spcBef>
                <a:spcPts val="0"/>
              </a:spcBef>
              <a:spcAft>
                <a:spcPts val="0"/>
              </a:spcAft>
              <a:buClr>
                <a:srgbClr val="0E67AD"/>
              </a:buClr>
              <a:buSzPts val="900"/>
              <a:buFont typeface="Arial"/>
              <a:buNone/>
            </a:pPr>
            <a:r>
              <a:rPr b="1" i="0" lang="en-GB" sz="900" u="none" cap="none" strike="noStrike">
                <a:solidFill>
                  <a:srgbClr val="0E67AD"/>
                </a:solidFill>
                <a:latin typeface="Calibri"/>
                <a:ea typeface="Calibri"/>
                <a:cs typeface="Calibri"/>
                <a:sym typeface="Calibri"/>
              </a:rPr>
              <a:t>www.egi.eu</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300"/>
              </a:spcBef>
              <a:spcAft>
                <a:spcPts val="0"/>
              </a:spcAft>
              <a:buClr>
                <a:srgbClr val="0E67AD"/>
              </a:buClr>
              <a:buSzPts val="900"/>
              <a:buFont typeface="Arial"/>
              <a:buNone/>
            </a:pPr>
            <a:r>
              <a:rPr b="0" i="0" lang="en-GB" sz="900" u="none" cap="none" strike="noStrike">
                <a:solidFill>
                  <a:srgbClr val="0E67AD"/>
                </a:solidFill>
                <a:latin typeface="Calibri"/>
                <a:ea typeface="Calibri"/>
                <a:cs typeface="Calibri"/>
                <a:sym typeface="Calibri"/>
              </a:rPr>
              <a:t>@EGI_eInfra</a:t>
            </a:r>
            <a:endParaRPr b="0" i="0" sz="1400" u="none" cap="none" strike="noStrike">
              <a:solidFill>
                <a:srgbClr val="000000"/>
              </a:solidFill>
              <a:latin typeface="Arial"/>
              <a:ea typeface="Arial"/>
              <a:cs typeface="Arial"/>
              <a:sym typeface="Arial"/>
            </a:endParaRPr>
          </a:p>
        </p:txBody>
      </p:sp>
      <p:sp>
        <p:nvSpPr>
          <p:cNvPr id="7" name="Google Shape;7;p20"/>
          <p:cNvSpPr txBox="1"/>
          <p:nvPr/>
        </p:nvSpPr>
        <p:spPr>
          <a:xfrm>
            <a:off x="723100" y="4558808"/>
            <a:ext cx="2173781" cy="309008"/>
          </a:xfrm>
          <a:prstGeom prst="rect">
            <a:avLst/>
          </a:prstGeom>
          <a:noFill/>
          <a:ln>
            <a:noFill/>
          </a:ln>
        </p:spPr>
        <p:txBody>
          <a:bodyPr anchorCtr="0" anchor="ctr" bIns="45700" lIns="90000" spcFirstLastPara="1" rIns="91425" wrap="square" tIns="45700">
            <a:noAutofit/>
          </a:bodyPr>
          <a:lstStyle/>
          <a:p>
            <a:pPr indent="0" lvl="0" marL="0" marR="0" rtl="0" algn="l">
              <a:lnSpc>
                <a:spcPct val="100000"/>
              </a:lnSpc>
              <a:spcBef>
                <a:spcPts val="0"/>
              </a:spcBef>
              <a:spcAft>
                <a:spcPts val="0"/>
              </a:spcAft>
              <a:buClr>
                <a:srgbClr val="0E67AD"/>
              </a:buClr>
              <a:buSzPts val="700"/>
              <a:buFont typeface="Arial"/>
              <a:buNone/>
            </a:pPr>
            <a:r>
              <a:rPr b="1" i="0" lang="en-GB" sz="700" u="none" cap="none" strike="noStrike">
                <a:solidFill>
                  <a:srgbClr val="0E67AD"/>
                </a:solidFill>
                <a:latin typeface="Calibri"/>
                <a:ea typeface="Calibri"/>
                <a:cs typeface="Calibri"/>
                <a:sym typeface="Calibri"/>
              </a:rPr>
              <a:t>The work of the EGI Foundation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E67AD"/>
              </a:buClr>
              <a:buSzPts val="700"/>
              <a:buFont typeface="Arial"/>
              <a:buNone/>
            </a:pPr>
            <a:r>
              <a:rPr b="0" i="1" lang="en-GB" sz="700" u="none" cap="none" strike="noStrike">
                <a:solidFill>
                  <a:srgbClr val="0E67AD"/>
                </a:solidFill>
                <a:latin typeface="Calibri"/>
                <a:ea typeface="Calibri"/>
                <a:cs typeface="Calibri"/>
                <a:sym typeface="Calibri"/>
              </a:rPr>
              <a:t>is partly funded by the European Commission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E67AD"/>
              </a:buClr>
              <a:buSzPts val="700"/>
              <a:buFont typeface="Arial"/>
              <a:buNone/>
            </a:pPr>
            <a:r>
              <a:rPr b="0" i="1" lang="en-GB" sz="700" u="none" cap="none" strike="noStrike">
                <a:solidFill>
                  <a:srgbClr val="0E67AD"/>
                </a:solidFill>
                <a:latin typeface="Calibri"/>
                <a:ea typeface="Calibri"/>
                <a:cs typeface="Calibri"/>
                <a:sym typeface="Calibri"/>
              </a:rPr>
              <a:t>under H2020 Framework Programme</a:t>
            </a:r>
            <a:endParaRPr b="0" i="0" sz="1400" u="none" cap="none" strike="noStrike">
              <a:solidFill>
                <a:srgbClr val="000000"/>
              </a:solidFill>
              <a:latin typeface="Arial"/>
              <a:ea typeface="Arial"/>
              <a:cs typeface="Arial"/>
              <a:sym typeface="Arial"/>
            </a:endParaRPr>
          </a:p>
        </p:txBody>
      </p:sp>
      <p:pic>
        <p:nvPicPr>
          <p:cNvPr id="8" name="Google Shape;8;p20"/>
          <p:cNvPicPr preferRelativeResize="0"/>
          <p:nvPr/>
        </p:nvPicPr>
        <p:blipFill rotWithShape="1">
          <a:blip r:embed="rId2">
            <a:alphaModFix/>
          </a:blip>
          <a:srcRect b="0" l="0" r="0" t="0"/>
          <a:stretch/>
        </p:blipFill>
        <p:spPr>
          <a:xfrm>
            <a:off x="176761" y="4558808"/>
            <a:ext cx="471315" cy="309008"/>
          </a:xfrm>
          <a:prstGeom prst="rect">
            <a:avLst/>
          </a:prstGeom>
          <a:noFill/>
          <a:ln>
            <a:noFill/>
          </a:ln>
        </p:spPr>
      </p:pic>
      <p:pic>
        <p:nvPicPr>
          <p:cNvPr id="9" name="Google Shape;9;p20"/>
          <p:cNvPicPr preferRelativeResize="0"/>
          <p:nvPr/>
        </p:nvPicPr>
        <p:blipFill rotWithShape="1">
          <a:blip r:embed="rId3">
            <a:alphaModFix/>
          </a:blip>
          <a:srcRect b="0" l="0" r="0" t="0"/>
          <a:stretch/>
        </p:blipFill>
        <p:spPr>
          <a:xfrm>
            <a:off x="412418" y="1050147"/>
            <a:ext cx="133824" cy="118955"/>
          </a:xfrm>
          <a:prstGeom prst="rect">
            <a:avLst/>
          </a:prstGeom>
          <a:noFill/>
          <a:ln>
            <a:noFill/>
          </a:ln>
        </p:spPr>
      </p:pic>
      <p:pic>
        <p:nvPicPr>
          <p:cNvPr id="10" name="Google Shape;10;p20"/>
          <p:cNvPicPr preferRelativeResize="0"/>
          <p:nvPr/>
        </p:nvPicPr>
        <p:blipFill rotWithShape="1">
          <a:blip r:embed="rId4">
            <a:alphaModFix/>
          </a:blip>
          <a:srcRect b="0" l="0" r="0" t="0"/>
          <a:stretch/>
        </p:blipFill>
        <p:spPr>
          <a:xfrm>
            <a:off x="432986" y="892073"/>
            <a:ext cx="113256" cy="118955"/>
          </a:xfrm>
          <a:prstGeom prst="rect">
            <a:avLst/>
          </a:prstGeom>
          <a:noFill/>
          <a:ln>
            <a:noFill/>
          </a:ln>
        </p:spPr>
      </p:pic>
      <p:sp>
        <p:nvSpPr>
          <p:cNvPr id="11" name="Google Shape;11;p20"/>
          <p:cNvSpPr txBox="1"/>
          <p:nvPr/>
        </p:nvSpPr>
        <p:spPr>
          <a:xfrm>
            <a:off x="2624575" y="53846"/>
            <a:ext cx="4091495" cy="443675"/>
          </a:xfrm>
          <a:prstGeom prst="rect">
            <a:avLst/>
          </a:prstGeom>
          <a:noFill/>
          <a:ln>
            <a:noFill/>
          </a:ln>
        </p:spPr>
        <p:txBody>
          <a:bodyPr anchorCtr="0" anchor="ctr" bIns="45700" lIns="90000" spcFirstLastPara="1" rIns="91425" wrap="square" tIns="45700">
            <a:noAutofit/>
          </a:bodyPr>
          <a:lstStyle/>
          <a:p>
            <a:pPr indent="0" lvl="0" marL="0" marR="0" rtl="0" algn="l">
              <a:lnSpc>
                <a:spcPct val="100000"/>
              </a:lnSpc>
              <a:spcBef>
                <a:spcPts val="0"/>
              </a:spcBef>
              <a:spcAft>
                <a:spcPts val="0"/>
              </a:spcAft>
              <a:buClr>
                <a:srgbClr val="0E67AD"/>
              </a:buClr>
              <a:buSzPts val="1800"/>
              <a:buFont typeface="Arial"/>
              <a:buNone/>
            </a:pPr>
            <a:r>
              <a:rPr b="1" i="0" lang="en-GB" sz="1800" u="none" cap="none" strike="noStrike">
                <a:solidFill>
                  <a:srgbClr val="0E67AD"/>
                </a:solidFill>
                <a:latin typeface="Calibri"/>
                <a:ea typeface="Calibri"/>
                <a:cs typeface="Calibri"/>
                <a:sym typeface="Calibri"/>
              </a:rPr>
              <a:t>EGI: Advanced Computing for Research</a:t>
            </a:r>
            <a:endParaRPr b="1" i="0" sz="1800" u="none" cap="none" strike="noStrike">
              <a:solidFill>
                <a:srgbClr val="0E67AD"/>
              </a:solidFill>
              <a:latin typeface="Calibri"/>
              <a:ea typeface="Calibri"/>
              <a:cs typeface="Calibri"/>
              <a:sym typeface="Calibri"/>
            </a:endParaRPr>
          </a:p>
        </p:txBody>
      </p:sp>
      <p:pic>
        <p:nvPicPr>
          <p:cNvPr descr="A picture containing logo&#10;&#10;Description automatically generated" id="12" name="Google Shape;12;p20"/>
          <p:cNvPicPr preferRelativeResize="0"/>
          <p:nvPr/>
        </p:nvPicPr>
        <p:blipFill rotWithShape="1">
          <a:blip r:embed="rId5">
            <a:alphaModFix/>
          </a:blip>
          <a:srcRect b="0" l="0" r="0" t="0"/>
          <a:stretch/>
        </p:blipFill>
        <p:spPr>
          <a:xfrm>
            <a:off x="6395231" y="1885950"/>
            <a:ext cx="2387600" cy="13716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8" name="Shape 18"/>
        <p:cNvGrpSpPr/>
        <p:nvPr/>
      </p:nvGrpSpPr>
      <p:grpSpPr>
        <a:xfrm>
          <a:off x="0" y="0"/>
          <a:ext cx="0" cy="0"/>
          <a:chOff x="0" y="0"/>
          <a:chExt cx="0" cy="0"/>
        </a:xfrm>
      </p:grpSpPr>
      <p:sp>
        <p:nvSpPr>
          <p:cNvPr id="19" name="Google Shape;19;p22"/>
          <p:cNvSpPr txBox="1"/>
          <p:nvPr/>
        </p:nvSpPr>
        <p:spPr>
          <a:xfrm>
            <a:off x="6359778" y="4909725"/>
            <a:ext cx="980136" cy="156744"/>
          </a:xfrm>
          <a:prstGeom prst="rect">
            <a:avLst/>
          </a:prstGeom>
          <a:noFill/>
          <a:ln>
            <a:noFill/>
          </a:ln>
        </p:spPr>
        <p:txBody>
          <a:bodyPr anchorCtr="0" anchor="t" bIns="45700" lIns="90000" spcFirstLastPara="1" rIns="91425" wrap="square" tIns="45700">
            <a:noAutofit/>
          </a:bodyPr>
          <a:lstStyle/>
          <a:p>
            <a:pPr indent="0" lvl="0" marL="0" marR="0" rtl="0" algn="l">
              <a:lnSpc>
                <a:spcPct val="100000"/>
              </a:lnSpc>
              <a:spcBef>
                <a:spcPts val="0"/>
              </a:spcBef>
              <a:spcAft>
                <a:spcPts val="0"/>
              </a:spcAft>
              <a:buClr>
                <a:srgbClr val="0E67AD"/>
              </a:buClr>
              <a:buSzPts val="800"/>
              <a:buFont typeface="Arial"/>
              <a:buNone/>
            </a:pPr>
            <a:r>
              <a:rPr b="0" i="0" lang="en-GB" sz="800" u="none" cap="none" strike="noStrike">
                <a:solidFill>
                  <a:srgbClr val="0E67AD"/>
                </a:solidFill>
                <a:latin typeface="Calibri"/>
                <a:ea typeface="Calibri"/>
                <a:cs typeface="Calibri"/>
                <a:sym typeface="Calibri"/>
              </a:rPr>
              <a:t>@EGI_eInfra</a:t>
            </a:r>
            <a:endParaRPr b="0" i="0" sz="800" u="none" cap="none" strike="noStrike">
              <a:solidFill>
                <a:srgbClr val="0E67AD"/>
              </a:solidFill>
              <a:latin typeface="Calibri"/>
              <a:ea typeface="Calibri"/>
              <a:cs typeface="Calibri"/>
              <a:sym typeface="Calibri"/>
            </a:endParaRPr>
          </a:p>
        </p:txBody>
      </p:sp>
      <p:sp>
        <p:nvSpPr>
          <p:cNvPr id="20" name="Google Shape;20;p22"/>
          <p:cNvSpPr txBox="1"/>
          <p:nvPr/>
        </p:nvSpPr>
        <p:spPr>
          <a:xfrm>
            <a:off x="5481272" y="4909682"/>
            <a:ext cx="716899" cy="161981"/>
          </a:xfrm>
          <a:prstGeom prst="rect">
            <a:avLst/>
          </a:prstGeom>
          <a:noFill/>
          <a:ln>
            <a:noFill/>
          </a:ln>
        </p:spPr>
        <p:txBody>
          <a:bodyPr anchorCtr="0" anchor="t" bIns="45700" lIns="90000" spcFirstLastPara="1" rIns="91425" wrap="square" tIns="45700">
            <a:noAutofit/>
          </a:bodyPr>
          <a:lstStyle/>
          <a:p>
            <a:pPr indent="0" lvl="0" marL="0" marR="0" rtl="0" algn="l">
              <a:lnSpc>
                <a:spcPct val="100000"/>
              </a:lnSpc>
              <a:spcBef>
                <a:spcPts val="0"/>
              </a:spcBef>
              <a:spcAft>
                <a:spcPts val="0"/>
              </a:spcAft>
              <a:buClr>
                <a:srgbClr val="0E67AD"/>
              </a:buClr>
              <a:buSzPts val="800"/>
              <a:buFont typeface="Arial"/>
              <a:buNone/>
            </a:pPr>
            <a:r>
              <a:rPr b="1" i="0" lang="en-GB" sz="800" u="none" cap="none" strike="noStrike">
                <a:solidFill>
                  <a:srgbClr val="0E67AD"/>
                </a:solidFill>
                <a:latin typeface="Calibri"/>
                <a:ea typeface="Calibri"/>
                <a:cs typeface="Calibri"/>
                <a:sym typeface="Calibri"/>
              </a:rPr>
              <a:t>www.egi.eu</a:t>
            </a:r>
            <a:endParaRPr b="0" i="0" sz="800" u="none" cap="none" strike="noStrike">
              <a:solidFill>
                <a:srgbClr val="0E67AD"/>
              </a:solidFill>
              <a:latin typeface="Calibri"/>
              <a:ea typeface="Calibri"/>
              <a:cs typeface="Calibri"/>
              <a:sym typeface="Calibri"/>
            </a:endParaRPr>
          </a:p>
        </p:txBody>
      </p:sp>
      <p:cxnSp>
        <p:nvCxnSpPr>
          <p:cNvPr id="21" name="Google Shape;21;p22"/>
          <p:cNvCxnSpPr/>
          <p:nvPr/>
        </p:nvCxnSpPr>
        <p:spPr>
          <a:xfrm>
            <a:off x="6150117" y="4965272"/>
            <a:ext cx="0" cy="178228"/>
          </a:xfrm>
          <a:prstGeom prst="straightConnector1">
            <a:avLst/>
          </a:prstGeom>
          <a:noFill/>
          <a:ln cap="flat" cmpd="sng" w="9525">
            <a:solidFill>
              <a:schemeClr val="accent1"/>
            </a:solidFill>
            <a:prstDash val="solid"/>
            <a:miter lim="800000"/>
            <a:headEnd len="sm" w="sm" type="none"/>
            <a:tailEnd len="sm" w="sm" type="none"/>
          </a:ln>
        </p:spPr>
      </p:cxnSp>
      <p:sp>
        <p:nvSpPr>
          <p:cNvPr id="22" name="Google Shape;22;p22"/>
          <p:cNvSpPr txBox="1"/>
          <p:nvPr/>
        </p:nvSpPr>
        <p:spPr>
          <a:xfrm>
            <a:off x="7425809" y="4923184"/>
            <a:ext cx="768955" cy="2308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chemeClr val="lt1"/>
                </a:solidFill>
                <a:latin typeface="Calibri"/>
                <a:ea typeface="Calibri"/>
                <a:cs typeface="Calibri"/>
                <a:sym typeface="Calibri"/>
              </a:rPr>
              <a:t>05/02/2021</a:t>
            </a:r>
            <a:endParaRPr b="1" i="0" sz="900" u="none" cap="none" strike="noStrike">
              <a:solidFill>
                <a:schemeClr val="lt1"/>
              </a:solidFill>
              <a:latin typeface="Calibri"/>
              <a:ea typeface="Calibri"/>
              <a:cs typeface="Calibri"/>
              <a:sym typeface="Calibri"/>
            </a:endParaRPr>
          </a:p>
        </p:txBody>
      </p:sp>
      <p:sp>
        <p:nvSpPr>
          <p:cNvPr id="23" name="Google Shape;23;p22"/>
          <p:cNvSpPr txBox="1"/>
          <p:nvPr/>
        </p:nvSpPr>
        <p:spPr>
          <a:xfrm>
            <a:off x="8783491" y="4915226"/>
            <a:ext cx="389850" cy="2308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fld id="{00000000-1234-1234-1234-123412341234}" type="slidenum">
              <a:rPr b="1" i="0" lang="en-GB" sz="900" u="none" cap="none" strike="noStrike">
                <a:solidFill>
                  <a:schemeClr val="lt1"/>
                </a:solidFill>
                <a:latin typeface="Calibri"/>
                <a:ea typeface="Calibri"/>
                <a:cs typeface="Calibri"/>
                <a:sym typeface="Calibri"/>
              </a:rPr>
              <a:t>‹#›</a:t>
            </a:fld>
            <a:endParaRPr b="1" i="0" sz="900" u="none" cap="none" strike="noStrike">
              <a:solidFill>
                <a:schemeClr val="lt1"/>
              </a:solidFill>
              <a:latin typeface="Calibri"/>
              <a:ea typeface="Calibri"/>
              <a:cs typeface="Calibri"/>
              <a:sym typeface="Calibri"/>
            </a:endParaRPr>
          </a:p>
        </p:txBody>
      </p:sp>
      <p:pic>
        <p:nvPicPr>
          <p:cNvPr id="24" name="Google Shape;24;p22"/>
          <p:cNvPicPr preferRelativeResize="0"/>
          <p:nvPr/>
        </p:nvPicPr>
        <p:blipFill rotWithShape="1">
          <a:blip r:embed="rId2">
            <a:alphaModFix/>
          </a:blip>
          <a:srcRect b="0" l="0" r="0" t="0"/>
          <a:stretch/>
        </p:blipFill>
        <p:spPr>
          <a:xfrm>
            <a:off x="6276638" y="4965272"/>
            <a:ext cx="119690" cy="106391"/>
          </a:xfrm>
          <a:prstGeom prst="rect">
            <a:avLst/>
          </a:prstGeom>
          <a:noFill/>
          <a:ln>
            <a:noFill/>
          </a:ln>
        </p:spPr>
      </p:pic>
      <p:pic>
        <p:nvPicPr>
          <p:cNvPr id="25" name="Google Shape;25;p22"/>
          <p:cNvPicPr preferRelativeResize="0"/>
          <p:nvPr/>
        </p:nvPicPr>
        <p:blipFill rotWithShape="1">
          <a:blip r:embed="rId3">
            <a:alphaModFix/>
          </a:blip>
          <a:srcRect b="0" l="0" r="0" t="0"/>
          <a:stretch/>
        </p:blipFill>
        <p:spPr>
          <a:xfrm>
            <a:off x="5429503" y="4965701"/>
            <a:ext cx="93380" cy="98079"/>
          </a:xfrm>
          <a:prstGeom prst="rect">
            <a:avLst/>
          </a:prstGeom>
          <a:noFill/>
          <a:ln>
            <a:noFill/>
          </a:ln>
        </p:spPr>
      </p:pic>
      <p:pic>
        <p:nvPicPr>
          <p:cNvPr descr="A picture containing logo&#10;&#10;Description automatically generated" id="26" name="Google Shape;26;p22"/>
          <p:cNvPicPr preferRelativeResize="0"/>
          <p:nvPr/>
        </p:nvPicPr>
        <p:blipFill rotWithShape="1">
          <a:blip r:embed="rId4">
            <a:alphaModFix/>
          </a:blip>
          <a:srcRect b="0" l="0" r="0" t="0"/>
          <a:stretch/>
        </p:blipFill>
        <p:spPr>
          <a:xfrm>
            <a:off x="1506071" y="63574"/>
            <a:ext cx="631468" cy="36275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1" r:id="rId5"/>
    <p:sldLayoutId id="2147483652" r:id="rId6"/>
    <p:sldLayoutId id="2147483653" r:id="rId7"/>
    <p:sldLayoutId id="2147483654" r:id="rId8"/>
    <p:sldLayoutId id="2147483655" r:id="rId9"/>
    <p:sldLayoutId id="2147483656"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4" name="Shape 54"/>
        <p:cNvGrpSpPr/>
        <p:nvPr/>
      </p:nvGrpSpPr>
      <p:grpSpPr>
        <a:xfrm>
          <a:off x="0" y="0"/>
          <a:ext cx="0" cy="0"/>
          <a:chOff x="0" y="0"/>
          <a:chExt cx="0" cy="0"/>
        </a:xfrm>
      </p:grpSpPr>
      <p:sp>
        <p:nvSpPr>
          <p:cNvPr id="55" name="Google Shape;55;gbc107b112f_0_961"/>
          <p:cNvSpPr txBox="1"/>
          <p:nvPr/>
        </p:nvSpPr>
        <p:spPr>
          <a:xfrm>
            <a:off x="6359778" y="4909725"/>
            <a:ext cx="980100" cy="156600"/>
          </a:xfrm>
          <a:prstGeom prst="rect">
            <a:avLst/>
          </a:prstGeom>
          <a:noFill/>
          <a:ln>
            <a:noFill/>
          </a:ln>
        </p:spPr>
        <p:txBody>
          <a:bodyPr anchorCtr="0" anchor="t" bIns="45700" lIns="90000" spcFirstLastPara="1" rIns="91425" wrap="square" tIns="45700">
            <a:noAutofit/>
          </a:bodyPr>
          <a:lstStyle/>
          <a:p>
            <a:pPr indent="0" lvl="0" marL="0" marR="0" rtl="0" algn="l">
              <a:lnSpc>
                <a:spcPct val="100000"/>
              </a:lnSpc>
              <a:spcBef>
                <a:spcPts val="0"/>
              </a:spcBef>
              <a:spcAft>
                <a:spcPts val="0"/>
              </a:spcAft>
              <a:buClr>
                <a:srgbClr val="0E67AD"/>
              </a:buClr>
              <a:buSzPts val="800"/>
              <a:buFont typeface="Arial"/>
              <a:buNone/>
            </a:pPr>
            <a:r>
              <a:rPr b="0" i="0" lang="en-GB" sz="800" u="none" cap="none" strike="noStrike">
                <a:solidFill>
                  <a:srgbClr val="0E67AD"/>
                </a:solidFill>
                <a:latin typeface="Calibri"/>
                <a:ea typeface="Calibri"/>
                <a:cs typeface="Calibri"/>
                <a:sym typeface="Calibri"/>
              </a:rPr>
              <a:t>@EGI_eInfra</a:t>
            </a:r>
            <a:endParaRPr b="0" i="0" sz="800" u="none" cap="none" strike="noStrike">
              <a:solidFill>
                <a:srgbClr val="0E67AD"/>
              </a:solidFill>
              <a:latin typeface="Calibri"/>
              <a:ea typeface="Calibri"/>
              <a:cs typeface="Calibri"/>
              <a:sym typeface="Calibri"/>
            </a:endParaRPr>
          </a:p>
        </p:txBody>
      </p:sp>
      <p:sp>
        <p:nvSpPr>
          <p:cNvPr id="56" name="Google Shape;56;gbc107b112f_0_961"/>
          <p:cNvSpPr txBox="1"/>
          <p:nvPr/>
        </p:nvSpPr>
        <p:spPr>
          <a:xfrm>
            <a:off x="5481272" y="4909682"/>
            <a:ext cx="717000" cy="162000"/>
          </a:xfrm>
          <a:prstGeom prst="rect">
            <a:avLst/>
          </a:prstGeom>
          <a:noFill/>
          <a:ln>
            <a:noFill/>
          </a:ln>
        </p:spPr>
        <p:txBody>
          <a:bodyPr anchorCtr="0" anchor="t" bIns="45700" lIns="90000" spcFirstLastPara="1" rIns="91425" wrap="square" tIns="45700">
            <a:noAutofit/>
          </a:bodyPr>
          <a:lstStyle/>
          <a:p>
            <a:pPr indent="0" lvl="0" marL="0" marR="0" rtl="0" algn="l">
              <a:lnSpc>
                <a:spcPct val="100000"/>
              </a:lnSpc>
              <a:spcBef>
                <a:spcPts val="0"/>
              </a:spcBef>
              <a:spcAft>
                <a:spcPts val="0"/>
              </a:spcAft>
              <a:buClr>
                <a:srgbClr val="0E67AD"/>
              </a:buClr>
              <a:buSzPts val="800"/>
              <a:buFont typeface="Arial"/>
              <a:buNone/>
            </a:pPr>
            <a:r>
              <a:rPr b="1" i="0" lang="en-GB" sz="800" u="none" cap="none" strike="noStrike">
                <a:solidFill>
                  <a:srgbClr val="0E67AD"/>
                </a:solidFill>
                <a:latin typeface="Calibri"/>
                <a:ea typeface="Calibri"/>
                <a:cs typeface="Calibri"/>
                <a:sym typeface="Calibri"/>
              </a:rPr>
              <a:t>www.egi.eu</a:t>
            </a:r>
            <a:endParaRPr b="0" i="0" sz="800" u="none" cap="none" strike="noStrike">
              <a:solidFill>
                <a:srgbClr val="0E67AD"/>
              </a:solidFill>
              <a:latin typeface="Calibri"/>
              <a:ea typeface="Calibri"/>
              <a:cs typeface="Calibri"/>
              <a:sym typeface="Calibri"/>
            </a:endParaRPr>
          </a:p>
        </p:txBody>
      </p:sp>
      <p:cxnSp>
        <p:nvCxnSpPr>
          <p:cNvPr id="57" name="Google Shape;57;gbc107b112f_0_961"/>
          <p:cNvCxnSpPr/>
          <p:nvPr/>
        </p:nvCxnSpPr>
        <p:spPr>
          <a:xfrm>
            <a:off x="6150117" y="4965272"/>
            <a:ext cx="0" cy="178200"/>
          </a:xfrm>
          <a:prstGeom prst="straightConnector1">
            <a:avLst/>
          </a:prstGeom>
          <a:noFill/>
          <a:ln cap="flat" cmpd="sng" w="9525">
            <a:solidFill>
              <a:schemeClr val="accent1"/>
            </a:solidFill>
            <a:prstDash val="solid"/>
            <a:miter lim="800000"/>
            <a:headEnd len="sm" w="sm" type="none"/>
            <a:tailEnd len="sm" w="sm" type="none"/>
          </a:ln>
        </p:spPr>
      </p:cxnSp>
      <p:sp>
        <p:nvSpPr>
          <p:cNvPr id="58" name="Google Shape;58;gbc107b112f_0_961"/>
          <p:cNvSpPr txBox="1"/>
          <p:nvPr/>
        </p:nvSpPr>
        <p:spPr>
          <a:xfrm>
            <a:off x="7425809" y="4923184"/>
            <a:ext cx="768900" cy="230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chemeClr val="lt1"/>
                </a:solidFill>
                <a:latin typeface="Calibri"/>
                <a:ea typeface="Calibri"/>
                <a:cs typeface="Calibri"/>
                <a:sym typeface="Calibri"/>
              </a:rPr>
              <a:t>05/02/2021</a:t>
            </a:r>
            <a:endParaRPr b="1" i="0" sz="900" u="none" cap="none" strike="noStrike">
              <a:solidFill>
                <a:schemeClr val="lt1"/>
              </a:solidFill>
              <a:latin typeface="Calibri"/>
              <a:ea typeface="Calibri"/>
              <a:cs typeface="Calibri"/>
              <a:sym typeface="Calibri"/>
            </a:endParaRPr>
          </a:p>
        </p:txBody>
      </p:sp>
      <p:sp>
        <p:nvSpPr>
          <p:cNvPr id="59" name="Google Shape;59;gbc107b112f_0_961"/>
          <p:cNvSpPr txBox="1"/>
          <p:nvPr/>
        </p:nvSpPr>
        <p:spPr>
          <a:xfrm>
            <a:off x="8783491" y="4915226"/>
            <a:ext cx="390000" cy="230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fld id="{00000000-1234-1234-1234-123412341234}" type="slidenum">
              <a:rPr b="1" i="0" lang="en-GB" sz="900" u="none" cap="none" strike="noStrike">
                <a:solidFill>
                  <a:schemeClr val="lt1"/>
                </a:solidFill>
                <a:latin typeface="Calibri"/>
                <a:ea typeface="Calibri"/>
                <a:cs typeface="Calibri"/>
                <a:sym typeface="Calibri"/>
              </a:rPr>
              <a:t>‹#›</a:t>
            </a:fld>
            <a:endParaRPr b="1" i="0" sz="900" u="none" cap="none" strike="noStrike">
              <a:solidFill>
                <a:schemeClr val="lt1"/>
              </a:solidFill>
              <a:latin typeface="Calibri"/>
              <a:ea typeface="Calibri"/>
              <a:cs typeface="Calibri"/>
              <a:sym typeface="Calibri"/>
            </a:endParaRPr>
          </a:p>
        </p:txBody>
      </p:sp>
      <p:pic>
        <p:nvPicPr>
          <p:cNvPr id="60" name="Google Shape;60;gbc107b112f_0_961"/>
          <p:cNvPicPr preferRelativeResize="0"/>
          <p:nvPr/>
        </p:nvPicPr>
        <p:blipFill rotWithShape="1">
          <a:blip r:embed="rId2">
            <a:alphaModFix/>
          </a:blip>
          <a:srcRect b="0" l="0" r="0" t="0"/>
          <a:stretch/>
        </p:blipFill>
        <p:spPr>
          <a:xfrm>
            <a:off x="6276638" y="4965272"/>
            <a:ext cx="119690" cy="106391"/>
          </a:xfrm>
          <a:prstGeom prst="rect">
            <a:avLst/>
          </a:prstGeom>
          <a:noFill/>
          <a:ln>
            <a:noFill/>
          </a:ln>
        </p:spPr>
      </p:pic>
      <p:pic>
        <p:nvPicPr>
          <p:cNvPr id="61" name="Google Shape;61;gbc107b112f_0_961"/>
          <p:cNvPicPr preferRelativeResize="0"/>
          <p:nvPr/>
        </p:nvPicPr>
        <p:blipFill rotWithShape="1">
          <a:blip r:embed="rId3">
            <a:alphaModFix/>
          </a:blip>
          <a:srcRect b="0" l="0" r="0" t="0"/>
          <a:stretch/>
        </p:blipFill>
        <p:spPr>
          <a:xfrm>
            <a:off x="5429503" y="4965701"/>
            <a:ext cx="93380" cy="98079"/>
          </a:xfrm>
          <a:prstGeom prst="rect">
            <a:avLst/>
          </a:prstGeom>
          <a:noFill/>
          <a:ln>
            <a:noFill/>
          </a:ln>
        </p:spPr>
      </p:pic>
      <p:pic>
        <p:nvPicPr>
          <p:cNvPr descr="A picture containing logo&#10;&#10;Description automatically generated" id="62" name="Google Shape;62;gbc107b112f_0_961"/>
          <p:cNvPicPr preferRelativeResize="0"/>
          <p:nvPr/>
        </p:nvPicPr>
        <p:blipFill rotWithShape="1">
          <a:blip r:embed="rId4">
            <a:alphaModFix/>
          </a:blip>
          <a:srcRect b="0" l="0" r="0" t="0"/>
          <a:stretch/>
        </p:blipFill>
        <p:spPr>
          <a:xfrm>
            <a:off x="1506071" y="63574"/>
            <a:ext cx="631468" cy="36275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8" r:id="rId5"/>
    <p:sldLayoutId id="2147483659" r:id="rId6"/>
    <p:sldLayoutId id="2147483660" r:id="rId7"/>
    <p:sldLayoutId id="2147483661" r:id="rId8"/>
    <p:sldLayoutId id="2147483662" r:id="rId9"/>
    <p:sldLayoutId id="2147483663" r:id="rId10"/>
    <p:sldLayoutId id="2147483664"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4" name="Shape 94"/>
        <p:cNvGrpSpPr/>
        <p:nvPr/>
      </p:nvGrpSpPr>
      <p:grpSpPr>
        <a:xfrm>
          <a:off x="0" y="0"/>
          <a:ext cx="0" cy="0"/>
          <a:chOff x="0" y="0"/>
          <a:chExt cx="0" cy="0"/>
        </a:xfrm>
      </p:grpSpPr>
      <p:sp>
        <p:nvSpPr>
          <p:cNvPr id="95" name="Google Shape;95;gbacec6ad04_40_0"/>
          <p:cNvSpPr txBox="1"/>
          <p:nvPr/>
        </p:nvSpPr>
        <p:spPr>
          <a:xfrm>
            <a:off x="6359778" y="4909725"/>
            <a:ext cx="980136" cy="156744"/>
          </a:xfrm>
          <a:prstGeom prst="rect">
            <a:avLst/>
          </a:prstGeom>
          <a:noFill/>
          <a:ln>
            <a:noFill/>
          </a:ln>
        </p:spPr>
        <p:txBody>
          <a:bodyPr anchorCtr="0" anchor="t" bIns="45700" lIns="90000" spcFirstLastPara="1" rIns="91425" wrap="square" tIns="45700">
            <a:noAutofit/>
          </a:bodyPr>
          <a:lstStyle/>
          <a:p>
            <a:pPr indent="0" lvl="0" marL="0" marR="0" rtl="0" algn="l">
              <a:lnSpc>
                <a:spcPct val="100000"/>
              </a:lnSpc>
              <a:spcBef>
                <a:spcPts val="0"/>
              </a:spcBef>
              <a:spcAft>
                <a:spcPts val="0"/>
              </a:spcAft>
              <a:buClr>
                <a:srgbClr val="0E67AD"/>
              </a:buClr>
              <a:buSzPts val="800"/>
              <a:buFont typeface="Arial"/>
              <a:buNone/>
            </a:pPr>
            <a:r>
              <a:rPr b="0" i="0" lang="en-GB" sz="800" u="none" cap="none" strike="noStrike">
                <a:solidFill>
                  <a:srgbClr val="0E67AD"/>
                </a:solidFill>
                <a:latin typeface="Calibri"/>
                <a:ea typeface="Calibri"/>
                <a:cs typeface="Calibri"/>
                <a:sym typeface="Calibri"/>
              </a:rPr>
              <a:t>@EGI_eInfra</a:t>
            </a:r>
            <a:endParaRPr b="0" i="0" sz="800" u="none" cap="none" strike="noStrike">
              <a:solidFill>
                <a:srgbClr val="0E67AD"/>
              </a:solidFill>
              <a:latin typeface="Calibri"/>
              <a:ea typeface="Calibri"/>
              <a:cs typeface="Calibri"/>
              <a:sym typeface="Calibri"/>
            </a:endParaRPr>
          </a:p>
        </p:txBody>
      </p:sp>
      <p:sp>
        <p:nvSpPr>
          <p:cNvPr id="96" name="Google Shape;96;gbacec6ad04_40_0"/>
          <p:cNvSpPr txBox="1"/>
          <p:nvPr/>
        </p:nvSpPr>
        <p:spPr>
          <a:xfrm>
            <a:off x="5481272" y="4909682"/>
            <a:ext cx="716899" cy="161981"/>
          </a:xfrm>
          <a:prstGeom prst="rect">
            <a:avLst/>
          </a:prstGeom>
          <a:noFill/>
          <a:ln>
            <a:noFill/>
          </a:ln>
        </p:spPr>
        <p:txBody>
          <a:bodyPr anchorCtr="0" anchor="t" bIns="45700" lIns="90000" spcFirstLastPara="1" rIns="91425" wrap="square" tIns="45700">
            <a:noAutofit/>
          </a:bodyPr>
          <a:lstStyle/>
          <a:p>
            <a:pPr indent="0" lvl="0" marL="0" marR="0" rtl="0" algn="l">
              <a:lnSpc>
                <a:spcPct val="100000"/>
              </a:lnSpc>
              <a:spcBef>
                <a:spcPts val="0"/>
              </a:spcBef>
              <a:spcAft>
                <a:spcPts val="0"/>
              </a:spcAft>
              <a:buClr>
                <a:srgbClr val="0E67AD"/>
              </a:buClr>
              <a:buSzPts val="800"/>
              <a:buFont typeface="Arial"/>
              <a:buNone/>
            </a:pPr>
            <a:r>
              <a:rPr b="1" i="0" lang="en-GB" sz="800" u="none" cap="none" strike="noStrike">
                <a:solidFill>
                  <a:srgbClr val="0E67AD"/>
                </a:solidFill>
                <a:latin typeface="Calibri"/>
                <a:ea typeface="Calibri"/>
                <a:cs typeface="Calibri"/>
                <a:sym typeface="Calibri"/>
              </a:rPr>
              <a:t>www.egi.eu</a:t>
            </a:r>
            <a:endParaRPr b="0" i="0" sz="800" u="none" cap="none" strike="noStrike">
              <a:solidFill>
                <a:srgbClr val="0E67AD"/>
              </a:solidFill>
              <a:latin typeface="Calibri"/>
              <a:ea typeface="Calibri"/>
              <a:cs typeface="Calibri"/>
              <a:sym typeface="Calibri"/>
            </a:endParaRPr>
          </a:p>
        </p:txBody>
      </p:sp>
      <p:cxnSp>
        <p:nvCxnSpPr>
          <p:cNvPr id="97" name="Google Shape;97;gbacec6ad04_40_0"/>
          <p:cNvCxnSpPr/>
          <p:nvPr/>
        </p:nvCxnSpPr>
        <p:spPr>
          <a:xfrm>
            <a:off x="6150117" y="4965272"/>
            <a:ext cx="0" cy="178228"/>
          </a:xfrm>
          <a:prstGeom prst="straightConnector1">
            <a:avLst/>
          </a:prstGeom>
          <a:noFill/>
          <a:ln cap="flat" cmpd="sng" w="9525">
            <a:solidFill>
              <a:schemeClr val="accent1"/>
            </a:solidFill>
            <a:prstDash val="solid"/>
            <a:miter lim="800000"/>
            <a:headEnd len="sm" w="sm" type="none"/>
            <a:tailEnd len="sm" w="sm" type="none"/>
          </a:ln>
        </p:spPr>
      </p:cxnSp>
      <p:sp>
        <p:nvSpPr>
          <p:cNvPr id="98" name="Google Shape;98;gbacec6ad04_40_0"/>
          <p:cNvSpPr txBox="1"/>
          <p:nvPr/>
        </p:nvSpPr>
        <p:spPr>
          <a:xfrm>
            <a:off x="7425809" y="4923184"/>
            <a:ext cx="768955" cy="2308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chemeClr val="lt1"/>
                </a:solidFill>
                <a:latin typeface="Calibri"/>
                <a:ea typeface="Calibri"/>
                <a:cs typeface="Calibri"/>
                <a:sym typeface="Calibri"/>
              </a:rPr>
              <a:t>05/02/2021</a:t>
            </a:r>
            <a:endParaRPr b="1" i="0" sz="900" u="none" cap="none" strike="noStrike">
              <a:solidFill>
                <a:schemeClr val="lt1"/>
              </a:solidFill>
              <a:latin typeface="Calibri"/>
              <a:ea typeface="Calibri"/>
              <a:cs typeface="Calibri"/>
              <a:sym typeface="Calibri"/>
            </a:endParaRPr>
          </a:p>
        </p:txBody>
      </p:sp>
      <p:sp>
        <p:nvSpPr>
          <p:cNvPr id="99" name="Google Shape;99;gbacec6ad04_40_0"/>
          <p:cNvSpPr txBox="1"/>
          <p:nvPr/>
        </p:nvSpPr>
        <p:spPr>
          <a:xfrm>
            <a:off x="8783491" y="4915226"/>
            <a:ext cx="389850" cy="2308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fld id="{00000000-1234-1234-1234-123412341234}" type="slidenum">
              <a:rPr b="1" i="0" lang="en-GB" sz="900" u="none" cap="none" strike="noStrike">
                <a:solidFill>
                  <a:schemeClr val="lt1"/>
                </a:solidFill>
                <a:latin typeface="Calibri"/>
                <a:ea typeface="Calibri"/>
                <a:cs typeface="Calibri"/>
                <a:sym typeface="Calibri"/>
              </a:rPr>
              <a:t>‹#›</a:t>
            </a:fld>
            <a:endParaRPr b="1" i="0" sz="900" u="none" cap="none" strike="noStrike">
              <a:solidFill>
                <a:schemeClr val="lt1"/>
              </a:solidFill>
              <a:latin typeface="Calibri"/>
              <a:ea typeface="Calibri"/>
              <a:cs typeface="Calibri"/>
              <a:sym typeface="Calibri"/>
            </a:endParaRPr>
          </a:p>
        </p:txBody>
      </p:sp>
      <p:pic>
        <p:nvPicPr>
          <p:cNvPr id="100" name="Google Shape;100;gbacec6ad04_40_0"/>
          <p:cNvPicPr preferRelativeResize="0"/>
          <p:nvPr/>
        </p:nvPicPr>
        <p:blipFill rotWithShape="1">
          <a:blip r:embed="rId2">
            <a:alphaModFix/>
          </a:blip>
          <a:srcRect b="0" l="0" r="0" t="0"/>
          <a:stretch/>
        </p:blipFill>
        <p:spPr>
          <a:xfrm>
            <a:off x="6276638" y="4965272"/>
            <a:ext cx="119690" cy="106391"/>
          </a:xfrm>
          <a:prstGeom prst="rect">
            <a:avLst/>
          </a:prstGeom>
          <a:noFill/>
          <a:ln>
            <a:noFill/>
          </a:ln>
        </p:spPr>
      </p:pic>
      <p:pic>
        <p:nvPicPr>
          <p:cNvPr id="101" name="Google Shape;101;gbacec6ad04_40_0"/>
          <p:cNvPicPr preferRelativeResize="0"/>
          <p:nvPr/>
        </p:nvPicPr>
        <p:blipFill rotWithShape="1">
          <a:blip r:embed="rId3">
            <a:alphaModFix/>
          </a:blip>
          <a:srcRect b="0" l="0" r="0" t="0"/>
          <a:stretch/>
        </p:blipFill>
        <p:spPr>
          <a:xfrm>
            <a:off x="5429503" y="4965701"/>
            <a:ext cx="93380" cy="98079"/>
          </a:xfrm>
          <a:prstGeom prst="rect">
            <a:avLst/>
          </a:prstGeom>
          <a:noFill/>
          <a:ln>
            <a:noFill/>
          </a:ln>
        </p:spPr>
      </p:pic>
      <p:pic>
        <p:nvPicPr>
          <p:cNvPr descr="A picture containing logo&#10;&#10;Description automatically generated" id="102" name="Google Shape;102;gbacec6ad04_40_0"/>
          <p:cNvPicPr preferRelativeResize="0"/>
          <p:nvPr/>
        </p:nvPicPr>
        <p:blipFill rotWithShape="1">
          <a:blip r:embed="rId4">
            <a:alphaModFix/>
          </a:blip>
          <a:srcRect b="0" l="0" r="0" t="0"/>
          <a:stretch/>
        </p:blipFill>
        <p:spPr>
          <a:xfrm>
            <a:off x="1506071" y="63574"/>
            <a:ext cx="631468" cy="36275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3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3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41.jpg"/><Relationship Id="rId4" Type="http://schemas.openxmlformats.org/officeDocument/2006/relationships/image" Target="../media/image6.png"/><Relationship Id="rId5" Type="http://schemas.openxmlformats.org/officeDocument/2006/relationships/image" Target="../media/image9.png"/><Relationship Id="rId6"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49.png"/><Relationship Id="rId4" Type="http://schemas.openxmlformats.org/officeDocument/2006/relationships/image" Target="../media/image46.png"/><Relationship Id="rId9" Type="http://schemas.openxmlformats.org/officeDocument/2006/relationships/image" Target="../media/image18.png"/><Relationship Id="rId5" Type="http://schemas.openxmlformats.org/officeDocument/2006/relationships/image" Target="../media/image6.png"/><Relationship Id="rId6" Type="http://schemas.openxmlformats.org/officeDocument/2006/relationships/image" Target="../media/image21.png"/><Relationship Id="rId7" Type="http://schemas.openxmlformats.org/officeDocument/2006/relationships/image" Target="../media/image12.png"/><Relationship Id="rId8" Type="http://schemas.openxmlformats.org/officeDocument/2006/relationships/image" Target="../media/image14.png"/></Relationships>
</file>

<file path=ppt/slides/_rels/slide16.xml.rels><?xml version="1.0" encoding="UTF-8" standalone="yes"?><Relationships xmlns="http://schemas.openxmlformats.org/package/2006/relationships"><Relationship Id="rId11" Type="http://schemas.openxmlformats.org/officeDocument/2006/relationships/image" Target="../media/image23.png"/><Relationship Id="rId10" Type="http://schemas.openxmlformats.org/officeDocument/2006/relationships/image" Target="../media/image6.png"/><Relationship Id="rId13" Type="http://schemas.openxmlformats.org/officeDocument/2006/relationships/image" Target="../media/image10.png"/><Relationship Id="rId12" Type="http://schemas.openxmlformats.org/officeDocument/2006/relationships/image" Target="../media/image21.png"/><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47.png"/><Relationship Id="rId4" Type="http://schemas.openxmlformats.org/officeDocument/2006/relationships/image" Target="../media/image50.png"/><Relationship Id="rId9" Type="http://schemas.openxmlformats.org/officeDocument/2006/relationships/image" Target="../media/image54.png"/><Relationship Id="rId5" Type="http://schemas.openxmlformats.org/officeDocument/2006/relationships/image" Target="../media/image48.jpg"/><Relationship Id="rId6" Type="http://schemas.openxmlformats.org/officeDocument/2006/relationships/image" Target="../media/image51.png"/><Relationship Id="rId7" Type="http://schemas.openxmlformats.org/officeDocument/2006/relationships/image" Target="../media/image45.png"/><Relationship Id="rId8" Type="http://schemas.openxmlformats.org/officeDocument/2006/relationships/image" Target="../media/image5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55.png"/><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53.png"/><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 Id="rId3" Type="http://schemas.openxmlformats.org/officeDocument/2006/relationships/image" Target="../media/image57.png"/></Relationships>
</file>

<file path=ppt/slides/_rels/slide2.xml.rels><?xml version="1.0" encoding="UTF-8" standalone="yes"?><Relationships xmlns="http://schemas.openxmlformats.org/package/2006/relationships"><Relationship Id="rId11" Type="http://schemas.openxmlformats.org/officeDocument/2006/relationships/image" Target="../media/image11.png"/><Relationship Id="rId10" Type="http://schemas.openxmlformats.org/officeDocument/2006/relationships/image" Target="../media/image10.png"/><Relationship Id="rId13" Type="http://schemas.openxmlformats.org/officeDocument/2006/relationships/image" Target="../media/image14.png"/><Relationship Id="rId12" Type="http://schemas.openxmlformats.org/officeDocument/2006/relationships/image" Target="../media/image12.png"/><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8.png"/><Relationship Id="rId9" Type="http://schemas.openxmlformats.org/officeDocument/2006/relationships/image" Target="../media/image21.png"/><Relationship Id="rId15" Type="http://schemas.openxmlformats.org/officeDocument/2006/relationships/image" Target="../media/image18.png"/><Relationship Id="rId14" Type="http://schemas.openxmlformats.org/officeDocument/2006/relationships/image" Target="../media/image15.png"/><Relationship Id="rId5" Type="http://schemas.openxmlformats.org/officeDocument/2006/relationships/image" Target="../media/image9.png"/><Relationship Id="rId6" Type="http://schemas.openxmlformats.org/officeDocument/2006/relationships/image" Target="../media/image16.png"/><Relationship Id="rId7" Type="http://schemas.openxmlformats.org/officeDocument/2006/relationships/image" Target="../media/image13.png"/><Relationship Id="rId8" Type="http://schemas.openxmlformats.org/officeDocument/2006/relationships/image" Target="../media/image2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 Id="rId3" Type="http://schemas.openxmlformats.org/officeDocument/2006/relationships/image" Target="../media/image5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 Id="rId3" Type="http://schemas.openxmlformats.org/officeDocument/2006/relationships/image" Target="../media/image5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 Id="rId3" Type="http://schemas.openxmlformats.org/officeDocument/2006/relationships/image" Target="../media/image58.png"/><Relationship Id="rId4" Type="http://schemas.openxmlformats.org/officeDocument/2006/relationships/image" Target="../media/image5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3.xml"/><Relationship Id="rId3" Type="http://schemas.openxmlformats.org/officeDocument/2006/relationships/image" Target="../media/image56.png"/><Relationship Id="rId4" Type="http://schemas.openxmlformats.org/officeDocument/2006/relationships/image" Target="../media/image59.png"/><Relationship Id="rId5" Type="http://schemas.openxmlformats.org/officeDocument/2006/relationships/image" Target="../media/image6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4.xml"/><Relationship Id="rId3" Type="http://schemas.openxmlformats.org/officeDocument/2006/relationships/image" Target="../media/image60.png"/><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5.xml"/><Relationship Id="rId3" Type="http://schemas.openxmlformats.org/officeDocument/2006/relationships/image" Target="../media/image63.png"/><Relationship Id="rId4" Type="http://schemas.openxmlformats.org/officeDocument/2006/relationships/image" Target="../media/image67.png"/><Relationship Id="rId5" Type="http://schemas.openxmlformats.org/officeDocument/2006/relationships/hyperlink" Target="https://aai.egi.eu/proxy/module.php/proxystatistics/"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Relationship Id="rId3" Type="http://schemas.openxmlformats.org/officeDocument/2006/relationships/image" Target="../media/image68.png"/><Relationship Id="rId4" Type="http://schemas.openxmlformats.org/officeDocument/2006/relationships/image" Target="../media/image66.png"/><Relationship Id="rId5" Type="http://schemas.openxmlformats.org/officeDocument/2006/relationships/image" Target="../media/image6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7.xml"/><Relationship Id="rId3" Type="http://schemas.openxmlformats.org/officeDocument/2006/relationships/hyperlink" Target="https://docs.egi.eu/users/check-in/" TargetMode="External"/><Relationship Id="rId4" Type="http://schemas.openxmlformats.org/officeDocument/2006/relationships/hyperlink" Target="https://docs.egi.eu/providers/check-in/sp/" TargetMode="External"/><Relationship Id="rId5" Type="http://schemas.openxmlformats.org/officeDocument/2006/relationships/hyperlink" Target="https://docs.egi.eu/providers/check-in/idp/" TargetMode="External"/><Relationship Id="rId6" Type="http://schemas.openxmlformats.org/officeDocument/2006/relationships/hyperlink" Target="https://docs.egi.eu/support/"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69.png"/><Relationship Id="rId4" Type="http://schemas.openxmlformats.org/officeDocument/2006/relationships/image" Target="../media/image65.png"/><Relationship Id="rId5" Type="http://schemas.openxmlformats.org/officeDocument/2006/relationships/image" Target="../media/image61.png"/><Relationship Id="rId6" Type="http://schemas.openxmlformats.org/officeDocument/2006/relationships/image" Target="../media/image71.png"/><Relationship Id="rId7" Type="http://schemas.openxmlformats.org/officeDocument/2006/relationships/image" Target="../media/image7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73.png"/><Relationship Id="rId4" Type="http://schemas.openxmlformats.org/officeDocument/2006/relationships/image" Target="../media/image6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s://twiki.cern.ch/twiki/bin/view/DPM/" TargetMode="External"/><Relationship Id="rId4" Type="http://schemas.openxmlformats.org/officeDocument/2006/relationships/hyperlink" Target="https://twiki.cern.ch/twiki/bin/view/DPM/" TargetMode="External"/><Relationship Id="rId9" Type="http://schemas.openxmlformats.org/officeDocument/2006/relationships/image" Target="../media/image74.png"/><Relationship Id="rId5" Type="http://schemas.openxmlformats.org/officeDocument/2006/relationships/hyperlink" Target="https://www.dcache.org/" TargetMode="External"/><Relationship Id="rId6" Type="http://schemas.openxmlformats.org/officeDocument/2006/relationships/hyperlink" Target="https://www.dcache.org/" TargetMode="External"/><Relationship Id="rId7" Type="http://schemas.openxmlformats.org/officeDocument/2006/relationships/hyperlink" Target="https://italiangrid.github.io/storm/" TargetMode="External"/><Relationship Id="rId8" Type="http://schemas.openxmlformats.org/officeDocument/2006/relationships/hyperlink" Target="https://italiangrid.github.io/storm/"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7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69.png"/><Relationship Id="rId4" Type="http://schemas.openxmlformats.org/officeDocument/2006/relationships/image" Target="../media/image75.png"/><Relationship Id="rId5" Type="http://schemas.openxmlformats.org/officeDocument/2006/relationships/image" Target="../media/image7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76.png"/><Relationship Id="rId4" Type="http://schemas.openxmlformats.org/officeDocument/2006/relationships/image" Target="../media/image82.png"/><Relationship Id="rId5" Type="http://schemas.openxmlformats.org/officeDocument/2006/relationships/image" Target="../media/image81.png"/><Relationship Id="rId6" Type="http://schemas.openxmlformats.org/officeDocument/2006/relationships/image" Target="../media/image80.png"/><Relationship Id="rId7" Type="http://schemas.openxmlformats.org/officeDocument/2006/relationships/image" Target="../media/image78.png"/><Relationship Id="rId8" Type="http://schemas.openxmlformats.org/officeDocument/2006/relationships/image" Target="../media/image7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83.png"/><Relationship Id="rId4" Type="http://schemas.openxmlformats.org/officeDocument/2006/relationships/image" Target="../media/image7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7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61.png"/></Relationships>
</file>

<file path=ppt/slides/_rels/slide4.xml.rels><?xml version="1.0" encoding="UTF-8" standalone="yes"?><Relationships xmlns="http://schemas.openxmlformats.org/package/2006/relationships"><Relationship Id="rId11" Type="http://schemas.openxmlformats.org/officeDocument/2006/relationships/image" Target="../media/image20.png"/><Relationship Id="rId10" Type="http://schemas.openxmlformats.org/officeDocument/2006/relationships/image" Target="../media/image19.png"/><Relationship Id="rId12" Type="http://schemas.openxmlformats.org/officeDocument/2006/relationships/image" Target="../media/image22.png"/><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14.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7.png"/><Relationship Id="rId8" Type="http://schemas.openxmlformats.org/officeDocument/2006/relationships/image" Target="../media/image1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8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hyperlink" Target="https://docs.egi.eu/users/online-storage/" TargetMode="External"/><Relationship Id="rId4" Type="http://schemas.openxmlformats.org/officeDocument/2006/relationships/hyperlink" Target="https://docs.egi.eu/users/datahub/" TargetMode="External"/><Relationship Id="rId5" Type="http://schemas.openxmlformats.org/officeDocument/2006/relationships/hyperlink" Target="https://docs.egi.eu/providers/datahub/oneprovider/" TargetMode="External"/><Relationship Id="rId6" Type="http://schemas.openxmlformats.org/officeDocument/2006/relationships/hyperlink" Target="https://docs.egi.eu/users/data-transfer/" TargetMode="External"/><Relationship Id="rId7" Type="http://schemas.openxmlformats.org/officeDocument/2006/relationships/hyperlink" Target="https://rucio.readthedocs.io/en/latest/" TargetMode="External"/><Relationship Id="rId8" Type="http://schemas.openxmlformats.org/officeDocument/2006/relationships/hyperlink" Target="https://openbis.ch/index.php/docs/user-documentation-19-06-4/" TargetMode="External"/></Relationships>
</file>

<file path=ppt/slides/_rels/slide5.xml.rels><?xml version="1.0" encoding="UTF-8" standalone="yes"?><Relationships xmlns="http://schemas.openxmlformats.org/package/2006/relationships"><Relationship Id="rId11" Type="http://schemas.openxmlformats.org/officeDocument/2006/relationships/image" Target="../media/image30.png"/><Relationship Id="rId10" Type="http://schemas.openxmlformats.org/officeDocument/2006/relationships/image" Target="../media/image27.png"/><Relationship Id="rId13" Type="http://schemas.openxmlformats.org/officeDocument/2006/relationships/image" Target="../media/image24.png"/><Relationship Id="rId12" Type="http://schemas.openxmlformats.org/officeDocument/2006/relationships/image" Target="../media/image29.png"/><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26.jpg"/><Relationship Id="rId4" Type="http://schemas.openxmlformats.org/officeDocument/2006/relationships/image" Target="../media/image25.png"/><Relationship Id="rId9" Type="http://schemas.openxmlformats.org/officeDocument/2006/relationships/image" Target="../media/image31.png"/><Relationship Id="rId15" Type="http://schemas.openxmlformats.org/officeDocument/2006/relationships/image" Target="../media/image35.jpg"/><Relationship Id="rId14" Type="http://schemas.openxmlformats.org/officeDocument/2006/relationships/image" Target="../media/image34.jpg"/><Relationship Id="rId17" Type="http://schemas.openxmlformats.org/officeDocument/2006/relationships/image" Target="../media/image36.png"/><Relationship Id="rId16" Type="http://schemas.openxmlformats.org/officeDocument/2006/relationships/image" Target="../media/image33.jpg"/><Relationship Id="rId5" Type="http://schemas.openxmlformats.org/officeDocument/2006/relationships/image" Target="../media/image28.png"/><Relationship Id="rId6" Type="http://schemas.openxmlformats.org/officeDocument/2006/relationships/image" Target="../media/image37.png"/><Relationship Id="rId18" Type="http://schemas.openxmlformats.org/officeDocument/2006/relationships/image" Target="../media/image40.png"/><Relationship Id="rId7" Type="http://schemas.openxmlformats.org/officeDocument/2006/relationships/image" Target="../media/image32.png"/><Relationship Id="rId8" Type="http://schemas.openxmlformats.org/officeDocument/2006/relationships/image" Target="../media/image3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21.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4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43.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gbc107b112f_0_722"/>
          <p:cNvSpPr txBox="1"/>
          <p:nvPr>
            <p:ph type="title"/>
          </p:nvPr>
        </p:nvSpPr>
        <p:spPr>
          <a:xfrm>
            <a:off x="103975" y="1821900"/>
            <a:ext cx="4815300" cy="521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400"/>
              <a:buFont typeface="Arial"/>
              <a:buNone/>
            </a:pPr>
            <a:r>
              <a:rPr lang="en-GB" sz="2200">
                <a:solidFill>
                  <a:srgbClr val="FFFFFF"/>
                </a:solidFill>
              </a:rPr>
              <a:t>Infrastructure services: highlights from the compute, security, data areas</a:t>
            </a:r>
            <a:endParaRPr b="0" sz="600">
              <a:solidFill>
                <a:srgbClr val="FFFFFF"/>
              </a:solidFill>
              <a:latin typeface="Arial"/>
              <a:ea typeface="Arial"/>
              <a:cs typeface="Arial"/>
              <a:sym typeface="Arial"/>
            </a:endParaRPr>
          </a:p>
          <a:p>
            <a:pPr indent="0" lvl="0" marL="0" rtl="0" algn="l">
              <a:lnSpc>
                <a:spcPct val="90000"/>
              </a:lnSpc>
              <a:spcBef>
                <a:spcPts val="0"/>
              </a:spcBef>
              <a:spcAft>
                <a:spcPts val="0"/>
              </a:spcAft>
              <a:buClr>
                <a:schemeClr val="lt1"/>
              </a:buClr>
              <a:buSzPts val="3000"/>
              <a:buFont typeface="Calibri"/>
              <a:buNone/>
            </a:pPr>
            <a:r>
              <a:t/>
            </a:r>
            <a:endParaRPr sz="2200">
              <a:solidFill>
                <a:srgbClr val="FFFFFF"/>
              </a:solidFill>
            </a:endParaRPr>
          </a:p>
        </p:txBody>
      </p:sp>
      <p:sp>
        <p:nvSpPr>
          <p:cNvPr id="146" name="Google Shape;146;gbc107b112f_0_722"/>
          <p:cNvSpPr txBox="1"/>
          <p:nvPr>
            <p:ph idx="2" type="body"/>
          </p:nvPr>
        </p:nvSpPr>
        <p:spPr>
          <a:xfrm>
            <a:off x="155343" y="2504024"/>
            <a:ext cx="3368100" cy="251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200"/>
              <a:buNone/>
            </a:pPr>
            <a:r>
              <a:rPr lang="en-GB" sz="1600"/>
              <a:t>Andrea Manzi (EGI.eu)</a:t>
            </a:r>
            <a:endParaRPr sz="1600"/>
          </a:p>
          <a:p>
            <a:pPr indent="0" lvl="0" marL="0" rtl="0" algn="l">
              <a:lnSpc>
                <a:spcPct val="90000"/>
              </a:lnSpc>
              <a:spcBef>
                <a:spcPts val="0"/>
              </a:spcBef>
              <a:spcAft>
                <a:spcPts val="0"/>
              </a:spcAft>
              <a:buClr>
                <a:schemeClr val="lt1"/>
              </a:buClr>
              <a:buSzPts val="1200"/>
              <a:buNone/>
            </a:pPr>
            <a:r>
              <a:rPr lang="en-GB" sz="1600"/>
              <a:t>Diego Scardaci (EGI.eu)</a:t>
            </a:r>
            <a:endParaRPr sz="1600"/>
          </a:p>
          <a:p>
            <a:pPr indent="0" lvl="0" marL="0" rtl="0" algn="l">
              <a:lnSpc>
                <a:spcPct val="90000"/>
              </a:lnSpc>
              <a:spcBef>
                <a:spcPts val="0"/>
              </a:spcBef>
              <a:spcAft>
                <a:spcPts val="0"/>
              </a:spcAft>
              <a:buClr>
                <a:schemeClr val="lt1"/>
              </a:buClr>
              <a:buSzPts val="1200"/>
              <a:buNone/>
            </a:pPr>
            <a:r>
              <a:rPr lang="en-GB" sz="1600"/>
              <a:t>Enol Fernandez (EGI.eu) </a:t>
            </a:r>
            <a:endParaRPr sz="1600"/>
          </a:p>
          <a:p>
            <a:pPr indent="0" lvl="0" marL="0" rtl="0" algn="l">
              <a:lnSpc>
                <a:spcPct val="90000"/>
              </a:lnSpc>
              <a:spcBef>
                <a:spcPts val="0"/>
              </a:spcBef>
              <a:spcAft>
                <a:spcPts val="0"/>
              </a:spcAft>
              <a:buClr>
                <a:schemeClr val="lt1"/>
              </a:buClr>
              <a:buSzPts val="1200"/>
              <a:buNone/>
            </a:pPr>
            <a:r>
              <a:t/>
            </a:r>
            <a:endParaRPr sz="1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gbb10b688b6_2_210"/>
          <p:cNvSpPr/>
          <p:nvPr/>
        </p:nvSpPr>
        <p:spPr>
          <a:xfrm>
            <a:off x="2161249" y="1538695"/>
            <a:ext cx="4245900" cy="675900"/>
          </a:xfrm>
          <a:prstGeom prst="rect">
            <a:avLst/>
          </a:prstGeom>
          <a:noFill/>
          <a:ln cap="flat" cmpd="sng" w="12700">
            <a:solidFill>
              <a:srgbClr val="005FA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dk1"/>
                </a:solidFill>
                <a:latin typeface="Arial"/>
                <a:ea typeface="Arial"/>
                <a:cs typeface="Arial"/>
                <a:sym typeface="Arial"/>
              </a:rPr>
              <a:t>Orchestration</a:t>
            </a:r>
            <a:endParaRPr b="0" i="0" sz="1400" u="none" cap="none" strike="noStrike">
              <a:solidFill>
                <a:srgbClr val="000000"/>
              </a:solidFill>
              <a:latin typeface="Arial"/>
              <a:ea typeface="Arial"/>
              <a:cs typeface="Arial"/>
              <a:sym typeface="Arial"/>
            </a:endParaRPr>
          </a:p>
        </p:txBody>
      </p:sp>
      <p:sp>
        <p:nvSpPr>
          <p:cNvPr id="287" name="Google Shape;287;gbb10b688b6_2_210"/>
          <p:cNvSpPr/>
          <p:nvPr/>
        </p:nvSpPr>
        <p:spPr>
          <a:xfrm rot="10800000">
            <a:off x="6145831" y="1781212"/>
            <a:ext cx="993397" cy="346451"/>
          </a:xfrm>
          <a:prstGeom prst="rightArrow">
            <a:avLst>
              <a:gd fmla="val 50000" name="adj1"/>
              <a:gd fmla="val 50000" name="adj2"/>
            </a:avLst>
          </a:prstGeom>
          <a:gradFill>
            <a:gsLst>
              <a:gs pos="0">
                <a:srgbClr val="FFAF82"/>
              </a:gs>
              <a:gs pos="35000">
                <a:srgbClr val="FFC5A7"/>
              </a:gs>
              <a:gs pos="100000">
                <a:srgbClr val="FFE8DA"/>
              </a:gs>
            </a:gsLst>
            <a:lin ang="16200000" scaled="0"/>
          </a:gradFill>
          <a:ln cap="flat" cmpd="sng" w="9525">
            <a:solidFill>
              <a:srgbClr val="EB792A"/>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88" name="Google Shape;288;gbb10b688b6_2_210"/>
          <p:cNvSpPr/>
          <p:nvPr/>
        </p:nvSpPr>
        <p:spPr>
          <a:xfrm>
            <a:off x="2161250" y="2439658"/>
            <a:ext cx="4245996" cy="974276"/>
          </a:xfrm>
          <a:prstGeom prst="rect">
            <a:avLst/>
          </a:prstGeom>
          <a:solidFill>
            <a:srgbClr val="D8D8D8"/>
          </a:solidFill>
          <a:ln cap="flat" cmpd="sng" w="12700">
            <a:solidFill>
              <a:srgbClr val="A5A5A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9" name="Google Shape;289;gbb10b688b6_2_210"/>
          <p:cNvSpPr/>
          <p:nvPr/>
        </p:nvSpPr>
        <p:spPr>
          <a:xfrm rot="10800000">
            <a:off x="4084383" y="3340712"/>
            <a:ext cx="399729" cy="548640"/>
          </a:xfrm>
          <a:prstGeom prst="downArrow">
            <a:avLst>
              <a:gd fmla="val 50000" name="adj1"/>
              <a:gd fmla="val 50000" name="adj2"/>
            </a:avLst>
          </a:prstGeom>
          <a:gradFill>
            <a:gsLst>
              <a:gs pos="0">
                <a:srgbClr val="FFAF82"/>
              </a:gs>
              <a:gs pos="35000">
                <a:srgbClr val="FFC5A7"/>
              </a:gs>
              <a:gs pos="100000">
                <a:srgbClr val="FFE8DA"/>
              </a:gs>
            </a:gsLst>
            <a:lin ang="16200000" scaled="0"/>
          </a:gradFill>
          <a:ln cap="flat" cmpd="sng" w="9525">
            <a:solidFill>
              <a:srgbClr val="EB792A"/>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0" name="Google Shape;290;gbb10b688b6_2_210"/>
          <p:cNvSpPr/>
          <p:nvPr/>
        </p:nvSpPr>
        <p:spPr>
          <a:xfrm>
            <a:off x="2161250" y="3719462"/>
            <a:ext cx="4245995" cy="481054"/>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1" name="Google Shape;291;gbb10b688b6_2_210"/>
          <p:cNvSpPr/>
          <p:nvPr/>
        </p:nvSpPr>
        <p:spPr>
          <a:xfrm rot="10800000">
            <a:off x="6227328" y="2531091"/>
            <a:ext cx="1345667" cy="1659108"/>
          </a:xfrm>
          <a:prstGeom prst="bentArrow">
            <a:avLst>
              <a:gd fmla="val 15501" name="adj1"/>
              <a:gd fmla="val 16963" name="adj2"/>
              <a:gd fmla="val 17694" name="adj3"/>
              <a:gd fmla="val 43750" name="adj4"/>
            </a:avLst>
          </a:prstGeom>
          <a:gradFill>
            <a:gsLst>
              <a:gs pos="0">
                <a:srgbClr val="FFAF82"/>
              </a:gs>
              <a:gs pos="35000">
                <a:srgbClr val="FFC5A7"/>
              </a:gs>
              <a:gs pos="100000">
                <a:srgbClr val="FFE8DA"/>
              </a:gs>
            </a:gsLst>
            <a:lin ang="16200000" scaled="0"/>
          </a:gradFill>
          <a:ln cap="flat" cmpd="sng" w="9525">
            <a:solidFill>
              <a:srgbClr val="EB792A"/>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2" name="Google Shape;292;gbb10b688b6_2_210"/>
          <p:cNvSpPr/>
          <p:nvPr/>
        </p:nvSpPr>
        <p:spPr>
          <a:xfrm rot="10800000">
            <a:off x="6736437" y="1953662"/>
            <a:ext cx="836558" cy="1197326"/>
          </a:xfrm>
          <a:prstGeom prst="bentArrow">
            <a:avLst>
              <a:gd fmla="val 25000" name="adj1"/>
              <a:gd fmla="val 25000" name="adj2"/>
              <a:gd fmla="val 25000" name="adj3"/>
              <a:gd fmla="val 43750" name="adj4"/>
            </a:avLst>
          </a:prstGeom>
          <a:gradFill>
            <a:gsLst>
              <a:gs pos="0">
                <a:srgbClr val="FFAF82"/>
              </a:gs>
              <a:gs pos="35000">
                <a:srgbClr val="FFC5A7"/>
              </a:gs>
              <a:gs pos="100000">
                <a:srgbClr val="FFE8DA"/>
              </a:gs>
            </a:gsLst>
            <a:lin ang="16200000" scaled="0"/>
          </a:gradFill>
          <a:ln cap="flat" cmpd="sng" w="9525">
            <a:solidFill>
              <a:srgbClr val="EB792A"/>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3" name="Google Shape;293;gbb10b688b6_2_210"/>
          <p:cNvSpPr txBox="1"/>
          <p:nvPr>
            <p:ph type="title"/>
          </p:nvPr>
        </p:nvSpPr>
        <p:spPr>
          <a:xfrm>
            <a:off x="2579076" y="169145"/>
            <a:ext cx="5193323" cy="341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E67AD"/>
              </a:buClr>
              <a:buSzPts val="2500"/>
              <a:buFont typeface="Calibri"/>
              <a:buNone/>
            </a:pPr>
            <a:r>
              <a:rPr lang="en-GB"/>
              <a:t>Beyond IaaS Clouds: HTC and HPC</a:t>
            </a:r>
            <a:endParaRPr/>
          </a:p>
        </p:txBody>
      </p:sp>
      <p:sp>
        <p:nvSpPr>
          <p:cNvPr id="294" name="Google Shape;294;gbb10b688b6_2_210"/>
          <p:cNvSpPr txBox="1"/>
          <p:nvPr/>
        </p:nvSpPr>
        <p:spPr>
          <a:xfrm rot="5400000">
            <a:off x="6160738" y="2803685"/>
            <a:ext cx="724878" cy="24622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Arial"/>
                <a:ea typeface="Arial"/>
                <a:cs typeface="Arial"/>
                <a:sym typeface="Arial"/>
              </a:rPr>
              <a:t>Providers</a:t>
            </a:r>
            <a:endParaRPr b="0" i="0" sz="1400" u="none" cap="none" strike="noStrike">
              <a:solidFill>
                <a:srgbClr val="000000"/>
              </a:solidFill>
              <a:latin typeface="Arial"/>
              <a:ea typeface="Arial"/>
              <a:cs typeface="Arial"/>
              <a:sym typeface="Arial"/>
            </a:endParaRPr>
          </a:p>
        </p:txBody>
      </p:sp>
      <p:sp>
        <p:nvSpPr>
          <p:cNvPr id="295" name="Google Shape;295;gbb10b688b6_2_210"/>
          <p:cNvSpPr/>
          <p:nvPr/>
        </p:nvSpPr>
        <p:spPr>
          <a:xfrm>
            <a:off x="1515819" y="2768772"/>
            <a:ext cx="716945" cy="346451"/>
          </a:xfrm>
          <a:prstGeom prst="rightArrow">
            <a:avLst>
              <a:gd fmla="val 50000" name="adj1"/>
              <a:gd fmla="val 50000" name="adj2"/>
            </a:avLst>
          </a:prstGeom>
          <a:gradFill>
            <a:gsLst>
              <a:gs pos="0">
                <a:srgbClr val="99B5FF"/>
              </a:gs>
              <a:gs pos="35000">
                <a:srgbClr val="B9CBFF"/>
              </a:gs>
              <a:gs pos="100000">
                <a:srgbClr val="E2E9FF"/>
              </a:gs>
            </a:gsLst>
            <a:lin ang="16200000" scaled="0"/>
          </a:gradFill>
          <a:ln cap="flat" cmpd="sng" w="9525">
            <a:solidFill>
              <a:srgbClr val="3E6EC2"/>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6" name="Google Shape;296;gbb10b688b6_2_210"/>
          <p:cNvSpPr/>
          <p:nvPr/>
        </p:nvSpPr>
        <p:spPr>
          <a:xfrm>
            <a:off x="811410" y="2657285"/>
            <a:ext cx="719095" cy="553645"/>
          </a:xfrm>
          <a:prstGeom prst="can">
            <a:avLst>
              <a:gd fmla="val 25000" name="adj"/>
            </a:avLst>
          </a:prstGeom>
          <a:solidFill>
            <a:schemeClr val="lt1"/>
          </a:solidFill>
          <a:ln cap="flat" cmpd="sng" w="12700">
            <a:solidFill>
              <a:srgbClr val="005FA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dk1"/>
                </a:solidFill>
                <a:latin typeface="Arial"/>
                <a:ea typeface="Arial"/>
                <a:cs typeface="Arial"/>
                <a:sym typeface="Arial"/>
              </a:rPr>
              <a:t>CVMFS</a:t>
            </a:r>
            <a:endParaRPr b="0" i="0" sz="1400" u="none" cap="none" strike="noStrike">
              <a:solidFill>
                <a:srgbClr val="000000"/>
              </a:solidFill>
              <a:latin typeface="Arial"/>
              <a:ea typeface="Arial"/>
              <a:cs typeface="Arial"/>
              <a:sym typeface="Arial"/>
            </a:endParaRPr>
          </a:p>
        </p:txBody>
      </p:sp>
      <p:pic>
        <p:nvPicPr>
          <p:cNvPr id="297" name="Google Shape;297;gbb10b688b6_2_210"/>
          <p:cNvPicPr preferRelativeResize="0"/>
          <p:nvPr/>
        </p:nvPicPr>
        <p:blipFill rotWithShape="1">
          <a:blip r:embed="rId3">
            <a:alphaModFix/>
          </a:blip>
          <a:srcRect b="0" l="0" r="0" t="0"/>
          <a:stretch/>
        </p:blipFill>
        <p:spPr>
          <a:xfrm>
            <a:off x="5330666" y="1606514"/>
            <a:ext cx="679872" cy="540296"/>
          </a:xfrm>
          <a:prstGeom prst="rect">
            <a:avLst/>
          </a:prstGeom>
          <a:noFill/>
          <a:ln>
            <a:noFill/>
          </a:ln>
        </p:spPr>
      </p:pic>
      <p:grpSp>
        <p:nvGrpSpPr>
          <p:cNvPr id="298" name="Google Shape;298;gbb10b688b6_2_210"/>
          <p:cNvGrpSpPr/>
          <p:nvPr/>
        </p:nvGrpSpPr>
        <p:grpSpPr>
          <a:xfrm>
            <a:off x="3663038" y="3824418"/>
            <a:ext cx="1311639" cy="271142"/>
            <a:chOff x="6258791" y="2329809"/>
            <a:chExt cx="1311639" cy="271142"/>
          </a:xfrm>
        </p:grpSpPr>
        <p:sp>
          <p:nvSpPr>
            <p:cNvPr id="299" name="Google Shape;299;gbb10b688b6_2_210"/>
            <p:cNvSpPr txBox="1"/>
            <p:nvPr/>
          </p:nvSpPr>
          <p:spPr>
            <a:xfrm>
              <a:off x="6500930" y="2342270"/>
              <a:ext cx="1069500" cy="24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Arial"/>
                  <a:ea typeface="Arial"/>
                  <a:cs typeface="Arial"/>
                  <a:sym typeface="Arial"/>
                </a:rPr>
                <a:t>Federated Data</a:t>
              </a:r>
              <a:endParaRPr b="0" i="0" sz="1400" u="none" cap="none" strike="noStrike">
                <a:solidFill>
                  <a:srgbClr val="000000"/>
                </a:solidFill>
                <a:latin typeface="Arial"/>
                <a:ea typeface="Arial"/>
                <a:cs typeface="Arial"/>
                <a:sym typeface="Arial"/>
              </a:endParaRPr>
            </a:p>
          </p:txBody>
        </p:sp>
        <p:pic>
          <p:nvPicPr>
            <p:cNvPr id="300" name="Google Shape;300;gbb10b688b6_2_210"/>
            <p:cNvPicPr preferRelativeResize="0"/>
            <p:nvPr/>
          </p:nvPicPr>
          <p:blipFill rotWithShape="1">
            <a:blip r:embed="rId4">
              <a:alphaModFix/>
            </a:blip>
            <a:srcRect b="0" l="0" r="0" t="0"/>
            <a:stretch/>
          </p:blipFill>
          <p:spPr>
            <a:xfrm>
              <a:off x="6258791" y="2329809"/>
              <a:ext cx="271142" cy="271142"/>
            </a:xfrm>
            <a:prstGeom prst="rect">
              <a:avLst/>
            </a:prstGeom>
            <a:noFill/>
            <a:ln>
              <a:noFill/>
            </a:ln>
          </p:spPr>
        </p:pic>
      </p:grpSp>
      <p:sp>
        <p:nvSpPr>
          <p:cNvPr id="301" name="Google Shape;301;gbb10b688b6_2_210"/>
          <p:cNvSpPr/>
          <p:nvPr/>
        </p:nvSpPr>
        <p:spPr>
          <a:xfrm>
            <a:off x="2515697" y="2558748"/>
            <a:ext cx="968400" cy="594000"/>
          </a:xfrm>
          <a:prstGeom prst="roundRect">
            <a:avLst>
              <a:gd fmla="val 16667" name="adj"/>
            </a:avLst>
          </a:prstGeom>
          <a:solidFill>
            <a:srgbClr val="4472C4">
              <a:alpha val="20000"/>
            </a:srgbClr>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302" name="Google Shape;302;gbb10b688b6_2_210"/>
          <p:cNvSpPr/>
          <p:nvPr/>
        </p:nvSpPr>
        <p:spPr>
          <a:xfrm>
            <a:off x="2416822" y="2642333"/>
            <a:ext cx="968400" cy="594000"/>
          </a:xfrm>
          <a:prstGeom prst="roundRect">
            <a:avLst>
              <a:gd fmla="val 16667" name="adj"/>
            </a:avLst>
          </a:prstGeom>
          <a:solidFill>
            <a:srgbClr val="4472C4">
              <a:alpha val="46274"/>
            </a:srgbClr>
          </a:solidFill>
          <a:ln cap="flat" cmpd="sng" w="127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303" name="Google Shape;303;gbb10b688b6_2_210"/>
          <p:cNvSpPr/>
          <p:nvPr/>
        </p:nvSpPr>
        <p:spPr>
          <a:xfrm>
            <a:off x="2317947" y="2725917"/>
            <a:ext cx="968400" cy="594000"/>
          </a:xfrm>
          <a:prstGeom prst="roundRect">
            <a:avLst>
              <a:gd fmla="val 16667" name="adj"/>
            </a:avLst>
          </a:prstGeom>
          <a:solidFill>
            <a:schemeClr val="accent1"/>
          </a:solidFill>
          <a:ln cap="flat" cmpd="sng" w="127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Arial"/>
                <a:ea typeface="Arial"/>
                <a:cs typeface="Arial"/>
                <a:sym typeface="Arial"/>
              </a:rPr>
              <a:t>EGI-ACE HTC</a:t>
            </a:r>
            <a:endParaRPr b="0" i="0" sz="1400" u="none" cap="none" strike="noStrike">
              <a:solidFill>
                <a:srgbClr val="000000"/>
              </a:solidFill>
              <a:latin typeface="Arial"/>
              <a:ea typeface="Arial"/>
              <a:cs typeface="Arial"/>
              <a:sym typeface="Arial"/>
            </a:endParaRPr>
          </a:p>
        </p:txBody>
      </p:sp>
      <p:sp>
        <p:nvSpPr>
          <p:cNvPr id="304" name="Google Shape;304;gbb10b688b6_2_210"/>
          <p:cNvSpPr/>
          <p:nvPr/>
        </p:nvSpPr>
        <p:spPr>
          <a:xfrm>
            <a:off x="3943406" y="2554012"/>
            <a:ext cx="968400" cy="594000"/>
          </a:xfrm>
          <a:prstGeom prst="roundRect">
            <a:avLst>
              <a:gd fmla="val 16667" name="adj"/>
            </a:avLst>
          </a:prstGeom>
          <a:solidFill>
            <a:srgbClr val="4472C4">
              <a:alpha val="20000"/>
            </a:srgbClr>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305" name="Google Shape;305;gbb10b688b6_2_210"/>
          <p:cNvSpPr/>
          <p:nvPr/>
        </p:nvSpPr>
        <p:spPr>
          <a:xfrm>
            <a:off x="3844531" y="2637597"/>
            <a:ext cx="968400" cy="594000"/>
          </a:xfrm>
          <a:prstGeom prst="roundRect">
            <a:avLst>
              <a:gd fmla="val 16667" name="adj"/>
            </a:avLst>
          </a:prstGeom>
          <a:solidFill>
            <a:srgbClr val="4472C4">
              <a:alpha val="46274"/>
            </a:srgbClr>
          </a:solidFill>
          <a:ln cap="flat" cmpd="sng" w="127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306" name="Google Shape;306;gbb10b688b6_2_210"/>
          <p:cNvSpPr/>
          <p:nvPr/>
        </p:nvSpPr>
        <p:spPr>
          <a:xfrm>
            <a:off x="3745656" y="2721181"/>
            <a:ext cx="968400" cy="594000"/>
          </a:xfrm>
          <a:prstGeom prst="roundRect">
            <a:avLst>
              <a:gd fmla="val 16667" name="adj"/>
            </a:avLst>
          </a:prstGeom>
          <a:solidFill>
            <a:schemeClr val="accent1"/>
          </a:solidFill>
          <a:ln cap="flat" cmpd="sng" w="127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Arial"/>
                <a:ea typeface="Arial"/>
                <a:cs typeface="Arial"/>
                <a:sym typeface="Arial"/>
              </a:rPr>
              <a:t>Other EGI HTC</a:t>
            </a:r>
            <a:endParaRPr b="0" i="0" sz="1400" u="none" cap="none" strike="noStrike">
              <a:solidFill>
                <a:srgbClr val="000000"/>
              </a:solidFill>
              <a:latin typeface="Arial"/>
              <a:ea typeface="Arial"/>
              <a:cs typeface="Arial"/>
              <a:sym typeface="Arial"/>
            </a:endParaRPr>
          </a:p>
        </p:txBody>
      </p:sp>
      <p:sp>
        <p:nvSpPr>
          <p:cNvPr id="307" name="Google Shape;307;gbb10b688b6_2_210"/>
          <p:cNvSpPr/>
          <p:nvPr/>
        </p:nvSpPr>
        <p:spPr>
          <a:xfrm>
            <a:off x="5276307" y="2543469"/>
            <a:ext cx="968400" cy="594000"/>
          </a:xfrm>
          <a:prstGeom prst="roundRect">
            <a:avLst>
              <a:gd fmla="val 16667" name="adj"/>
            </a:avLst>
          </a:prstGeom>
          <a:solidFill>
            <a:srgbClr val="4472C4">
              <a:alpha val="20000"/>
            </a:srgbClr>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308" name="Google Shape;308;gbb10b688b6_2_210"/>
          <p:cNvSpPr/>
          <p:nvPr/>
        </p:nvSpPr>
        <p:spPr>
          <a:xfrm>
            <a:off x="5177432" y="2627054"/>
            <a:ext cx="968400" cy="594000"/>
          </a:xfrm>
          <a:prstGeom prst="roundRect">
            <a:avLst>
              <a:gd fmla="val 16667" name="adj"/>
            </a:avLst>
          </a:prstGeom>
          <a:solidFill>
            <a:srgbClr val="4472C4">
              <a:alpha val="46274"/>
            </a:srgbClr>
          </a:solidFill>
          <a:ln cap="flat" cmpd="sng" w="127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309" name="Google Shape;309;gbb10b688b6_2_210"/>
          <p:cNvSpPr/>
          <p:nvPr/>
        </p:nvSpPr>
        <p:spPr>
          <a:xfrm>
            <a:off x="5078557" y="2710638"/>
            <a:ext cx="968400" cy="594000"/>
          </a:xfrm>
          <a:prstGeom prst="roundRect">
            <a:avLst>
              <a:gd fmla="val 16667" name="adj"/>
            </a:avLst>
          </a:prstGeom>
          <a:solidFill>
            <a:schemeClr val="accent1"/>
          </a:solidFill>
          <a:ln cap="flat" cmpd="sng" w="127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Arial"/>
                <a:ea typeface="Arial"/>
                <a:cs typeface="Arial"/>
                <a:sym typeface="Arial"/>
              </a:rPr>
              <a:t>HPC providers</a:t>
            </a:r>
            <a:endParaRPr b="0" i="0" sz="1400" u="none" cap="none" strike="noStrike">
              <a:solidFill>
                <a:srgbClr val="000000"/>
              </a:solidFill>
              <a:latin typeface="Arial"/>
              <a:ea typeface="Arial"/>
              <a:cs typeface="Arial"/>
              <a:sym typeface="Arial"/>
            </a:endParaRPr>
          </a:p>
        </p:txBody>
      </p:sp>
      <p:sp>
        <p:nvSpPr>
          <p:cNvPr id="310" name="Google Shape;310;gbb10b688b6_2_210"/>
          <p:cNvSpPr/>
          <p:nvPr/>
        </p:nvSpPr>
        <p:spPr>
          <a:xfrm>
            <a:off x="6999396" y="1744116"/>
            <a:ext cx="1766400" cy="3957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311" name="Google Shape;311;gbb10b688b6_2_210"/>
          <p:cNvGrpSpPr/>
          <p:nvPr/>
        </p:nvGrpSpPr>
        <p:grpSpPr>
          <a:xfrm>
            <a:off x="7166092" y="1781213"/>
            <a:ext cx="1549204" cy="325740"/>
            <a:chOff x="4282104" y="2840926"/>
            <a:chExt cx="1549204" cy="325740"/>
          </a:xfrm>
        </p:grpSpPr>
        <p:pic>
          <p:nvPicPr>
            <p:cNvPr id="312" name="Google Shape;312;gbb10b688b6_2_210"/>
            <p:cNvPicPr preferRelativeResize="0"/>
            <p:nvPr/>
          </p:nvPicPr>
          <p:blipFill rotWithShape="1">
            <a:blip r:embed="rId5">
              <a:alphaModFix/>
            </a:blip>
            <a:srcRect b="0" l="0" r="0" t="0"/>
            <a:stretch/>
          </p:blipFill>
          <p:spPr>
            <a:xfrm>
              <a:off x="4282104" y="2840926"/>
              <a:ext cx="366457" cy="325740"/>
            </a:xfrm>
            <a:prstGeom prst="rect">
              <a:avLst/>
            </a:prstGeom>
            <a:noFill/>
            <a:ln>
              <a:noFill/>
            </a:ln>
          </p:spPr>
        </p:pic>
        <p:sp>
          <p:nvSpPr>
            <p:cNvPr id="313" name="Google Shape;313;gbb10b688b6_2_210"/>
            <p:cNvSpPr txBox="1"/>
            <p:nvPr/>
          </p:nvSpPr>
          <p:spPr>
            <a:xfrm>
              <a:off x="4587010" y="2883138"/>
              <a:ext cx="1244298" cy="24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Arial"/>
                  <a:ea typeface="Arial"/>
                  <a:cs typeface="Arial"/>
                  <a:sym typeface="Arial"/>
                </a:rPr>
                <a:t>Federated Identity</a:t>
              </a:r>
              <a:endParaRPr b="0" i="0" sz="1400" u="none" cap="none" strike="noStrike">
                <a:solidFill>
                  <a:srgbClr val="000000"/>
                </a:solidFill>
                <a:latin typeface="Arial"/>
                <a:ea typeface="Arial"/>
                <a:cs typeface="Arial"/>
                <a:sym typeface="Arial"/>
              </a:endParaRPr>
            </a:p>
          </p:txBody>
        </p:sp>
      </p:grpSp>
      <p:pic>
        <p:nvPicPr>
          <p:cNvPr id="314" name="Google Shape;314;gbb10b688b6_2_210"/>
          <p:cNvPicPr preferRelativeResize="0"/>
          <p:nvPr/>
        </p:nvPicPr>
        <p:blipFill rotWithShape="1">
          <a:blip r:embed="rId6">
            <a:alphaModFix/>
          </a:blip>
          <a:srcRect b="0" l="0" r="0" t="0"/>
          <a:stretch/>
        </p:blipFill>
        <p:spPr>
          <a:xfrm>
            <a:off x="2663291" y="1589759"/>
            <a:ext cx="573807" cy="57380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gbb10b688b6_8_17"/>
          <p:cNvSpPr txBox="1"/>
          <p:nvPr>
            <p:ph idx="1" type="body"/>
          </p:nvPr>
        </p:nvSpPr>
        <p:spPr>
          <a:xfrm>
            <a:off x="176645" y="1369219"/>
            <a:ext cx="8754300" cy="3197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GB"/>
              <a:t>The EGI High-Throughput compute (HTC) provides users with the capability to access large amounts of computing resources, and to submit hundreds or thousands of computational tasks.</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rPr lang="en-GB"/>
              <a:t>EGI-ACE brings one new option to the HTC service from SURF:</a:t>
            </a:r>
            <a:endParaRPr/>
          </a:p>
          <a:p>
            <a:pPr indent="-317500" lvl="0" marL="457200" rtl="0" algn="l">
              <a:lnSpc>
                <a:spcPct val="100000"/>
              </a:lnSpc>
              <a:spcBef>
                <a:spcPts val="0"/>
              </a:spcBef>
              <a:spcAft>
                <a:spcPts val="0"/>
              </a:spcAft>
              <a:buSzPts val="1400"/>
              <a:buChar char="●"/>
            </a:pPr>
            <a:r>
              <a:rPr lang="en-GB"/>
              <a:t>Spider, a versatile high-throughput data-processing platform aimed at processing large structured data sets.</a:t>
            </a:r>
            <a:endParaRPr/>
          </a:p>
        </p:txBody>
      </p:sp>
      <p:sp>
        <p:nvSpPr>
          <p:cNvPr id="320" name="Google Shape;320;gbb10b688b6_8_17"/>
          <p:cNvSpPr txBox="1"/>
          <p:nvPr>
            <p:ph type="title"/>
          </p:nvPr>
        </p:nvSpPr>
        <p:spPr>
          <a:xfrm>
            <a:off x="2579077" y="169145"/>
            <a:ext cx="4728900" cy="341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High Throughput Compute</a:t>
            </a:r>
            <a:endParaRPr/>
          </a:p>
        </p:txBody>
      </p:sp>
      <p:sp>
        <p:nvSpPr>
          <p:cNvPr id="321" name="Google Shape;321;gbb10b688b6_8_17"/>
          <p:cNvSpPr txBox="1"/>
          <p:nvPr>
            <p:ph idx="2" type="subTitle"/>
          </p:nvPr>
        </p:nvSpPr>
        <p:spPr>
          <a:xfrm>
            <a:off x="2579076" y="628358"/>
            <a:ext cx="4728900" cy="36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000"/>
              <a:buNone/>
            </a:pPr>
            <a:r>
              <a:t/>
            </a:r>
            <a:endParaRPr/>
          </a:p>
        </p:txBody>
      </p:sp>
      <p:pic>
        <p:nvPicPr>
          <p:cNvPr id="322" name="Google Shape;322;gbb10b688b6_8_17"/>
          <p:cNvPicPr preferRelativeResize="0"/>
          <p:nvPr/>
        </p:nvPicPr>
        <p:blipFill rotWithShape="1">
          <a:blip r:embed="rId3">
            <a:alphaModFix/>
          </a:blip>
          <a:srcRect b="0" l="0" r="0" t="0"/>
          <a:stretch/>
        </p:blipFill>
        <p:spPr>
          <a:xfrm>
            <a:off x="6348486" y="169150"/>
            <a:ext cx="766215" cy="8572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gbb10b688b6_2_242"/>
          <p:cNvSpPr txBox="1"/>
          <p:nvPr>
            <p:ph idx="1" type="body"/>
          </p:nvPr>
        </p:nvSpPr>
        <p:spPr>
          <a:xfrm>
            <a:off x="176645" y="1369219"/>
            <a:ext cx="8754341" cy="319737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400"/>
              <a:buNone/>
            </a:pPr>
            <a:r>
              <a:rPr lang="en-GB"/>
              <a:t>The Workload Manager helps users to exploit distributed resources in a transparent way. </a:t>
            </a:r>
            <a:endParaRPr/>
          </a:p>
          <a:p>
            <a:pPr indent="-342900" lvl="0" marL="342900" rtl="0" algn="l">
              <a:lnSpc>
                <a:spcPct val="90000"/>
              </a:lnSpc>
              <a:spcBef>
                <a:spcPts val="0"/>
              </a:spcBef>
              <a:spcAft>
                <a:spcPts val="0"/>
              </a:spcAft>
              <a:buSzPts val="2000"/>
              <a:buFont typeface="Arial"/>
              <a:buChar char="•"/>
            </a:pPr>
            <a:r>
              <a:rPr lang="en-GB"/>
              <a:t>Based on DIRAC, a framework shared by multiple experiments, both inside HEP, astronomy, and life sciences</a:t>
            </a:r>
            <a:endParaRPr/>
          </a:p>
          <a:p>
            <a:pPr indent="-342900" lvl="0" marL="342900" rtl="0" algn="l">
              <a:lnSpc>
                <a:spcPct val="90000"/>
              </a:lnSpc>
              <a:spcBef>
                <a:spcPts val="0"/>
              </a:spcBef>
              <a:spcAft>
                <a:spcPts val="0"/>
              </a:spcAft>
              <a:buSzPts val="2000"/>
              <a:buFont typeface="Arial"/>
              <a:buChar char="•"/>
            </a:pPr>
            <a:r>
              <a:rPr lang="en-GB"/>
              <a:t>Optimises workload placement</a:t>
            </a:r>
            <a:endParaRPr/>
          </a:p>
          <a:p>
            <a:pPr indent="-342900" lvl="1" marL="857250" rtl="0" algn="l">
              <a:lnSpc>
                <a:spcPct val="90000"/>
              </a:lnSpc>
              <a:spcBef>
                <a:spcPts val="0"/>
              </a:spcBef>
              <a:spcAft>
                <a:spcPts val="0"/>
              </a:spcAft>
              <a:buSzPts val="1800"/>
              <a:buFont typeface="Arial"/>
              <a:buChar char="•"/>
            </a:pPr>
            <a:r>
              <a:rPr lang="en-GB"/>
              <a:t>Support for massive workload and data operations</a:t>
            </a:r>
            <a:endParaRPr/>
          </a:p>
          <a:p>
            <a:pPr indent="-342900" lvl="1" marL="857250" rtl="0" algn="l">
              <a:lnSpc>
                <a:spcPct val="90000"/>
              </a:lnSpc>
              <a:spcBef>
                <a:spcPts val="0"/>
              </a:spcBef>
              <a:spcAft>
                <a:spcPts val="0"/>
              </a:spcAft>
              <a:buSzPts val="1800"/>
              <a:buFont typeface="Arial"/>
              <a:buChar char="•"/>
            </a:pPr>
            <a:r>
              <a:rPr lang="en-GB"/>
              <a:t>Aggregates multiple types of resources, e.g. Cloud / HTC providers, user community resources</a:t>
            </a:r>
            <a:endParaRPr/>
          </a:p>
          <a:p>
            <a:pPr indent="-342900" lvl="0" marL="342900" rtl="0" algn="l">
              <a:lnSpc>
                <a:spcPct val="90000"/>
              </a:lnSpc>
              <a:spcBef>
                <a:spcPts val="0"/>
              </a:spcBef>
              <a:spcAft>
                <a:spcPts val="0"/>
              </a:spcAft>
              <a:buSzPts val="2000"/>
              <a:buFont typeface="Arial"/>
              <a:buChar char="•"/>
            </a:pPr>
            <a:r>
              <a:rPr lang="en-GB"/>
              <a:t>User-friendly GUI, CLI and API access for advanced usage</a:t>
            </a:r>
            <a:endParaRPr/>
          </a:p>
          <a:p>
            <a:pPr indent="-342900" lvl="1" marL="857250" rtl="0" algn="l">
              <a:lnSpc>
                <a:spcPct val="90000"/>
              </a:lnSpc>
              <a:spcBef>
                <a:spcPts val="0"/>
              </a:spcBef>
              <a:spcAft>
                <a:spcPts val="0"/>
              </a:spcAft>
              <a:buSzPts val="1800"/>
              <a:buFont typeface="Arial"/>
              <a:buChar char="•"/>
            </a:pPr>
            <a:r>
              <a:rPr lang="en-GB"/>
              <a:t>Jupyter notebooks (prototype)</a:t>
            </a:r>
            <a:endParaRPr/>
          </a:p>
          <a:p>
            <a:pPr indent="-342900" lvl="0" marL="342900" rtl="0" algn="l">
              <a:lnSpc>
                <a:spcPct val="90000"/>
              </a:lnSpc>
              <a:spcBef>
                <a:spcPts val="0"/>
              </a:spcBef>
              <a:spcAft>
                <a:spcPts val="0"/>
              </a:spcAft>
              <a:buSzPts val="2000"/>
              <a:buFont typeface="Arial"/>
              <a:buChar char="•"/>
            </a:pPr>
            <a:r>
              <a:rPr lang="en-GB"/>
              <a:t>Services customizable for the needs of particular communities</a:t>
            </a:r>
            <a:endParaRPr/>
          </a:p>
          <a:p>
            <a:pPr indent="-215900" lvl="0" marL="342900" rtl="0" algn="l">
              <a:lnSpc>
                <a:spcPct val="90000"/>
              </a:lnSpc>
              <a:spcBef>
                <a:spcPts val="0"/>
              </a:spcBef>
              <a:spcAft>
                <a:spcPts val="0"/>
              </a:spcAft>
              <a:buSzPts val="2000"/>
              <a:buFont typeface="Arial"/>
              <a:buNone/>
            </a:pPr>
            <a:r>
              <a:t/>
            </a:r>
            <a:endParaRPr/>
          </a:p>
        </p:txBody>
      </p:sp>
      <p:sp>
        <p:nvSpPr>
          <p:cNvPr id="328" name="Google Shape;328;gbb10b688b6_2_242"/>
          <p:cNvSpPr txBox="1"/>
          <p:nvPr>
            <p:ph type="title"/>
          </p:nvPr>
        </p:nvSpPr>
        <p:spPr>
          <a:xfrm>
            <a:off x="2698938" y="192287"/>
            <a:ext cx="4728900" cy="341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Workload Manager</a:t>
            </a:r>
            <a:endParaRPr/>
          </a:p>
        </p:txBody>
      </p:sp>
      <p:pic>
        <p:nvPicPr>
          <p:cNvPr id="329" name="Google Shape;329;gbb10b688b6_2_242"/>
          <p:cNvPicPr preferRelativeResize="0"/>
          <p:nvPr/>
        </p:nvPicPr>
        <p:blipFill rotWithShape="1">
          <a:blip r:embed="rId3">
            <a:alphaModFix/>
          </a:blip>
          <a:srcRect b="0" l="0" r="0" t="0"/>
          <a:stretch/>
        </p:blipFill>
        <p:spPr>
          <a:xfrm>
            <a:off x="5581223" y="192273"/>
            <a:ext cx="777875" cy="7778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gbacec6ad04_6_85"/>
          <p:cNvSpPr txBox="1"/>
          <p:nvPr>
            <p:ph idx="2" type="body"/>
          </p:nvPr>
        </p:nvSpPr>
        <p:spPr>
          <a:xfrm>
            <a:off x="176646" y="1674019"/>
            <a:ext cx="4317300" cy="3197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750"/>
              </a:spcBef>
              <a:spcAft>
                <a:spcPts val="0"/>
              </a:spcAft>
              <a:buSzPts val="2000"/>
              <a:buNone/>
            </a:pPr>
            <a:r>
              <a:rPr b="1" lang="en-GB" sz="1800"/>
              <a:t>CernVM-File System (CVMFS)</a:t>
            </a:r>
            <a:r>
              <a:rPr lang="en-GB" sz="1800"/>
              <a:t> provides a POSIX read-only file system in user space</a:t>
            </a:r>
            <a:endParaRPr sz="1800"/>
          </a:p>
          <a:p>
            <a:pPr indent="-342900" lvl="0" marL="457200" rtl="0" algn="l">
              <a:lnSpc>
                <a:spcPct val="90000"/>
              </a:lnSpc>
              <a:spcBef>
                <a:spcPts val="750"/>
              </a:spcBef>
              <a:spcAft>
                <a:spcPts val="0"/>
              </a:spcAft>
              <a:buSzPts val="1800"/>
              <a:buChar char="●"/>
            </a:pPr>
            <a:r>
              <a:rPr lang="en-GB" sz="1800"/>
              <a:t>Scalable software distribution, recently extended to handle container images </a:t>
            </a:r>
            <a:endParaRPr sz="1800"/>
          </a:p>
          <a:p>
            <a:pPr indent="-342900" lvl="0" marL="457200" rtl="0" algn="l">
              <a:lnSpc>
                <a:spcPct val="115000"/>
              </a:lnSpc>
              <a:spcBef>
                <a:spcPts val="0"/>
              </a:spcBef>
              <a:spcAft>
                <a:spcPts val="0"/>
              </a:spcAft>
              <a:buSzPts val="1800"/>
              <a:buChar char="●"/>
            </a:pPr>
            <a:r>
              <a:rPr lang="en-GB" sz="1800"/>
              <a:t>Caching at providers for fast access to frequently used software</a:t>
            </a:r>
            <a:endParaRPr sz="1800"/>
          </a:p>
          <a:p>
            <a:pPr indent="-342900" lvl="0" marL="457200" rtl="0" algn="l">
              <a:lnSpc>
                <a:spcPct val="115000"/>
              </a:lnSpc>
              <a:spcBef>
                <a:spcPts val="0"/>
              </a:spcBef>
              <a:spcAft>
                <a:spcPts val="0"/>
              </a:spcAft>
              <a:buSzPts val="1800"/>
              <a:buChar char="●"/>
            </a:pPr>
            <a:r>
              <a:rPr lang="en-GB" sz="1800"/>
              <a:t>Mostly used in HTC, but useful also for IaaS</a:t>
            </a:r>
            <a:endParaRPr sz="1800"/>
          </a:p>
          <a:p>
            <a:pPr indent="0" lvl="0" marL="0" rtl="0" algn="l">
              <a:lnSpc>
                <a:spcPct val="115000"/>
              </a:lnSpc>
              <a:spcBef>
                <a:spcPts val="1200"/>
              </a:spcBef>
              <a:spcAft>
                <a:spcPts val="1200"/>
              </a:spcAft>
              <a:buSzPts val="2000"/>
              <a:buNone/>
            </a:pPr>
            <a:r>
              <a:t/>
            </a:r>
            <a:endParaRPr sz="1800"/>
          </a:p>
        </p:txBody>
      </p:sp>
      <p:sp>
        <p:nvSpPr>
          <p:cNvPr id="335" name="Google Shape;335;gbacec6ad04_6_85"/>
          <p:cNvSpPr txBox="1"/>
          <p:nvPr>
            <p:ph type="title"/>
          </p:nvPr>
        </p:nvSpPr>
        <p:spPr>
          <a:xfrm>
            <a:off x="2579077" y="169145"/>
            <a:ext cx="4728900" cy="34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500"/>
              <a:buNone/>
            </a:pPr>
            <a:r>
              <a:rPr lang="en-GB"/>
              <a:t>Software Distribution</a:t>
            </a:r>
            <a:endParaRPr/>
          </a:p>
        </p:txBody>
      </p:sp>
      <p:sp>
        <p:nvSpPr>
          <p:cNvPr id="336" name="Google Shape;336;gbacec6ad04_6_85"/>
          <p:cNvSpPr txBox="1"/>
          <p:nvPr>
            <p:ph idx="3" type="body"/>
          </p:nvPr>
        </p:nvSpPr>
        <p:spPr>
          <a:xfrm>
            <a:off x="4649932" y="1597819"/>
            <a:ext cx="4317300" cy="3197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750"/>
              </a:spcBef>
              <a:spcAft>
                <a:spcPts val="0"/>
              </a:spcAft>
              <a:buSzPts val="2000"/>
              <a:buNone/>
            </a:pPr>
            <a:r>
              <a:rPr b="1" lang="en-GB" sz="1800"/>
              <a:t>Application Database (AppDB)</a:t>
            </a:r>
            <a:r>
              <a:rPr lang="en-GB" sz="1800"/>
              <a:t> provides  Virtual Appliance (VAs) Catalogue</a:t>
            </a:r>
            <a:endParaRPr sz="1800"/>
          </a:p>
          <a:p>
            <a:pPr indent="-342900" lvl="0" marL="457200" rtl="0" algn="l">
              <a:lnSpc>
                <a:spcPct val="90000"/>
              </a:lnSpc>
              <a:spcBef>
                <a:spcPts val="750"/>
              </a:spcBef>
              <a:spcAft>
                <a:spcPts val="0"/>
              </a:spcAft>
              <a:buSzPts val="1800"/>
              <a:buChar char="●"/>
            </a:pPr>
            <a:r>
              <a:rPr lang="en-GB" sz="1800"/>
              <a:t>Public registry of images with detailed metadata</a:t>
            </a:r>
            <a:endParaRPr sz="1800"/>
          </a:p>
          <a:p>
            <a:pPr indent="-342900" lvl="0" marL="457200" rtl="0" algn="l">
              <a:lnSpc>
                <a:spcPct val="90000"/>
              </a:lnSpc>
              <a:spcBef>
                <a:spcPts val="0"/>
              </a:spcBef>
              <a:spcAft>
                <a:spcPts val="0"/>
              </a:spcAft>
              <a:buSzPts val="1800"/>
              <a:buChar char="●"/>
            </a:pPr>
            <a:r>
              <a:rPr lang="en-GB" sz="1800"/>
              <a:t>Community-managed VA lists, fine control on what can be executed by users</a:t>
            </a:r>
            <a:endParaRPr sz="1800"/>
          </a:p>
          <a:p>
            <a:pPr indent="-342900" lvl="0" marL="457200" rtl="0" algn="l">
              <a:lnSpc>
                <a:spcPct val="90000"/>
              </a:lnSpc>
              <a:spcBef>
                <a:spcPts val="0"/>
              </a:spcBef>
              <a:spcAft>
                <a:spcPts val="0"/>
              </a:spcAft>
              <a:buSzPts val="1800"/>
              <a:buChar char="●"/>
            </a:pPr>
            <a:r>
              <a:rPr lang="en-GB" sz="1800"/>
              <a:t>Automatic distribution as VM images to the cloud providers</a:t>
            </a:r>
            <a:endParaRPr sz="1800"/>
          </a:p>
        </p:txBody>
      </p:sp>
      <p:pic>
        <p:nvPicPr>
          <p:cNvPr id="337" name="Google Shape;337;gbacec6ad04_6_85"/>
          <p:cNvPicPr preferRelativeResize="0"/>
          <p:nvPr/>
        </p:nvPicPr>
        <p:blipFill rotWithShape="1">
          <a:blip r:embed="rId3">
            <a:alphaModFix/>
          </a:blip>
          <a:srcRect b="0" l="0" r="0" t="0"/>
          <a:stretch/>
        </p:blipFill>
        <p:spPr>
          <a:xfrm>
            <a:off x="380223" y="918848"/>
            <a:ext cx="630775" cy="630775"/>
          </a:xfrm>
          <a:prstGeom prst="rect">
            <a:avLst/>
          </a:prstGeom>
          <a:noFill/>
          <a:ln>
            <a:noFill/>
          </a:ln>
        </p:spPr>
      </p:pic>
      <p:pic>
        <p:nvPicPr>
          <p:cNvPr id="338" name="Google Shape;338;gbacec6ad04_6_85"/>
          <p:cNvPicPr preferRelativeResize="0"/>
          <p:nvPr/>
        </p:nvPicPr>
        <p:blipFill rotWithShape="1">
          <a:blip r:embed="rId4">
            <a:alphaModFix/>
          </a:blip>
          <a:srcRect b="0" l="0" r="0" t="0"/>
          <a:stretch/>
        </p:blipFill>
        <p:spPr>
          <a:xfrm>
            <a:off x="4649925" y="918850"/>
            <a:ext cx="717450" cy="6726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gbb3adffe1f_4_0"/>
          <p:cNvSpPr/>
          <p:nvPr/>
        </p:nvSpPr>
        <p:spPr>
          <a:xfrm>
            <a:off x="280150" y="4299000"/>
            <a:ext cx="3567300" cy="817800"/>
          </a:xfrm>
          <a:prstGeom prst="roundRect">
            <a:avLst>
              <a:gd fmla="val 16667" name="adj"/>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gbb3adffe1f_4_0"/>
          <p:cNvSpPr txBox="1"/>
          <p:nvPr>
            <p:ph type="title"/>
          </p:nvPr>
        </p:nvSpPr>
        <p:spPr>
          <a:xfrm>
            <a:off x="2579077" y="169145"/>
            <a:ext cx="4728796"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E67AD"/>
              </a:buClr>
              <a:buSzPts val="2500"/>
              <a:buFont typeface="Calibri"/>
              <a:buNone/>
            </a:pPr>
            <a:r>
              <a:rPr lang="en-GB"/>
              <a:t>OPENCoastS: forecast systems for coastal sites</a:t>
            </a:r>
            <a:endParaRPr/>
          </a:p>
        </p:txBody>
      </p:sp>
      <p:pic>
        <p:nvPicPr>
          <p:cNvPr descr="Fig. 10" id="345" name="Google Shape;345;gbb3adffe1f_4_0"/>
          <p:cNvPicPr preferRelativeResize="0"/>
          <p:nvPr/>
        </p:nvPicPr>
        <p:blipFill rotWithShape="1">
          <a:blip r:embed="rId3">
            <a:alphaModFix/>
          </a:blip>
          <a:srcRect b="0" l="0" r="0" t="0"/>
          <a:stretch/>
        </p:blipFill>
        <p:spPr>
          <a:xfrm>
            <a:off x="3850490" y="1511655"/>
            <a:ext cx="4677960" cy="2395438"/>
          </a:xfrm>
          <a:prstGeom prst="rect">
            <a:avLst/>
          </a:prstGeom>
          <a:noFill/>
          <a:ln>
            <a:noFill/>
          </a:ln>
        </p:spPr>
      </p:pic>
      <p:sp>
        <p:nvSpPr>
          <p:cNvPr id="346" name="Google Shape;346;gbb3adffe1f_4_0"/>
          <p:cNvSpPr txBox="1"/>
          <p:nvPr/>
        </p:nvSpPr>
        <p:spPr>
          <a:xfrm>
            <a:off x="275303" y="1295663"/>
            <a:ext cx="3067664" cy="310854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OPENCoastS brings together several EGI services to deliver on-demand coastal circulation forecast systems through a web platform with minimal user intervention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Hosting of web frontends / databases and permanent services on Cloud Compute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Dynamic workload managed by Workload Manager and executed on High Throughput Compute</a:t>
            </a:r>
            <a:endParaRPr b="0" i="0" sz="1400" u="none" cap="none" strike="noStrike">
              <a:solidFill>
                <a:srgbClr val="000000"/>
              </a:solidFill>
              <a:latin typeface="Arial"/>
              <a:ea typeface="Arial"/>
              <a:cs typeface="Arial"/>
              <a:sym typeface="Arial"/>
            </a:endParaRPr>
          </a:p>
        </p:txBody>
      </p:sp>
      <p:pic>
        <p:nvPicPr>
          <p:cNvPr id="347" name="Google Shape;347;gbb3adffe1f_4_0"/>
          <p:cNvPicPr preferRelativeResize="0"/>
          <p:nvPr/>
        </p:nvPicPr>
        <p:blipFill rotWithShape="1">
          <a:blip r:embed="rId4">
            <a:alphaModFix/>
          </a:blip>
          <a:srcRect b="0" l="0" r="0" t="0"/>
          <a:stretch/>
        </p:blipFill>
        <p:spPr>
          <a:xfrm>
            <a:off x="498142" y="4406887"/>
            <a:ext cx="769683" cy="602025"/>
          </a:xfrm>
          <a:prstGeom prst="rect">
            <a:avLst/>
          </a:prstGeom>
          <a:noFill/>
          <a:ln>
            <a:noFill/>
          </a:ln>
        </p:spPr>
      </p:pic>
      <p:pic>
        <p:nvPicPr>
          <p:cNvPr id="348" name="Google Shape;348;gbb3adffe1f_4_0"/>
          <p:cNvPicPr preferRelativeResize="0"/>
          <p:nvPr/>
        </p:nvPicPr>
        <p:blipFill rotWithShape="1">
          <a:blip r:embed="rId5">
            <a:alphaModFix/>
          </a:blip>
          <a:srcRect b="0" l="0" r="0" t="0"/>
          <a:stretch/>
        </p:blipFill>
        <p:spPr>
          <a:xfrm>
            <a:off x="2965356" y="4368775"/>
            <a:ext cx="606219" cy="678225"/>
          </a:xfrm>
          <a:prstGeom prst="rect">
            <a:avLst/>
          </a:prstGeom>
          <a:noFill/>
          <a:ln>
            <a:noFill/>
          </a:ln>
        </p:spPr>
      </p:pic>
      <p:pic>
        <p:nvPicPr>
          <p:cNvPr id="349" name="Google Shape;349;gbb3adffe1f_4_0"/>
          <p:cNvPicPr preferRelativeResize="0"/>
          <p:nvPr/>
        </p:nvPicPr>
        <p:blipFill rotWithShape="1">
          <a:blip r:embed="rId6">
            <a:alphaModFix/>
          </a:blip>
          <a:srcRect b="0" l="0" r="0" t="0"/>
          <a:stretch/>
        </p:blipFill>
        <p:spPr>
          <a:xfrm>
            <a:off x="1663199" y="4368775"/>
            <a:ext cx="678225" cy="6782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gbb3adffe1f_4_7"/>
          <p:cNvSpPr/>
          <p:nvPr/>
        </p:nvSpPr>
        <p:spPr>
          <a:xfrm>
            <a:off x="240500" y="3894050"/>
            <a:ext cx="4964700" cy="927300"/>
          </a:xfrm>
          <a:prstGeom prst="roundRect">
            <a:avLst>
              <a:gd fmla="val 16667" name="adj"/>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gbb3adffe1f_4_7"/>
          <p:cNvSpPr txBox="1"/>
          <p:nvPr>
            <p:ph idx="1" type="body"/>
          </p:nvPr>
        </p:nvSpPr>
        <p:spPr>
          <a:xfrm>
            <a:off x="176650" y="1293025"/>
            <a:ext cx="4827900" cy="2879700"/>
          </a:xfrm>
          <a:prstGeom prst="rect">
            <a:avLst/>
          </a:prstGeom>
          <a:noFill/>
          <a:ln>
            <a:noFill/>
          </a:ln>
        </p:spPr>
        <p:txBody>
          <a:bodyPr anchorCtr="0" anchor="t" bIns="45700" lIns="91425" spcFirstLastPara="1" rIns="91425" wrap="square" tIns="45700">
            <a:normAutofit/>
          </a:bodyPr>
          <a:lstStyle/>
          <a:p>
            <a:pPr indent="0" lvl="0" marL="101600" rtl="0" algn="l">
              <a:lnSpc>
                <a:spcPct val="70000"/>
              </a:lnSpc>
              <a:spcBef>
                <a:spcPts val="750"/>
              </a:spcBef>
              <a:spcAft>
                <a:spcPts val="0"/>
              </a:spcAft>
              <a:buSzPts val="2000"/>
              <a:buNone/>
            </a:pPr>
            <a:r>
              <a:rPr lang="en-GB"/>
              <a:t>DODAS used to build a lightweight ephemeral WLCG-Tier on demand distributed across four Cloud providers</a:t>
            </a:r>
            <a:endParaRPr/>
          </a:p>
          <a:p>
            <a:pPr indent="-355600" lvl="0" marL="457200" marR="0" rtl="0" algn="l">
              <a:lnSpc>
                <a:spcPct val="70000"/>
              </a:lnSpc>
              <a:spcBef>
                <a:spcPts val="750"/>
              </a:spcBef>
              <a:spcAft>
                <a:spcPts val="0"/>
              </a:spcAft>
              <a:buClr>
                <a:schemeClr val="dk1"/>
              </a:buClr>
              <a:buSzPts val="2000"/>
              <a:buFont typeface="Arial"/>
              <a:buChar char="•"/>
            </a:pPr>
            <a:r>
              <a:rPr lang="en-GB"/>
              <a:t>Executing actual experiment workload</a:t>
            </a:r>
            <a:endParaRPr/>
          </a:p>
          <a:p>
            <a:pPr indent="-355600" lvl="0" marL="457200" marR="0" rtl="0" algn="l">
              <a:lnSpc>
                <a:spcPct val="70000"/>
              </a:lnSpc>
              <a:spcBef>
                <a:spcPts val="750"/>
              </a:spcBef>
              <a:spcAft>
                <a:spcPts val="0"/>
              </a:spcAft>
              <a:buClr>
                <a:schemeClr val="dk1"/>
              </a:buClr>
              <a:buSzPts val="2000"/>
              <a:buFont typeface="Arial"/>
              <a:buChar char="•"/>
            </a:pPr>
            <a:r>
              <a:rPr lang="en-GB"/>
              <a:t>Dynamically distributing the load as providers join</a:t>
            </a:r>
            <a:endParaRPr/>
          </a:p>
          <a:p>
            <a:pPr indent="-355600" lvl="0" marL="457200" marR="0" rtl="0" algn="l">
              <a:lnSpc>
                <a:spcPct val="70000"/>
              </a:lnSpc>
              <a:spcBef>
                <a:spcPts val="750"/>
              </a:spcBef>
              <a:spcAft>
                <a:spcPts val="0"/>
              </a:spcAft>
              <a:buClr>
                <a:schemeClr val="dk1"/>
              </a:buClr>
              <a:buSzPts val="2000"/>
              <a:buFont typeface="Arial"/>
              <a:buChar char="•"/>
            </a:pPr>
            <a:r>
              <a:rPr lang="en-GB"/>
              <a:t>Uses PaaS Orchestrator to deploy elastic Kubernetes that run HTCondor + CVMFS configured for integrating into CMS submission infrastructure</a:t>
            </a:r>
            <a:endParaRPr/>
          </a:p>
          <a:p>
            <a:pPr indent="-228600" lvl="0" marL="457200" marR="0" rtl="0" algn="l">
              <a:lnSpc>
                <a:spcPct val="70000"/>
              </a:lnSpc>
              <a:spcBef>
                <a:spcPts val="750"/>
              </a:spcBef>
              <a:spcAft>
                <a:spcPts val="0"/>
              </a:spcAft>
              <a:buClr>
                <a:schemeClr val="dk1"/>
              </a:buClr>
              <a:buSzPts val="2000"/>
              <a:buFont typeface="Arial"/>
              <a:buNone/>
            </a:pPr>
            <a:r>
              <a:t/>
            </a:r>
            <a:endParaRPr/>
          </a:p>
        </p:txBody>
      </p:sp>
      <p:sp>
        <p:nvSpPr>
          <p:cNvPr id="356" name="Google Shape;356;gbb3adffe1f_4_7"/>
          <p:cNvSpPr txBox="1"/>
          <p:nvPr>
            <p:ph type="title"/>
          </p:nvPr>
        </p:nvSpPr>
        <p:spPr>
          <a:xfrm>
            <a:off x="2579077" y="169145"/>
            <a:ext cx="4728796"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E67AD"/>
              </a:buClr>
              <a:buSzPts val="2500"/>
              <a:buFont typeface="Calibri"/>
              <a:buNone/>
            </a:pPr>
            <a:r>
              <a:rPr lang="en-GB"/>
              <a:t>A distributed virtual CMS site powered by DODAS</a:t>
            </a:r>
            <a:endParaRPr/>
          </a:p>
        </p:txBody>
      </p:sp>
      <p:cxnSp>
        <p:nvCxnSpPr>
          <p:cNvPr id="357" name="Google Shape;357;gbb3adffe1f_4_7"/>
          <p:cNvCxnSpPr/>
          <p:nvPr/>
        </p:nvCxnSpPr>
        <p:spPr>
          <a:xfrm flipH="1">
            <a:off x="6874625" y="3790604"/>
            <a:ext cx="433248" cy="216131"/>
          </a:xfrm>
          <a:prstGeom prst="straightConnector1">
            <a:avLst/>
          </a:prstGeom>
          <a:noFill/>
          <a:ln cap="flat" cmpd="sng" w="28575">
            <a:solidFill>
              <a:schemeClr val="lt1"/>
            </a:solidFill>
            <a:prstDash val="solid"/>
            <a:round/>
            <a:headEnd len="sm" w="sm" type="none"/>
            <a:tailEnd len="med" w="med" type="triangle"/>
          </a:ln>
        </p:spPr>
      </p:cxnSp>
      <p:pic>
        <p:nvPicPr>
          <p:cNvPr id="358" name="Google Shape;358;gbb3adffe1f_4_7"/>
          <p:cNvPicPr preferRelativeResize="0"/>
          <p:nvPr/>
        </p:nvPicPr>
        <p:blipFill rotWithShape="1">
          <a:blip r:embed="rId3">
            <a:alphaModFix/>
          </a:blip>
          <a:srcRect b="0" l="0" r="0" t="0"/>
          <a:stretch/>
        </p:blipFill>
        <p:spPr>
          <a:xfrm>
            <a:off x="5004625" y="1259612"/>
            <a:ext cx="3814675" cy="1690050"/>
          </a:xfrm>
          <a:prstGeom prst="rect">
            <a:avLst/>
          </a:prstGeom>
          <a:noFill/>
          <a:ln>
            <a:noFill/>
          </a:ln>
        </p:spPr>
      </p:pic>
      <p:pic>
        <p:nvPicPr>
          <p:cNvPr id="359" name="Google Shape;359;gbb3adffe1f_4_7"/>
          <p:cNvPicPr preferRelativeResize="0"/>
          <p:nvPr/>
        </p:nvPicPr>
        <p:blipFill rotWithShape="1">
          <a:blip r:embed="rId4">
            <a:alphaModFix/>
          </a:blip>
          <a:srcRect b="0" l="0" r="0" t="0"/>
          <a:stretch/>
        </p:blipFill>
        <p:spPr>
          <a:xfrm>
            <a:off x="5408977" y="3030975"/>
            <a:ext cx="3079675" cy="1497075"/>
          </a:xfrm>
          <a:prstGeom prst="rect">
            <a:avLst/>
          </a:prstGeom>
          <a:noFill/>
          <a:ln>
            <a:noFill/>
          </a:ln>
        </p:spPr>
      </p:pic>
      <p:cxnSp>
        <p:nvCxnSpPr>
          <p:cNvPr id="360" name="Google Shape;360;gbb3adffe1f_4_7"/>
          <p:cNvCxnSpPr/>
          <p:nvPr/>
        </p:nvCxnSpPr>
        <p:spPr>
          <a:xfrm flipH="1">
            <a:off x="6685250" y="3929475"/>
            <a:ext cx="340800" cy="119700"/>
          </a:xfrm>
          <a:prstGeom prst="straightConnector1">
            <a:avLst/>
          </a:prstGeom>
          <a:noFill/>
          <a:ln cap="flat" cmpd="sng" w="19050">
            <a:solidFill>
              <a:srgbClr val="FFFFFF"/>
            </a:solidFill>
            <a:prstDash val="solid"/>
            <a:round/>
            <a:headEnd len="sm" w="sm" type="none"/>
            <a:tailEnd len="med" w="med" type="triangle"/>
          </a:ln>
        </p:spPr>
      </p:cxnSp>
      <p:pic>
        <p:nvPicPr>
          <p:cNvPr id="361" name="Google Shape;361;gbb3adffe1f_4_7"/>
          <p:cNvPicPr preferRelativeResize="0"/>
          <p:nvPr/>
        </p:nvPicPr>
        <p:blipFill rotWithShape="1">
          <a:blip r:embed="rId5">
            <a:alphaModFix/>
          </a:blip>
          <a:srcRect b="0" l="0" r="0" t="0"/>
          <a:stretch/>
        </p:blipFill>
        <p:spPr>
          <a:xfrm>
            <a:off x="294662" y="4053234"/>
            <a:ext cx="723588" cy="565975"/>
          </a:xfrm>
          <a:prstGeom prst="rect">
            <a:avLst/>
          </a:prstGeom>
          <a:noFill/>
          <a:ln>
            <a:noFill/>
          </a:ln>
        </p:spPr>
      </p:pic>
      <p:pic>
        <p:nvPicPr>
          <p:cNvPr descr="Infrastructure Manager | GRyCAP | UPV" id="362" name="Google Shape;362;gbb3adffe1f_4_7"/>
          <p:cNvPicPr preferRelativeResize="0"/>
          <p:nvPr/>
        </p:nvPicPr>
        <p:blipFill rotWithShape="1">
          <a:blip r:embed="rId6">
            <a:alphaModFix/>
          </a:blip>
          <a:srcRect b="10599" l="0" r="0" t="3644"/>
          <a:stretch/>
        </p:blipFill>
        <p:spPr>
          <a:xfrm>
            <a:off x="2911038" y="4074707"/>
            <a:ext cx="1459900" cy="565982"/>
          </a:xfrm>
          <a:prstGeom prst="rect">
            <a:avLst/>
          </a:prstGeom>
          <a:noFill/>
          <a:ln>
            <a:noFill/>
          </a:ln>
        </p:spPr>
      </p:pic>
      <p:pic>
        <p:nvPicPr>
          <p:cNvPr id="363" name="Google Shape;363;gbb3adffe1f_4_7"/>
          <p:cNvPicPr preferRelativeResize="0"/>
          <p:nvPr/>
        </p:nvPicPr>
        <p:blipFill rotWithShape="1">
          <a:blip r:embed="rId7">
            <a:alphaModFix/>
          </a:blip>
          <a:srcRect b="0" l="0" r="0" t="0"/>
          <a:stretch/>
        </p:blipFill>
        <p:spPr>
          <a:xfrm>
            <a:off x="2055525" y="4102887"/>
            <a:ext cx="641375" cy="509700"/>
          </a:xfrm>
          <a:prstGeom prst="rect">
            <a:avLst/>
          </a:prstGeom>
          <a:noFill/>
          <a:ln>
            <a:noFill/>
          </a:ln>
        </p:spPr>
      </p:pic>
      <p:pic>
        <p:nvPicPr>
          <p:cNvPr id="364" name="Google Shape;364;gbb3adffe1f_4_7"/>
          <p:cNvPicPr preferRelativeResize="0"/>
          <p:nvPr/>
        </p:nvPicPr>
        <p:blipFill rotWithShape="1">
          <a:blip r:embed="rId8">
            <a:alphaModFix/>
          </a:blip>
          <a:srcRect b="0" l="0" r="0" t="0"/>
          <a:stretch/>
        </p:blipFill>
        <p:spPr>
          <a:xfrm>
            <a:off x="1232387" y="4053224"/>
            <a:ext cx="609000" cy="608975"/>
          </a:xfrm>
          <a:prstGeom prst="rect">
            <a:avLst/>
          </a:prstGeom>
          <a:noFill/>
          <a:ln>
            <a:noFill/>
          </a:ln>
        </p:spPr>
      </p:pic>
      <p:pic>
        <p:nvPicPr>
          <p:cNvPr id="365" name="Google Shape;365;gbb3adffe1f_4_7"/>
          <p:cNvPicPr preferRelativeResize="0"/>
          <p:nvPr/>
        </p:nvPicPr>
        <p:blipFill rotWithShape="1">
          <a:blip r:embed="rId9">
            <a:alphaModFix/>
          </a:blip>
          <a:srcRect b="0" l="0" r="0" t="0"/>
          <a:stretch/>
        </p:blipFill>
        <p:spPr>
          <a:xfrm>
            <a:off x="4585075" y="4074760"/>
            <a:ext cx="565975" cy="5659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gbb3adffe1f_4_15"/>
          <p:cNvSpPr/>
          <p:nvPr/>
        </p:nvSpPr>
        <p:spPr>
          <a:xfrm>
            <a:off x="140575" y="4004800"/>
            <a:ext cx="3692700" cy="927300"/>
          </a:xfrm>
          <a:prstGeom prst="roundRect">
            <a:avLst>
              <a:gd fmla="val 16667" name="adj"/>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gbb3adffe1f_4_15"/>
          <p:cNvSpPr txBox="1"/>
          <p:nvPr>
            <p:ph idx="1" type="body"/>
          </p:nvPr>
        </p:nvSpPr>
        <p:spPr>
          <a:xfrm>
            <a:off x="176646" y="1369217"/>
            <a:ext cx="2811410" cy="3197371"/>
          </a:xfrm>
          <a:prstGeom prst="rect">
            <a:avLst/>
          </a:prstGeom>
          <a:noFill/>
          <a:ln>
            <a:noFill/>
          </a:ln>
        </p:spPr>
        <p:txBody>
          <a:bodyPr anchorCtr="0" anchor="t" bIns="45700" lIns="91425" spcFirstLastPara="1" rIns="91425" wrap="square" tIns="45700">
            <a:noAutofit/>
          </a:bodyPr>
          <a:lstStyle/>
          <a:p>
            <a:pPr indent="0" lvl="0" marL="101600" rtl="0" algn="l">
              <a:lnSpc>
                <a:spcPct val="90000"/>
              </a:lnSpc>
              <a:spcBef>
                <a:spcPts val="750"/>
              </a:spcBef>
              <a:spcAft>
                <a:spcPts val="0"/>
              </a:spcAft>
              <a:buSzPts val="2000"/>
              <a:buNone/>
            </a:pPr>
            <a:r>
              <a:rPr lang="en-GB"/>
              <a:t>Notebooks + Binder + DataHub provide the means to reproducible Open Science using big data</a:t>
            </a:r>
            <a:endParaRPr/>
          </a:p>
          <a:p>
            <a:pPr indent="0" lvl="0" marL="101600" rtl="0" algn="l">
              <a:lnSpc>
                <a:spcPct val="90000"/>
              </a:lnSpc>
              <a:spcBef>
                <a:spcPts val="750"/>
              </a:spcBef>
              <a:spcAft>
                <a:spcPts val="0"/>
              </a:spcAft>
              <a:buSzPts val="2000"/>
              <a:buNone/>
            </a:pPr>
            <a:r>
              <a:rPr lang="en-GB"/>
              <a:t>Integrates with zenodo for publishing and discovery of notebooks</a:t>
            </a:r>
            <a:endParaRPr/>
          </a:p>
          <a:p>
            <a:pPr indent="0" lvl="0" marL="101600" rtl="0" algn="l">
              <a:lnSpc>
                <a:spcPct val="90000"/>
              </a:lnSpc>
              <a:spcBef>
                <a:spcPts val="750"/>
              </a:spcBef>
              <a:spcAft>
                <a:spcPts val="0"/>
              </a:spcAft>
              <a:buSzPts val="2000"/>
              <a:buNone/>
            </a:pPr>
            <a:r>
              <a:t/>
            </a:r>
            <a:endParaRPr/>
          </a:p>
          <a:p>
            <a:pPr indent="0" lvl="0" marL="101600" rtl="0" algn="l">
              <a:lnSpc>
                <a:spcPct val="90000"/>
              </a:lnSpc>
              <a:spcBef>
                <a:spcPts val="750"/>
              </a:spcBef>
              <a:spcAft>
                <a:spcPts val="0"/>
              </a:spcAft>
              <a:buSzPts val="2000"/>
              <a:buNone/>
            </a:pPr>
            <a:r>
              <a:t/>
            </a:r>
            <a:endParaRPr/>
          </a:p>
          <a:p>
            <a:pPr indent="0" lvl="0" marL="101600" rtl="0" algn="l">
              <a:lnSpc>
                <a:spcPct val="90000"/>
              </a:lnSpc>
              <a:spcBef>
                <a:spcPts val="750"/>
              </a:spcBef>
              <a:spcAft>
                <a:spcPts val="0"/>
              </a:spcAft>
              <a:buSzPts val="2000"/>
              <a:buNone/>
            </a:pPr>
            <a:r>
              <a:t/>
            </a:r>
            <a:endParaRPr/>
          </a:p>
          <a:p>
            <a:pPr indent="0" lvl="0" marL="101600" rtl="0" algn="l">
              <a:lnSpc>
                <a:spcPct val="90000"/>
              </a:lnSpc>
              <a:spcBef>
                <a:spcPts val="750"/>
              </a:spcBef>
              <a:spcAft>
                <a:spcPts val="0"/>
              </a:spcAft>
              <a:buSzPts val="2000"/>
              <a:buNone/>
            </a:pPr>
            <a:r>
              <a:t/>
            </a:r>
            <a:endParaRPr/>
          </a:p>
        </p:txBody>
      </p:sp>
      <p:sp>
        <p:nvSpPr>
          <p:cNvPr id="372" name="Google Shape;372;gbb3adffe1f_4_15"/>
          <p:cNvSpPr txBox="1"/>
          <p:nvPr>
            <p:ph type="title"/>
          </p:nvPr>
        </p:nvSpPr>
        <p:spPr>
          <a:xfrm>
            <a:off x="2579077" y="169145"/>
            <a:ext cx="4728796"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E67AD"/>
              </a:buClr>
              <a:buSzPts val="2500"/>
              <a:buFont typeface="Calibri"/>
              <a:buNone/>
            </a:pPr>
            <a:r>
              <a:rPr lang="en-GB"/>
              <a:t>Reproducible big data analytics with notebooks</a:t>
            </a:r>
            <a:endParaRPr/>
          </a:p>
        </p:txBody>
      </p:sp>
      <p:pic>
        <p:nvPicPr>
          <p:cNvPr id="373" name="Google Shape;373;gbb3adffe1f_4_15"/>
          <p:cNvPicPr preferRelativeResize="0"/>
          <p:nvPr/>
        </p:nvPicPr>
        <p:blipFill rotWithShape="1">
          <a:blip r:embed="rId3">
            <a:alphaModFix/>
          </a:blip>
          <a:srcRect b="0" l="0" r="0" t="0"/>
          <a:stretch/>
        </p:blipFill>
        <p:spPr>
          <a:xfrm>
            <a:off x="6737948" y="1441526"/>
            <a:ext cx="1140056" cy="874043"/>
          </a:xfrm>
          <a:prstGeom prst="rect">
            <a:avLst/>
          </a:prstGeom>
          <a:noFill/>
          <a:ln>
            <a:noFill/>
          </a:ln>
        </p:spPr>
      </p:pic>
      <p:sp>
        <p:nvSpPr>
          <p:cNvPr id="374" name="Google Shape;374;gbb3adffe1f_4_15"/>
          <p:cNvSpPr txBox="1"/>
          <p:nvPr/>
        </p:nvSpPr>
        <p:spPr>
          <a:xfrm>
            <a:off x="6936721" y="1164331"/>
            <a:ext cx="742511" cy="2616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DataHub</a:t>
            </a:r>
            <a:endParaRPr b="0" i="0" sz="1400" u="none" cap="none" strike="noStrike">
              <a:solidFill>
                <a:srgbClr val="000000"/>
              </a:solidFill>
              <a:latin typeface="Arial"/>
              <a:ea typeface="Arial"/>
              <a:cs typeface="Arial"/>
              <a:sym typeface="Arial"/>
            </a:endParaRPr>
          </a:p>
        </p:txBody>
      </p:sp>
      <p:pic>
        <p:nvPicPr>
          <p:cNvPr id="375" name="Google Shape;375;gbb3adffe1f_4_15"/>
          <p:cNvPicPr preferRelativeResize="0"/>
          <p:nvPr/>
        </p:nvPicPr>
        <p:blipFill rotWithShape="1">
          <a:blip r:embed="rId4">
            <a:alphaModFix/>
          </a:blip>
          <a:srcRect b="0" l="0" r="0" t="0"/>
          <a:stretch/>
        </p:blipFill>
        <p:spPr>
          <a:xfrm>
            <a:off x="3757072" y="3127522"/>
            <a:ext cx="1269658" cy="520560"/>
          </a:xfrm>
          <a:prstGeom prst="rect">
            <a:avLst/>
          </a:prstGeom>
          <a:noFill/>
          <a:ln>
            <a:noFill/>
          </a:ln>
        </p:spPr>
      </p:pic>
      <p:pic>
        <p:nvPicPr>
          <p:cNvPr id="376" name="Google Shape;376;gbb3adffe1f_4_15"/>
          <p:cNvPicPr preferRelativeResize="0"/>
          <p:nvPr/>
        </p:nvPicPr>
        <p:blipFill rotWithShape="1">
          <a:blip r:embed="rId5">
            <a:alphaModFix/>
          </a:blip>
          <a:srcRect b="0" l="0" r="0" t="0"/>
          <a:stretch/>
        </p:blipFill>
        <p:spPr>
          <a:xfrm>
            <a:off x="5065916" y="3156666"/>
            <a:ext cx="1320777" cy="462272"/>
          </a:xfrm>
          <a:prstGeom prst="rect">
            <a:avLst/>
          </a:prstGeom>
          <a:noFill/>
          <a:ln>
            <a:noFill/>
          </a:ln>
        </p:spPr>
      </p:pic>
      <p:pic>
        <p:nvPicPr>
          <p:cNvPr descr="Immagine che contiene screenshot&#10;&#10;Descrizione generata con affidabilità molto elevata" id="377" name="Google Shape;377;gbb3adffe1f_4_15"/>
          <p:cNvPicPr preferRelativeResize="0"/>
          <p:nvPr/>
        </p:nvPicPr>
        <p:blipFill rotWithShape="1">
          <a:blip r:embed="rId6">
            <a:alphaModFix/>
          </a:blip>
          <a:srcRect b="0" l="0" r="0" t="0"/>
          <a:stretch/>
        </p:blipFill>
        <p:spPr>
          <a:xfrm>
            <a:off x="4567822" y="3823777"/>
            <a:ext cx="1242292" cy="972205"/>
          </a:xfrm>
          <a:prstGeom prst="rect">
            <a:avLst/>
          </a:prstGeom>
          <a:noFill/>
          <a:ln>
            <a:noFill/>
          </a:ln>
        </p:spPr>
      </p:pic>
      <p:pic>
        <p:nvPicPr>
          <p:cNvPr descr="Immagine che contiene cielo, segnale&#10;&#10;Descrizione generata con affidabilità molto elevata" id="378" name="Google Shape;378;gbb3adffe1f_4_15"/>
          <p:cNvPicPr preferRelativeResize="0"/>
          <p:nvPr/>
        </p:nvPicPr>
        <p:blipFill rotWithShape="1">
          <a:blip r:embed="rId7">
            <a:alphaModFix/>
          </a:blip>
          <a:srcRect b="0" l="0" r="0" t="0"/>
          <a:stretch/>
        </p:blipFill>
        <p:spPr>
          <a:xfrm>
            <a:off x="5061791" y="4461545"/>
            <a:ext cx="1596215" cy="166214"/>
          </a:xfrm>
          <a:prstGeom prst="rect">
            <a:avLst/>
          </a:prstGeom>
          <a:noFill/>
          <a:ln>
            <a:noFill/>
          </a:ln>
        </p:spPr>
      </p:pic>
      <p:sp>
        <p:nvSpPr>
          <p:cNvPr id="379" name="Google Shape;379;gbb3adffe1f_4_15"/>
          <p:cNvSpPr/>
          <p:nvPr/>
        </p:nvSpPr>
        <p:spPr>
          <a:xfrm>
            <a:off x="5009244" y="2229035"/>
            <a:ext cx="334965" cy="777884"/>
          </a:xfrm>
          <a:prstGeom prst="downArrow">
            <a:avLst>
              <a:gd fmla="val 44605" name="adj1"/>
              <a:gd fmla="val 50000" name="adj2"/>
            </a:avLst>
          </a:prstGeom>
          <a:gradFill>
            <a:gsLst>
              <a:gs pos="0">
                <a:srgbClr val="99B5FF"/>
              </a:gs>
              <a:gs pos="35000">
                <a:srgbClr val="B9CBFF"/>
              </a:gs>
              <a:gs pos="100000">
                <a:srgbClr val="E2E9FF"/>
              </a:gs>
            </a:gsLst>
            <a:lin ang="16200000" scaled="0"/>
          </a:gradFill>
          <a:ln cap="flat" cmpd="sng" w="9525">
            <a:solidFill>
              <a:srgbClr val="3E6EC2"/>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pic>
        <p:nvPicPr>
          <p:cNvPr id="380" name="Google Shape;380;gbb3adffe1f_4_15"/>
          <p:cNvPicPr preferRelativeResize="0"/>
          <p:nvPr/>
        </p:nvPicPr>
        <p:blipFill rotWithShape="1">
          <a:blip r:embed="rId8">
            <a:alphaModFix/>
          </a:blip>
          <a:srcRect b="0" l="0" r="0" t="0"/>
          <a:stretch/>
        </p:blipFill>
        <p:spPr>
          <a:xfrm>
            <a:off x="4785508" y="1469170"/>
            <a:ext cx="766410" cy="662826"/>
          </a:xfrm>
          <a:prstGeom prst="rect">
            <a:avLst/>
          </a:prstGeom>
          <a:noFill/>
          <a:ln>
            <a:noFill/>
          </a:ln>
        </p:spPr>
      </p:pic>
      <p:sp>
        <p:nvSpPr>
          <p:cNvPr id="381" name="Google Shape;381;gbb3adffe1f_4_15"/>
          <p:cNvSpPr/>
          <p:nvPr/>
        </p:nvSpPr>
        <p:spPr>
          <a:xfrm rot="-5400000">
            <a:off x="6296021" y="3373591"/>
            <a:ext cx="344798" cy="790188"/>
          </a:xfrm>
          <a:prstGeom prst="downArrow">
            <a:avLst>
              <a:gd fmla="val 44605" name="adj1"/>
              <a:gd fmla="val 50000" name="adj2"/>
            </a:avLst>
          </a:prstGeom>
          <a:gradFill>
            <a:gsLst>
              <a:gs pos="0">
                <a:srgbClr val="99B5FF"/>
              </a:gs>
              <a:gs pos="35000">
                <a:srgbClr val="B9CBFF"/>
              </a:gs>
              <a:gs pos="100000">
                <a:srgbClr val="E2E9FF"/>
              </a:gs>
            </a:gsLst>
            <a:lin ang="16200000" scaled="0"/>
          </a:gradFill>
          <a:ln cap="flat" cmpd="sng" w="9525">
            <a:solidFill>
              <a:srgbClr val="3E6EC2"/>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pic>
        <p:nvPicPr>
          <p:cNvPr id="382" name="Google Shape;382;gbb3adffe1f_4_15"/>
          <p:cNvPicPr preferRelativeResize="0"/>
          <p:nvPr/>
        </p:nvPicPr>
        <p:blipFill rotWithShape="1">
          <a:blip r:embed="rId8">
            <a:alphaModFix/>
          </a:blip>
          <a:srcRect b="0" l="0" r="0" t="0"/>
          <a:stretch/>
        </p:blipFill>
        <p:spPr>
          <a:xfrm>
            <a:off x="6924771" y="3419488"/>
            <a:ext cx="766410" cy="662826"/>
          </a:xfrm>
          <a:prstGeom prst="rect">
            <a:avLst/>
          </a:prstGeom>
          <a:noFill/>
          <a:ln>
            <a:noFill/>
          </a:ln>
        </p:spPr>
      </p:pic>
      <p:pic>
        <p:nvPicPr>
          <p:cNvPr id="383" name="Google Shape;383;gbb3adffe1f_4_15"/>
          <p:cNvPicPr preferRelativeResize="0"/>
          <p:nvPr/>
        </p:nvPicPr>
        <p:blipFill rotWithShape="1">
          <a:blip r:embed="rId9">
            <a:alphaModFix/>
          </a:blip>
          <a:srcRect b="0" l="0" r="0" t="0"/>
          <a:stretch/>
        </p:blipFill>
        <p:spPr>
          <a:xfrm>
            <a:off x="7270419" y="3660483"/>
            <a:ext cx="1008000" cy="1008000"/>
          </a:xfrm>
          <a:prstGeom prst="rect">
            <a:avLst/>
          </a:prstGeom>
          <a:noFill/>
          <a:ln>
            <a:noFill/>
          </a:ln>
        </p:spPr>
      </p:pic>
      <p:sp>
        <p:nvSpPr>
          <p:cNvPr id="384" name="Google Shape;384;gbb3adffe1f_4_15"/>
          <p:cNvSpPr txBox="1"/>
          <p:nvPr/>
        </p:nvSpPr>
        <p:spPr>
          <a:xfrm>
            <a:off x="3571005" y="1549189"/>
            <a:ext cx="1260281" cy="60016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Initial analysis 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EGI Notebooks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85" name="Google Shape;385;gbb3adffe1f_4_15"/>
          <p:cNvSpPr/>
          <p:nvPr/>
        </p:nvSpPr>
        <p:spPr>
          <a:xfrm>
            <a:off x="3576277" y="3715977"/>
            <a:ext cx="2162996" cy="2616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Publish notebook</a:t>
            </a:r>
            <a:endParaRPr b="0" i="0" sz="1100" u="none" cap="none" strike="noStrike">
              <a:solidFill>
                <a:srgbClr val="000000"/>
              </a:solidFill>
              <a:latin typeface="Arial"/>
              <a:ea typeface="Arial"/>
              <a:cs typeface="Arial"/>
              <a:sym typeface="Arial"/>
            </a:endParaRPr>
          </a:p>
        </p:txBody>
      </p:sp>
      <p:sp>
        <p:nvSpPr>
          <p:cNvPr id="386" name="Google Shape;386;gbb3adffe1f_4_15"/>
          <p:cNvSpPr/>
          <p:nvPr/>
        </p:nvSpPr>
        <p:spPr>
          <a:xfrm>
            <a:off x="8084474" y="3445039"/>
            <a:ext cx="1156091" cy="60016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Reproduce notebook with binder</a:t>
            </a:r>
            <a:endParaRPr b="0" i="0" sz="1100" u="none" cap="none" strike="noStrike">
              <a:solidFill>
                <a:srgbClr val="000000"/>
              </a:solidFill>
              <a:latin typeface="Arial"/>
              <a:ea typeface="Arial"/>
              <a:cs typeface="Arial"/>
              <a:sym typeface="Arial"/>
            </a:endParaRPr>
          </a:p>
        </p:txBody>
      </p:sp>
      <p:sp>
        <p:nvSpPr>
          <p:cNvPr id="387" name="Google Shape;387;gbb3adffe1f_4_15"/>
          <p:cNvSpPr/>
          <p:nvPr/>
        </p:nvSpPr>
        <p:spPr>
          <a:xfrm rot="10800000">
            <a:off x="5608337" y="1694117"/>
            <a:ext cx="1049669" cy="310307"/>
          </a:xfrm>
          <a:prstGeom prst="stripedRightArrow">
            <a:avLst>
              <a:gd fmla="val 43662" name="adj1"/>
              <a:gd fmla="val 50000" name="adj2"/>
            </a:avLst>
          </a:prstGeom>
          <a:gradFill>
            <a:gsLst>
              <a:gs pos="0">
                <a:srgbClr val="D8D8D8"/>
              </a:gs>
              <a:gs pos="35000">
                <a:srgbClr val="E3E3E3"/>
              </a:gs>
              <a:gs pos="100000">
                <a:srgbClr val="F4F4F4"/>
              </a:gs>
            </a:gsLst>
            <a:lin ang="16200000" scaled="0"/>
          </a:gradFill>
          <a:ln cap="flat" cmpd="sng" w="9525">
            <a:solidFill>
              <a:srgbClr val="A1A1A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88" name="Google Shape;388;gbb3adffe1f_4_15"/>
          <p:cNvSpPr/>
          <p:nvPr/>
        </p:nvSpPr>
        <p:spPr>
          <a:xfrm rot="5400000">
            <a:off x="6821822" y="2646571"/>
            <a:ext cx="972308" cy="310307"/>
          </a:xfrm>
          <a:prstGeom prst="stripedRightArrow">
            <a:avLst>
              <a:gd fmla="val 43662" name="adj1"/>
              <a:gd fmla="val 50000" name="adj2"/>
            </a:avLst>
          </a:prstGeom>
          <a:gradFill>
            <a:gsLst>
              <a:gs pos="0">
                <a:srgbClr val="D8D8D8"/>
              </a:gs>
              <a:gs pos="35000">
                <a:srgbClr val="E3E3E3"/>
              </a:gs>
              <a:gs pos="100000">
                <a:srgbClr val="F4F4F4"/>
              </a:gs>
            </a:gsLst>
            <a:lin ang="16200000" scaled="0"/>
          </a:gradFill>
          <a:ln cap="flat" cmpd="sng" w="9525">
            <a:solidFill>
              <a:srgbClr val="A1A1A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89" name="Google Shape;389;gbb3adffe1f_4_15"/>
          <p:cNvSpPr/>
          <p:nvPr/>
        </p:nvSpPr>
        <p:spPr>
          <a:xfrm>
            <a:off x="3887078" y="1125349"/>
            <a:ext cx="403122" cy="414529"/>
          </a:xfrm>
          <a:prstGeom prst="ellipse">
            <a:avLst/>
          </a:prstGeom>
          <a:gradFill>
            <a:gsLst>
              <a:gs pos="0">
                <a:srgbClr val="99B5FF"/>
              </a:gs>
              <a:gs pos="35000">
                <a:srgbClr val="B9CBFF"/>
              </a:gs>
              <a:gs pos="100000">
                <a:srgbClr val="E2E9FF"/>
              </a:gs>
            </a:gsLst>
            <a:lin ang="16200000" scaled="0"/>
          </a:gradFill>
          <a:ln cap="flat" cmpd="sng" w="9525">
            <a:solidFill>
              <a:srgbClr val="3E6EC2"/>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390" name="Google Shape;390;gbb3adffe1f_4_15"/>
          <p:cNvSpPr/>
          <p:nvPr/>
        </p:nvSpPr>
        <p:spPr>
          <a:xfrm>
            <a:off x="4164714" y="3957214"/>
            <a:ext cx="403200" cy="414600"/>
          </a:xfrm>
          <a:prstGeom prst="ellipse">
            <a:avLst/>
          </a:prstGeom>
          <a:gradFill>
            <a:gsLst>
              <a:gs pos="0">
                <a:srgbClr val="FFAF82"/>
              </a:gs>
              <a:gs pos="35000">
                <a:srgbClr val="FFC5A7"/>
              </a:gs>
              <a:gs pos="100000">
                <a:srgbClr val="FFE8DA"/>
              </a:gs>
            </a:gsLst>
            <a:lin ang="16200000" scaled="0"/>
          </a:gradFill>
          <a:ln cap="flat" cmpd="sng" w="9525">
            <a:solidFill>
              <a:srgbClr val="EB792A"/>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391" name="Google Shape;391;gbb3adffe1f_4_15"/>
          <p:cNvSpPr/>
          <p:nvPr/>
        </p:nvSpPr>
        <p:spPr>
          <a:xfrm>
            <a:off x="7856423" y="3030510"/>
            <a:ext cx="403122" cy="414529"/>
          </a:xfrm>
          <a:prstGeom prst="ellipse">
            <a:avLst/>
          </a:prstGeom>
          <a:gradFill>
            <a:gsLst>
              <a:gs pos="0">
                <a:srgbClr val="BBF7A3"/>
              </a:gs>
              <a:gs pos="35000">
                <a:srgbClr val="CDF8BE"/>
              </a:gs>
              <a:gs pos="100000">
                <a:srgbClr val="ECFDE5"/>
              </a:gs>
            </a:gsLst>
            <a:lin ang="16200000" scaled="0"/>
          </a:gradFill>
          <a:ln cap="flat" cmpd="sng" w="9525">
            <a:solidFill>
              <a:srgbClr val="6CAB42"/>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pic>
        <p:nvPicPr>
          <p:cNvPr id="392" name="Google Shape;392;gbb3adffe1f_4_15"/>
          <p:cNvPicPr preferRelativeResize="0"/>
          <p:nvPr/>
        </p:nvPicPr>
        <p:blipFill rotWithShape="1">
          <a:blip r:embed="rId10">
            <a:alphaModFix/>
          </a:blip>
          <a:srcRect b="0" l="0" r="0" t="0"/>
          <a:stretch/>
        </p:blipFill>
        <p:spPr>
          <a:xfrm>
            <a:off x="187630" y="4185447"/>
            <a:ext cx="723620" cy="566000"/>
          </a:xfrm>
          <a:prstGeom prst="rect">
            <a:avLst/>
          </a:prstGeom>
          <a:noFill/>
          <a:ln>
            <a:noFill/>
          </a:ln>
        </p:spPr>
      </p:pic>
      <p:pic>
        <p:nvPicPr>
          <p:cNvPr id="393" name="Google Shape;393;gbb3adffe1f_4_15"/>
          <p:cNvPicPr preferRelativeResize="0"/>
          <p:nvPr/>
        </p:nvPicPr>
        <p:blipFill rotWithShape="1">
          <a:blip r:embed="rId11">
            <a:alphaModFix/>
          </a:blip>
          <a:srcRect b="0" l="0" r="0" t="0"/>
          <a:stretch/>
        </p:blipFill>
        <p:spPr>
          <a:xfrm>
            <a:off x="3129923" y="4227625"/>
            <a:ext cx="602277" cy="520550"/>
          </a:xfrm>
          <a:prstGeom prst="rect">
            <a:avLst/>
          </a:prstGeom>
          <a:noFill/>
          <a:ln>
            <a:noFill/>
          </a:ln>
        </p:spPr>
      </p:pic>
      <p:pic>
        <p:nvPicPr>
          <p:cNvPr descr="Infrastructure Manager | GRyCAP | UPV" id="394" name="Google Shape;394;gbb3adffe1f_4_15"/>
          <p:cNvPicPr preferRelativeResize="0"/>
          <p:nvPr/>
        </p:nvPicPr>
        <p:blipFill rotWithShape="1">
          <a:blip r:embed="rId12">
            <a:alphaModFix/>
          </a:blip>
          <a:srcRect b="10599" l="0" r="0" t="3644"/>
          <a:stretch/>
        </p:blipFill>
        <p:spPr>
          <a:xfrm>
            <a:off x="1037399" y="4227636"/>
            <a:ext cx="1242300" cy="481637"/>
          </a:xfrm>
          <a:prstGeom prst="rect">
            <a:avLst/>
          </a:prstGeom>
          <a:noFill/>
          <a:ln>
            <a:noFill/>
          </a:ln>
        </p:spPr>
      </p:pic>
      <p:pic>
        <p:nvPicPr>
          <p:cNvPr id="395" name="Google Shape;395;gbb3adffe1f_4_15"/>
          <p:cNvPicPr preferRelativeResize="0"/>
          <p:nvPr/>
        </p:nvPicPr>
        <p:blipFill rotWithShape="1">
          <a:blip r:embed="rId13">
            <a:alphaModFix/>
          </a:blip>
          <a:srcRect b="0" l="26976" r="17584" t="0"/>
          <a:stretch/>
        </p:blipFill>
        <p:spPr>
          <a:xfrm>
            <a:off x="2352224" y="4218996"/>
            <a:ext cx="602275" cy="537816"/>
          </a:xfrm>
          <a:prstGeom prst="rect">
            <a:avLst/>
          </a:prstGeom>
          <a:solidFill>
            <a:schemeClr val="lt1"/>
          </a:solid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gb5cd32d0d3_0_6"/>
          <p:cNvSpPr txBox="1"/>
          <p:nvPr>
            <p:ph type="title"/>
          </p:nvPr>
        </p:nvSpPr>
        <p:spPr>
          <a:xfrm>
            <a:off x="2238650" y="1605435"/>
            <a:ext cx="4728900" cy="6732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2500"/>
              <a:buNone/>
            </a:pPr>
            <a:r>
              <a:rPr lang="en-GB" sz="2800"/>
              <a:t>Security Area</a:t>
            </a:r>
            <a:endParaRPr sz="2800"/>
          </a:p>
        </p:txBody>
      </p:sp>
      <p:pic>
        <p:nvPicPr>
          <p:cNvPr id="401" name="Google Shape;401;gb5cd32d0d3_0_6"/>
          <p:cNvPicPr preferRelativeResize="0"/>
          <p:nvPr/>
        </p:nvPicPr>
        <p:blipFill rotWithShape="1">
          <a:blip r:embed="rId3">
            <a:alphaModFix/>
          </a:blip>
          <a:srcRect b="0" l="0" r="0" t="0"/>
          <a:stretch/>
        </p:blipFill>
        <p:spPr>
          <a:xfrm>
            <a:off x="3805688" y="2731716"/>
            <a:ext cx="1594825" cy="501325"/>
          </a:xfrm>
          <a:prstGeom prst="rect">
            <a:avLst/>
          </a:prstGeom>
          <a:noFill/>
          <a:ln>
            <a:noFill/>
          </a:ln>
        </p:spPr>
      </p:pic>
      <p:sp>
        <p:nvSpPr>
          <p:cNvPr id="402" name="Google Shape;402;gb5cd32d0d3_0_6"/>
          <p:cNvSpPr txBox="1"/>
          <p:nvPr/>
        </p:nvSpPr>
        <p:spPr>
          <a:xfrm>
            <a:off x="6087000" y="2643838"/>
            <a:ext cx="15948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00000"/>
                </a:solidFill>
                <a:latin typeface="Arial"/>
                <a:ea typeface="Arial"/>
                <a:cs typeface="Arial"/>
                <a:sym typeface="Arial"/>
              </a:rPr>
              <a:t>RCAuth.eu &amp; Master Portal</a:t>
            </a:r>
            <a:endParaRPr b="1" i="0" sz="1600" u="none" cap="none" strike="noStrike">
              <a:solidFill>
                <a:srgbClr val="000000"/>
              </a:solidFill>
              <a:latin typeface="Arial"/>
              <a:ea typeface="Arial"/>
              <a:cs typeface="Arial"/>
              <a:sym typeface="Arial"/>
            </a:endParaRPr>
          </a:p>
        </p:txBody>
      </p:sp>
      <p:grpSp>
        <p:nvGrpSpPr>
          <p:cNvPr id="403" name="Google Shape;403;gb5cd32d0d3_0_6"/>
          <p:cNvGrpSpPr/>
          <p:nvPr/>
        </p:nvGrpSpPr>
        <p:grpSpPr>
          <a:xfrm>
            <a:off x="1876900" y="2426700"/>
            <a:ext cx="1594800" cy="1192425"/>
            <a:chOff x="4495550" y="126850"/>
            <a:chExt cx="1594800" cy="1192425"/>
          </a:xfrm>
        </p:grpSpPr>
        <p:pic>
          <p:nvPicPr>
            <p:cNvPr id="404" name="Google Shape;404;gb5cd32d0d3_0_6"/>
            <p:cNvPicPr preferRelativeResize="0"/>
            <p:nvPr/>
          </p:nvPicPr>
          <p:blipFill rotWithShape="1">
            <a:blip r:embed="rId4">
              <a:alphaModFix/>
            </a:blip>
            <a:srcRect b="0" l="0" r="0" t="0"/>
            <a:stretch/>
          </p:blipFill>
          <p:spPr>
            <a:xfrm>
              <a:off x="4942200" y="126850"/>
              <a:ext cx="813425" cy="761325"/>
            </a:xfrm>
            <a:prstGeom prst="rect">
              <a:avLst/>
            </a:prstGeom>
            <a:noFill/>
            <a:ln>
              <a:noFill/>
            </a:ln>
          </p:spPr>
        </p:pic>
        <p:sp>
          <p:nvSpPr>
            <p:cNvPr id="405" name="Google Shape;405;gb5cd32d0d3_0_6"/>
            <p:cNvSpPr txBox="1"/>
            <p:nvPr/>
          </p:nvSpPr>
          <p:spPr>
            <a:xfrm>
              <a:off x="4495550" y="888175"/>
              <a:ext cx="15948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000000"/>
                  </a:solidFill>
                  <a:latin typeface="Arial"/>
                  <a:ea typeface="Arial"/>
                  <a:cs typeface="Arial"/>
                  <a:sym typeface="Arial"/>
                </a:rPr>
                <a:t>Check-in</a:t>
              </a:r>
              <a:endParaRPr b="1" i="0" sz="1600" u="none" cap="none" strike="noStrike">
                <a:solidFill>
                  <a:srgbClr val="000000"/>
                </a:solidFill>
                <a:latin typeface="Arial"/>
                <a:ea typeface="Arial"/>
                <a:cs typeface="Arial"/>
                <a:sym typeface="Arial"/>
              </a:endParaRPr>
            </a:p>
          </p:txBody>
        </p:sp>
      </p:grpSp>
      <p:sp>
        <p:nvSpPr>
          <p:cNvPr id="406" name="Google Shape;406;gb5cd32d0d3_0_6"/>
          <p:cNvSpPr txBox="1"/>
          <p:nvPr>
            <p:ph type="title"/>
          </p:nvPr>
        </p:nvSpPr>
        <p:spPr>
          <a:xfrm>
            <a:off x="2267400" y="3894350"/>
            <a:ext cx="4728900" cy="6732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2500"/>
              <a:buNone/>
            </a:pPr>
            <a:r>
              <a:rPr lang="en-GB" sz="2800">
                <a:solidFill>
                  <a:srgbClr val="000000"/>
                </a:solidFill>
              </a:rPr>
              <a:t>Diego Scardaci</a:t>
            </a:r>
            <a:endParaRPr sz="2800">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gb5cd32d0d3_0_12"/>
          <p:cNvSpPr txBox="1"/>
          <p:nvPr>
            <p:ph idx="2" type="body"/>
          </p:nvPr>
        </p:nvSpPr>
        <p:spPr>
          <a:xfrm>
            <a:off x="190500" y="839468"/>
            <a:ext cx="8763000" cy="3756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750"/>
              </a:spcBef>
              <a:spcAft>
                <a:spcPts val="0"/>
              </a:spcAft>
              <a:buSzPts val="2000"/>
              <a:buNone/>
            </a:pPr>
            <a:r>
              <a:rPr lang="en-GB"/>
              <a:t>Proxy service that operates as a central hub to connect federated Identity Providers (IdPs) with EGI service providers</a:t>
            </a:r>
            <a:endParaRPr/>
          </a:p>
          <a:p>
            <a:pPr indent="0" lvl="0" marL="0" rtl="0" algn="l">
              <a:lnSpc>
                <a:spcPct val="90000"/>
              </a:lnSpc>
              <a:spcBef>
                <a:spcPts val="750"/>
              </a:spcBef>
              <a:spcAft>
                <a:spcPts val="0"/>
              </a:spcAft>
              <a:buSzPts val="2000"/>
              <a:buNone/>
            </a:pPr>
            <a:r>
              <a:t/>
            </a:r>
            <a:endParaRPr/>
          </a:p>
          <a:p>
            <a:pPr indent="0" lvl="0" marL="0" rtl="0" algn="l">
              <a:lnSpc>
                <a:spcPct val="90000"/>
              </a:lnSpc>
              <a:spcBef>
                <a:spcPts val="750"/>
              </a:spcBef>
              <a:spcAft>
                <a:spcPts val="0"/>
              </a:spcAft>
              <a:buSzPts val="2000"/>
              <a:buNone/>
            </a:pPr>
            <a:r>
              <a:rPr b="1" lang="en-GB"/>
              <a:t>Main characteristics:</a:t>
            </a:r>
            <a:endParaRPr b="1"/>
          </a:p>
          <a:p>
            <a:pPr indent="-355600" lvl="0" marL="457200" rtl="0" algn="l">
              <a:lnSpc>
                <a:spcPct val="90000"/>
              </a:lnSpc>
              <a:spcBef>
                <a:spcPts val="750"/>
              </a:spcBef>
              <a:spcAft>
                <a:spcPts val="0"/>
              </a:spcAft>
              <a:buSzPts val="2000"/>
              <a:buChar char="•"/>
            </a:pPr>
            <a:r>
              <a:rPr lang="en-GB"/>
              <a:t>Enables multiple federated authentication sources using different technologies</a:t>
            </a:r>
            <a:endParaRPr/>
          </a:p>
          <a:p>
            <a:pPr indent="-355600" lvl="0" marL="457200" rtl="0" algn="l">
              <a:lnSpc>
                <a:spcPct val="90000"/>
              </a:lnSpc>
              <a:spcBef>
                <a:spcPts val="0"/>
              </a:spcBef>
              <a:spcAft>
                <a:spcPts val="0"/>
              </a:spcAft>
              <a:buSzPts val="2000"/>
              <a:buChar char="•"/>
            </a:pPr>
            <a:r>
              <a:rPr lang="en-GB"/>
              <a:t>Federated in eduGAIN as a service provider (REFEDS RnS and Sirtfi compliance)</a:t>
            </a:r>
            <a:endParaRPr/>
          </a:p>
          <a:p>
            <a:pPr indent="-355600" lvl="0" marL="457200" rtl="0" algn="l">
              <a:lnSpc>
                <a:spcPct val="90000"/>
              </a:lnSpc>
              <a:spcBef>
                <a:spcPts val="0"/>
              </a:spcBef>
              <a:spcAft>
                <a:spcPts val="0"/>
              </a:spcAft>
              <a:buSzPts val="2000"/>
              <a:buChar char="•"/>
            </a:pPr>
            <a:r>
              <a:rPr lang="en-GB"/>
              <a:t>User registration portal to allow accounts-linking</a:t>
            </a:r>
            <a:endParaRPr/>
          </a:p>
          <a:p>
            <a:pPr indent="-355600" lvl="0" marL="457200" rtl="0" algn="l">
              <a:lnSpc>
                <a:spcPct val="90000"/>
              </a:lnSpc>
              <a:spcBef>
                <a:spcPts val="0"/>
              </a:spcBef>
              <a:spcAft>
                <a:spcPts val="0"/>
              </a:spcAft>
              <a:buSzPts val="2000"/>
              <a:buChar char="•"/>
            </a:pPr>
            <a:r>
              <a:rPr lang="en-GB"/>
              <a:t>Combines user attributes originating from various authoritative sources (IdPs and attribute provider services)</a:t>
            </a:r>
            <a:endParaRPr/>
          </a:p>
          <a:p>
            <a:pPr indent="-342900" lvl="1" marL="914400" rtl="0" algn="l">
              <a:lnSpc>
                <a:spcPct val="90000"/>
              </a:lnSpc>
              <a:spcBef>
                <a:spcPts val="0"/>
              </a:spcBef>
              <a:spcAft>
                <a:spcPts val="0"/>
              </a:spcAft>
              <a:buSzPts val="1800"/>
              <a:buChar char="▪"/>
            </a:pPr>
            <a:r>
              <a:rPr lang="en-GB"/>
              <a:t>Integrated with </a:t>
            </a:r>
            <a:r>
              <a:rPr b="1" lang="en-GB"/>
              <a:t>PERUN</a:t>
            </a:r>
            <a:endParaRPr b="1"/>
          </a:p>
          <a:p>
            <a:pPr indent="-355600" lvl="0" marL="457200" rtl="0" algn="l">
              <a:lnSpc>
                <a:spcPct val="90000"/>
              </a:lnSpc>
              <a:spcBef>
                <a:spcPts val="0"/>
              </a:spcBef>
              <a:spcAft>
                <a:spcPts val="0"/>
              </a:spcAft>
              <a:buSzPts val="2000"/>
              <a:buChar char="•"/>
            </a:pPr>
            <a:r>
              <a:rPr lang="en-GB"/>
              <a:t>Compliant with the AARC Blueprint</a:t>
            </a:r>
            <a:endParaRPr/>
          </a:p>
          <a:p>
            <a:pPr indent="-355600" lvl="0" marL="457200" rtl="0" algn="l">
              <a:lnSpc>
                <a:spcPct val="90000"/>
              </a:lnSpc>
              <a:spcBef>
                <a:spcPts val="0"/>
              </a:spcBef>
              <a:spcAft>
                <a:spcPts val="0"/>
              </a:spcAft>
              <a:buSzPts val="2000"/>
              <a:buChar char="•"/>
            </a:pPr>
            <a:r>
              <a:rPr lang="en-GB"/>
              <a:t>Support non-web use cases &amp; delegated access</a:t>
            </a:r>
            <a:endParaRPr/>
          </a:p>
          <a:p>
            <a:pPr indent="-342900" lvl="1" marL="914400" rtl="0" algn="l">
              <a:lnSpc>
                <a:spcPct val="90000"/>
              </a:lnSpc>
              <a:spcBef>
                <a:spcPts val="0"/>
              </a:spcBef>
              <a:spcAft>
                <a:spcPts val="0"/>
              </a:spcAft>
              <a:buSzPts val="1800"/>
              <a:buChar char="▪"/>
            </a:pPr>
            <a:r>
              <a:rPr lang="en-GB"/>
              <a:t>Integrated with RCAuth.eu and </a:t>
            </a:r>
            <a:r>
              <a:rPr b="1" lang="en-GB"/>
              <a:t>Master Portal</a:t>
            </a:r>
            <a:endParaRPr b="1"/>
          </a:p>
        </p:txBody>
      </p:sp>
      <p:sp>
        <p:nvSpPr>
          <p:cNvPr id="412" name="Google Shape;412;gb5cd32d0d3_0_12"/>
          <p:cNvSpPr txBox="1"/>
          <p:nvPr>
            <p:ph type="title"/>
          </p:nvPr>
        </p:nvSpPr>
        <p:spPr>
          <a:xfrm>
            <a:off x="2579077" y="126859"/>
            <a:ext cx="4728900" cy="256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500"/>
              <a:buNone/>
            </a:pPr>
            <a:r>
              <a:rPr lang="en-GB"/>
              <a:t>EGI Check-in</a:t>
            </a:r>
            <a:endParaRPr/>
          </a:p>
        </p:txBody>
      </p:sp>
      <p:pic>
        <p:nvPicPr>
          <p:cNvPr id="413" name="Google Shape;413;gb5cd32d0d3_0_12"/>
          <p:cNvPicPr preferRelativeResize="0"/>
          <p:nvPr/>
        </p:nvPicPr>
        <p:blipFill rotWithShape="1">
          <a:blip r:embed="rId3">
            <a:alphaModFix/>
          </a:blip>
          <a:srcRect b="0" l="0" r="0" t="0"/>
          <a:stretch/>
        </p:blipFill>
        <p:spPr>
          <a:xfrm>
            <a:off x="4942200" y="126850"/>
            <a:ext cx="813425" cy="761325"/>
          </a:xfrm>
          <a:prstGeom prst="rect">
            <a:avLst/>
          </a:prstGeom>
          <a:noFill/>
          <a:ln>
            <a:noFill/>
          </a:ln>
        </p:spPr>
      </p:pic>
      <p:pic>
        <p:nvPicPr>
          <p:cNvPr id="414" name="Google Shape;414;gb5cd32d0d3_0_12"/>
          <p:cNvPicPr preferRelativeResize="0"/>
          <p:nvPr/>
        </p:nvPicPr>
        <p:blipFill rotWithShape="1">
          <a:blip r:embed="rId4">
            <a:alphaModFix/>
          </a:blip>
          <a:srcRect b="0" l="0" r="0" t="0"/>
          <a:stretch/>
        </p:blipFill>
        <p:spPr>
          <a:xfrm>
            <a:off x="5519425" y="1557641"/>
            <a:ext cx="1594825" cy="501325"/>
          </a:xfrm>
          <a:prstGeom prst="rect">
            <a:avLst/>
          </a:prstGeom>
          <a:noFill/>
          <a:ln>
            <a:noFill/>
          </a:ln>
        </p:spPr>
      </p:pic>
      <p:sp>
        <p:nvSpPr>
          <p:cNvPr id="415" name="Google Shape;415;gb5cd32d0d3_0_12"/>
          <p:cNvSpPr txBox="1"/>
          <p:nvPr/>
        </p:nvSpPr>
        <p:spPr>
          <a:xfrm>
            <a:off x="7307975" y="1458075"/>
            <a:ext cx="15948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00000"/>
                </a:solidFill>
                <a:latin typeface="Arial"/>
                <a:ea typeface="Arial"/>
                <a:cs typeface="Arial"/>
                <a:sym typeface="Arial"/>
              </a:rPr>
              <a:t>RCAuth.eu &amp; Master Portal</a:t>
            </a:r>
            <a:endParaRPr b="1" i="0" sz="1600" u="none" cap="none" strike="noStrike">
              <a:solidFill>
                <a:srgbClr val="000000"/>
              </a:solidFill>
              <a:latin typeface="Arial"/>
              <a:ea typeface="Arial"/>
              <a:cs typeface="Arial"/>
              <a:sym typeface="Arial"/>
            </a:endParaRPr>
          </a:p>
        </p:txBody>
      </p:sp>
      <p:sp>
        <p:nvSpPr>
          <p:cNvPr id="416" name="Google Shape;416;gb5cd32d0d3_0_12"/>
          <p:cNvSpPr txBox="1"/>
          <p:nvPr/>
        </p:nvSpPr>
        <p:spPr>
          <a:xfrm>
            <a:off x="-768725" y="1607350"/>
            <a:ext cx="7335000" cy="855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gbacec6ad04_40_47"/>
          <p:cNvSpPr txBox="1"/>
          <p:nvPr/>
        </p:nvSpPr>
        <p:spPr>
          <a:xfrm>
            <a:off x="4698588" y="983675"/>
            <a:ext cx="4319817" cy="3837707"/>
          </a:xfrm>
          <a:prstGeom prst="rect">
            <a:avLst/>
          </a:prstGeom>
          <a:noFill/>
          <a:ln>
            <a:noFill/>
          </a:ln>
        </p:spPr>
        <p:txBody>
          <a:bodyPr anchorCtr="0" anchor="t" bIns="45700" lIns="91425" spcFirstLastPara="1" rIns="91425" wrap="square" tIns="45700">
            <a:noAutofit/>
          </a:bodyPr>
          <a:lstStyle/>
          <a:p>
            <a:pPr indent="-171450" lvl="0" marL="171450" marR="0" rtl="0" algn="l">
              <a:lnSpc>
                <a:spcPct val="90000"/>
              </a:lnSpc>
              <a:spcBef>
                <a:spcPts val="0"/>
              </a:spcBef>
              <a:spcAft>
                <a:spcPts val="0"/>
              </a:spcAft>
              <a:buClr>
                <a:srgbClr val="000000"/>
              </a:buClr>
              <a:buSzPts val="1500"/>
              <a:buFont typeface="Arial"/>
              <a:buChar char="•"/>
            </a:pPr>
            <a:r>
              <a:rPr b="0" i="0" lang="en-GB" sz="1500" u="none" cap="none" strike="noStrike">
                <a:solidFill>
                  <a:schemeClr val="dk1"/>
                </a:solidFill>
                <a:latin typeface="Arial"/>
                <a:ea typeface="Arial"/>
                <a:cs typeface="Arial"/>
                <a:sym typeface="Arial"/>
              </a:rPr>
              <a:t>Identity Providers:</a:t>
            </a:r>
            <a:endParaRPr b="0" i="0" sz="1400" u="none" cap="none" strike="noStrike">
              <a:solidFill>
                <a:srgbClr val="000000"/>
              </a:solidFill>
              <a:latin typeface="Arial"/>
              <a:ea typeface="Arial"/>
              <a:cs typeface="Arial"/>
              <a:sym typeface="Arial"/>
            </a:endParaRPr>
          </a:p>
          <a:p>
            <a:pPr indent="-171450" lvl="1" marL="514350" marR="0" rtl="0" algn="l">
              <a:lnSpc>
                <a:spcPct val="90000"/>
              </a:lnSpc>
              <a:spcBef>
                <a:spcPts val="375"/>
              </a:spcBef>
              <a:spcAft>
                <a:spcPts val="0"/>
              </a:spcAft>
              <a:buClr>
                <a:srgbClr val="000000"/>
              </a:buClr>
              <a:buSzPts val="1200"/>
              <a:buFont typeface="Arial"/>
              <a:buChar char="•"/>
            </a:pPr>
            <a:r>
              <a:rPr b="0" i="0" lang="en-GB" sz="1200" u="none" cap="none" strike="noStrike">
                <a:solidFill>
                  <a:srgbClr val="4F85C3"/>
                </a:solidFill>
                <a:latin typeface="Arial"/>
                <a:ea typeface="Arial"/>
                <a:cs typeface="Arial"/>
                <a:sym typeface="Arial"/>
              </a:rPr>
              <a:t>SAML2.0</a:t>
            </a:r>
            <a:r>
              <a:rPr b="0" i="0" lang="en-GB" sz="1200" u="none" cap="none" strike="noStrike">
                <a:solidFill>
                  <a:schemeClr val="dk1"/>
                </a:solidFill>
                <a:latin typeface="Arial"/>
                <a:ea typeface="Arial"/>
                <a:cs typeface="Arial"/>
                <a:sym typeface="Arial"/>
              </a:rPr>
              <a:t>: eduGAIN</a:t>
            </a:r>
            <a:endParaRPr b="0" i="0" sz="1200" u="none" cap="none" strike="noStrike">
              <a:solidFill>
                <a:schemeClr val="dk1"/>
              </a:solidFill>
              <a:latin typeface="Arial"/>
              <a:ea typeface="Arial"/>
              <a:cs typeface="Arial"/>
              <a:sym typeface="Arial"/>
            </a:endParaRPr>
          </a:p>
          <a:p>
            <a:pPr indent="-171450" lvl="1" marL="514350" marR="0" rtl="0" algn="l">
              <a:lnSpc>
                <a:spcPct val="90000"/>
              </a:lnSpc>
              <a:spcBef>
                <a:spcPts val="375"/>
              </a:spcBef>
              <a:spcAft>
                <a:spcPts val="0"/>
              </a:spcAft>
              <a:buClr>
                <a:srgbClr val="000000"/>
              </a:buClr>
              <a:buSzPts val="1200"/>
              <a:buFont typeface="Arial"/>
              <a:buChar char="•"/>
            </a:pPr>
            <a:r>
              <a:rPr b="0" i="0" lang="en-GB" sz="1200" u="none" cap="none" strike="noStrike">
                <a:solidFill>
                  <a:srgbClr val="4F85C3"/>
                </a:solidFill>
                <a:latin typeface="Arial"/>
                <a:ea typeface="Arial"/>
                <a:cs typeface="Arial"/>
                <a:sym typeface="Arial"/>
              </a:rPr>
              <a:t>OIDC/OAuth2</a:t>
            </a:r>
            <a:r>
              <a:rPr b="0" i="0" lang="en-GB" sz="1200" u="none" cap="none" strike="noStrike">
                <a:solidFill>
                  <a:schemeClr val="dk1"/>
                </a:solidFill>
                <a:latin typeface="Arial"/>
                <a:ea typeface="Arial"/>
                <a:cs typeface="Arial"/>
                <a:sym typeface="Arial"/>
              </a:rPr>
              <a:t>: Google, Facebook, LinkedIn, ORCID, WeChat, BitBucket</a:t>
            </a:r>
            <a:endParaRPr b="0" i="0" sz="1200" u="none" cap="none" strike="noStrike">
              <a:solidFill>
                <a:schemeClr val="dk1"/>
              </a:solidFill>
              <a:latin typeface="Arial"/>
              <a:ea typeface="Arial"/>
              <a:cs typeface="Arial"/>
              <a:sym typeface="Arial"/>
            </a:endParaRPr>
          </a:p>
          <a:p>
            <a:pPr indent="-171450" lvl="1" marL="514350" marR="0" rtl="0" algn="l">
              <a:lnSpc>
                <a:spcPct val="90000"/>
              </a:lnSpc>
              <a:spcBef>
                <a:spcPts val="375"/>
              </a:spcBef>
              <a:spcAft>
                <a:spcPts val="0"/>
              </a:spcAft>
              <a:buClr>
                <a:srgbClr val="000000"/>
              </a:buClr>
              <a:buSzPts val="1200"/>
              <a:buFont typeface="Arial"/>
              <a:buChar char="•"/>
            </a:pPr>
            <a:r>
              <a:rPr b="0" i="0" lang="en-GB" sz="1200" u="none" cap="none" strike="noStrike">
                <a:solidFill>
                  <a:schemeClr val="accent1"/>
                </a:solidFill>
                <a:latin typeface="Arial"/>
                <a:ea typeface="Arial"/>
                <a:cs typeface="Arial"/>
                <a:sym typeface="Arial"/>
              </a:rPr>
              <a:t>X.509</a:t>
            </a:r>
            <a:r>
              <a:rPr b="0" i="0" lang="en-GB" sz="1200" u="none" cap="none" strike="noStrike">
                <a:solidFill>
                  <a:schemeClr val="dk1"/>
                </a:solidFill>
                <a:latin typeface="Arial"/>
                <a:ea typeface="Arial"/>
                <a:cs typeface="Arial"/>
                <a:sym typeface="Arial"/>
              </a:rPr>
              <a:t>: IGTF</a:t>
            </a:r>
            <a:endParaRPr b="0" i="0" sz="1400" u="none" cap="none" strike="noStrike">
              <a:solidFill>
                <a:srgbClr val="000000"/>
              </a:solidFill>
              <a:latin typeface="Arial"/>
              <a:ea typeface="Arial"/>
              <a:cs typeface="Arial"/>
              <a:sym typeface="Arial"/>
            </a:endParaRPr>
          </a:p>
          <a:p>
            <a:pPr indent="-171450" lvl="0" marL="171450" marR="0" rtl="0" algn="l">
              <a:lnSpc>
                <a:spcPct val="90000"/>
              </a:lnSpc>
              <a:spcBef>
                <a:spcPts val="750"/>
              </a:spcBef>
              <a:spcAft>
                <a:spcPts val="0"/>
              </a:spcAft>
              <a:buClr>
                <a:srgbClr val="000000"/>
              </a:buClr>
              <a:buSzPts val="1500"/>
              <a:buFont typeface="Arial"/>
              <a:buChar char="•"/>
            </a:pPr>
            <a:r>
              <a:rPr b="0" i="0" lang="en-GB" sz="1500" u="none" cap="none" strike="noStrike">
                <a:solidFill>
                  <a:schemeClr val="dk1"/>
                </a:solidFill>
                <a:latin typeface="Arial"/>
                <a:ea typeface="Arial"/>
                <a:cs typeface="Arial"/>
                <a:sym typeface="Arial"/>
              </a:rPr>
              <a:t>Service Providers:</a:t>
            </a:r>
            <a:endParaRPr b="0" i="0" sz="1400" u="none" cap="none" strike="noStrike">
              <a:solidFill>
                <a:srgbClr val="000000"/>
              </a:solidFill>
              <a:latin typeface="Arial"/>
              <a:ea typeface="Arial"/>
              <a:cs typeface="Arial"/>
              <a:sym typeface="Arial"/>
            </a:endParaRPr>
          </a:p>
          <a:p>
            <a:pPr indent="-171450" lvl="1" marL="514350" marR="0" rtl="0" algn="l">
              <a:lnSpc>
                <a:spcPct val="90000"/>
              </a:lnSpc>
              <a:spcBef>
                <a:spcPts val="375"/>
              </a:spcBef>
              <a:spcAft>
                <a:spcPts val="0"/>
              </a:spcAft>
              <a:buClr>
                <a:srgbClr val="000000"/>
              </a:buClr>
              <a:buSzPts val="1200"/>
              <a:buFont typeface="Arial"/>
              <a:buChar char="•"/>
            </a:pPr>
            <a:r>
              <a:rPr b="0" i="0" lang="en-GB" sz="1200" u="none" cap="none" strike="noStrike">
                <a:solidFill>
                  <a:srgbClr val="4F85C3"/>
                </a:solidFill>
                <a:latin typeface="Arial"/>
                <a:ea typeface="Arial"/>
                <a:cs typeface="Arial"/>
                <a:sym typeface="Arial"/>
              </a:rPr>
              <a:t>SAML2.0</a:t>
            </a:r>
            <a:r>
              <a:rPr b="0" i="0" lang="en-GB" sz="1200" u="none" cap="none" strike="noStrike">
                <a:solidFill>
                  <a:schemeClr val="dk1"/>
                </a:solidFill>
                <a:latin typeface="Arial"/>
                <a:ea typeface="Arial"/>
                <a:cs typeface="Arial"/>
                <a:sym typeface="Arial"/>
              </a:rPr>
              <a:t> &amp; </a:t>
            </a:r>
            <a:r>
              <a:rPr b="0" i="0" lang="en-GB" sz="1200" u="none" cap="none" strike="noStrike">
                <a:solidFill>
                  <a:srgbClr val="4F85C3"/>
                </a:solidFill>
                <a:latin typeface="Arial"/>
                <a:ea typeface="Arial"/>
                <a:cs typeface="Arial"/>
                <a:sym typeface="Arial"/>
              </a:rPr>
              <a:t>OIDC</a:t>
            </a:r>
            <a:endParaRPr b="0" i="0" sz="1400" u="none" cap="none" strike="noStrike">
              <a:solidFill>
                <a:srgbClr val="000000"/>
              </a:solidFill>
              <a:latin typeface="Arial"/>
              <a:ea typeface="Arial"/>
              <a:cs typeface="Arial"/>
              <a:sym typeface="Arial"/>
            </a:endParaRPr>
          </a:p>
          <a:p>
            <a:pPr indent="-171450" lvl="0" marL="171450" marR="0" rtl="0" algn="l">
              <a:lnSpc>
                <a:spcPct val="90000"/>
              </a:lnSpc>
              <a:spcBef>
                <a:spcPts val="750"/>
              </a:spcBef>
              <a:spcAft>
                <a:spcPts val="0"/>
              </a:spcAft>
              <a:buClr>
                <a:srgbClr val="000000"/>
              </a:buClr>
              <a:buSzPts val="1500"/>
              <a:buFont typeface="Arial"/>
              <a:buChar char="•"/>
            </a:pPr>
            <a:r>
              <a:rPr b="0" i="0" lang="en-GB" sz="1500" u="none" cap="none" strike="noStrike">
                <a:solidFill>
                  <a:schemeClr val="dk1"/>
                </a:solidFill>
                <a:latin typeface="Arial"/>
                <a:ea typeface="Arial"/>
                <a:cs typeface="Arial"/>
                <a:sym typeface="Arial"/>
              </a:rPr>
              <a:t>Attribute Authorities</a:t>
            </a:r>
            <a:endParaRPr b="0" i="0" sz="1500" u="none" cap="none" strike="noStrike">
              <a:solidFill>
                <a:schemeClr val="dk1"/>
              </a:solidFill>
              <a:latin typeface="Arial"/>
              <a:ea typeface="Arial"/>
              <a:cs typeface="Arial"/>
              <a:sym typeface="Arial"/>
            </a:endParaRPr>
          </a:p>
          <a:p>
            <a:pPr indent="-171450" lvl="1" marL="514350" marR="0" rtl="0" algn="l">
              <a:lnSpc>
                <a:spcPct val="90000"/>
              </a:lnSpc>
              <a:spcBef>
                <a:spcPts val="375"/>
              </a:spcBef>
              <a:spcAft>
                <a:spcPts val="0"/>
              </a:spcAft>
              <a:buClr>
                <a:srgbClr val="000000"/>
              </a:buClr>
              <a:buSzPts val="1200"/>
              <a:buFont typeface="Arial"/>
              <a:buChar char="•"/>
            </a:pPr>
            <a:r>
              <a:rPr b="0" i="0" lang="en-GB" sz="1200" u="none" cap="none" strike="noStrike">
                <a:solidFill>
                  <a:srgbClr val="4F85C3"/>
                </a:solidFill>
                <a:latin typeface="Arial"/>
                <a:ea typeface="Arial"/>
                <a:cs typeface="Arial"/>
                <a:sym typeface="Arial"/>
              </a:rPr>
              <a:t>SAML2.0</a:t>
            </a:r>
            <a:r>
              <a:rPr b="0" i="0" lang="en-GB" sz="1200" u="none" cap="none" strike="noStrike">
                <a:solidFill>
                  <a:schemeClr val="dk1"/>
                </a:solidFill>
                <a:latin typeface="Arial"/>
                <a:ea typeface="Arial"/>
                <a:cs typeface="Arial"/>
                <a:sym typeface="Arial"/>
              </a:rPr>
              <a:t> Attr. Query, </a:t>
            </a:r>
            <a:r>
              <a:rPr b="0" i="0" lang="en-GB" sz="1200" u="none" cap="none" strike="noStrike">
                <a:solidFill>
                  <a:srgbClr val="4F85C3"/>
                </a:solidFill>
                <a:latin typeface="Arial"/>
                <a:ea typeface="Arial"/>
                <a:cs typeface="Arial"/>
                <a:sym typeface="Arial"/>
              </a:rPr>
              <a:t>REST</a:t>
            </a:r>
            <a:r>
              <a:rPr b="0" i="0" lang="en-GB" sz="1200" u="none" cap="none" strike="noStrike">
                <a:solidFill>
                  <a:schemeClr val="dk1"/>
                </a:solidFill>
                <a:latin typeface="Arial"/>
                <a:ea typeface="Arial"/>
                <a:cs typeface="Arial"/>
                <a:sym typeface="Arial"/>
              </a:rPr>
              <a:t>, </a:t>
            </a:r>
            <a:r>
              <a:rPr b="0" i="0" lang="en-GB" sz="1200" u="none" cap="none" strike="noStrike">
                <a:solidFill>
                  <a:srgbClr val="4F85C3"/>
                </a:solidFill>
                <a:latin typeface="Arial"/>
                <a:ea typeface="Arial"/>
                <a:cs typeface="Arial"/>
                <a:sym typeface="Arial"/>
              </a:rPr>
              <a:t>LDAP</a:t>
            </a:r>
            <a:r>
              <a:rPr b="0" i="0" lang="en-GB" sz="1200" u="none" cap="none" strike="noStrike">
                <a:solidFill>
                  <a:schemeClr val="dk1"/>
                </a:solidFill>
                <a:latin typeface="Arial"/>
                <a:ea typeface="Arial"/>
                <a:cs typeface="Arial"/>
                <a:sym typeface="Arial"/>
              </a:rPr>
              <a:t>, </a:t>
            </a:r>
            <a:r>
              <a:rPr b="0" i="0" lang="en-GB" sz="1200" u="none" cap="none" strike="noStrike">
                <a:solidFill>
                  <a:srgbClr val="4F85C3"/>
                </a:solidFill>
                <a:latin typeface="Arial"/>
                <a:ea typeface="Arial"/>
                <a:cs typeface="Arial"/>
                <a:sym typeface="Arial"/>
              </a:rPr>
              <a:t>SQL</a:t>
            </a:r>
            <a:endParaRPr b="0" i="0" sz="1500" u="none" cap="none" strike="noStrike">
              <a:solidFill>
                <a:srgbClr val="4F85C3"/>
              </a:solidFill>
              <a:latin typeface="Arial"/>
              <a:ea typeface="Arial"/>
              <a:cs typeface="Arial"/>
              <a:sym typeface="Arial"/>
            </a:endParaRPr>
          </a:p>
          <a:p>
            <a:pPr indent="-171450" lvl="0" marL="171450" marR="0" rtl="0" algn="l">
              <a:lnSpc>
                <a:spcPct val="90000"/>
              </a:lnSpc>
              <a:spcBef>
                <a:spcPts val="750"/>
              </a:spcBef>
              <a:spcAft>
                <a:spcPts val="0"/>
              </a:spcAft>
              <a:buClr>
                <a:srgbClr val="000000"/>
              </a:buClr>
              <a:buSzPts val="1350"/>
              <a:buFont typeface="Arial"/>
              <a:buChar char="•"/>
            </a:pPr>
            <a:r>
              <a:rPr b="0" i="0" lang="en-GB" sz="1350" u="none" cap="none" strike="noStrike">
                <a:solidFill>
                  <a:schemeClr val="dk1"/>
                </a:solidFill>
                <a:latin typeface="Arial"/>
                <a:ea typeface="Arial"/>
                <a:cs typeface="Arial"/>
                <a:sym typeface="Arial"/>
              </a:rPr>
              <a:t>Token Translation Services</a:t>
            </a:r>
            <a:endParaRPr b="0" i="0" sz="1400" u="none" cap="none" strike="noStrike">
              <a:solidFill>
                <a:srgbClr val="000000"/>
              </a:solidFill>
              <a:latin typeface="Arial"/>
              <a:ea typeface="Arial"/>
              <a:cs typeface="Arial"/>
              <a:sym typeface="Arial"/>
            </a:endParaRPr>
          </a:p>
          <a:p>
            <a:pPr indent="-171450" lvl="1" marL="514350" marR="0" rtl="0" algn="l">
              <a:lnSpc>
                <a:spcPct val="90000"/>
              </a:lnSpc>
              <a:spcBef>
                <a:spcPts val="375"/>
              </a:spcBef>
              <a:spcAft>
                <a:spcPts val="0"/>
              </a:spcAft>
              <a:buClr>
                <a:srgbClr val="000000"/>
              </a:buClr>
              <a:buSzPts val="1050"/>
              <a:buFont typeface="Arial"/>
              <a:buChar char="•"/>
            </a:pPr>
            <a:r>
              <a:rPr b="0" i="0" lang="en-GB" sz="1050" u="none" cap="none" strike="noStrike">
                <a:solidFill>
                  <a:schemeClr val="accent1"/>
                </a:solidFill>
                <a:latin typeface="Arial"/>
                <a:ea typeface="Arial"/>
                <a:cs typeface="Arial"/>
                <a:sym typeface="Arial"/>
              </a:rPr>
              <a:t>SAML2.0</a:t>
            </a:r>
            <a:r>
              <a:rPr b="0" i="0" lang="en-GB" sz="1050" u="none" cap="none" strike="noStrike">
                <a:solidFill>
                  <a:schemeClr val="dk1"/>
                </a:solidFill>
                <a:latin typeface="Arial"/>
                <a:ea typeface="Arial"/>
                <a:cs typeface="Arial"/>
                <a:sym typeface="Arial"/>
              </a:rPr>
              <a:t>-to-</a:t>
            </a:r>
            <a:r>
              <a:rPr b="0" i="0" lang="en-GB" sz="1050" u="none" cap="none" strike="noStrike">
                <a:solidFill>
                  <a:schemeClr val="accent1"/>
                </a:solidFill>
                <a:latin typeface="Arial"/>
                <a:ea typeface="Arial"/>
                <a:cs typeface="Arial"/>
                <a:sym typeface="Arial"/>
              </a:rPr>
              <a:t>X.509</a:t>
            </a:r>
            <a:r>
              <a:rPr b="0" i="0" lang="en-GB" sz="1050" u="none" cap="none" strike="noStrike">
                <a:solidFill>
                  <a:schemeClr val="dk1"/>
                </a:solidFill>
                <a:latin typeface="Arial"/>
                <a:ea typeface="Arial"/>
                <a:cs typeface="Arial"/>
                <a:sym typeface="Arial"/>
              </a:rPr>
              <a:t>: Master Portal to RCauth.eu Online CA</a:t>
            </a:r>
            <a:endParaRPr b="0" i="0" sz="1050" u="none" cap="none" strike="noStrike">
              <a:solidFill>
                <a:schemeClr val="dk1"/>
              </a:solidFill>
              <a:latin typeface="Arial"/>
              <a:ea typeface="Arial"/>
              <a:cs typeface="Arial"/>
              <a:sym typeface="Arial"/>
            </a:endParaRPr>
          </a:p>
          <a:p>
            <a:pPr indent="-171450" lvl="0" marL="171450" marR="0" rtl="0" algn="l">
              <a:lnSpc>
                <a:spcPct val="90000"/>
              </a:lnSpc>
              <a:spcBef>
                <a:spcPts val="750"/>
              </a:spcBef>
              <a:spcAft>
                <a:spcPts val="0"/>
              </a:spcAft>
              <a:buClr>
                <a:srgbClr val="000000"/>
              </a:buClr>
              <a:buSzPts val="1350"/>
              <a:buFont typeface="Arial"/>
              <a:buChar char="•"/>
            </a:pPr>
            <a:r>
              <a:rPr b="0" i="0" lang="en-GB" sz="1350" u="none" cap="none" strike="noStrike">
                <a:solidFill>
                  <a:schemeClr val="dk1"/>
                </a:solidFill>
                <a:latin typeface="Arial"/>
                <a:ea typeface="Arial"/>
                <a:cs typeface="Arial"/>
                <a:sym typeface="Arial"/>
              </a:rPr>
              <a:t>Support for Levels of Assurance</a:t>
            </a:r>
            <a:endParaRPr b="0" i="0" sz="1400" u="none" cap="none" strike="noStrike">
              <a:solidFill>
                <a:srgbClr val="000000"/>
              </a:solidFill>
              <a:latin typeface="Arial"/>
              <a:ea typeface="Arial"/>
              <a:cs typeface="Arial"/>
              <a:sym typeface="Arial"/>
            </a:endParaRPr>
          </a:p>
          <a:p>
            <a:pPr indent="-171450" lvl="0" marL="171450" marR="0" rtl="0" algn="l">
              <a:lnSpc>
                <a:spcPct val="90000"/>
              </a:lnSpc>
              <a:spcBef>
                <a:spcPts val="750"/>
              </a:spcBef>
              <a:spcAft>
                <a:spcPts val="0"/>
              </a:spcAft>
              <a:buClr>
                <a:srgbClr val="000000"/>
              </a:buClr>
              <a:buSzPts val="1350"/>
              <a:buFont typeface="Arial"/>
              <a:buChar char="•"/>
            </a:pPr>
            <a:r>
              <a:rPr b="0" i="0" lang="en-GB" sz="1350" u="none" cap="none" strike="noStrike">
                <a:solidFill>
                  <a:schemeClr val="dk1"/>
                </a:solidFill>
                <a:latin typeface="Arial"/>
                <a:ea typeface="Arial"/>
                <a:cs typeface="Arial"/>
                <a:sym typeface="Arial"/>
              </a:rPr>
              <a:t>User enrolment &amp; account linking</a:t>
            </a:r>
            <a:endParaRPr b="0" i="0" sz="1400" u="none" cap="none" strike="noStrike">
              <a:solidFill>
                <a:srgbClr val="000000"/>
              </a:solidFill>
              <a:latin typeface="Arial"/>
              <a:ea typeface="Arial"/>
              <a:cs typeface="Arial"/>
              <a:sym typeface="Arial"/>
            </a:endParaRPr>
          </a:p>
          <a:p>
            <a:pPr indent="-171450" lvl="0" marL="171450" marR="0" rtl="0" algn="l">
              <a:lnSpc>
                <a:spcPct val="90000"/>
              </a:lnSpc>
              <a:spcBef>
                <a:spcPts val="750"/>
              </a:spcBef>
              <a:spcAft>
                <a:spcPts val="0"/>
              </a:spcAft>
              <a:buClr>
                <a:srgbClr val="000000"/>
              </a:buClr>
              <a:buSzPts val="1350"/>
              <a:buFont typeface="Arial"/>
              <a:buChar char="•"/>
            </a:pPr>
            <a:r>
              <a:rPr b="0" i="0" lang="en-GB" sz="1350" u="none" cap="none" strike="noStrike">
                <a:solidFill>
                  <a:schemeClr val="dk1"/>
                </a:solidFill>
                <a:latin typeface="Arial"/>
                <a:ea typeface="Arial"/>
                <a:cs typeface="Arial"/>
                <a:sym typeface="Arial"/>
              </a:rPr>
              <a:t>IdP Discovery</a:t>
            </a:r>
            <a:endParaRPr b="0" i="0" sz="1400" u="none" cap="none" strike="noStrike">
              <a:solidFill>
                <a:srgbClr val="000000"/>
              </a:solidFill>
              <a:latin typeface="Arial"/>
              <a:ea typeface="Arial"/>
              <a:cs typeface="Arial"/>
              <a:sym typeface="Arial"/>
            </a:endParaRPr>
          </a:p>
          <a:p>
            <a:pPr indent="-171450" lvl="0" marL="171450" marR="0" rtl="0" algn="l">
              <a:lnSpc>
                <a:spcPct val="90000"/>
              </a:lnSpc>
              <a:spcBef>
                <a:spcPts val="750"/>
              </a:spcBef>
              <a:spcAft>
                <a:spcPts val="0"/>
              </a:spcAft>
              <a:buClr>
                <a:srgbClr val="000000"/>
              </a:buClr>
              <a:buSzPts val="1350"/>
              <a:buFont typeface="Arial"/>
              <a:buChar char="•"/>
            </a:pPr>
            <a:r>
              <a:rPr b="0" i="0" lang="en-GB" sz="1350" u="none" cap="none" strike="noStrike">
                <a:solidFill>
                  <a:schemeClr val="dk1"/>
                </a:solidFill>
                <a:latin typeface="Arial"/>
                <a:ea typeface="Arial"/>
                <a:cs typeface="Arial"/>
                <a:sym typeface="Arial"/>
              </a:rPr>
              <a:t>User Consent</a:t>
            </a:r>
            <a:endParaRPr b="0" i="0" sz="1350" u="none" cap="none" strike="noStrike">
              <a:solidFill>
                <a:schemeClr val="dk1"/>
              </a:solidFill>
              <a:latin typeface="Arial"/>
              <a:ea typeface="Arial"/>
              <a:cs typeface="Arial"/>
              <a:sym typeface="Arial"/>
            </a:endParaRPr>
          </a:p>
        </p:txBody>
      </p:sp>
      <p:pic>
        <p:nvPicPr>
          <p:cNvPr id="424" name="Google Shape;424;gbacec6ad04_40_47"/>
          <p:cNvPicPr preferRelativeResize="0"/>
          <p:nvPr/>
        </p:nvPicPr>
        <p:blipFill rotWithShape="1">
          <a:blip r:embed="rId3">
            <a:alphaModFix/>
          </a:blip>
          <a:srcRect b="0" l="0" r="0" t="0"/>
          <a:stretch/>
        </p:blipFill>
        <p:spPr>
          <a:xfrm>
            <a:off x="171061" y="1066801"/>
            <a:ext cx="4319819" cy="4185852"/>
          </a:xfrm>
          <a:prstGeom prst="rect">
            <a:avLst/>
          </a:prstGeom>
          <a:noFill/>
          <a:ln>
            <a:noFill/>
          </a:ln>
        </p:spPr>
      </p:pic>
      <p:sp>
        <p:nvSpPr>
          <p:cNvPr id="425" name="Google Shape;425;gbacec6ad04_40_47"/>
          <p:cNvSpPr txBox="1"/>
          <p:nvPr/>
        </p:nvSpPr>
        <p:spPr>
          <a:xfrm>
            <a:off x="2487721" y="41281"/>
            <a:ext cx="4728796"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2500"/>
              <a:buFont typeface="Arial"/>
              <a:buNone/>
            </a:pPr>
            <a:r>
              <a:rPr b="1" i="0" lang="en-GB" sz="2500" u="none" cap="none" strike="noStrike">
                <a:solidFill>
                  <a:srgbClr val="0E67AD"/>
                </a:solidFill>
                <a:latin typeface="Calibri"/>
                <a:ea typeface="Calibri"/>
                <a:cs typeface="Calibri"/>
                <a:sym typeface="Calibri"/>
              </a:rPr>
              <a:t>The EGI AAI Platform: Check-in</a:t>
            </a:r>
            <a:endParaRPr b="1" i="0" sz="2500" u="none" cap="none" strike="noStrike">
              <a:solidFill>
                <a:srgbClr val="0E67AD"/>
              </a:solidFill>
              <a:latin typeface="Calibri"/>
              <a:ea typeface="Calibri"/>
              <a:cs typeface="Calibri"/>
              <a:sym typeface="Calibri"/>
            </a:endParaRPr>
          </a:p>
        </p:txBody>
      </p:sp>
      <p:sp>
        <p:nvSpPr>
          <p:cNvPr id="426" name="Google Shape;426;gbacec6ad04_40_47"/>
          <p:cNvSpPr txBox="1"/>
          <p:nvPr>
            <p:ph idx="1" type="subTitle"/>
          </p:nvPr>
        </p:nvSpPr>
        <p:spPr>
          <a:xfrm>
            <a:off x="2538874" y="475430"/>
            <a:ext cx="4728795" cy="36933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000"/>
              <a:buNone/>
            </a:pPr>
            <a:r>
              <a:rPr lang="en-GB"/>
              <a:t>The IdP/SP Proxy</a:t>
            </a:r>
            <a:endParaRPr/>
          </a:p>
        </p:txBody>
      </p:sp>
      <p:sp>
        <p:nvSpPr>
          <p:cNvPr id="427" name="Google Shape;427;gbacec6ad04_40_47"/>
          <p:cNvSpPr/>
          <p:nvPr/>
        </p:nvSpPr>
        <p:spPr>
          <a:xfrm>
            <a:off x="239844" y="3567659"/>
            <a:ext cx="4482059" cy="1575841"/>
          </a:xfrm>
          <a:prstGeom prst="donut">
            <a:avLst>
              <a:gd fmla="val 2848" name="adj"/>
            </a:avLst>
          </a:prstGeom>
          <a:solidFill>
            <a:srgbClr val="A8D08C"/>
          </a:solidFill>
          <a:ln cap="flat" cmpd="sng" w="25400">
            <a:solidFill>
              <a:srgbClr val="323F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428" name="Google Shape;428;gbacec6ad04_40_47"/>
          <p:cNvSpPr/>
          <p:nvPr/>
        </p:nvSpPr>
        <p:spPr>
          <a:xfrm>
            <a:off x="89942" y="1066801"/>
            <a:ext cx="4482059" cy="1575841"/>
          </a:xfrm>
          <a:prstGeom prst="donut">
            <a:avLst>
              <a:gd fmla="val 2848" name="adj"/>
            </a:avLst>
          </a:prstGeom>
          <a:solidFill>
            <a:srgbClr val="A8D08C"/>
          </a:solidFill>
          <a:ln cap="flat" cmpd="sng" w="25400">
            <a:solidFill>
              <a:srgbClr val="323F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429" name="Google Shape;429;gbacec6ad04_40_47"/>
          <p:cNvSpPr/>
          <p:nvPr/>
        </p:nvSpPr>
        <p:spPr>
          <a:xfrm>
            <a:off x="1537742" y="2138911"/>
            <a:ext cx="1886261" cy="1937787"/>
          </a:xfrm>
          <a:prstGeom prst="donut">
            <a:avLst>
              <a:gd fmla="val 2848" name="adj"/>
            </a:avLst>
          </a:prstGeom>
          <a:solidFill>
            <a:srgbClr val="A8D08C"/>
          </a:solidFill>
          <a:ln cap="flat" cmpd="sng" w="25400">
            <a:solidFill>
              <a:srgbClr val="323F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430" name="Google Shape;430;gbacec6ad04_40_47"/>
          <p:cNvSpPr/>
          <p:nvPr/>
        </p:nvSpPr>
        <p:spPr>
          <a:xfrm>
            <a:off x="167392" y="2712872"/>
            <a:ext cx="2965552" cy="1266392"/>
          </a:xfrm>
          <a:prstGeom prst="donut">
            <a:avLst>
              <a:gd fmla="val 2848" name="adj"/>
            </a:avLst>
          </a:prstGeom>
          <a:solidFill>
            <a:srgbClr val="A8D08C"/>
          </a:solidFill>
          <a:ln cap="flat" cmpd="sng" w="25400">
            <a:solidFill>
              <a:srgbClr val="323F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7"/>
                                        </p:tgtEl>
                                        <p:attrNameLst>
                                          <p:attrName>style.visibility</p:attrName>
                                        </p:attrNameLst>
                                      </p:cBhvr>
                                      <p:to>
                                        <p:strVal val="visible"/>
                                      </p:to>
                                    </p:set>
                                    <p:animEffect filter="fade" transition="in">
                                      <p:cBhvr>
                                        <p:cTn dur="500"/>
                                        <p:tgtEl>
                                          <p:spTgt spid="4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27"/>
                                        </p:tgtEl>
                                      </p:cBhvr>
                                    </p:animEffect>
                                    <p:set>
                                      <p:cBhvr>
                                        <p:cTn dur="1" fill="hold">
                                          <p:stCondLst>
                                            <p:cond delay="500"/>
                                          </p:stCondLst>
                                        </p:cTn>
                                        <p:tgtEl>
                                          <p:spTgt spid="42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9"/>
                                        </p:tgtEl>
                                        <p:attrNameLst>
                                          <p:attrName>style.visibility</p:attrName>
                                        </p:attrNameLst>
                                      </p:cBhvr>
                                      <p:to>
                                        <p:strVal val="visible"/>
                                      </p:to>
                                    </p:set>
                                    <p:animEffect filter="fade" transition="in">
                                      <p:cBhvr>
                                        <p:cTn dur="500"/>
                                        <p:tgtEl>
                                          <p:spTgt spid="4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29"/>
                                        </p:tgtEl>
                                      </p:cBhvr>
                                    </p:animEffect>
                                    <p:set>
                                      <p:cBhvr>
                                        <p:cTn dur="1" fill="hold">
                                          <p:stCondLst>
                                            <p:cond delay="500"/>
                                          </p:stCondLst>
                                        </p:cTn>
                                        <p:tgtEl>
                                          <p:spTgt spid="42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8"/>
                                        </p:tgtEl>
                                        <p:attrNameLst>
                                          <p:attrName>style.visibility</p:attrName>
                                        </p:attrNameLst>
                                      </p:cBhvr>
                                      <p:to>
                                        <p:strVal val="visible"/>
                                      </p:to>
                                    </p:set>
                                    <p:animEffect filter="fade" transition="in">
                                      <p:cBhvr>
                                        <p:cTn dur="500"/>
                                        <p:tgtEl>
                                          <p:spTgt spid="4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28"/>
                                        </p:tgtEl>
                                      </p:cBhvr>
                                    </p:animEffect>
                                    <p:set>
                                      <p:cBhvr>
                                        <p:cTn dur="1" fill="hold">
                                          <p:stCondLst>
                                            <p:cond delay="500"/>
                                          </p:stCondLst>
                                        </p:cTn>
                                        <p:tgtEl>
                                          <p:spTgt spid="42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0"/>
                                        </p:tgtEl>
                                        <p:attrNameLst>
                                          <p:attrName>style.visibility</p:attrName>
                                        </p:attrNameLst>
                                      </p:cBhvr>
                                      <p:to>
                                        <p:strVal val="visible"/>
                                      </p:to>
                                    </p:set>
                                    <p:animEffect filter="fade" transition="in">
                                      <p:cBhvr>
                                        <p:cTn dur="500"/>
                                        <p:tgtEl>
                                          <p:spTgt spid="4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30"/>
                                        </p:tgtEl>
                                      </p:cBhvr>
                                    </p:animEffect>
                                    <p:set>
                                      <p:cBhvr>
                                        <p:cTn dur="1" fill="hold">
                                          <p:stCondLst>
                                            <p:cond delay="500"/>
                                          </p:stCondLst>
                                        </p:cTn>
                                        <p:tgtEl>
                                          <p:spTgt spid="43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gbb10b688b6_0_18"/>
          <p:cNvSpPr txBox="1"/>
          <p:nvPr>
            <p:ph type="title"/>
          </p:nvPr>
        </p:nvSpPr>
        <p:spPr>
          <a:xfrm>
            <a:off x="2207550" y="867425"/>
            <a:ext cx="4728900" cy="6732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2500"/>
              <a:buNone/>
            </a:pPr>
            <a:r>
              <a:rPr lang="en-GB" sz="2800"/>
              <a:t>Compute Area</a:t>
            </a:r>
            <a:endParaRPr sz="2800"/>
          </a:p>
        </p:txBody>
      </p:sp>
      <p:pic>
        <p:nvPicPr>
          <p:cNvPr id="152" name="Google Shape;152;gbb10b688b6_0_18"/>
          <p:cNvPicPr preferRelativeResize="0"/>
          <p:nvPr/>
        </p:nvPicPr>
        <p:blipFill rotWithShape="1">
          <a:blip r:embed="rId3">
            <a:alphaModFix/>
          </a:blip>
          <a:srcRect b="0" l="0" r="0" t="0"/>
          <a:stretch/>
        </p:blipFill>
        <p:spPr>
          <a:xfrm>
            <a:off x="468150" y="2834613"/>
            <a:ext cx="962025" cy="752475"/>
          </a:xfrm>
          <a:prstGeom prst="rect">
            <a:avLst/>
          </a:prstGeom>
          <a:noFill/>
          <a:ln>
            <a:noFill/>
          </a:ln>
        </p:spPr>
      </p:pic>
      <p:pic>
        <p:nvPicPr>
          <p:cNvPr id="153" name="Google Shape;153;gbb10b688b6_0_18"/>
          <p:cNvPicPr preferRelativeResize="0"/>
          <p:nvPr/>
        </p:nvPicPr>
        <p:blipFill rotWithShape="1">
          <a:blip r:embed="rId4">
            <a:alphaModFix/>
          </a:blip>
          <a:srcRect b="0" l="0" r="0" t="0"/>
          <a:stretch/>
        </p:blipFill>
        <p:spPr>
          <a:xfrm>
            <a:off x="1976487" y="2782225"/>
            <a:ext cx="952500" cy="857250"/>
          </a:xfrm>
          <a:prstGeom prst="rect">
            <a:avLst/>
          </a:prstGeom>
          <a:noFill/>
          <a:ln>
            <a:noFill/>
          </a:ln>
        </p:spPr>
      </p:pic>
      <p:pic>
        <p:nvPicPr>
          <p:cNvPr id="154" name="Google Shape;154;gbb10b688b6_0_18"/>
          <p:cNvPicPr preferRelativeResize="0"/>
          <p:nvPr/>
        </p:nvPicPr>
        <p:blipFill rotWithShape="1">
          <a:blip r:embed="rId5">
            <a:alphaModFix/>
          </a:blip>
          <a:srcRect b="0" l="0" r="0" t="0"/>
          <a:stretch/>
        </p:blipFill>
        <p:spPr>
          <a:xfrm>
            <a:off x="4925411" y="2782225"/>
            <a:ext cx="766215" cy="857250"/>
          </a:xfrm>
          <a:prstGeom prst="rect">
            <a:avLst/>
          </a:prstGeom>
          <a:noFill/>
          <a:ln>
            <a:noFill/>
          </a:ln>
        </p:spPr>
      </p:pic>
      <p:pic>
        <p:nvPicPr>
          <p:cNvPr id="155" name="Google Shape;155;gbb10b688b6_0_18"/>
          <p:cNvPicPr preferRelativeResize="0"/>
          <p:nvPr/>
        </p:nvPicPr>
        <p:blipFill rotWithShape="1">
          <a:blip r:embed="rId6">
            <a:alphaModFix/>
          </a:blip>
          <a:srcRect b="0" l="0" r="0" t="0"/>
          <a:stretch/>
        </p:blipFill>
        <p:spPr>
          <a:xfrm>
            <a:off x="3475299" y="2758950"/>
            <a:ext cx="903800" cy="903800"/>
          </a:xfrm>
          <a:prstGeom prst="rect">
            <a:avLst/>
          </a:prstGeom>
          <a:noFill/>
          <a:ln>
            <a:noFill/>
          </a:ln>
        </p:spPr>
      </p:pic>
      <p:pic>
        <p:nvPicPr>
          <p:cNvPr id="156" name="Google Shape;156;gbb10b688b6_0_18"/>
          <p:cNvPicPr preferRelativeResize="0"/>
          <p:nvPr/>
        </p:nvPicPr>
        <p:blipFill rotWithShape="1">
          <a:blip r:embed="rId7">
            <a:alphaModFix/>
          </a:blip>
          <a:srcRect b="0" l="0" r="0" t="0"/>
          <a:stretch/>
        </p:blipFill>
        <p:spPr>
          <a:xfrm>
            <a:off x="6237938" y="2836678"/>
            <a:ext cx="766225" cy="748344"/>
          </a:xfrm>
          <a:prstGeom prst="rect">
            <a:avLst/>
          </a:prstGeom>
          <a:noFill/>
          <a:ln>
            <a:noFill/>
          </a:ln>
        </p:spPr>
      </p:pic>
      <p:pic>
        <p:nvPicPr>
          <p:cNvPr id="157" name="Google Shape;157;gbb10b688b6_0_18"/>
          <p:cNvPicPr preferRelativeResize="0"/>
          <p:nvPr/>
        </p:nvPicPr>
        <p:blipFill rotWithShape="1">
          <a:blip r:embed="rId8">
            <a:alphaModFix/>
          </a:blip>
          <a:srcRect b="0" l="0" r="0" t="0"/>
          <a:stretch/>
        </p:blipFill>
        <p:spPr>
          <a:xfrm>
            <a:off x="7550475" y="2820263"/>
            <a:ext cx="903800" cy="781174"/>
          </a:xfrm>
          <a:prstGeom prst="rect">
            <a:avLst/>
          </a:prstGeom>
          <a:noFill/>
          <a:ln>
            <a:noFill/>
          </a:ln>
        </p:spPr>
      </p:pic>
      <p:sp>
        <p:nvSpPr>
          <p:cNvPr id="158" name="Google Shape;158;gbb10b688b6_0_18"/>
          <p:cNvSpPr txBox="1"/>
          <p:nvPr>
            <p:ph type="title"/>
          </p:nvPr>
        </p:nvSpPr>
        <p:spPr>
          <a:xfrm>
            <a:off x="2267400" y="3894350"/>
            <a:ext cx="4728900" cy="6732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2500"/>
              <a:buNone/>
            </a:pPr>
            <a:r>
              <a:rPr lang="en-GB" sz="2800">
                <a:solidFill>
                  <a:srgbClr val="000000"/>
                </a:solidFill>
              </a:rPr>
              <a:t>Enol Fernández</a:t>
            </a:r>
            <a:endParaRPr sz="2800">
              <a:solidFill>
                <a:srgbClr val="000000"/>
              </a:solidFill>
            </a:endParaRPr>
          </a:p>
        </p:txBody>
      </p:sp>
      <p:pic>
        <p:nvPicPr>
          <p:cNvPr descr="Infrastructure Manager | GRyCAP | UPV" id="159" name="Google Shape;159;gbb10b688b6_0_18"/>
          <p:cNvPicPr preferRelativeResize="0"/>
          <p:nvPr/>
        </p:nvPicPr>
        <p:blipFill rotWithShape="1">
          <a:blip r:embed="rId9">
            <a:alphaModFix/>
          </a:blip>
          <a:srcRect b="10599" l="0" r="0" t="3644"/>
          <a:stretch/>
        </p:blipFill>
        <p:spPr>
          <a:xfrm>
            <a:off x="6065296" y="1905657"/>
            <a:ext cx="1459900" cy="565982"/>
          </a:xfrm>
          <a:prstGeom prst="rect">
            <a:avLst/>
          </a:prstGeom>
          <a:noFill/>
          <a:ln>
            <a:noFill/>
          </a:ln>
        </p:spPr>
      </p:pic>
      <p:pic>
        <p:nvPicPr>
          <p:cNvPr id="160" name="Google Shape;160;gbb10b688b6_0_18"/>
          <p:cNvPicPr preferRelativeResize="0"/>
          <p:nvPr/>
        </p:nvPicPr>
        <p:blipFill rotWithShape="1">
          <a:blip r:embed="rId10">
            <a:alphaModFix/>
          </a:blip>
          <a:srcRect b="0" l="26976" r="17584" t="0"/>
          <a:stretch/>
        </p:blipFill>
        <p:spPr>
          <a:xfrm>
            <a:off x="1335432" y="1882647"/>
            <a:ext cx="685334" cy="612001"/>
          </a:xfrm>
          <a:prstGeom prst="rect">
            <a:avLst/>
          </a:prstGeom>
          <a:solidFill>
            <a:schemeClr val="lt1"/>
          </a:solidFill>
          <a:ln>
            <a:noFill/>
          </a:ln>
        </p:spPr>
      </p:pic>
      <p:pic>
        <p:nvPicPr>
          <p:cNvPr id="161" name="Google Shape;161;gbb10b688b6_0_18"/>
          <p:cNvPicPr preferRelativeResize="0"/>
          <p:nvPr/>
        </p:nvPicPr>
        <p:blipFill rotWithShape="1">
          <a:blip r:embed="rId11">
            <a:alphaModFix/>
          </a:blip>
          <a:srcRect b="0" l="0" r="0" t="0"/>
          <a:stretch/>
        </p:blipFill>
        <p:spPr>
          <a:xfrm>
            <a:off x="2383871" y="1979297"/>
            <a:ext cx="978779" cy="418700"/>
          </a:xfrm>
          <a:prstGeom prst="rect">
            <a:avLst/>
          </a:prstGeom>
          <a:noFill/>
          <a:ln>
            <a:noFill/>
          </a:ln>
        </p:spPr>
      </p:pic>
      <p:pic>
        <p:nvPicPr>
          <p:cNvPr id="162" name="Google Shape;162;gbb10b688b6_0_18"/>
          <p:cNvPicPr preferRelativeResize="0"/>
          <p:nvPr/>
        </p:nvPicPr>
        <p:blipFill rotWithShape="1">
          <a:blip r:embed="rId12">
            <a:alphaModFix/>
          </a:blip>
          <a:srcRect b="0" l="0" r="0" t="0"/>
          <a:stretch/>
        </p:blipFill>
        <p:spPr>
          <a:xfrm>
            <a:off x="4855084" y="1852047"/>
            <a:ext cx="847107" cy="673200"/>
          </a:xfrm>
          <a:prstGeom prst="rect">
            <a:avLst/>
          </a:prstGeom>
          <a:noFill/>
          <a:ln>
            <a:noFill/>
          </a:ln>
        </p:spPr>
      </p:pic>
      <p:pic>
        <p:nvPicPr>
          <p:cNvPr id="163" name="Google Shape;163;gbb10b688b6_0_18"/>
          <p:cNvPicPr preferRelativeResize="0"/>
          <p:nvPr/>
        </p:nvPicPr>
        <p:blipFill rotWithShape="1">
          <a:blip r:embed="rId13">
            <a:alphaModFix/>
          </a:blip>
          <a:srcRect b="0" l="0" r="0" t="0"/>
          <a:stretch/>
        </p:blipFill>
        <p:spPr>
          <a:xfrm>
            <a:off x="3725755" y="1805551"/>
            <a:ext cx="766225" cy="766193"/>
          </a:xfrm>
          <a:prstGeom prst="rect">
            <a:avLst/>
          </a:prstGeom>
          <a:noFill/>
          <a:ln>
            <a:noFill/>
          </a:ln>
        </p:spPr>
      </p:pic>
      <p:pic>
        <p:nvPicPr>
          <p:cNvPr descr="EGI Applications Database (AppDB) – BioExcel – Centre of Excellence for  Computation Biomolecular Research" id="164" name="Google Shape;164;gbb10b688b6_0_18"/>
          <p:cNvPicPr preferRelativeResize="0"/>
          <p:nvPr/>
        </p:nvPicPr>
        <p:blipFill rotWithShape="1">
          <a:blip r:embed="rId14">
            <a:alphaModFix/>
          </a:blip>
          <a:srcRect b="0" l="0" r="0" t="0"/>
          <a:stretch/>
        </p:blipFill>
        <p:spPr>
          <a:xfrm>
            <a:off x="468153" y="1952322"/>
            <a:ext cx="504175" cy="472650"/>
          </a:xfrm>
          <a:prstGeom prst="rect">
            <a:avLst/>
          </a:prstGeom>
          <a:noFill/>
          <a:ln>
            <a:noFill/>
          </a:ln>
        </p:spPr>
      </p:pic>
      <p:pic>
        <p:nvPicPr>
          <p:cNvPr id="165" name="Google Shape;165;gbb10b688b6_0_18"/>
          <p:cNvPicPr preferRelativeResize="0"/>
          <p:nvPr/>
        </p:nvPicPr>
        <p:blipFill rotWithShape="1">
          <a:blip r:embed="rId15">
            <a:alphaModFix/>
          </a:blip>
          <a:srcRect b="0" l="0" r="0" t="0"/>
          <a:stretch/>
        </p:blipFill>
        <p:spPr>
          <a:xfrm>
            <a:off x="7888300" y="1905660"/>
            <a:ext cx="565975" cy="5659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gbacec6ad04_40_61"/>
          <p:cNvSpPr txBox="1"/>
          <p:nvPr>
            <p:ph type="title"/>
          </p:nvPr>
        </p:nvSpPr>
        <p:spPr>
          <a:xfrm>
            <a:off x="2579077" y="169145"/>
            <a:ext cx="4728796" cy="34163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Use case: AAI as a Service</a:t>
            </a:r>
            <a:endParaRPr/>
          </a:p>
        </p:txBody>
      </p:sp>
      <p:sp>
        <p:nvSpPr>
          <p:cNvPr id="437" name="Google Shape;437;gbacec6ad04_40_61"/>
          <p:cNvSpPr txBox="1"/>
          <p:nvPr/>
        </p:nvSpPr>
        <p:spPr>
          <a:xfrm>
            <a:off x="317013" y="965459"/>
            <a:ext cx="2818800" cy="37518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27"/>
              <a:buFont typeface="Arial"/>
              <a:buNone/>
            </a:pPr>
            <a:r>
              <a:rPr b="1" i="0" lang="en-GB" sz="1627" u="none" cap="none" strike="noStrike">
                <a:solidFill>
                  <a:schemeClr val="dk1"/>
                </a:solidFill>
                <a:latin typeface="Arial"/>
                <a:ea typeface="Arial"/>
                <a:cs typeface="Arial"/>
                <a:sym typeface="Arial"/>
              </a:rPr>
              <a:t>Check-in as an authentication proxy</a:t>
            </a:r>
            <a:r>
              <a:rPr b="0" i="0" lang="en-GB" sz="1627" u="none" cap="none" strike="noStrike">
                <a:solidFill>
                  <a:schemeClr val="dk1"/>
                </a:solidFill>
                <a:latin typeface="Arial"/>
                <a:ea typeface="Arial"/>
                <a:cs typeface="Arial"/>
                <a:sym typeface="Arial"/>
              </a:rPr>
              <a:t> to allow user logins from institutional IdPs in eduGAIN and social media for non EGI services</a:t>
            </a:r>
            <a:br>
              <a:rPr b="0" i="0" lang="en-GB" sz="1627" u="none" cap="none" strike="noStrike">
                <a:solidFill>
                  <a:schemeClr val="dk1"/>
                </a:solidFill>
                <a:latin typeface="Arial"/>
                <a:ea typeface="Arial"/>
                <a:cs typeface="Arial"/>
                <a:sym typeface="Arial"/>
              </a:rPr>
            </a:br>
            <a:endParaRPr b="0" i="0" sz="1627" u="none" cap="none" strike="noStrike">
              <a:solidFill>
                <a:schemeClr val="dk1"/>
              </a:solidFill>
              <a:latin typeface="Arial"/>
              <a:ea typeface="Arial"/>
              <a:cs typeface="Arial"/>
              <a:sym typeface="Arial"/>
            </a:endParaRPr>
          </a:p>
          <a:p>
            <a:pPr indent="-171450" lvl="0" marL="171450" marR="0" rtl="0" algn="l">
              <a:lnSpc>
                <a:spcPct val="100000"/>
              </a:lnSpc>
              <a:spcBef>
                <a:spcPts val="750"/>
              </a:spcBef>
              <a:spcAft>
                <a:spcPts val="0"/>
              </a:spcAft>
              <a:buClr>
                <a:srgbClr val="000000"/>
              </a:buClr>
              <a:buSzPts val="1627"/>
              <a:buFont typeface="Arial"/>
              <a:buChar char="•"/>
            </a:pPr>
            <a:r>
              <a:rPr b="0" i="0" lang="en-GB" sz="1627" u="none" cap="none" strike="noStrike">
                <a:solidFill>
                  <a:schemeClr val="dk1"/>
                </a:solidFill>
                <a:latin typeface="Arial"/>
                <a:ea typeface="Arial"/>
                <a:cs typeface="Arial"/>
                <a:sym typeface="Arial"/>
              </a:rPr>
              <a:t>Minimal overhead for the service development</a:t>
            </a:r>
            <a:br>
              <a:rPr b="0" i="0" lang="en-GB" sz="1627" u="none" cap="none" strike="noStrike">
                <a:solidFill>
                  <a:schemeClr val="dk1"/>
                </a:solidFill>
                <a:latin typeface="Arial"/>
                <a:ea typeface="Arial"/>
                <a:cs typeface="Arial"/>
                <a:sym typeface="Arial"/>
              </a:rPr>
            </a:br>
            <a:endParaRPr b="0" i="0" sz="1627" u="none" cap="none" strike="noStrike">
              <a:solidFill>
                <a:schemeClr val="dk1"/>
              </a:solidFill>
              <a:latin typeface="Arial"/>
              <a:ea typeface="Arial"/>
              <a:cs typeface="Arial"/>
              <a:sym typeface="Arial"/>
            </a:endParaRPr>
          </a:p>
          <a:p>
            <a:pPr indent="-171450" lvl="0" marL="171450" marR="0" rtl="0" algn="l">
              <a:lnSpc>
                <a:spcPct val="100000"/>
              </a:lnSpc>
              <a:spcBef>
                <a:spcPts val="750"/>
              </a:spcBef>
              <a:spcAft>
                <a:spcPts val="0"/>
              </a:spcAft>
              <a:buClr>
                <a:srgbClr val="000000"/>
              </a:buClr>
              <a:buSzPts val="1627"/>
              <a:buFont typeface="Arial"/>
              <a:buChar char="•"/>
            </a:pPr>
            <a:r>
              <a:rPr b="0" i="0" lang="en-GB" sz="1627" u="none" cap="none" strike="noStrike">
                <a:solidFill>
                  <a:schemeClr val="dk1"/>
                </a:solidFill>
                <a:latin typeface="Arial"/>
                <a:ea typeface="Arial"/>
                <a:cs typeface="Arial"/>
                <a:sym typeface="Arial"/>
              </a:rPr>
              <a:t>Prerequisites:</a:t>
            </a:r>
            <a:endParaRPr b="0" i="0" sz="1400" u="none" cap="none" strike="noStrike">
              <a:solidFill>
                <a:srgbClr val="000000"/>
              </a:solidFill>
              <a:latin typeface="Arial"/>
              <a:ea typeface="Arial"/>
              <a:cs typeface="Arial"/>
              <a:sym typeface="Arial"/>
            </a:endParaRPr>
          </a:p>
          <a:p>
            <a:pPr indent="-171450" lvl="1" marL="514350" marR="0" rtl="0" algn="l">
              <a:lnSpc>
                <a:spcPct val="100000"/>
              </a:lnSpc>
              <a:spcBef>
                <a:spcPts val="375"/>
              </a:spcBef>
              <a:spcAft>
                <a:spcPts val="0"/>
              </a:spcAft>
              <a:buClr>
                <a:srgbClr val="000000"/>
              </a:buClr>
              <a:buSzPts val="1395"/>
              <a:buFont typeface="Arial"/>
              <a:buChar char="•"/>
            </a:pPr>
            <a:r>
              <a:rPr b="0" i="0" lang="en-GB" sz="1395" u="none" cap="none" strike="noStrike">
                <a:solidFill>
                  <a:schemeClr val="dk1"/>
                </a:solidFill>
                <a:latin typeface="Arial"/>
                <a:ea typeface="Arial"/>
                <a:cs typeface="Arial"/>
                <a:sym typeface="Arial"/>
              </a:rPr>
              <a:t>Service provider must accept EGI policies on data protection </a:t>
            </a:r>
            <a:br>
              <a:rPr b="0" i="0" lang="en-GB" sz="1395" u="none" cap="none" strike="noStrike">
                <a:solidFill>
                  <a:schemeClr val="dk1"/>
                </a:solidFill>
                <a:latin typeface="Arial"/>
                <a:ea typeface="Arial"/>
                <a:cs typeface="Arial"/>
                <a:sym typeface="Arial"/>
              </a:rPr>
            </a:br>
            <a:endParaRPr b="0" i="0" sz="1395" u="none" cap="none" strike="noStrike">
              <a:solidFill>
                <a:schemeClr val="dk1"/>
              </a:solidFill>
              <a:latin typeface="Arial"/>
              <a:ea typeface="Arial"/>
              <a:cs typeface="Arial"/>
              <a:sym typeface="Arial"/>
            </a:endParaRPr>
          </a:p>
          <a:p>
            <a:pPr indent="0" lvl="0" marL="0" marR="0" rtl="0" algn="l">
              <a:lnSpc>
                <a:spcPct val="100000"/>
              </a:lnSpc>
              <a:spcBef>
                <a:spcPts val="750"/>
              </a:spcBef>
              <a:spcAft>
                <a:spcPts val="0"/>
              </a:spcAft>
              <a:buClr>
                <a:srgbClr val="000000"/>
              </a:buClr>
              <a:buSzPts val="1627"/>
              <a:buFont typeface="Arial"/>
              <a:buNone/>
            </a:pPr>
            <a:r>
              <a:t/>
            </a:r>
            <a:endParaRPr b="0" i="0" sz="1627" u="none" cap="none" strike="noStrike">
              <a:solidFill>
                <a:schemeClr val="dk1"/>
              </a:solidFill>
              <a:latin typeface="Arial"/>
              <a:ea typeface="Arial"/>
              <a:cs typeface="Arial"/>
              <a:sym typeface="Arial"/>
            </a:endParaRPr>
          </a:p>
          <a:p>
            <a:pPr indent="-68135" lvl="0" marL="171450" marR="0" rtl="0" algn="l">
              <a:lnSpc>
                <a:spcPct val="100000"/>
              </a:lnSpc>
              <a:spcBef>
                <a:spcPts val="750"/>
              </a:spcBef>
              <a:spcAft>
                <a:spcPts val="0"/>
              </a:spcAft>
              <a:buClr>
                <a:srgbClr val="000000"/>
              </a:buClr>
              <a:buSzPts val="1627"/>
              <a:buFont typeface="Arial"/>
              <a:buNone/>
            </a:pPr>
            <a:r>
              <a:t/>
            </a:r>
            <a:endParaRPr b="0" i="0" sz="1627" u="none" cap="none" strike="noStrike">
              <a:solidFill>
                <a:schemeClr val="dk1"/>
              </a:solidFill>
              <a:latin typeface="Arial"/>
              <a:ea typeface="Arial"/>
              <a:cs typeface="Arial"/>
              <a:sym typeface="Arial"/>
            </a:endParaRPr>
          </a:p>
        </p:txBody>
      </p:sp>
      <p:grpSp>
        <p:nvGrpSpPr>
          <p:cNvPr id="438" name="Google Shape;438;gbacec6ad04_40_61"/>
          <p:cNvGrpSpPr/>
          <p:nvPr/>
        </p:nvGrpSpPr>
        <p:grpSpPr>
          <a:xfrm>
            <a:off x="3275857" y="867992"/>
            <a:ext cx="4710252" cy="3780420"/>
            <a:chOff x="3275857" y="573528"/>
            <a:chExt cx="4710252" cy="3780420"/>
          </a:xfrm>
        </p:grpSpPr>
        <p:sp>
          <p:nvSpPr>
            <p:cNvPr id="439" name="Google Shape;439;gbacec6ad04_40_61"/>
            <p:cNvSpPr/>
            <p:nvPr/>
          </p:nvSpPr>
          <p:spPr>
            <a:xfrm rot="-4083350">
              <a:off x="3441343" y="1473407"/>
              <a:ext cx="2510898" cy="2052228"/>
            </a:xfrm>
            <a:prstGeom prst="cloud">
              <a:avLst/>
            </a:prstGeom>
            <a:noFill/>
            <a:ln cap="flat" cmpd="sng" w="28575">
              <a:solidFill>
                <a:srgbClr val="4F81BD"/>
              </a:solidFill>
              <a:prstDash val="dash"/>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sp>
          <p:nvSpPr>
            <p:cNvPr id="440" name="Google Shape;440;gbacec6ad04_40_61"/>
            <p:cNvSpPr/>
            <p:nvPr/>
          </p:nvSpPr>
          <p:spPr>
            <a:xfrm>
              <a:off x="4572000" y="2949792"/>
              <a:ext cx="864096" cy="37804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chemeClr val="dk1"/>
                  </a:solidFill>
                  <a:latin typeface="Arial"/>
                  <a:ea typeface="Arial"/>
                  <a:cs typeface="Arial"/>
                  <a:sym typeface="Arial"/>
                </a:rPr>
                <a:t>EGI Infrastructure</a:t>
              </a:r>
              <a:endParaRPr b="0" i="0" sz="1400" u="none" cap="none" strike="noStrike">
                <a:solidFill>
                  <a:srgbClr val="000000"/>
                </a:solidFill>
                <a:latin typeface="Arial"/>
                <a:ea typeface="Arial"/>
                <a:cs typeface="Arial"/>
                <a:sym typeface="Arial"/>
              </a:endParaRPr>
            </a:p>
          </p:txBody>
        </p:sp>
        <p:sp>
          <p:nvSpPr>
            <p:cNvPr id="441" name="Google Shape;441;gbacec6ad04_40_61"/>
            <p:cNvSpPr/>
            <p:nvPr/>
          </p:nvSpPr>
          <p:spPr>
            <a:xfrm>
              <a:off x="6030162" y="573528"/>
              <a:ext cx="1296144" cy="756084"/>
            </a:xfrm>
            <a:prstGeom prst="cloud">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en-GB" sz="1350" u="none" cap="none" strike="noStrike">
                  <a:solidFill>
                    <a:schemeClr val="dk1"/>
                  </a:solidFill>
                  <a:latin typeface="Arial"/>
                  <a:ea typeface="Arial"/>
                  <a:cs typeface="Arial"/>
                  <a:sym typeface="Arial"/>
                </a:rPr>
                <a:t>eduGAIN</a:t>
              </a:r>
              <a:endParaRPr b="0" i="0" sz="1350" u="none" cap="none" strike="noStrike">
                <a:solidFill>
                  <a:schemeClr val="dk1"/>
                </a:solidFill>
                <a:latin typeface="Arial"/>
                <a:ea typeface="Arial"/>
                <a:cs typeface="Arial"/>
                <a:sym typeface="Arial"/>
              </a:endParaRPr>
            </a:p>
          </p:txBody>
        </p:sp>
        <p:sp>
          <p:nvSpPr>
            <p:cNvPr id="442" name="Google Shape;442;gbacec6ad04_40_61"/>
            <p:cNvSpPr/>
            <p:nvPr/>
          </p:nvSpPr>
          <p:spPr>
            <a:xfrm>
              <a:off x="5004049" y="627535"/>
              <a:ext cx="1026114" cy="756084"/>
            </a:xfrm>
            <a:prstGeom prst="cloud">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en-GB" sz="1350" u="none" cap="none" strike="noStrike">
                  <a:solidFill>
                    <a:schemeClr val="dk1"/>
                  </a:solidFill>
                  <a:latin typeface="Arial"/>
                  <a:ea typeface="Arial"/>
                  <a:cs typeface="Arial"/>
                  <a:sym typeface="Arial"/>
                </a:rPr>
                <a:t>Social IDPs</a:t>
              </a:r>
              <a:endParaRPr b="0" i="0" sz="1400" u="none" cap="none" strike="noStrike">
                <a:solidFill>
                  <a:srgbClr val="000000"/>
                </a:solidFill>
                <a:latin typeface="Arial"/>
                <a:ea typeface="Arial"/>
                <a:cs typeface="Arial"/>
                <a:sym typeface="Arial"/>
              </a:endParaRPr>
            </a:p>
          </p:txBody>
        </p:sp>
        <p:sp>
          <p:nvSpPr>
            <p:cNvPr id="443" name="Google Shape;443;gbacec6ad04_40_61"/>
            <p:cNvSpPr/>
            <p:nvPr/>
          </p:nvSpPr>
          <p:spPr>
            <a:xfrm>
              <a:off x="6300192" y="1113588"/>
              <a:ext cx="1685916" cy="756084"/>
            </a:xfrm>
            <a:prstGeom prst="cloud">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en-GB" sz="1350" u="none" cap="none" strike="noStrike">
                  <a:solidFill>
                    <a:schemeClr val="dk1"/>
                  </a:solidFill>
                  <a:latin typeface="Arial"/>
                  <a:ea typeface="Arial"/>
                  <a:cs typeface="Arial"/>
                  <a:sym typeface="Arial"/>
                </a:rPr>
                <a:t>Institutional</a:t>
              </a:r>
              <a:br>
                <a:rPr b="0" i="0" lang="en-GB" sz="1350" u="none" cap="none" strike="noStrike">
                  <a:solidFill>
                    <a:schemeClr val="dk1"/>
                  </a:solidFill>
                  <a:latin typeface="Arial"/>
                  <a:ea typeface="Arial"/>
                  <a:cs typeface="Arial"/>
                  <a:sym typeface="Arial"/>
                </a:rPr>
              </a:br>
              <a:r>
                <a:rPr b="0" i="0" lang="en-GB" sz="1350" u="none" cap="none" strike="noStrike">
                  <a:solidFill>
                    <a:schemeClr val="dk1"/>
                  </a:solidFill>
                  <a:latin typeface="Arial"/>
                  <a:ea typeface="Arial"/>
                  <a:cs typeface="Arial"/>
                  <a:sym typeface="Arial"/>
                </a:rPr>
                <a:t>IdP</a:t>
              </a:r>
              <a:endParaRPr b="0" i="0" sz="1350" u="none" cap="none" strike="noStrike">
                <a:solidFill>
                  <a:schemeClr val="dk1"/>
                </a:solidFill>
                <a:latin typeface="Arial"/>
                <a:ea typeface="Arial"/>
                <a:cs typeface="Arial"/>
                <a:sym typeface="Arial"/>
              </a:endParaRPr>
            </a:p>
          </p:txBody>
        </p:sp>
        <p:sp>
          <p:nvSpPr>
            <p:cNvPr id="444" name="Google Shape;444;gbacec6ad04_40_61"/>
            <p:cNvSpPr/>
            <p:nvPr/>
          </p:nvSpPr>
          <p:spPr>
            <a:xfrm>
              <a:off x="6138174" y="3489852"/>
              <a:ext cx="1674186" cy="864096"/>
            </a:xfrm>
            <a:prstGeom prst="roundRect">
              <a:avLst>
                <a:gd fmla="val 16667" name="adj"/>
              </a:avLst>
            </a:prstGeom>
            <a:solidFill>
              <a:srgbClr val="FFD966"/>
            </a:solidFill>
            <a:ln cap="flat" cmpd="sng" w="25400">
              <a:solidFill>
                <a:srgbClr val="78787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Arial"/>
                  <a:ea typeface="Arial"/>
                  <a:cs typeface="Arial"/>
                  <a:sym typeface="Arial"/>
                </a:rPr>
                <a:t>SERVICE</a:t>
              </a:r>
              <a:endParaRPr b="0" i="0" sz="1400" u="none" cap="none" strike="noStrike">
                <a:solidFill>
                  <a:srgbClr val="000000"/>
                </a:solidFill>
                <a:latin typeface="Arial"/>
                <a:ea typeface="Arial"/>
                <a:cs typeface="Arial"/>
                <a:sym typeface="Arial"/>
              </a:endParaRPr>
            </a:p>
          </p:txBody>
        </p:sp>
        <p:cxnSp>
          <p:nvCxnSpPr>
            <p:cNvPr id="445" name="Google Shape;445;gbacec6ad04_40_61"/>
            <p:cNvCxnSpPr>
              <a:stCxn id="443" idx="1"/>
            </p:cNvCxnSpPr>
            <p:nvPr/>
          </p:nvCxnSpPr>
          <p:spPr>
            <a:xfrm flipH="1">
              <a:off x="5959950" y="1868867"/>
              <a:ext cx="1183200" cy="667800"/>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254"/>
                </a:srgbClr>
              </a:outerShdw>
            </a:effectLst>
          </p:spPr>
        </p:cxnSp>
        <p:cxnSp>
          <p:nvCxnSpPr>
            <p:cNvPr id="446" name="Google Shape;446;gbacec6ad04_40_61"/>
            <p:cNvCxnSpPr/>
            <p:nvPr/>
          </p:nvCxnSpPr>
          <p:spPr>
            <a:xfrm flipH="1">
              <a:off x="5616978" y="1221600"/>
              <a:ext cx="629208" cy="972108"/>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254"/>
                </a:srgbClr>
              </a:outerShdw>
            </a:effectLst>
          </p:spPr>
        </p:cxnSp>
        <p:cxnSp>
          <p:nvCxnSpPr>
            <p:cNvPr id="447" name="Google Shape;447;gbacec6ad04_40_61"/>
            <p:cNvCxnSpPr>
              <a:stCxn id="442" idx="1"/>
            </p:cNvCxnSpPr>
            <p:nvPr/>
          </p:nvCxnSpPr>
          <p:spPr>
            <a:xfrm>
              <a:off x="5517106" y="1382814"/>
              <a:ext cx="99900" cy="810900"/>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254"/>
                </a:srgbClr>
              </a:outerShdw>
            </a:effectLst>
          </p:spPr>
        </p:cxnSp>
        <p:cxnSp>
          <p:nvCxnSpPr>
            <p:cNvPr id="448" name="Google Shape;448;gbacec6ad04_40_61"/>
            <p:cNvCxnSpPr>
              <a:endCxn id="444" idx="0"/>
            </p:cNvCxnSpPr>
            <p:nvPr/>
          </p:nvCxnSpPr>
          <p:spPr>
            <a:xfrm>
              <a:off x="5616867" y="2879652"/>
              <a:ext cx="1358400" cy="610200"/>
            </a:xfrm>
            <a:prstGeom prst="straightConnector1">
              <a:avLst/>
            </a:prstGeom>
            <a:noFill/>
            <a:ln cap="flat" cmpd="sng" w="25400">
              <a:solidFill>
                <a:schemeClr val="accent1"/>
              </a:solidFill>
              <a:prstDash val="solid"/>
              <a:round/>
              <a:headEnd len="sm" w="sm" type="none"/>
              <a:tailEnd len="med" w="med" type="stealth"/>
            </a:ln>
            <a:effectLst>
              <a:outerShdw blurRad="40000" rotWithShape="0" dir="5400000" dist="20000">
                <a:srgbClr val="000000">
                  <a:alpha val="37254"/>
                </a:srgbClr>
              </a:outerShdw>
            </a:effectLst>
          </p:spPr>
        </p:cxnSp>
        <p:grpSp>
          <p:nvGrpSpPr>
            <p:cNvPr id="449" name="Google Shape;449;gbacec6ad04_40_61"/>
            <p:cNvGrpSpPr/>
            <p:nvPr/>
          </p:nvGrpSpPr>
          <p:grpSpPr>
            <a:xfrm>
              <a:off x="5176791" y="2211770"/>
              <a:ext cx="804119" cy="864095"/>
              <a:chOff x="-739799" y="2914873"/>
              <a:chExt cx="1292700" cy="1458300"/>
            </a:xfrm>
          </p:grpSpPr>
          <p:sp>
            <p:nvSpPr>
              <p:cNvPr id="450" name="Google Shape;450;gbacec6ad04_40_61"/>
              <p:cNvSpPr/>
              <p:nvPr/>
            </p:nvSpPr>
            <p:spPr>
              <a:xfrm>
                <a:off x="-739799" y="2914873"/>
                <a:ext cx="1292700" cy="1458300"/>
              </a:xfrm>
              <a:prstGeom prst="roundRect">
                <a:avLst>
                  <a:gd fmla="val 16667" name="adj"/>
                </a:avLst>
              </a:prstGeom>
              <a:solidFill>
                <a:schemeClr val="lt1"/>
              </a:solidFill>
              <a:ln cap="flat" cmpd="sng" w="25400">
                <a:solidFill>
                  <a:schemeClr val="accent1"/>
                </a:solidFill>
                <a:prstDash val="solid"/>
                <a:round/>
                <a:headEnd len="sm" w="sm" type="none"/>
                <a:tailEnd len="sm" w="sm" type="none"/>
              </a:ln>
            </p:spPr>
            <p:txBody>
              <a:bodyPr anchorCtr="0" anchor="b"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825"/>
                  <a:buFont typeface="Arial"/>
                  <a:buNone/>
                </a:pPr>
                <a:r>
                  <a:rPr b="1" i="0" lang="en-GB" sz="825" u="none" cap="none" strike="noStrike">
                    <a:solidFill>
                      <a:schemeClr val="dk1"/>
                    </a:solidFill>
                    <a:latin typeface="Arial"/>
                    <a:ea typeface="Arial"/>
                    <a:cs typeface="Arial"/>
                    <a:sym typeface="Arial"/>
                  </a:rPr>
                  <a:t>EGI CheckIn</a:t>
                </a:r>
                <a:endParaRPr b="1" i="0" sz="825" u="none" cap="none" strike="noStrike">
                  <a:solidFill>
                    <a:schemeClr val="dk1"/>
                  </a:solidFill>
                  <a:latin typeface="Arial"/>
                  <a:ea typeface="Arial"/>
                  <a:cs typeface="Arial"/>
                  <a:sym typeface="Arial"/>
                </a:endParaRPr>
              </a:p>
            </p:txBody>
          </p:sp>
          <p:pic>
            <p:nvPicPr>
              <p:cNvPr descr="4361018b05117b92dc1a71d9622efbbf.png" id="451" name="Google Shape;451;gbacec6ad04_40_61"/>
              <p:cNvPicPr preferRelativeResize="0"/>
              <p:nvPr/>
            </p:nvPicPr>
            <p:blipFill rotWithShape="1">
              <a:blip r:embed="rId3">
                <a:alphaModFix/>
              </a:blip>
              <a:srcRect b="0" l="0" r="0" t="0"/>
              <a:stretch/>
            </p:blipFill>
            <p:spPr>
              <a:xfrm>
                <a:off x="-518037" y="2988223"/>
                <a:ext cx="849300" cy="823200"/>
              </a:xfrm>
              <a:prstGeom prst="rect">
                <a:avLst/>
              </a:prstGeom>
              <a:noFill/>
              <a:ln>
                <a:noFill/>
              </a:ln>
            </p:spPr>
          </p:pic>
        </p:gr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gbacec6ad04_40_81"/>
          <p:cNvSpPr txBox="1"/>
          <p:nvPr>
            <p:ph type="title"/>
          </p:nvPr>
        </p:nvSpPr>
        <p:spPr>
          <a:xfrm>
            <a:off x="2579077" y="169145"/>
            <a:ext cx="4728796" cy="34163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Use case: AAI Integration</a:t>
            </a:r>
            <a:endParaRPr/>
          </a:p>
        </p:txBody>
      </p:sp>
      <p:sp>
        <p:nvSpPr>
          <p:cNvPr id="458" name="Google Shape;458;gbacec6ad04_40_81"/>
          <p:cNvSpPr txBox="1"/>
          <p:nvPr/>
        </p:nvSpPr>
        <p:spPr>
          <a:xfrm>
            <a:off x="346230" y="924121"/>
            <a:ext cx="3186300" cy="39399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42"/>
              <a:buFont typeface="Arial"/>
              <a:buNone/>
            </a:pPr>
            <a:r>
              <a:rPr b="0" i="0" lang="en-GB" sz="1942" u="none" cap="none" strike="noStrike">
                <a:solidFill>
                  <a:schemeClr val="dk1"/>
                </a:solidFill>
                <a:latin typeface="Arial"/>
                <a:ea typeface="Arial"/>
                <a:cs typeface="Arial"/>
                <a:sym typeface="Arial"/>
              </a:rPr>
              <a:t>Community operating its own AAI connected as an IdP to Check-in to allow its users to access EGI services &amp; resources</a:t>
            </a:r>
            <a:br>
              <a:rPr b="0" i="0" lang="en-GB" sz="1942" u="none" cap="none" strike="noStrike">
                <a:solidFill>
                  <a:schemeClr val="dk1"/>
                </a:solidFill>
                <a:latin typeface="Arial"/>
                <a:ea typeface="Arial"/>
                <a:cs typeface="Arial"/>
                <a:sym typeface="Arial"/>
              </a:rPr>
            </a:br>
            <a:endParaRPr b="0" i="0" sz="1942" u="none" cap="none" strike="noStrike">
              <a:solidFill>
                <a:schemeClr val="dk1"/>
              </a:solidFill>
              <a:latin typeface="Arial"/>
              <a:ea typeface="Arial"/>
              <a:cs typeface="Arial"/>
              <a:sym typeface="Arial"/>
            </a:endParaRPr>
          </a:p>
          <a:p>
            <a:pPr indent="-171450" lvl="0" marL="171450" marR="0" rtl="0" algn="l">
              <a:lnSpc>
                <a:spcPct val="100000"/>
              </a:lnSpc>
              <a:spcBef>
                <a:spcPts val="750"/>
              </a:spcBef>
              <a:spcAft>
                <a:spcPts val="0"/>
              </a:spcAft>
              <a:buClr>
                <a:srgbClr val="000000"/>
              </a:buClr>
              <a:buSzPts val="1942"/>
              <a:buFont typeface="Arial"/>
              <a:buChar char="•"/>
            </a:pPr>
            <a:r>
              <a:rPr b="0" i="0" lang="en-GB" sz="1942" u="none" cap="none" strike="noStrike">
                <a:solidFill>
                  <a:schemeClr val="dk1"/>
                </a:solidFill>
                <a:latin typeface="Arial"/>
                <a:ea typeface="Arial"/>
                <a:cs typeface="Arial"/>
                <a:sym typeface="Arial"/>
              </a:rPr>
              <a:t>Users can access EGI services without changing their authentication workflow</a:t>
            </a:r>
            <a:endParaRPr b="0" i="0" sz="1942" u="none" cap="none" strike="noStrike">
              <a:solidFill>
                <a:schemeClr val="dk1"/>
              </a:solidFill>
              <a:latin typeface="Arial"/>
              <a:ea typeface="Arial"/>
              <a:cs typeface="Arial"/>
              <a:sym typeface="Arial"/>
            </a:endParaRPr>
          </a:p>
        </p:txBody>
      </p:sp>
      <p:grpSp>
        <p:nvGrpSpPr>
          <p:cNvPr id="459" name="Google Shape;459;gbacec6ad04_40_81"/>
          <p:cNvGrpSpPr/>
          <p:nvPr/>
        </p:nvGrpSpPr>
        <p:grpSpPr>
          <a:xfrm>
            <a:off x="4572000" y="573528"/>
            <a:ext cx="3429000" cy="4569973"/>
            <a:chOff x="4572000" y="573528"/>
            <a:chExt cx="3429000" cy="4569973"/>
          </a:xfrm>
        </p:grpSpPr>
        <p:sp>
          <p:nvSpPr>
            <p:cNvPr id="460" name="Google Shape;460;gbacec6ad04_40_81"/>
            <p:cNvSpPr/>
            <p:nvPr/>
          </p:nvSpPr>
          <p:spPr>
            <a:xfrm rot="10800000">
              <a:off x="4572000" y="2486838"/>
              <a:ext cx="3375186" cy="2656663"/>
            </a:xfrm>
            <a:prstGeom prst="cloud">
              <a:avLst/>
            </a:prstGeom>
            <a:noFill/>
            <a:ln cap="flat" cmpd="sng" w="28575">
              <a:solidFill>
                <a:srgbClr val="4F81BD"/>
              </a:solidFill>
              <a:prstDash val="dash"/>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sp>
          <p:nvSpPr>
            <p:cNvPr id="461" name="Google Shape;461;gbacec6ad04_40_81"/>
            <p:cNvSpPr/>
            <p:nvPr/>
          </p:nvSpPr>
          <p:spPr>
            <a:xfrm>
              <a:off x="5112060" y="3057804"/>
              <a:ext cx="864096" cy="37804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chemeClr val="dk1"/>
                  </a:solidFill>
                  <a:latin typeface="Arial"/>
                  <a:ea typeface="Arial"/>
                  <a:cs typeface="Arial"/>
                  <a:sym typeface="Arial"/>
                </a:rPr>
                <a:t>EGI Infrastructure</a:t>
              </a:r>
              <a:endParaRPr b="0" i="0" sz="1400" u="none" cap="none" strike="noStrike">
                <a:solidFill>
                  <a:srgbClr val="000000"/>
                </a:solidFill>
                <a:latin typeface="Arial"/>
                <a:ea typeface="Arial"/>
                <a:cs typeface="Arial"/>
                <a:sym typeface="Arial"/>
              </a:endParaRPr>
            </a:p>
          </p:txBody>
        </p:sp>
        <p:sp>
          <p:nvSpPr>
            <p:cNvPr id="462" name="Google Shape;462;gbacec6ad04_40_81"/>
            <p:cNvSpPr/>
            <p:nvPr/>
          </p:nvSpPr>
          <p:spPr>
            <a:xfrm>
              <a:off x="6084169" y="573528"/>
              <a:ext cx="972107" cy="486054"/>
            </a:xfrm>
            <a:prstGeom prst="cloud">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0" i="0" lang="en-GB" sz="1050" u="none" cap="none" strike="noStrike">
                  <a:solidFill>
                    <a:schemeClr val="dk1"/>
                  </a:solidFill>
                  <a:latin typeface="Arial"/>
                  <a:ea typeface="Arial"/>
                  <a:cs typeface="Arial"/>
                  <a:sym typeface="Arial"/>
                </a:rPr>
                <a:t>eduGAIN</a:t>
              </a:r>
              <a:endParaRPr b="0" i="0" sz="1050" u="none" cap="none" strike="noStrike">
                <a:solidFill>
                  <a:schemeClr val="dk1"/>
                </a:solidFill>
                <a:latin typeface="Arial"/>
                <a:ea typeface="Arial"/>
                <a:cs typeface="Arial"/>
                <a:sym typeface="Arial"/>
              </a:endParaRPr>
            </a:p>
          </p:txBody>
        </p:sp>
        <p:sp>
          <p:nvSpPr>
            <p:cNvPr id="463" name="Google Shape;463;gbacec6ad04_40_81"/>
            <p:cNvSpPr/>
            <p:nvPr/>
          </p:nvSpPr>
          <p:spPr>
            <a:xfrm>
              <a:off x="5220072" y="627535"/>
              <a:ext cx="972109" cy="432047"/>
            </a:xfrm>
            <a:prstGeom prst="cloud">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chemeClr val="dk1"/>
                  </a:solidFill>
                  <a:latin typeface="Arial"/>
                  <a:ea typeface="Arial"/>
                  <a:cs typeface="Arial"/>
                  <a:sym typeface="Arial"/>
                </a:rPr>
                <a:t>Social IDPs</a:t>
              </a:r>
              <a:endParaRPr b="0" i="0" sz="1400" u="none" cap="none" strike="noStrike">
                <a:solidFill>
                  <a:srgbClr val="000000"/>
                </a:solidFill>
                <a:latin typeface="Arial"/>
                <a:ea typeface="Arial"/>
                <a:cs typeface="Arial"/>
                <a:sym typeface="Arial"/>
              </a:endParaRPr>
            </a:p>
          </p:txBody>
        </p:sp>
        <p:sp>
          <p:nvSpPr>
            <p:cNvPr id="464" name="Google Shape;464;gbacec6ad04_40_81"/>
            <p:cNvSpPr/>
            <p:nvPr/>
          </p:nvSpPr>
          <p:spPr>
            <a:xfrm>
              <a:off x="6770434" y="735546"/>
              <a:ext cx="1230566" cy="594066"/>
            </a:xfrm>
            <a:prstGeom prst="cloud">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0" i="0" lang="en-GB" sz="1050" u="none" cap="none" strike="noStrike">
                  <a:solidFill>
                    <a:schemeClr val="dk1"/>
                  </a:solidFill>
                  <a:latin typeface="Arial"/>
                  <a:ea typeface="Arial"/>
                  <a:cs typeface="Arial"/>
                  <a:sym typeface="Arial"/>
                </a:rPr>
                <a:t>Institutional</a:t>
              </a:r>
              <a:br>
                <a:rPr b="0" i="0" lang="en-GB" sz="1050" u="none" cap="none" strike="noStrike">
                  <a:solidFill>
                    <a:schemeClr val="dk1"/>
                  </a:solidFill>
                  <a:latin typeface="Arial"/>
                  <a:ea typeface="Arial"/>
                  <a:cs typeface="Arial"/>
                  <a:sym typeface="Arial"/>
                </a:rPr>
              </a:br>
              <a:r>
                <a:rPr b="0" i="0" lang="en-GB" sz="1050" u="none" cap="none" strike="noStrike">
                  <a:solidFill>
                    <a:schemeClr val="dk1"/>
                  </a:solidFill>
                  <a:latin typeface="Arial"/>
                  <a:ea typeface="Arial"/>
                  <a:cs typeface="Arial"/>
                  <a:sym typeface="Arial"/>
                </a:rPr>
                <a:t>IdP</a:t>
              </a:r>
              <a:endParaRPr b="0" i="0" sz="1050" u="none" cap="none" strike="noStrike">
                <a:solidFill>
                  <a:schemeClr val="dk1"/>
                </a:solidFill>
                <a:latin typeface="Arial"/>
                <a:ea typeface="Arial"/>
                <a:cs typeface="Arial"/>
                <a:sym typeface="Arial"/>
              </a:endParaRPr>
            </a:p>
          </p:txBody>
        </p:sp>
        <p:sp>
          <p:nvSpPr>
            <p:cNvPr id="465" name="Google Shape;465;gbacec6ad04_40_81"/>
            <p:cNvSpPr/>
            <p:nvPr/>
          </p:nvSpPr>
          <p:spPr>
            <a:xfrm>
              <a:off x="6624228" y="3543858"/>
              <a:ext cx="941730" cy="486054"/>
            </a:xfrm>
            <a:prstGeom prst="roundRect">
              <a:avLst>
                <a:gd fmla="val 16667" name="adj"/>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en-GB" sz="1350" u="none" cap="none" strike="noStrike">
                  <a:solidFill>
                    <a:schemeClr val="lt1"/>
                  </a:solidFill>
                  <a:latin typeface="Arial"/>
                  <a:ea typeface="Arial"/>
                  <a:cs typeface="Arial"/>
                  <a:sym typeface="Arial"/>
                </a:rPr>
                <a:t>Service</a:t>
              </a:r>
              <a:endParaRPr b="0" i="0" sz="1400" u="none" cap="none" strike="noStrike">
                <a:solidFill>
                  <a:srgbClr val="000000"/>
                </a:solidFill>
                <a:latin typeface="Arial"/>
                <a:ea typeface="Arial"/>
                <a:cs typeface="Arial"/>
                <a:sym typeface="Arial"/>
              </a:endParaRPr>
            </a:p>
          </p:txBody>
        </p:sp>
        <p:cxnSp>
          <p:nvCxnSpPr>
            <p:cNvPr id="466" name="Google Shape;466;gbacec6ad04_40_81"/>
            <p:cNvCxnSpPr>
              <a:stCxn id="467" idx="2"/>
              <a:endCxn id="465" idx="0"/>
            </p:cNvCxnSpPr>
            <p:nvPr/>
          </p:nvCxnSpPr>
          <p:spPr>
            <a:xfrm>
              <a:off x="6432222" y="3165816"/>
              <a:ext cx="663000" cy="378000"/>
            </a:xfrm>
            <a:prstGeom prst="straightConnector1">
              <a:avLst/>
            </a:prstGeom>
            <a:noFill/>
            <a:ln cap="flat" cmpd="sng" w="25400">
              <a:solidFill>
                <a:schemeClr val="accent1"/>
              </a:solidFill>
              <a:prstDash val="solid"/>
              <a:round/>
              <a:headEnd len="sm" w="sm" type="none"/>
              <a:tailEnd len="med" w="med" type="stealth"/>
            </a:ln>
            <a:effectLst>
              <a:outerShdw blurRad="40000" rotWithShape="0" dir="5400000" dist="20000">
                <a:srgbClr val="000000">
                  <a:alpha val="37254"/>
                </a:srgbClr>
              </a:outerShdw>
            </a:effectLst>
          </p:spPr>
        </p:cxnSp>
        <p:sp>
          <p:nvSpPr>
            <p:cNvPr id="468" name="Google Shape;468;gbacec6ad04_40_81"/>
            <p:cNvSpPr/>
            <p:nvPr/>
          </p:nvSpPr>
          <p:spPr>
            <a:xfrm>
              <a:off x="5598114" y="1491630"/>
              <a:ext cx="1566174" cy="810090"/>
            </a:xfrm>
            <a:prstGeom prst="downArrowCallout">
              <a:avLst>
                <a:gd fmla="val 13003" name="adj1"/>
                <a:gd fmla="val 14202" name="adj2"/>
                <a:gd fmla="val 25000" name="adj3"/>
                <a:gd fmla="val 64977" name="adj4"/>
              </a:avLst>
            </a:prstGeom>
            <a:solidFill>
              <a:srgbClr val="FFD966"/>
            </a:solidFill>
            <a:ln cap="flat" cmpd="sng" w="9525">
              <a:solidFill>
                <a:srgbClr val="A1A1A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en-GB" sz="1350" u="none" cap="none" strike="noStrike">
                  <a:solidFill>
                    <a:schemeClr val="dk1"/>
                  </a:solidFill>
                  <a:latin typeface="Arial"/>
                  <a:ea typeface="Arial"/>
                  <a:cs typeface="Arial"/>
                  <a:sym typeface="Arial"/>
                </a:rPr>
                <a:t>AAI Proxy</a:t>
              </a:r>
              <a:endParaRPr b="0" i="0" sz="1400" u="none" cap="none" strike="noStrike">
                <a:solidFill>
                  <a:srgbClr val="000000"/>
                </a:solidFill>
                <a:latin typeface="Arial"/>
                <a:ea typeface="Arial"/>
                <a:cs typeface="Arial"/>
                <a:sym typeface="Arial"/>
              </a:endParaRPr>
            </a:p>
          </p:txBody>
        </p:sp>
        <p:sp>
          <p:nvSpPr>
            <p:cNvPr id="469" name="Google Shape;469;gbacec6ad04_40_81"/>
            <p:cNvSpPr/>
            <p:nvPr/>
          </p:nvSpPr>
          <p:spPr>
            <a:xfrm>
              <a:off x="5490102" y="3597864"/>
              <a:ext cx="941730" cy="486054"/>
            </a:xfrm>
            <a:prstGeom prst="roundRect">
              <a:avLst>
                <a:gd fmla="val 16667" name="adj"/>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en-GB" sz="1350" u="none" cap="none" strike="noStrike">
                  <a:solidFill>
                    <a:schemeClr val="lt1"/>
                  </a:solidFill>
                  <a:latin typeface="Arial"/>
                  <a:ea typeface="Arial"/>
                  <a:cs typeface="Arial"/>
                  <a:sym typeface="Arial"/>
                </a:rPr>
                <a:t>Service</a:t>
              </a:r>
              <a:endParaRPr b="0" i="0" sz="1400" u="none" cap="none" strike="noStrike">
                <a:solidFill>
                  <a:srgbClr val="000000"/>
                </a:solidFill>
                <a:latin typeface="Arial"/>
                <a:ea typeface="Arial"/>
                <a:cs typeface="Arial"/>
                <a:sym typeface="Arial"/>
              </a:endParaRPr>
            </a:p>
          </p:txBody>
        </p:sp>
        <p:cxnSp>
          <p:nvCxnSpPr>
            <p:cNvPr id="470" name="Google Shape;470;gbacec6ad04_40_81"/>
            <p:cNvCxnSpPr>
              <a:stCxn id="467" idx="2"/>
              <a:endCxn id="469" idx="0"/>
            </p:cNvCxnSpPr>
            <p:nvPr/>
          </p:nvCxnSpPr>
          <p:spPr>
            <a:xfrm flipH="1">
              <a:off x="5960922" y="3165816"/>
              <a:ext cx="471300" cy="432000"/>
            </a:xfrm>
            <a:prstGeom prst="straightConnector1">
              <a:avLst/>
            </a:prstGeom>
            <a:noFill/>
            <a:ln cap="flat" cmpd="sng" w="25400">
              <a:solidFill>
                <a:schemeClr val="accent1"/>
              </a:solidFill>
              <a:prstDash val="solid"/>
              <a:round/>
              <a:headEnd len="sm" w="sm" type="none"/>
              <a:tailEnd len="med" w="med" type="stealth"/>
            </a:ln>
            <a:effectLst>
              <a:outerShdw blurRad="40000" rotWithShape="0" dir="5400000" dist="20000">
                <a:srgbClr val="000000">
                  <a:alpha val="37254"/>
                </a:srgbClr>
              </a:outerShdw>
            </a:effectLst>
          </p:spPr>
        </p:cxnSp>
        <p:cxnSp>
          <p:nvCxnSpPr>
            <p:cNvPr id="471" name="Google Shape;471;gbacec6ad04_40_81"/>
            <p:cNvCxnSpPr>
              <a:stCxn id="463" idx="1"/>
              <a:endCxn id="468" idx="0"/>
            </p:cNvCxnSpPr>
            <p:nvPr/>
          </p:nvCxnSpPr>
          <p:spPr>
            <a:xfrm>
              <a:off x="5706126" y="1059122"/>
              <a:ext cx="675000" cy="432600"/>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254"/>
                </a:srgbClr>
              </a:outerShdw>
            </a:effectLst>
          </p:spPr>
        </p:cxnSp>
        <p:cxnSp>
          <p:nvCxnSpPr>
            <p:cNvPr id="472" name="Google Shape;472;gbacec6ad04_40_81"/>
            <p:cNvCxnSpPr>
              <a:stCxn id="462" idx="1"/>
              <a:endCxn id="468" idx="0"/>
            </p:cNvCxnSpPr>
            <p:nvPr/>
          </p:nvCxnSpPr>
          <p:spPr>
            <a:xfrm flipH="1">
              <a:off x="6381223" y="1059064"/>
              <a:ext cx="189000" cy="432600"/>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254"/>
                </a:srgbClr>
              </a:outerShdw>
            </a:effectLst>
          </p:spPr>
        </p:cxnSp>
        <p:cxnSp>
          <p:nvCxnSpPr>
            <p:cNvPr id="473" name="Google Shape;473;gbacec6ad04_40_81"/>
            <p:cNvCxnSpPr>
              <a:stCxn id="464" idx="1"/>
              <a:endCxn id="468" idx="0"/>
            </p:cNvCxnSpPr>
            <p:nvPr/>
          </p:nvCxnSpPr>
          <p:spPr>
            <a:xfrm flipH="1">
              <a:off x="6381317" y="1328979"/>
              <a:ext cx="1004400" cy="162600"/>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254"/>
                </a:srgbClr>
              </a:outerShdw>
            </a:effectLst>
          </p:spPr>
        </p:cxnSp>
        <p:grpSp>
          <p:nvGrpSpPr>
            <p:cNvPr id="474" name="Google Shape;474;gbacec6ad04_40_81"/>
            <p:cNvGrpSpPr/>
            <p:nvPr/>
          </p:nvGrpSpPr>
          <p:grpSpPr>
            <a:xfrm>
              <a:off x="6030163" y="2301721"/>
              <a:ext cx="804119" cy="864095"/>
              <a:chOff x="-739799" y="2914873"/>
              <a:chExt cx="1292700" cy="1458300"/>
            </a:xfrm>
          </p:grpSpPr>
          <p:sp>
            <p:nvSpPr>
              <p:cNvPr id="467" name="Google Shape;467;gbacec6ad04_40_81"/>
              <p:cNvSpPr/>
              <p:nvPr/>
            </p:nvSpPr>
            <p:spPr>
              <a:xfrm>
                <a:off x="-739799" y="2914873"/>
                <a:ext cx="1292700" cy="1458300"/>
              </a:xfrm>
              <a:prstGeom prst="roundRect">
                <a:avLst>
                  <a:gd fmla="val 16667" name="adj"/>
                </a:avLst>
              </a:prstGeom>
              <a:solidFill>
                <a:schemeClr val="lt1"/>
              </a:solidFill>
              <a:ln cap="flat" cmpd="sng" w="25400">
                <a:solidFill>
                  <a:schemeClr val="accent1"/>
                </a:solidFill>
                <a:prstDash val="solid"/>
                <a:round/>
                <a:headEnd len="sm" w="sm" type="none"/>
                <a:tailEnd len="sm" w="sm" type="none"/>
              </a:ln>
            </p:spPr>
            <p:txBody>
              <a:bodyPr anchorCtr="0" anchor="b"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825"/>
                  <a:buFont typeface="Arial"/>
                  <a:buNone/>
                </a:pPr>
                <a:r>
                  <a:rPr b="1" i="0" lang="en-GB" sz="825" u="none" cap="none" strike="noStrike">
                    <a:solidFill>
                      <a:schemeClr val="dk1"/>
                    </a:solidFill>
                    <a:latin typeface="Arial"/>
                    <a:ea typeface="Arial"/>
                    <a:cs typeface="Arial"/>
                    <a:sym typeface="Arial"/>
                  </a:rPr>
                  <a:t>EGI CheckIn</a:t>
                </a:r>
                <a:endParaRPr b="1" i="0" sz="825" u="none" cap="none" strike="noStrike">
                  <a:solidFill>
                    <a:schemeClr val="dk1"/>
                  </a:solidFill>
                  <a:latin typeface="Arial"/>
                  <a:ea typeface="Arial"/>
                  <a:cs typeface="Arial"/>
                  <a:sym typeface="Arial"/>
                </a:endParaRPr>
              </a:p>
            </p:txBody>
          </p:sp>
          <p:pic>
            <p:nvPicPr>
              <p:cNvPr descr="4361018b05117b92dc1a71d9622efbbf.png" id="475" name="Google Shape;475;gbacec6ad04_40_81"/>
              <p:cNvPicPr preferRelativeResize="0"/>
              <p:nvPr/>
            </p:nvPicPr>
            <p:blipFill rotWithShape="1">
              <a:blip r:embed="rId3">
                <a:alphaModFix/>
              </a:blip>
              <a:srcRect b="0" l="0" r="0" t="0"/>
              <a:stretch/>
            </p:blipFill>
            <p:spPr>
              <a:xfrm>
                <a:off x="-518037" y="2988223"/>
                <a:ext cx="849300" cy="823200"/>
              </a:xfrm>
              <a:prstGeom prst="rect">
                <a:avLst/>
              </a:prstGeom>
              <a:noFill/>
              <a:ln>
                <a:noFill/>
              </a:ln>
            </p:spPr>
          </p:pic>
        </p:gr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gbacec6ad04_40_104"/>
          <p:cNvSpPr txBox="1"/>
          <p:nvPr>
            <p:ph type="title"/>
          </p:nvPr>
        </p:nvSpPr>
        <p:spPr>
          <a:xfrm>
            <a:off x="2579077" y="169145"/>
            <a:ext cx="6130208" cy="36037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Use case: External Attribute Provider </a:t>
            </a:r>
            <a:endParaRPr/>
          </a:p>
        </p:txBody>
      </p:sp>
      <p:sp>
        <p:nvSpPr>
          <p:cNvPr id="481" name="Google Shape;481;gbacec6ad04_40_104"/>
          <p:cNvSpPr txBox="1"/>
          <p:nvPr/>
        </p:nvSpPr>
        <p:spPr>
          <a:xfrm>
            <a:off x="247953" y="843557"/>
            <a:ext cx="3586828" cy="413022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12"/>
              <a:buFont typeface="Arial"/>
              <a:buNone/>
            </a:pPr>
            <a:r>
              <a:rPr b="0" i="0" lang="en-GB" sz="1600" u="none" cap="none" strike="noStrike">
                <a:solidFill>
                  <a:schemeClr val="dk1"/>
                </a:solidFill>
                <a:latin typeface="Arial"/>
                <a:ea typeface="Arial"/>
                <a:cs typeface="Arial"/>
                <a:sym typeface="Arial"/>
              </a:rPr>
              <a:t>Community managing authorisation information about the users (VO/group memberships and roles) via their own  group management service, which is connected to CheckIn as an external attribute authority </a:t>
            </a:r>
            <a:endParaRPr b="0" i="0" sz="1600" u="none" cap="none" strike="noStrike">
              <a:solidFill>
                <a:srgbClr val="000000"/>
              </a:solidFill>
              <a:latin typeface="Arial"/>
              <a:ea typeface="Arial"/>
              <a:cs typeface="Arial"/>
              <a:sym typeface="Arial"/>
            </a:endParaRPr>
          </a:p>
          <a:p>
            <a:pPr indent="-171450" lvl="0" marL="171450" marR="0" rtl="0" algn="l">
              <a:lnSpc>
                <a:spcPct val="100000"/>
              </a:lnSpc>
              <a:spcBef>
                <a:spcPts val="750"/>
              </a:spcBef>
              <a:spcAft>
                <a:spcPts val="0"/>
              </a:spcAft>
              <a:buClr>
                <a:srgbClr val="000000"/>
              </a:buClr>
              <a:buSzPts val="1600"/>
              <a:buFont typeface="Arial"/>
              <a:buChar char="•"/>
            </a:pPr>
            <a:r>
              <a:rPr b="0" i="0" lang="en-GB" sz="1600" u="none" cap="none" strike="noStrike">
                <a:solidFill>
                  <a:schemeClr val="dk1"/>
                </a:solidFill>
                <a:latin typeface="Arial"/>
                <a:ea typeface="Arial"/>
                <a:cs typeface="Arial"/>
                <a:sym typeface="Arial"/>
              </a:rPr>
              <a:t>CheckIn will handle the configuration of the IdPs and the aggregation of the attributes for the SPs</a:t>
            </a:r>
            <a:br>
              <a:rPr b="0" i="0" lang="en-GB" sz="1600" u="none" cap="none" strike="noStrike">
                <a:solidFill>
                  <a:schemeClr val="dk1"/>
                </a:solidFill>
                <a:latin typeface="Arial"/>
                <a:ea typeface="Arial"/>
                <a:cs typeface="Arial"/>
                <a:sym typeface="Arial"/>
              </a:rPr>
            </a:br>
            <a:endParaRPr b="0" i="0" sz="1600" u="none" cap="none" strike="noStrike">
              <a:solidFill>
                <a:schemeClr val="dk1"/>
              </a:solidFill>
              <a:latin typeface="Arial"/>
              <a:ea typeface="Arial"/>
              <a:cs typeface="Arial"/>
              <a:sym typeface="Arial"/>
            </a:endParaRPr>
          </a:p>
          <a:p>
            <a:pPr indent="-171450" lvl="0" marL="171450" marR="0" rtl="0" algn="l">
              <a:lnSpc>
                <a:spcPct val="100000"/>
              </a:lnSpc>
              <a:spcBef>
                <a:spcPts val="750"/>
              </a:spcBef>
              <a:spcAft>
                <a:spcPts val="0"/>
              </a:spcAft>
              <a:buClr>
                <a:srgbClr val="000000"/>
              </a:buClr>
              <a:buSzPts val="1600"/>
              <a:buFont typeface="Arial"/>
              <a:buChar char="•"/>
            </a:pPr>
            <a:r>
              <a:rPr b="0" i="0" lang="en-GB" sz="1600" u="none" cap="none" strike="noStrike">
                <a:solidFill>
                  <a:schemeClr val="dk1"/>
                </a:solidFill>
                <a:latin typeface="Arial"/>
                <a:ea typeface="Arial"/>
                <a:cs typeface="Arial"/>
                <a:sym typeface="Arial"/>
              </a:rPr>
              <a:t>No need to migrate the group information into an EGI specific attribute authority</a:t>
            </a:r>
            <a:br>
              <a:rPr b="0" i="0" lang="en-GB" sz="1600" u="none" cap="none" strike="noStrike">
                <a:solidFill>
                  <a:schemeClr val="dk1"/>
                </a:solidFill>
                <a:latin typeface="Arial"/>
                <a:ea typeface="Arial"/>
                <a:cs typeface="Arial"/>
                <a:sym typeface="Arial"/>
              </a:rPr>
            </a:br>
            <a:r>
              <a:rPr b="0" i="0" lang="en-GB" sz="1600" u="none" cap="none" strike="noStrike">
                <a:solidFill>
                  <a:schemeClr val="dk1"/>
                </a:solidFill>
                <a:latin typeface="Arial"/>
                <a:ea typeface="Arial"/>
                <a:cs typeface="Arial"/>
                <a:sym typeface="Arial"/>
              </a:rPr>
              <a:t>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750"/>
              </a:spcBef>
              <a:spcAft>
                <a:spcPts val="0"/>
              </a:spcAft>
              <a:buClr>
                <a:srgbClr val="000000"/>
              </a:buClr>
              <a:buSzPts val="1312"/>
              <a:buFont typeface="Arial"/>
              <a:buNone/>
            </a:pPr>
            <a:r>
              <a:t/>
            </a:r>
            <a:endParaRPr b="0" i="0" sz="1600" u="none" cap="none" strike="noStrike">
              <a:solidFill>
                <a:schemeClr val="dk1"/>
              </a:solidFill>
              <a:latin typeface="Arial"/>
              <a:ea typeface="Arial"/>
              <a:cs typeface="Arial"/>
              <a:sym typeface="Arial"/>
            </a:endParaRPr>
          </a:p>
        </p:txBody>
      </p:sp>
      <p:grpSp>
        <p:nvGrpSpPr>
          <p:cNvPr id="482" name="Google Shape;482;gbacec6ad04_40_104"/>
          <p:cNvGrpSpPr/>
          <p:nvPr/>
        </p:nvGrpSpPr>
        <p:grpSpPr>
          <a:xfrm>
            <a:off x="4572000" y="681540"/>
            <a:ext cx="3375186" cy="4461961"/>
            <a:chOff x="4572000" y="681540"/>
            <a:chExt cx="3375186" cy="4461961"/>
          </a:xfrm>
        </p:grpSpPr>
        <p:sp>
          <p:nvSpPr>
            <p:cNvPr id="483" name="Google Shape;483;gbacec6ad04_40_104"/>
            <p:cNvSpPr/>
            <p:nvPr/>
          </p:nvSpPr>
          <p:spPr>
            <a:xfrm rot="10800000">
              <a:off x="4572000" y="2486838"/>
              <a:ext cx="3375186" cy="2656663"/>
            </a:xfrm>
            <a:prstGeom prst="cloud">
              <a:avLst/>
            </a:prstGeom>
            <a:noFill/>
            <a:ln cap="flat" cmpd="sng" w="28575">
              <a:solidFill>
                <a:srgbClr val="4F81BD"/>
              </a:solidFill>
              <a:prstDash val="dash"/>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sp>
          <p:nvSpPr>
            <p:cNvPr id="484" name="Google Shape;484;gbacec6ad04_40_104"/>
            <p:cNvSpPr/>
            <p:nvPr/>
          </p:nvSpPr>
          <p:spPr>
            <a:xfrm>
              <a:off x="5112060" y="3057804"/>
              <a:ext cx="864096" cy="37804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chemeClr val="dk1"/>
                  </a:solidFill>
                  <a:latin typeface="Arial"/>
                  <a:ea typeface="Arial"/>
                  <a:cs typeface="Arial"/>
                  <a:sym typeface="Arial"/>
                </a:rPr>
                <a:t>EGI Infrastructure</a:t>
              </a:r>
              <a:endParaRPr b="0" i="0" sz="1400" u="none" cap="none" strike="noStrike">
                <a:solidFill>
                  <a:srgbClr val="000000"/>
                </a:solidFill>
                <a:latin typeface="Arial"/>
                <a:ea typeface="Arial"/>
                <a:cs typeface="Arial"/>
                <a:sym typeface="Arial"/>
              </a:endParaRPr>
            </a:p>
          </p:txBody>
        </p:sp>
        <p:sp>
          <p:nvSpPr>
            <p:cNvPr id="485" name="Google Shape;485;gbacec6ad04_40_104"/>
            <p:cNvSpPr/>
            <p:nvPr/>
          </p:nvSpPr>
          <p:spPr>
            <a:xfrm>
              <a:off x="4680013" y="681540"/>
              <a:ext cx="972107" cy="486054"/>
            </a:xfrm>
            <a:prstGeom prst="cloud">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0" i="0" lang="en-GB" sz="1050" u="none" cap="none" strike="noStrike">
                  <a:solidFill>
                    <a:schemeClr val="dk1"/>
                  </a:solidFill>
                  <a:latin typeface="Arial"/>
                  <a:ea typeface="Arial"/>
                  <a:cs typeface="Arial"/>
                  <a:sym typeface="Arial"/>
                </a:rPr>
                <a:t>eduGAIN</a:t>
              </a:r>
              <a:endParaRPr b="0" i="0" sz="1050" u="none" cap="none" strike="noStrike">
                <a:solidFill>
                  <a:schemeClr val="dk1"/>
                </a:solidFill>
                <a:latin typeface="Arial"/>
                <a:ea typeface="Arial"/>
                <a:cs typeface="Arial"/>
                <a:sym typeface="Arial"/>
              </a:endParaRPr>
            </a:p>
          </p:txBody>
        </p:sp>
        <p:sp>
          <p:nvSpPr>
            <p:cNvPr id="486" name="Google Shape;486;gbacec6ad04_40_104"/>
            <p:cNvSpPr/>
            <p:nvPr/>
          </p:nvSpPr>
          <p:spPr>
            <a:xfrm>
              <a:off x="4572000" y="1275607"/>
              <a:ext cx="972109" cy="432047"/>
            </a:xfrm>
            <a:prstGeom prst="cloud">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chemeClr val="dk1"/>
                  </a:solidFill>
                  <a:latin typeface="Arial"/>
                  <a:ea typeface="Arial"/>
                  <a:cs typeface="Arial"/>
                  <a:sym typeface="Arial"/>
                </a:rPr>
                <a:t>Social IDPs</a:t>
              </a:r>
              <a:endParaRPr b="0" i="0" sz="1400" u="none" cap="none" strike="noStrike">
                <a:solidFill>
                  <a:srgbClr val="000000"/>
                </a:solidFill>
                <a:latin typeface="Arial"/>
                <a:ea typeface="Arial"/>
                <a:cs typeface="Arial"/>
                <a:sym typeface="Arial"/>
              </a:endParaRPr>
            </a:p>
          </p:txBody>
        </p:sp>
        <p:sp>
          <p:nvSpPr>
            <p:cNvPr id="487" name="Google Shape;487;gbacec6ad04_40_104"/>
            <p:cNvSpPr/>
            <p:nvPr/>
          </p:nvSpPr>
          <p:spPr>
            <a:xfrm>
              <a:off x="5490102" y="1059582"/>
              <a:ext cx="1230566" cy="594066"/>
            </a:xfrm>
            <a:prstGeom prst="cloud">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0" i="0" lang="en-GB" sz="1050" u="none" cap="none" strike="noStrike">
                  <a:solidFill>
                    <a:schemeClr val="dk1"/>
                  </a:solidFill>
                  <a:latin typeface="Arial"/>
                  <a:ea typeface="Arial"/>
                  <a:cs typeface="Arial"/>
                  <a:sym typeface="Arial"/>
                </a:rPr>
                <a:t>Institutional</a:t>
              </a:r>
              <a:br>
                <a:rPr b="0" i="0" lang="en-GB" sz="1050" u="none" cap="none" strike="noStrike">
                  <a:solidFill>
                    <a:schemeClr val="dk1"/>
                  </a:solidFill>
                  <a:latin typeface="Arial"/>
                  <a:ea typeface="Arial"/>
                  <a:cs typeface="Arial"/>
                  <a:sym typeface="Arial"/>
                </a:rPr>
              </a:br>
              <a:r>
                <a:rPr b="0" i="0" lang="en-GB" sz="1050" u="none" cap="none" strike="noStrike">
                  <a:solidFill>
                    <a:schemeClr val="dk1"/>
                  </a:solidFill>
                  <a:latin typeface="Arial"/>
                  <a:ea typeface="Arial"/>
                  <a:cs typeface="Arial"/>
                  <a:sym typeface="Arial"/>
                </a:rPr>
                <a:t>IdP</a:t>
              </a:r>
              <a:endParaRPr b="0" i="0" sz="1050" u="none" cap="none" strike="noStrike">
                <a:solidFill>
                  <a:schemeClr val="dk1"/>
                </a:solidFill>
                <a:latin typeface="Arial"/>
                <a:ea typeface="Arial"/>
                <a:cs typeface="Arial"/>
                <a:sym typeface="Arial"/>
              </a:endParaRPr>
            </a:p>
          </p:txBody>
        </p:sp>
        <p:sp>
          <p:nvSpPr>
            <p:cNvPr id="488" name="Google Shape;488;gbacec6ad04_40_104"/>
            <p:cNvSpPr/>
            <p:nvPr/>
          </p:nvSpPr>
          <p:spPr>
            <a:xfrm>
              <a:off x="6624228" y="3543858"/>
              <a:ext cx="941730" cy="486054"/>
            </a:xfrm>
            <a:prstGeom prst="roundRect">
              <a:avLst>
                <a:gd fmla="val 16667" name="adj"/>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en-GB" sz="1350" u="none" cap="none" strike="noStrike">
                  <a:solidFill>
                    <a:schemeClr val="lt1"/>
                  </a:solidFill>
                  <a:latin typeface="Arial"/>
                  <a:ea typeface="Arial"/>
                  <a:cs typeface="Arial"/>
                  <a:sym typeface="Arial"/>
                </a:rPr>
                <a:t>Service</a:t>
              </a:r>
              <a:endParaRPr b="0" i="0" sz="1400" u="none" cap="none" strike="noStrike">
                <a:solidFill>
                  <a:srgbClr val="000000"/>
                </a:solidFill>
                <a:latin typeface="Arial"/>
                <a:ea typeface="Arial"/>
                <a:cs typeface="Arial"/>
                <a:sym typeface="Arial"/>
              </a:endParaRPr>
            </a:p>
          </p:txBody>
        </p:sp>
        <p:cxnSp>
          <p:nvCxnSpPr>
            <p:cNvPr id="489" name="Google Shape;489;gbacec6ad04_40_104"/>
            <p:cNvCxnSpPr>
              <a:stCxn id="490" idx="2"/>
              <a:endCxn id="488" idx="0"/>
            </p:cNvCxnSpPr>
            <p:nvPr/>
          </p:nvCxnSpPr>
          <p:spPr>
            <a:xfrm>
              <a:off x="6108186" y="3057804"/>
              <a:ext cx="987000" cy="486000"/>
            </a:xfrm>
            <a:prstGeom prst="straightConnector1">
              <a:avLst/>
            </a:prstGeom>
            <a:noFill/>
            <a:ln cap="flat" cmpd="sng" w="25400">
              <a:solidFill>
                <a:schemeClr val="accent1"/>
              </a:solidFill>
              <a:prstDash val="solid"/>
              <a:round/>
              <a:headEnd len="sm" w="sm" type="none"/>
              <a:tailEnd len="med" w="med" type="stealth"/>
            </a:ln>
            <a:effectLst>
              <a:outerShdw blurRad="40000" rotWithShape="0" dir="5400000" dist="20000">
                <a:srgbClr val="000000">
                  <a:alpha val="37254"/>
                </a:srgbClr>
              </a:outerShdw>
            </a:effectLst>
          </p:spPr>
        </p:cxnSp>
        <p:sp>
          <p:nvSpPr>
            <p:cNvPr id="491" name="Google Shape;491;gbacec6ad04_40_104"/>
            <p:cNvSpPr/>
            <p:nvPr/>
          </p:nvSpPr>
          <p:spPr>
            <a:xfrm>
              <a:off x="5490102" y="3597864"/>
              <a:ext cx="941730" cy="486054"/>
            </a:xfrm>
            <a:prstGeom prst="roundRect">
              <a:avLst>
                <a:gd fmla="val 16667" name="adj"/>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en-GB" sz="1350" u="none" cap="none" strike="noStrike">
                  <a:solidFill>
                    <a:schemeClr val="lt1"/>
                  </a:solidFill>
                  <a:latin typeface="Arial"/>
                  <a:ea typeface="Arial"/>
                  <a:cs typeface="Arial"/>
                  <a:sym typeface="Arial"/>
                </a:rPr>
                <a:t>Service</a:t>
              </a:r>
              <a:endParaRPr b="0" i="0" sz="1400" u="none" cap="none" strike="noStrike">
                <a:solidFill>
                  <a:srgbClr val="000000"/>
                </a:solidFill>
                <a:latin typeface="Arial"/>
                <a:ea typeface="Arial"/>
                <a:cs typeface="Arial"/>
                <a:sym typeface="Arial"/>
              </a:endParaRPr>
            </a:p>
          </p:txBody>
        </p:sp>
        <p:cxnSp>
          <p:nvCxnSpPr>
            <p:cNvPr id="492" name="Google Shape;492;gbacec6ad04_40_104"/>
            <p:cNvCxnSpPr>
              <a:stCxn id="490" idx="2"/>
              <a:endCxn id="491" idx="0"/>
            </p:cNvCxnSpPr>
            <p:nvPr/>
          </p:nvCxnSpPr>
          <p:spPr>
            <a:xfrm flipH="1">
              <a:off x="5960886" y="3057804"/>
              <a:ext cx="147300" cy="540000"/>
            </a:xfrm>
            <a:prstGeom prst="straightConnector1">
              <a:avLst/>
            </a:prstGeom>
            <a:noFill/>
            <a:ln cap="flat" cmpd="sng" w="25400">
              <a:solidFill>
                <a:schemeClr val="accent1"/>
              </a:solidFill>
              <a:prstDash val="solid"/>
              <a:round/>
              <a:headEnd len="sm" w="sm" type="none"/>
              <a:tailEnd len="med" w="med" type="stealth"/>
            </a:ln>
            <a:effectLst>
              <a:outerShdw blurRad="40000" rotWithShape="0" dir="5400000" dist="20000">
                <a:srgbClr val="000000">
                  <a:alpha val="37254"/>
                </a:srgbClr>
              </a:outerShdw>
            </a:effectLst>
          </p:spPr>
        </p:cxnSp>
        <p:cxnSp>
          <p:nvCxnSpPr>
            <p:cNvPr id="493" name="Google Shape;493;gbacec6ad04_40_104"/>
            <p:cNvCxnSpPr>
              <a:stCxn id="486" idx="1"/>
            </p:cNvCxnSpPr>
            <p:nvPr/>
          </p:nvCxnSpPr>
          <p:spPr>
            <a:xfrm>
              <a:off x="5058055" y="1707194"/>
              <a:ext cx="1098900" cy="486600"/>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254"/>
                </a:srgbClr>
              </a:outerShdw>
            </a:effectLst>
          </p:spPr>
        </p:cxnSp>
        <p:cxnSp>
          <p:nvCxnSpPr>
            <p:cNvPr id="494" name="Google Shape;494;gbacec6ad04_40_104"/>
            <p:cNvCxnSpPr>
              <a:stCxn id="485" idx="1"/>
            </p:cNvCxnSpPr>
            <p:nvPr/>
          </p:nvCxnSpPr>
          <p:spPr>
            <a:xfrm>
              <a:off x="5166066" y="1167076"/>
              <a:ext cx="990900" cy="1026600"/>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254"/>
                </a:srgbClr>
              </a:outerShdw>
            </a:effectLst>
          </p:spPr>
        </p:cxnSp>
        <p:cxnSp>
          <p:nvCxnSpPr>
            <p:cNvPr id="495" name="Google Shape;495;gbacec6ad04_40_104"/>
            <p:cNvCxnSpPr>
              <a:stCxn id="487" idx="1"/>
            </p:cNvCxnSpPr>
            <p:nvPr/>
          </p:nvCxnSpPr>
          <p:spPr>
            <a:xfrm>
              <a:off x="6105385" y="1653015"/>
              <a:ext cx="51600" cy="540600"/>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254"/>
                </a:srgbClr>
              </a:outerShdw>
            </a:effectLst>
          </p:spPr>
        </p:cxnSp>
        <p:grpSp>
          <p:nvGrpSpPr>
            <p:cNvPr id="496" name="Google Shape;496;gbacec6ad04_40_104"/>
            <p:cNvGrpSpPr/>
            <p:nvPr/>
          </p:nvGrpSpPr>
          <p:grpSpPr>
            <a:xfrm>
              <a:off x="7002270" y="1383618"/>
              <a:ext cx="868318" cy="810090"/>
              <a:chOff x="3778531" y="1113692"/>
              <a:chExt cx="1303616" cy="1276406"/>
            </a:xfrm>
          </p:grpSpPr>
          <p:sp>
            <p:nvSpPr>
              <p:cNvPr id="497" name="Google Shape;497;gbacec6ad04_40_104"/>
              <p:cNvSpPr/>
              <p:nvPr/>
            </p:nvSpPr>
            <p:spPr>
              <a:xfrm>
                <a:off x="3778531" y="1113692"/>
                <a:ext cx="1303616" cy="1276406"/>
              </a:xfrm>
              <a:prstGeom prst="roundRect">
                <a:avLst>
                  <a:gd fmla="val 16667" name="adj"/>
                </a:avLst>
              </a:prstGeom>
              <a:solidFill>
                <a:srgbClr val="FFD966"/>
              </a:solidFill>
              <a:ln cap="flat" cmpd="sng" w="25400">
                <a:solidFill>
                  <a:schemeClr val="accent6"/>
                </a:solidFill>
                <a:prstDash val="solid"/>
                <a:round/>
                <a:headEnd len="sm" w="sm" type="none"/>
                <a:tailEnd len="sm" w="sm" type="none"/>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chemeClr val="dk1"/>
                    </a:solidFill>
                    <a:latin typeface="Arial"/>
                    <a:ea typeface="Arial"/>
                    <a:cs typeface="Arial"/>
                    <a:sym typeface="Arial"/>
                  </a:rPr>
                  <a:t>Virtual Organization </a:t>
                </a:r>
                <a:endParaRPr b="0" i="0" sz="1050" u="none" cap="none" strike="noStrike">
                  <a:solidFill>
                    <a:schemeClr val="dk1"/>
                  </a:solidFill>
                  <a:latin typeface="Arial"/>
                  <a:ea typeface="Arial"/>
                  <a:cs typeface="Arial"/>
                  <a:sym typeface="Arial"/>
                </a:endParaRPr>
              </a:p>
            </p:txBody>
          </p:sp>
          <p:pic>
            <p:nvPicPr>
              <p:cNvPr descr="50355-200.png" id="498" name="Google Shape;498;gbacec6ad04_40_104"/>
              <p:cNvPicPr preferRelativeResize="0"/>
              <p:nvPr/>
            </p:nvPicPr>
            <p:blipFill rotWithShape="1">
              <a:blip r:embed="rId3">
                <a:alphaModFix/>
              </a:blip>
              <a:srcRect b="0" l="0" r="0" t="0"/>
              <a:stretch/>
            </p:blipFill>
            <p:spPr>
              <a:xfrm>
                <a:off x="4121588" y="1185700"/>
                <a:ext cx="587804" cy="587804"/>
              </a:xfrm>
              <a:prstGeom prst="rect">
                <a:avLst/>
              </a:prstGeom>
              <a:noFill/>
              <a:ln>
                <a:noFill/>
              </a:ln>
            </p:spPr>
          </p:pic>
        </p:grpSp>
        <p:cxnSp>
          <p:nvCxnSpPr>
            <p:cNvPr id="499" name="Google Shape;499;gbacec6ad04_40_104"/>
            <p:cNvCxnSpPr>
              <a:stCxn id="497" idx="1"/>
            </p:cNvCxnSpPr>
            <p:nvPr/>
          </p:nvCxnSpPr>
          <p:spPr>
            <a:xfrm flipH="1">
              <a:off x="6500070" y="1788663"/>
              <a:ext cx="502200" cy="747900"/>
            </a:xfrm>
            <a:prstGeom prst="straightConnector1">
              <a:avLst/>
            </a:prstGeom>
            <a:noFill/>
            <a:ln cap="flat" cmpd="sng" w="38100">
              <a:solidFill>
                <a:schemeClr val="accent6"/>
              </a:solidFill>
              <a:prstDash val="solid"/>
              <a:round/>
              <a:headEnd len="sm" w="sm" type="none"/>
              <a:tailEnd len="med" w="med" type="stealth"/>
            </a:ln>
            <a:effectLst>
              <a:outerShdw blurRad="40000" rotWithShape="0" dir="5400000" dist="23000">
                <a:srgbClr val="000000">
                  <a:alpha val="34509"/>
                </a:srgbClr>
              </a:outerShdw>
            </a:effectLst>
          </p:spPr>
        </p:cxnSp>
        <p:grpSp>
          <p:nvGrpSpPr>
            <p:cNvPr id="500" name="Google Shape;500;gbacec6ad04_40_104"/>
            <p:cNvGrpSpPr/>
            <p:nvPr/>
          </p:nvGrpSpPr>
          <p:grpSpPr>
            <a:xfrm>
              <a:off x="5706127" y="2193709"/>
              <a:ext cx="804119" cy="864095"/>
              <a:chOff x="-739799" y="2914873"/>
              <a:chExt cx="1292700" cy="1458300"/>
            </a:xfrm>
          </p:grpSpPr>
          <p:sp>
            <p:nvSpPr>
              <p:cNvPr id="490" name="Google Shape;490;gbacec6ad04_40_104"/>
              <p:cNvSpPr/>
              <p:nvPr/>
            </p:nvSpPr>
            <p:spPr>
              <a:xfrm>
                <a:off x="-739799" y="2914873"/>
                <a:ext cx="1292700" cy="1458300"/>
              </a:xfrm>
              <a:prstGeom prst="roundRect">
                <a:avLst>
                  <a:gd fmla="val 16667" name="adj"/>
                </a:avLst>
              </a:prstGeom>
              <a:solidFill>
                <a:schemeClr val="lt1"/>
              </a:solidFill>
              <a:ln cap="flat" cmpd="sng" w="25400">
                <a:solidFill>
                  <a:schemeClr val="accent1"/>
                </a:solidFill>
                <a:prstDash val="solid"/>
                <a:round/>
                <a:headEnd len="sm" w="sm" type="none"/>
                <a:tailEnd len="sm" w="sm" type="none"/>
              </a:ln>
            </p:spPr>
            <p:txBody>
              <a:bodyPr anchorCtr="0" anchor="b"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825"/>
                  <a:buFont typeface="Arial"/>
                  <a:buNone/>
                </a:pPr>
                <a:r>
                  <a:rPr b="1" i="0" lang="en-GB" sz="825" u="none" cap="none" strike="noStrike">
                    <a:solidFill>
                      <a:schemeClr val="dk1"/>
                    </a:solidFill>
                    <a:latin typeface="Arial"/>
                    <a:ea typeface="Arial"/>
                    <a:cs typeface="Arial"/>
                    <a:sym typeface="Arial"/>
                  </a:rPr>
                  <a:t>EGI CheckIn</a:t>
                </a:r>
                <a:endParaRPr b="1" i="0" sz="825" u="none" cap="none" strike="noStrike">
                  <a:solidFill>
                    <a:schemeClr val="dk1"/>
                  </a:solidFill>
                  <a:latin typeface="Arial"/>
                  <a:ea typeface="Arial"/>
                  <a:cs typeface="Arial"/>
                  <a:sym typeface="Arial"/>
                </a:endParaRPr>
              </a:p>
            </p:txBody>
          </p:sp>
          <p:pic>
            <p:nvPicPr>
              <p:cNvPr descr="4361018b05117b92dc1a71d9622efbbf.png" id="501" name="Google Shape;501;gbacec6ad04_40_104"/>
              <p:cNvPicPr preferRelativeResize="0"/>
              <p:nvPr/>
            </p:nvPicPr>
            <p:blipFill rotWithShape="1">
              <a:blip r:embed="rId4">
                <a:alphaModFix/>
              </a:blip>
              <a:srcRect b="0" l="0" r="0" t="0"/>
              <a:stretch/>
            </p:blipFill>
            <p:spPr>
              <a:xfrm>
                <a:off x="-518037" y="2988223"/>
                <a:ext cx="849300" cy="823200"/>
              </a:xfrm>
              <a:prstGeom prst="rect">
                <a:avLst/>
              </a:prstGeom>
              <a:noFill/>
              <a:ln>
                <a:noFill/>
              </a:ln>
            </p:spPr>
          </p:pic>
        </p:gr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gbacec6ad04_40_129"/>
          <p:cNvSpPr txBox="1"/>
          <p:nvPr>
            <p:ph type="title"/>
          </p:nvPr>
        </p:nvSpPr>
        <p:spPr>
          <a:xfrm>
            <a:off x="2579077" y="169145"/>
            <a:ext cx="4728796" cy="34163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Use Case Group Management as a Service</a:t>
            </a:r>
            <a:endParaRPr/>
          </a:p>
        </p:txBody>
      </p:sp>
      <p:sp>
        <p:nvSpPr>
          <p:cNvPr id="508" name="Google Shape;508;gbacec6ad04_40_129"/>
          <p:cNvSpPr txBox="1"/>
          <p:nvPr/>
        </p:nvSpPr>
        <p:spPr>
          <a:xfrm>
            <a:off x="286118" y="1092018"/>
            <a:ext cx="3186300" cy="35883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27"/>
              <a:buFont typeface="Arial"/>
              <a:buNone/>
            </a:pPr>
            <a:r>
              <a:rPr b="0" i="0" lang="en-GB" sz="1627" u="none" cap="none" strike="noStrike">
                <a:solidFill>
                  <a:schemeClr val="dk1"/>
                </a:solidFill>
                <a:latin typeface="Arial"/>
                <a:ea typeface="Arial"/>
                <a:cs typeface="Arial"/>
                <a:sym typeface="Arial"/>
              </a:rPr>
              <a:t>Communities that do not operate their own group management service can leverage the group management capabilities of the CheckIn platform</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750"/>
              </a:spcBef>
              <a:spcAft>
                <a:spcPts val="0"/>
              </a:spcAft>
              <a:buClr>
                <a:srgbClr val="000000"/>
              </a:buClr>
              <a:buSzPts val="1627"/>
              <a:buFont typeface="Arial"/>
              <a:buChar char="•"/>
            </a:pPr>
            <a:r>
              <a:rPr b="0" i="0" lang="en-GB" sz="1627" u="none" cap="none" strike="noStrike">
                <a:solidFill>
                  <a:schemeClr val="dk1"/>
                </a:solidFill>
                <a:latin typeface="Arial"/>
                <a:ea typeface="Arial"/>
                <a:cs typeface="Arial"/>
                <a:sym typeface="Arial"/>
              </a:rPr>
              <a:t>Avoid overhead of deploying a dedicated group management service</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750"/>
              </a:spcBef>
              <a:spcAft>
                <a:spcPts val="0"/>
              </a:spcAft>
              <a:buClr>
                <a:srgbClr val="000000"/>
              </a:buClr>
              <a:buSzPts val="1627"/>
              <a:buFont typeface="Arial"/>
              <a:buChar char="•"/>
            </a:pPr>
            <a:r>
              <a:rPr b="0" i="0" lang="en-GB" sz="1627" u="none" cap="none" strike="noStrike">
                <a:solidFill>
                  <a:schemeClr val="dk1"/>
                </a:solidFill>
                <a:latin typeface="Arial"/>
                <a:ea typeface="Arial"/>
                <a:cs typeface="Arial"/>
                <a:sym typeface="Arial"/>
              </a:rPr>
              <a:t>Authorised VO admins will manage the information about their users independently</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750"/>
              </a:spcBef>
              <a:spcAft>
                <a:spcPts val="0"/>
              </a:spcAft>
              <a:buClr>
                <a:srgbClr val="000000"/>
              </a:buClr>
              <a:buSzPts val="1627"/>
              <a:buFont typeface="Arial"/>
              <a:buChar char="•"/>
            </a:pPr>
            <a:r>
              <a:rPr b="0" i="0" lang="en-GB" sz="1627" u="none" cap="none" strike="noStrike">
                <a:solidFill>
                  <a:schemeClr val="dk1"/>
                </a:solidFill>
                <a:latin typeface="Arial"/>
                <a:ea typeface="Arial"/>
                <a:cs typeface="Arial"/>
                <a:sym typeface="Arial"/>
              </a:rPr>
              <a:t>Can be used with EGI and non-EGI services </a:t>
            </a:r>
            <a:endParaRPr b="0" i="0" sz="1400" u="none" cap="none" strike="noStrike">
              <a:solidFill>
                <a:srgbClr val="000000"/>
              </a:solidFill>
              <a:latin typeface="Arial"/>
              <a:ea typeface="Arial"/>
              <a:cs typeface="Arial"/>
              <a:sym typeface="Arial"/>
            </a:endParaRPr>
          </a:p>
          <a:p>
            <a:pPr indent="-68135" lvl="0" marL="171450" marR="0" rtl="0" algn="l">
              <a:lnSpc>
                <a:spcPct val="100000"/>
              </a:lnSpc>
              <a:spcBef>
                <a:spcPts val="750"/>
              </a:spcBef>
              <a:spcAft>
                <a:spcPts val="0"/>
              </a:spcAft>
              <a:buClr>
                <a:srgbClr val="000000"/>
              </a:buClr>
              <a:buSzPts val="1627"/>
              <a:buFont typeface="Arial"/>
              <a:buNone/>
            </a:pPr>
            <a:r>
              <a:t/>
            </a:r>
            <a:endParaRPr b="0" i="0" sz="1627" u="none" cap="none" strike="noStrike">
              <a:solidFill>
                <a:schemeClr val="dk1"/>
              </a:solidFill>
              <a:latin typeface="Arial"/>
              <a:ea typeface="Arial"/>
              <a:cs typeface="Arial"/>
              <a:sym typeface="Arial"/>
            </a:endParaRPr>
          </a:p>
        </p:txBody>
      </p:sp>
      <p:grpSp>
        <p:nvGrpSpPr>
          <p:cNvPr id="509" name="Google Shape;509;gbacec6ad04_40_129"/>
          <p:cNvGrpSpPr/>
          <p:nvPr/>
        </p:nvGrpSpPr>
        <p:grpSpPr>
          <a:xfrm>
            <a:off x="3491880" y="681540"/>
            <a:ext cx="4398114" cy="4330849"/>
            <a:chOff x="3491880" y="681540"/>
            <a:chExt cx="4398114" cy="4330849"/>
          </a:xfrm>
        </p:grpSpPr>
        <p:sp>
          <p:nvSpPr>
            <p:cNvPr id="510" name="Google Shape;510;gbacec6ad04_40_129"/>
            <p:cNvSpPr/>
            <p:nvPr/>
          </p:nvSpPr>
          <p:spPr>
            <a:xfrm rot="10800000">
              <a:off x="3491880" y="2355726"/>
              <a:ext cx="3375186" cy="2656663"/>
            </a:xfrm>
            <a:prstGeom prst="cloud">
              <a:avLst/>
            </a:prstGeom>
            <a:noFill/>
            <a:ln cap="flat" cmpd="sng" w="28575">
              <a:solidFill>
                <a:srgbClr val="4F81BD"/>
              </a:solidFill>
              <a:prstDash val="dash"/>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sp>
          <p:nvSpPr>
            <p:cNvPr id="511" name="Google Shape;511;gbacec6ad04_40_129"/>
            <p:cNvSpPr/>
            <p:nvPr/>
          </p:nvSpPr>
          <p:spPr>
            <a:xfrm>
              <a:off x="5976156" y="3489852"/>
              <a:ext cx="864096" cy="37804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chemeClr val="dk1"/>
                  </a:solidFill>
                  <a:latin typeface="Arial"/>
                  <a:ea typeface="Arial"/>
                  <a:cs typeface="Arial"/>
                  <a:sym typeface="Arial"/>
                </a:rPr>
                <a:t>EGI Infrastructure</a:t>
              </a:r>
              <a:endParaRPr b="0" i="0" sz="1400" u="none" cap="none" strike="noStrike">
                <a:solidFill>
                  <a:srgbClr val="000000"/>
                </a:solidFill>
                <a:latin typeface="Arial"/>
                <a:ea typeface="Arial"/>
                <a:cs typeface="Arial"/>
                <a:sym typeface="Arial"/>
              </a:endParaRPr>
            </a:p>
          </p:txBody>
        </p:sp>
        <p:sp>
          <p:nvSpPr>
            <p:cNvPr id="512" name="Google Shape;512;gbacec6ad04_40_129"/>
            <p:cNvSpPr/>
            <p:nvPr/>
          </p:nvSpPr>
          <p:spPr>
            <a:xfrm>
              <a:off x="4680013" y="681540"/>
              <a:ext cx="972107" cy="486054"/>
            </a:xfrm>
            <a:prstGeom prst="cloud">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0" i="0" lang="en-GB" sz="1050" u="none" cap="none" strike="noStrike">
                  <a:solidFill>
                    <a:schemeClr val="dk1"/>
                  </a:solidFill>
                  <a:latin typeface="Arial"/>
                  <a:ea typeface="Arial"/>
                  <a:cs typeface="Arial"/>
                  <a:sym typeface="Arial"/>
                </a:rPr>
                <a:t>eduGAIN</a:t>
              </a:r>
              <a:endParaRPr b="0" i="0" sz="1050" u="none" cap="none" strike="noStrike">
                <a:solidFill>
                  <a:schemeClr val="dk1"/>
                </a:solidFill>
                <a:latin typeface="Arial"/>
                <a:ea typeface="Arial"/>
                <a:cs typeface="Arial"/>
                <a:sym typeface="Arial"/>
              </a:endParaRPr>
            </a:p>
          </p:txBody>
        </p:sp>
        <p:sp>
          <p:nvSpPr>
            <p:cNvPr id="513" name="Google Shape;513;gbacec6ad04_40_129"/>
            <p:cNvSpPr/>
            <p:nvPr/>
          </p:nvSpPr>
          <p:spPr>
            <a:xfrm>
              <a:off x="4572000" y="1275607"/>
              <a:ext cx="972109" cy="432047"/>
            </a:xfrm>
            <a:prstGeom prst="cloud">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chemeClr val="dk1"/>
                  </a:solidFill>
                  <a:latin typeface="Arial"/>
                  <a:ea typeface="Arial"/>
                  <a:cs typeface="Arial"/>
                  <a:sym typeface="Arial"/>
                </a:rPr>
                <a:t>Social IDPs</a:t>
              </a:r>
              <a:endParaRPr b="0" i="0" sz="1400" u="none" cap="none" strike="noStrike">
                <a:solidFill>
                  <a:srgbClr val="000000"/>
                </a:solidFill>
                <a:latin typeface="Arial"/>
                <a:ea typeface="Arial"/>
                <a:cs typeface="Arial"/>
                <a:sym typeface="Arial"/>
              </a:endParaRPr>
            </a:p>
          </p:txBody>
        </p:sp>
        <p:sp>
          <p:nvSpPr>
            <p:cNvPr id="514" name="Google Shape;514;gbacec6ad04_40_129"/>
            <p:cNvSpPr/>
            <p:nvPr/>
          </p:nvSpPr>
          <p:spPr>
            <a:xfrm>
              <a:off x="5490102" y="1059582"/>
              <a:ext cx="1230566" cy="594066"/>
            </a:xfrm>
            <a:prstGeom prst="cloud">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0" i="0" lang="en-GB" sz="1050" u="none" cap="none" strike="noStrike">
                  <a:solidFill>
                    <a:schemeClr val="dk1"/>
                  </a:solidFill>
                  <a:latin typeface="Arial"/>
                  <a:ea typeface="Arial"/>
                  <a:cs typeface="Arial"/>
                  <a:sym typeface="Arial"/>
                </a:rPr>
                <a:t>Institutional</a:t>
              </a:r>
              <a:br>
                <a:rPr b="0" i="0" lang="en-GB" sz="1050" u="none" cap="none" strike="noStrike">
                  <a:solidFill>
                    <a:schemeClr val="dk1"/>
                  </a:solidFill>
                  <a:latin typeface="Arial"/>
                  <a:ea typeface="Arial"/>
                  <a:cs typeface="Arial"/>
                  <a:sym typeface="Arial"/>
                </a:rPr>
              </a:br>
              <a:r>
                <a:rPr b="0" i="0" lang="en-GB" sz="1050" u="none" cap="none" strike="noStrike">
                  <a:solidFill>
                    <a:schemeClr val="dk1"/>
                  </a:solidFill>
                  <a:latin typeface="Arial"/>
                  <a:ea typeface="Arial"/>
                  <a:cs typeface="Arial"/>
                  <a:sym typeface="Arial"/>
                </a:rPr>
                <a:t>IdP</a:t>
              </a:r>
              <a:endParaRPr b="0" i="0" sz="1050" u="none" cap="none" strike="noStrike">
                <a:solidFill>
                  <a:schemeClr val="dk1"/>
                </a:solidFill>
                <a:latin typeface="Arial"/>
                <a:ea typeface="Arial"/>
                <a:cs typeface="Arial"/>
                <a:sym typeface="Arial"/>
              </a:endParaRPr>
            </a:p>
          </p:txBody>
        </p:sp>
        <p:sp>
          <p:nvSpPr>
            <p:cNvPr id="515" name="Google Shape;515;gbacec6ad04_40_129"/>
            <p:cNvSpPr/>
            <p:nvPr/>
          </p:nvSpPr>
          <p:spPr>
            <a:xfrm>
              <a:off x="5166066" y="3867894"/>
              <a:ext cx="941730" cy="486054"/>
            </a:xfrm>
            <a:prstGeom prst="roundRect">
              <a:avLst>
                <a:gd fmla="val 16667" name="adj"/>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en-GB" sz="1350" u="none" cap="none" strike="noStrike">
                  <a:solidFill>
                    <a:schemeClr val="lt1"/>
                  </a:solidFill>
                  <a:latin typeface="Arial"/>
                  <a:ea typeface="Arial"/>
                  <a:cs typeface="Arial"/>
                  <a:sym typeface="Arial"/>
                </a:rPr>
                <a:t>Service</a:t>
              </a:r>
              <a:endParaRPr b="0" i="0" sz="1400" u="none" cap="none" strike="noStrike">
                <a:solidFill>
                  <a:srgbClr val="000000"/>
                </a:solidFill>
                <a:latin typeface="Arial"/>
                <a:ea typeface="Arial"/>
                <a:cs typeface="Arial"/>
                <a:sym typeface="Arial"/>
              </a:endParaRPr>
            </a:p>
          </p:txBody>
        </p:sp>
        <p:cxnSp>
          <p:nvCxnSpPr>
            <p:cNvPr id="516" name="Google Shape;516;gbacec6ad04_40_129"/>
            <p:cNvCxnSpPr>
              <a:endCxn id="515" idx="0"/>
            </p:cNvCxnSpPr>
            <p:nvPr/>
          </p:nvCxnSpPr>
          <p:spPr>
            <a:xfrm flipH="1">
              <a:off x="5636931" y="2879394"/>
              <a:ext cx="520200" cy="988500"/>
            </a:xfrm>
            <a:prstGeom prst="straightConnector1">
              <a:avLst/>
            </a:prstGeom>
            <a:noFill/>
            <a:ln cap="flat" cmpd="sng" w="25400">
              <a:solidFill>
                <a:schemeClr val="accent1"/>
              </a:solidFill>
              <a:prstDash val="solid"/>
              <a:round/>
              <a:headEnd len="sm" w="sm" type="none"/>
              <a:tailEnd len="med" w="med" type="stealth"/>
            </a:ln>
            <a:effectLst>
              <a:outerShdw blurRad="40000" rotWithShape="0" dir="5400000" dist="20000">
                <a:srgbClr val="000000">
                  <a:alpha val="37254"/>
                </a:srgbClr>
              </a:outerShdw>
            </a:effectLst>
          </p:spPr>
        </p:cxnSp>
        <p:sp>
          <p:nvSpPr>
            <p:cNvPr id="517" name="Google Shape;517;gbacec6ad04_40_129"/>
            <p:cNvSpPr/>
            <p:nvPr/>
          </p:nvSpPr>
          <p:spPr>
            <a:xfrm>
              <a:off x="4788024" y="3057804"/>
              <a:ext cx="941730" cy="486054"/>
            </a:xfrm>
            <a:prstGeom prst="roundRect">
              <a:avLst>
                <a:gd fmla="val 16667" name="adj"/>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en-GB" sz="1350" u="none" cap="none" strike="noStrike">
                  <a:solidFill>
                    <a:schemeClr val="lt1"/>
                  </a:solidFill>
                  <a:latin typeface="Arial"/>
                  <a:ea typeface="Arial"/>
                  <a:cs typeface="Arial"/>
                  <a:sym typeface="Arial"/>
                </a:rPr>
                <a:t>Service</a:t>
              </a:r>
              <a:endParaRPr b="0" i="0" sz="1400" u="none" cap="none" strike="noStrike">
                <a:solidFill>
                  <a:srgbClr val="000000"/>
                </a:solidFill>
                <a:latin typeface="Arial"/>
                <a:ea typeface="Arial"/>
                <a:cs typeface="Arial"/>
                <a:sym typeface="Arial"/>
              </a:endParaRPr>
            </a:p>
          </p:txBody>
        </p:sp>
        <p:cxnSp>
          <p:nvCxnSpPr>
            <p:cNvPr id="518" name="Google Shape;518;gbacec6ad04_40_129"/>
            <p:cNvCxnSpPr>
              <a:endCxn id="517" idx="0"/>
            </p:cNvCxnSpPr>
            <p:nvPr/>
          </p:nvCxnSpPr>
          <p:spPr>
            <a:xfrm flipH="1">
              <a:off x="5258889" y="2879604"/>
              <a:ext cx="898200" cy="178200"/>
            </a:xfrm>
            <a:prstGeom prst="straightConnector1">
              <a:avLst/>
            </a:prstGeom>
            <a:noFill/>
            <a:ln cap="flat" cmpd="sng" w="25400">
              <a:solidFill>
                <a:schemeClr val="accent1"/>
              </a:solidFill>
              <a:prstDash val="solid"/>
              <a:round/>
              <a:headEnd len="sm" w="sm" type="none"/>
              <a:tailEnd len="med" w="med" type="stealth"/>
            </a:ln>
            <a:effectLst>
              <a:outerShdw blurRad="40000" rotWithShape="0" dir="5400000" dist="20000">
                <a:srgbClr val="000000">
                  <a:alpha val="37254"/>
                </a:srgbClr>
              </a:outerShdw>
            </a:effectLst>
          </p:spPr>
        </p:cxnSp>
        <p:cxnSp>
          <p:nvCxnSpPr>
            <p:cNvPr id="519" name="Google Shape;519;gbacec6ad04_40_129"/>
            <p:cNvCxnSpPr>
              <a:stCxn id="513" idx="1"/>
            </p:cNvCxnSpPr>
            <p:nvPr/>
          </p:nvCxnSpPr>
          <p:spPr>
            <a:xfrm>
              <a:off x="5058055" y="1707194"/>
              <a:ext cx="1098900" cy="486600"/>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254"/>
                </a:srgbClr>
              </a:outerShdw>
            </a:effectLst>
          </p:spPr>
        </p:cxnSp>
        <p:cxnSp>
          <p:nvCxnSpPr>
            <p:cNvPr id="520" name="Google Shape;520;gbacec6ad04_40_129"/>
            <p:cNvCxnSpPr>
              <a:stCxn id="512" idx="1"/>
            </p:cNvCxnSpPr>
            <p:nvPr/>
          </p:nvCxnSpPr>
          <p:spPr>
            <a:xfrm>
              <a:off x="5166066" y="1167076"/>
              <a:ext cx="990900" cy="1026600"/>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254"/>
                </a:srgbClr>
              </a:outerShdw>
            </a:effectLst>
          </p:spPr>
        </p:cxnSp>
        <p:cxnSp>
          <p:nvCxnSpPr>
            <p:cNvPr id="521" name="Google Shape;521;gbacec6ad04_40_129"/>
            <p:cNvCxnSpPr>
              <a:stCxn id="514" idx="1"/>
            </p:cNvCxnSpPr>
            <p:nvPr/>
          </p:nvCxnSpPr>
          <p:spPr>
            <a:xfrm>
              <a:off x="6105385" y="1653015"/>
              <a:ext cx="51600" cy="540600"/>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254"/>
                </a:srgbClr>
              </a:outerShdw>
            </a:effectLst>
          </p:spPr>
        </p:cxnSp>
        <p:grpSp>
          <p:nvGrpSpPr>
            <p:cNvPr id="522" name="Google Shape;522;gbacec6ad04_40_129"/>
            <p:cNvGrpSpPr/>
            <p:nvPr/>
          </p:nvGrpSpPr>
          <p:grpSpPr>
            <a:xfrm>
              <a:off x="5760132" y="2193709"/>
              <a:ext cx="756084" cy="812477"/>
              <a:chOff x="-739799" y="2914873"/>
              <a:chExt cx="1292700" cy="1458300"/>
            </a:xfrm>
          </p:grpSpPr>
          <p:sp>
            <p:nvSpPr>
              <p:cNvPr id="523" name="Google Shape;523;gbacec6ad04_40_129"/>
              <p:cNvSpPr/>
              <p:nvPr/>
            </p:nvSpPr>
            <p:spPr>
              <a:xfrm>
                <a:off x="-739799" y="2914873"/>
                <a:ext cx="1292700" cy="1458300"/>
              </a:xfrm>
              <a:prstGeom prst="roundRect">
                <a:avLst>
                  <a:gd fmla="val 16667" name="adj"/>
                </a:avLst>
              </a:prstGeom>
              <a:solidFill>
                <a:schemeClr val="lt1"/>
              </a:solidFill>
              <a:ln cap="flat" cmpd="sng" w="25400">
                <a:solidFill>
                  <a:schemeClr val="accent1"/>
                </a:solidFill>
                <a:prstDash val="solid"/>
                <a:round/>
                <a:headEnd len="sm" w="sm" type="none"/>
                <a:tailEnd len="sm" w="sm" type="none"/>
              </a:ln>
            </p:spPr>
            <p:txBody>
              <a:bodyPr anchorCtr="0" anchor="b"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825"/>
                  <a:buFont typeface="Arial"/>
                  <a:buNone/>
                </a:pPr>
                <a:r>
                  <a:rPr b="1" i="0" lang="en-GB" sz="825" u="none" cap="none" strike="noStrike">
                    <a:solidFill>
                      <a:schemeClr val="dk1"/>
                    </a:solidFill>
                    <a:latin typeface="Arial"/>
                    <a:ea typeface="Arial"/>
                    <a:cs typeface="Arial"/>
                    <a:sym typeface="Arial"/>
                  </a:rPr>
                  <a:t>EGI CheckIn</a:t>
                </a:r>
                <a:endParaRPr b="1" i="0" sz="825" u="none" cap="none" strike="noStrike">
                  <a:solidFill>
                    <a:schemeClr val="dk1"/>
                  </a:solidFill>
                  <a:latin typeface="Arial"/>
                  <a:ea typeface="Arial"/>
                  <a:cs typeface="Arial"/>
                  <a:sym typeface="Arial"/>
                </a:endParaRPr>
              </a:p>
            </p:txBody>
          </p:sp>
          <p:pic>
            <p:nvPicPr>
              <p:cNvPr descr="4361018b05117b92dc1a71d9622efbbf.png" id="524" name="Google Shape;524;gbacec6ad04_40_129"/>
              <p:cNvPicPr preferRelativeResize="0"/>
              <p:nvPr/>
            </p:nvPicPr>
            <p:blipFill rotWithShape="1">
              <a:blip r:embed="rId3">
                <a:alphaModFix/>
              </a:blip>
              <a:srcRect b="0" l="0" r="0" t="0"/>
              <a:stretch/>
            </p:blipFill>
            <p:spPr>
              <a:xfrm>
                <a:off x="-518037" y="2988223"/>
                <a:ext cx="849300" cy="823200"/>
              </a:xfrm>
              <a:prstGeom prst="rect">
                <a:avLst/>
              </a:prstGeom>
              <a:noFill/>
              <a:ln>
                <a:noFill/>
              </a:ln>
            </p:spPr>
          </p:pic>
        </p:grpSp>
        <p:sp>
          <p:nvSpPr>
            <p:cNvPr id="525" name="Google Shape;525;gbacec6ad04_40_129"/>
            <p:cNvSpPr/>
            <p:nvPr/>
          </p:nvSpPr>
          <p:spPr>
            <a:xfrm>
              <a:off x="6948264" y="2301720"/>
              <a:ext cx="941730" cy="486054"/>
            </a:xfrm>
            <a:prstGeom prst="roundRect">
              <a:avLst>
                <a:gd fmla="val 16667" name="adj"/>
              </a:avLst>
            </a:prstGeom>
            <a:solidFill>
              <a:schemeClr val="accent3"/>
            </a:solidFill>
            <a:ln cap="flat" cmpd="sng" w="25400">
              <a:solidFill>
                <a:srgbClr val="78787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en-GB" sz="1350" u="none" cap="none" strike="noStrike">
                  <a:solidFill>
                    <a:schemeClr val="lt1"/>
                  </a:solidFill>
                  <a:latin typeface="Arial"/>
                  <a:ea typeface="Arial"/>
                  <a:cs typeface="Arial"/>
                  <a:sym typeface="Arial"/>
                </a:rPr>
                <a:t>Service</a:t>
              </a:r>
              <a:endParaRPr b="0" i="0" sz="1400" u="none" cap="none" strike="noStrike">
                <a:solidFill>
                  <a:srgbClr val="000000"/>
                </a:solidFill>
                <a:latin typeface="Arial"/>
                <a:ea typeface="Arial"/>
                <a:cs typeface="Arial"/>
                <a:sym typeface="Arial"/>
              </a:endParaRPr>
            </a:p>
          </p:txBody>
        </p:sp>
        <p:cxnSp>
          <p:nvCxnSpPr>
            <p:cNvPr id="526" name="Google Shape;526;gbacec6ad04_40_129"/>
            <p:cNvCxnSpPr>
              <a:stCxn id="523" idx="3"/>
              <a:endCxn id="525" idx="1"/>
            </p:cNvCxnSpPr>
            <p:nvPr/>
          </p:nvCxnSpPr>
          <p:spPr>
            <a:xfrm flipH="1" rot="10800000">
              <a:off x="6516216" y="2544748"/>
              <a:ext cx="432000" cy="55200"/>
            </a:xfrm>
            <a:prstGeom prst="straightConnector1">
              <a:avLst/>
            </a:prstGeom>
            <a:noFill/>
            <a:ln cap="flat" cmpd="sng" w="25400">
              <a:solidFill>
                <a:schemeClr val="accent1"/>
              </a:solidFill>
              <a:prstDash val="solid"/>
              <a:round/>
              <a:headEnd len="sm" w="sm" type="none"/>
              <a:tailEnd len="med" w="med" type="stealth"/>
            </a:ln>
            <a:effectLst>
              <a:outerShdw blurRad="40000" rotWithShape="0" dir="5400000" dist="20000">
                <a:srgbClr val="000000">
                  <a:alpha val="37254"/>
                </a:srgbClr>
              </a:outerShdw>
            </a:effectLst>
          </p:spPr>
        </p:cxnSp>
        <p:grpSp>
          <p:nvGrpSpPr>
            <p:cNvPr id="527" name="Google Shape;527;gbacec6ad04_40_129"/>
            <p:cNvGrpSpPr/>
            <p:nvPr/>
          </p:nvGrpSpPr>
          <p:grpSpPr>
            <a:xfrm>
              <a:off x="6192180" y="2733768"/>
              <a:ext cx="636767" cy="594066"/>
              <a:chOff x="3304489" y="1229729"/>
              <a:chExt cx="1303616" cy="1276406"/>
            </a:xfrm>
          </p:grpSpPr>
          <p:sp>
            <p:nvSpPr>
              <p:cNvPr id="528" name="Google Shape;528;gbacec6ad04_40_129"/>
              <p:cNvSpPr/>
              <p:nvPr/>
            </p:nvSpPr>
            <p:spPr>
              <a:xfrm>
                <a:off x="3304489" y="1229729"/>
                <a:ext cx="1303616" cy="1276406"/>
              </a:xfrm>
              <a:prstGeom prst="roundRect">
                <a:avLst>
                  <a:gd fmla="val 16667" name="adj"/>
                </a:avLst>
              </a:prstGeom>
              <a:solidFill>
                <a:srgbClr val="FFD966"/>
              </a:solidFill>
              <a:ln cap="flat" cmpd="sng" w="25400">
                <a:solidFill>
                  <a:schemeClr val="accent1"/>
                </a:solidFill>
                <a:prstDash val="solid"/>
                <a:round/>
                <a:headEnd len="sm" w="sm" type="none"/>
                <a:tailEnd len="sm" w="sm" type="none"/>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
                  <a:buFont typeface="Arial"/>
                  <a:buNone/>
                </a:pPr>
                <a:r>
                  <a:rPr b="0" i="0" lang="en-GB" sz="600" u="none" cap="none" strike="noStrike">
                    <a:solidFill>
                      <a:schemeClr val="dk1"/>
                    </a:solidFill>
                    <a:latin typeface="Arial"/>
                    <a:ea typeface="Arial"/>
                    <a:cs typeface="Arial"/>
                    <a:sym typeface="Arial"/>
                  </a:rPr>
                  <a:t>Virtual Organization </a:t>
                </a:r>
                <a:endParaRPr b="0" i="0" sz="675" u="none" cap="none" strike="noStrike">
                  <a:solidFill>
                    <a:schemeClr val="dk1"/>
                  </a:solidFill>
                  <a:latin typeface="Arial"/>
                  <a:ea typeface="Arial"/>
                  <a:cs typeface="Arial"/>
                  <a:sym typeface="Arial"/>
                </a:endParaRPr>
              </a:p>
            </p:txBody>
          </p:sp>
          <p:pic>
            <p:nvPicPr>
              <p:cNvPr descr="50355-200.png" id="529" name="Google Shape;529;gbacec6ad04_40_129"/>
              <p:cNvPicPr preferRelativeResize="0"/>
              <p:nvPr/>
            </p:nvPicPr>
            <p:blipFill rotWithShape="1">
              <a:blip r:embed="rId4">
                <a:alphaModFix/>
              </a:blip>
              <a:srcRect b="0" l="0" r="0" t="0"/>
              <a:stretch/>
            </p:blipFill>
            <p:spPr>
              <a:xfrm>
                <a:off x="3746744" y="1345765"/>
                <a:ext cx="587804" cy="587803"/>
              </a:xfrm>
              <a:prstGeom prst="rect">
                <a:avLst/>
              </a:prstGeom>
              <a:solidFill>
                <a:schemeClr val="lt1"/>
              </a:solidFill>
              <a:ln>
                <a:noFill/>
              </a:ln>
            </p:spPr>
          </p:pic>
        </p:grpSp>
        <p:pic>
          <p:nvPicPr>
            <p:cNvPr descr="user_phd_group.png" id="530" name="Google Shape;530;gbacec6ad04_40_129"/>
            <p:cNvPicPr preferRelativeResize="0"/>
            <p:nvPr/>
          </p:nvPicPr>
          <p:blipFill rotWithShape="1">
            <a:blip r:embed="rId5">
              <a:alphaModFix/>
            </a:blip>
            <a:srcRect b="0" l="0" r="0" t="0"/>
            <a:stretch/>
          </p:blipFill>
          <p:spPr>
            <a:xfrm>
              <a:off x="7218294" y="3111810"/>
              <a:ext cx="572933" cy="572933"/>
            </a:xfrm>
            <a:prstGeom prst="rect">
              <a:avLst/>
            </a:prstGeom>
            <a:noFill/>
            <a:ln>
              <a:noFill/>
            </a:ln>
          </p:spPr>
        </p:pic>
        <p:cxnSp>
          <p:nvCxnSpPr>
            <p:cNvPr id="531" name="Google Shape;531;gbacec6ad04_40_129"/>
            <p:cNvCxnSpPr>
              <a:stCxn id="530" idx="1"/>
              <a:endCxn id="528" idx="3"/>
            </p:cNvCxnSpPr>
            <p:nvPr/>
          </p:nvCxnSpPr>
          <p:spPr>
            <a:xfrm rot="10800000">
              <a:off x="6828894" y="3030776"/>
              <a:ext cx="389400" cy="367500"/>
            </a:xfrm>
            <a:prstGeom prst="straightConnector1">
              <a:avLst/>
            </a:prstGeom>
            <a:noFill/>
            <a:ln cap="flat" cmpd="sng" w="25400">
              <a:solidFill>
                <a:schemeClr val="accent3"/>
              </a:solidFill>
              <a:prstDash val="solid"/>
              <a:round/>
              <a:headEnd len="sm" w="sm" type="none"/>
              <a:tailEnd len="med" w="med" type="stealth"/>
            </a:ln>
            <a:effectLst>
              <a:outerShdw blurRad="40000" rotWithShape="0" dir="5400000" dist="20000">
                <a:srgbClr val="000000">
                  <a:alpha val="37254"/>
                </a:srgbClr>
              </a:outerShdw>
            </a:effectLst>
          </p:spPr>
        </p:cxnSp>
        <p:sp>
          <p:nvSpPr>
            <p:cNvPr id="532" name="Google Shape;532;gbacec6ad04_40_129"/>
            <p:cNvSpPr/>
            <p:nvPr/>
          </p:nvSpPr>
          <p:spPr>
            <a:xfrm>
              <a:off x="6354198" y="3867894"/>
              <a:ext cx="1458162" cy="810090"/>
            </a:xfrm>
            <a:prstGeom prst="wedgeRectCallout">
              <a:avLst>
                <a:gd fmla="val -41429" name="adj1"/>
                <a:gd fmla="val -127049" name="adj2"/>
              </a:avLst>
            </a:prstGeom>
            <a:solidFill>
              <a:srgbClr val="FFD966"/>
            </a:solidFill>
            <a:ln cap="flat" cmpd="sng" w="9525">
              <a:solidFill>
                <a:schemeClr val="dk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en-GB" sz="1350" u="none" cap="none" strike="noStrike">
                  <a:solidFill>
                    <a:schemeClr val="dk1"/>
                  </a:solidFill>
                  <a:latin typeface="Arial"/>
                  <a:ea typeface="Arial"/>
                  <a:cs typeface="Arial"/>
                  <a:sym typeface="Arial"/>
                </a:rPr>
                <a:t>Supported  technologies: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350"/>
                <a:buFont typeface="Arial"/>
                <a:buNone/>
              </a:pPr>
              <a:r>
                <a:rPr b="0" i="0" lang="en-GB" sz="1350" u="none" cap="none" strike="noStrike">
                  <a:solidFill>
                    <a:schemeClr val="dk1"/>
                  </a:solidFill>
                  <a:latin typeface="Arial"/>
                  <a:ea typeface="Arial"/>
                  <a:cs typeface="Arial"/>
                  <a:sym typeface="Arial"/>
                </a:rPr>
                <a:t>CΟmanage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350"/>
                <a:buFont typeface="Arial"/>
                <a:buNone/>
              </a:pPr>
              <a:r>
                <a:rPr b="0" i="0" lang="en-GB" sz="1350" u="none" cap="none" strike="noStrike">
                  <a:solidFill>
                    <a:schemeClr val="dk1"/>
                  </a:solidFill>
                  <a:latin typeface="Arial"/>
                  <a:ea typeface="Arial"/>
                  <a:cs typeface="Arial"/>
                  <a:sym typeface="Arial"/>
                </a:rPr>
                <a:t>Perun</a:t>
              </a:r>
              <a:endParaRPr b="0" i="0" sz="1350" u="none" cap="none" strike="noStrike">
                <a:solidFill>
                  <a:schemeClr val="dk1"/>
                </a:solidFill>
                <a:latin typeface="Arial"/>
                <a:ea typeface="Arial"/>
                <a:cs typeface="Arial"/>
                <a:sym typeface="Aria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36" name="Shape 536"/>
        <p:cNvGrpSpPr/>
        <p:nvPr/>
      </p:nvGrpSpPr>
      <p:grpSpPr>
        <a:xfrm>
          <a:off x="0" y="0"/>
          <a:ext cx="0" cy="0"/>
          <a:chOff x="0" y="0"/>
          <a:chExt cx="0" cy="0"/>
        </a:xfrm>
      </p:grpSpPr>
      <p:sp>
        <p:nvSpPr>
          <p:cNvPr id="537" name="Google Shape;537;gbacec6ad04_40_159"/>
          <p:cNvSpPr txBox="1"/>
          <p:nvPr>
            <p:ph type="title"/>
          </p:nvPr>
        </p:nvSpPr>
        <p:spPr>
          <a:xfrm>
            <a:off x="2579076" y="169145"/>
            <a:ext cx="6260100" cy="34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E67AD"/>
              </a:buClr>
              <a:buSzPts val="2500"/>
              <a:buFont typeface="Calibri"/>
              <a:buNone/>
            </a:pPr>
            <a:r>
              <a:rPr lang="en-GB"/>
              <a:t>Non-web use cases &amp; delegated access</a:t>
            </a:r>
            <a:endParaRPr/>
          </a:p>
        </p:txBody>
      </p:sp>
      <p:sp>
        <p:nvSpPr>
          <p:cNvPr id="538" name="Google Shape;538;gbacec6ad04_40_159"/>
          <p:cNvSpPr/>
          <p:nvPr/>
        </p:nvSpPr>
        <p:spPr>
          <a:xfrm>
            <a:off x="186175" y="1315725"/>
            <a:ext cx="2685000" cy="3554100"/>
          </a:xfrm>
          <a:prstGeom prst="roundRect">
            <a:avLst>
              <a:gd fmla="val 16667" name="adj"/>
            </a:avLst>
          </a:prstGeom>
          <a:solidFill>
            <a:schemeClr val="accent1"/>
          </a:solid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Calibri"/>
                <a:ea typeface="Calibri"/>
                <a:cs typeface="Calibri"/>
                <a:sym typeface="Calibri"/>
              </a:rPr>
              <a:t>Check-in has been integrated with the production RCAuth.eu Online CA for allowing users to retrieve X.509 proxy certificates using their federated credentials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420"/>
              </a:spcBef>
              <a:spcAft>
                <a:spcPts val="0"/>
              </a:spcAft>
              <a:buClr>
                <a:schemeClr val="lt1"/>
              </a:buClr>
              <a:buSzPts val="1200"/>
              <a:buFont typeface="Arial"/>
              <a:buChar char="•"/>
            </a:pPr>
            <a:r>
              <a:rPr b="0" i="0" lang="en-GB" sz="1200" u="none" cap="none" strike="noStrike">
                <a:solidFill>
                  <a:schemeClr val="lt1"/>
                </a:solidFill>
                <a:latin typeface="Calibri"/>
                <a:ea typeface="Calibri"/>
                <a:cs typeface="Calibri"/>
                <a:sym typeface="Calibri"/>
              </a:rPr>
              <a:t>Master Portal retrieves end-entity certificate from RCauth.eu</a:t>
            </a:r>
            <a:endParaRPr b="0" i="0" sz="1200" u="none" cap="none" strike="noStrike">
              <a:solidFill>
                <a:schemeClr val="lt1"/>
              </a:solidFill>
              <a:latin typeface="Calibri"/>
              <a:ea typeface="Calibri"/>
              <a:cs typeface="Calibri"/>
              <a:sym typeface="Calibri"/>
            </a:endParaRPr>
          </a:p>
          <a:p>
            <a:pPr indent="-171450" lvl="0" marL="171450" marR="0" rtl="0" algn="l">
              <a:lnSpc>
                <a:spcPct val="100000"/>
              </a:lnSpc>
              <a:spcBef>
                <a:spcPts val="420"/>
              </a:spcBef>
              <a:spcAft>
                <a:spcPts val="0"/>
              </a:spcAft>
              <a:buClr>
                <a:schemeClr val="lt1"/>
              </a:buClr>
              <a:buSzPts val="1200"/>
              <a:buFont typeface="Arial"/>
              <a:buChar char="•"/>
            </a:pPr>
            <a:r>
              <a:rPr b="0" i="0" lang="en-GB" sz="1200" u="none" cap="none" strike="noStrike">
                <a:solidFill>
                  <a:schemeClr val="lt1"/>
                </a:solidFill>
                <a:latin typeface="Calibri"/>
                <a:ea typeface="Calibri"/>
                <a:cs typeface="Calibri"/>
                <a:sym typeface="Calibri"/>
              </a:rPr>
              <a:t>Long-lived proxy certificate stored in backend MyProxy server</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420"/>
              </a:spcBef>
              <a:spcAft>
                <a:spcPts val="0"/>
              </a:spcAft>
              <a:buClr>
                <a:schemeClr val="lt1"/>
              </a:buClr>
              <a:buSzPts val="1200"/>
              <a:buFont typeface="Arial"/>
              <a:buChar char="•"/>
            </a:pPr>
            <a:r>
              <a:rPr b="0" i="0" lang="en-GB" sz="1200" u="none" cap="none" strike="noStrike">
                <a:solidFill>
                  <a:schemeClr val="lt1"/>
                </a:solidFill>
                <a:latin typeface="Calibri"/>
                <a:ea typeface="Calibri"/>
                <a:cs typeface="Calibri"/>
                <a:sym typeface="Calibri"/>
              </a:rPr>
              <a:t>Short-lived proxies provided via:</a:t>
            </a:r>
            <a:endParaRPr b="0" i="0" sz="1400" u="none" cap="none" strike="noStrike">
              <a:solidFill>
                <a:srgbClr val="000000"/>
              </a:solidFill>
              <a:latin typeface="Arial"/>
              <a:ea typeface="Arial"/>
              <a:cs typeface="Arial"/>
              <a:sym typeface="Arial"/>
            </a:endParaRPr>
          </a:p>
          <a:p>
            <a:pPr indent="-171450" lvl="1" marL="628650" marR="0" rtl="0" algn="l">
              <a:lnSpc>
                <a:spcPct val="100000"/>
              </a:lnSpc>
              <a:spcBef>
                <a:spcPts val="420"/>
              </a:spcBef>
              <a:spcAft>
                <a:spcPts val="0"/>
              </a:spcAft>
              <a:buClr>
                <a:schemeClr val="lt1"/>
              </a:buClr>
              <a:buSzPts val="1200"/>
              <a:buFont typeface="Arial"/>
              <a:buChar char="•"/>
            </a:pPr>
            <a:r>
              <a:rPr b="0" i="0" lang="en-GB" sz="1200" u="none" cap="none" strike="noStrike">
                <a:solidFill>
                  <a:schemeClr val="lt1"/>
                </a:solidFill>
                <a:latin typeface="Calibri"/>
                <a:ea typeface="Calibri"/>
                <a:cs typeface="Calibri"/>
                <a:sym typeface="Calibri"/>
              </a:rPr>
              <a:t>Science Gateways via OIDC (so-called VO-portals)</a:t>
            </a:r>
            <a:endParaRPr b="0" i="0" sz="1400" u="none" cap="none" strike="noStrike">
              <a:solidFill>
                <a:srgbClr val="000000"/>
              </a:solidFill>
              <a:latin typeface="Arial"/>
              <a:ea typeface="Arial"/>
              <a:cs typeface="Arial"/>
              <a:sym typeface="Arial"/>
            </a:endParaRPr>
          </a:p>
          <a:p>
            <a:pPr indent="-171450" lvl="1" marL="628650" marR="0" rtl="0" algn="l">
              <a:lnSpc>
                <a:spcPct val="100000"/>
              </a:lnSpc>
              <a:spcBef>
                <a:spcPts val="420"/>
              </a:spcBef>
              <a:spcAft>
                <a:spcPts val="0"/>
              </a:spcAft>
              <a:buClr>
                <a:schemeClr val="lt1"/>
              </a:buClr>
              <a:buSzPts val="1200"/>
              <a:buFont typeface="Arial"/>
              <a:buChar char="•"/>
            </a:pPr>
            <a:r>
              <a:rPr b="0" i="0" lang="en-GB" sz="1200" u="none" cap="none" strike="noStrike">
                <a:solidFill>
                  <a:schemeClr val="lt1"/>
                </a:solidFill>
                <a:latin typeface="Calibri"/>
                <a:ea typeface="Calibri"/>
                <a:cs typeface="Calibri"/>
                <a:sym typeface="Calibri"/>
              </a:rPr>
              <a:t>users e.g. via SSH key authentication</a:t>
            </a:r>
            <a:endParaRPr b="0" i="1" sz="1200" u="none" cap="none" strike="noStrike">
              <a:solidFill>
                <a:schemeClr val="lt1"/>
              </a:solidFill>
              <a:latin typeface="Calibri"/>
              <a:ea typeface="Calibri"/>
              <a:cs typeface="Calibri"/>
              <a:sym typeface="Calibri"/>
            </a:endParaRPr>
          </a:p>
        </p:txBody>
      </p:sp>
      <p:pic>
        <p:nvPicPr>
          <p:cNvPr descr="https://lh4.googleusercontent.com/ZiXd7EeeH84PlK0_hmHNR8DOZ6ajjDRfuyqRvSaYYEk6Ho9LtErkSmJwEvzEZjpBLQG3AB3hfBn0DBm9J2pDqM8DGxBIIyYAj5yv1hkQ5muWfY-9gN71YHF1H1VmkEIoP6sbI14aH_M" id="539" name="Google Shape;539;gbacec6ad04_40_159"/>
          <p:cNvPicPr preferRelativeResize="0"/>
          <p:nvPr/>
        </p:nvPicPr>
        <p:blipFill rotWithShape="1">
          <a:blip r:embed="rId3">
            <a:alphaModFix/>
          </a:blip>
          <a:srcRect b="0" l="0" r="0" t="0"/>
          <a:stretch/>
        </p:blipFill>
        <p:spPr>
          <a:xfrm>
            <a:off x="3087034" y="1336738"/>
            <a:ext cx="5742333" cy="3533130"/>
          </a:xfrm>
          <a:prstGeom prst="rect">
            <a:avLst/>
          </a:prstGeom>
          <a:noFill/>
          <a:ln>
            <a:noFill/>
          </a:ln>
        </p:spPr>
      </p:pic>
      <p:grpSp>
        <p:nvGrpSpPr>
          <p:cNvPr id="540" name="Google Shape;540;gbacec6ad04_40_159"/>
          <p:cNvGrpSpPr/>
          <p:nvPr/>
        </p:nvGrpSpPr>
        <p:grpSpPr>
          <a:xfrm>
            <a:off x="7875635" y="4241269"/>
            <a:ext cx="692499" cy="709463"/>
            <a:chOff x="-891887" y="2914873"/>
            <a:chExt cx="1292700" cy="1458300"/>
          </a:xfrm>
        </p:grpSpPr>
        <p:sp>
          <p:nvSpPr>
            <p:cNvPr id="541" name="Google Shape;541;gbacec6ad04_40_159"/>
            <p:cNvSpPr/>
            <p:nvPr/>
          </p:nvSpPr>
          <p:spPr>
            <a:xfrm>
              <a:off x="-891887" y="2914873"/>
              <a:ext cx="1292700" cy="1458300"/>
            </a:xfrm>
            <a:prstGeom prst="roundRect">
              <a:avLst>
                <a:gd fmla="val 16667" name="adj"/>
              </a:avLst>
            </a:prstGeom>
            <a:solidFill>
              <a:schemeClr val="lt1"/>
            </a:solidFill>
            <a:ln cap="flat" cmpd="sng" w="25400">
              <a:solidFill>
                <a:schemeClr val="accent1"/>
              </a:solidFill>
              <a:prstDash val="solid"/>
              <a:round/>
              <a:headEnd len="sm" w="sm" type="none"/>
              <a:tailEnd len="sm" w="sm" type="none"/>
            </a:ln>
          </p:spPr>
          <p:txBody>
            <a:bodyPr anchorCtr="0" anchor="b" bIns="34300" lIns="68625" spcFirstLastPara="1" rIns="68625" wrap="square" tIns="34300">
              <a:noAutofit/>
            </a:bodyPr>
            <a:lstStyle/>
            <a:p>
              <a:pPr indent="0" lvl="0" marL="0" marR="0" rtl="0" algn="ctr">
                <a:lnSpc>
                  <a:spcPct val="100000"/>
                </a:lnSpc>
                <a:spcBef>
                  <a:spcPts val="0"/>
                </a:spcBef>
                <a:spcAft>
                  <a:spcPts val="0"/>
                </a:spcAft>
                <a:buClr>
                  <a:schemeClr val="dk1"/>
                </a:buClr>
                <a:buSzPts val="150"/>
                <a:buFont typeface="Arial"/>
                <a:buNone/>
              </a:pPr>
              <a:r>
                <a:rPr b="1" i="0" lang="en-GB" sz="600" u="none" cap="none" strike="noStrike">
                  <a:solidFill>
                    <a:schemeClr val="dk1"/>
                  </a:solidFill>
                  <a:latin typeface="Arial"/>
                  <a:ea typeface="Arial"/>
                  <a:cs typeface="Arial"/>
                  <a:sym typeface="Arial"/>
                </a:rPr>
                <a:t>EGI Check-in</a:t>
              </a:r>
              <a:endParaRPr b="0" i="0" sz="1400" u="none" cap="none" strike="noStrike">
                <a:solidFill>
                  <a:srgbClr val="000000"/>
                </a:solidFill>
                <a:latin typeface="Arial"/>
                <a:ea typeface="Arial"/>
                <a:cs typeface="Arial"/>
                <a:sym typeface="Arial"/>
              </a:endParaRPr>
            </a:p>
          </p:txBody>
        </p:sp>
        <p:pic>
          <p:nvPicPr>
            <p:cNvPr descr="4361018b05117b92dc1a71d9622efbbf.png" id="542" name="Google Shape;542;gbacec6ad04_40_159"/>
            <p:cNvPicPr preferRelativeResize="0"/>
            <p:nvPr/>
          </p:nvPicPr>
          <p:blipFill rotWithShape="1">
            <a:blip r:embed="rId4">
              <a:alphaModFix/>
            </a:blip>
            <a:srcRect b="0" l="0" r="0" t="0"/>
            <a:stretch/>
          </p:blipFill>
          <p:spPr>
            <a:xfrm>
              <a:off x="-674254" y="3122114"/>
              <a:ext cx="849300" cy="823201"/>
            </a:xfrm>
            <a:prstGeom prst="rect">
              <a:avLst/>
            </a:prstGeom>
            <a:noFill/>
            <a:ln>
              <a:noFill/>
            </a:ln>
          </p:spPr>
        </p:pic>
      </p:grpSp>
      <p:sp>
        <p:nvSpPr>
          <p:cNvPr id="543" name="Google Shape;543;gbacec6ad04_40_159"/>
          <p:cNvSpPr txBox="1"/>
          <p:nvPr>
            <p:ph idx="2" type="subTitle"/>
          </p:nvPr>
        </p:nvSpPr>
        <p:spPr>
          <a:xfrm>
            <a:off x="2579076" y="628358"/>
            <a:ext cx="4728900" cy="36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7F7F7F"/>
              </a:buClr>
              <a:buSzPts val="2000"/>
              <a:buNone/>
            </a:pPr>
            <a:r>
              <a:rPr lang="en-GB"/>
              <a:t>RCauth.eu Online CA issued certificates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gb5cd32d0d3_0_29"/>
          <p:cNvSpPr txBox="1"/>
          <p:nvPr>
            <p:ph type="title"/>
          </p:nvPr>
        </p:nvSpPr>
        <p:spPr>
          <a:xfrm>
            <a:off x="2426677" y="16745"/>
            <a:ext cx="4728900" cy="34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400"/>
              <a:buNone/>
            </a:pPr>
            <a:r>
              <a:rPr lang="en-GB"/>
              <a:t>EGI Check-in Statistic viewer</a:t>
            </a:r>
            <a:endParaRPr/>
          </a:p>
        </p:txBody>
      </p:sp>
      <p:sp>
        <p:nvSpPr>
          <p:cNvPr id="549" name="Google Shape;549;gb5cd32d0d3_0_29"/>
          <p:cNvSpPr txBox="1"/>
          <p:nvPr>
            <p:ph idx="1" type="subTitle"/>
          </p:nvPr>
        </p:nvSpPr>
        <p:spPr>
          <a:xfrm>
            <a:off x="2274276" y="323558"/>
            <a:ext cx="4728900" cy="36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000"/>
              <a:buNone/>
            </a:pPr>
            <a:r>
              <a:rPr lang="en-GB"/>
              <a:t>Login statistics for services integrated</a:t>
            </a:r>
            <a:endParaRPr/>
          </a:p>
        </p:txBody>
      </p:sp>
      <p:pic>
        <p:nvPicPr>
          <p:cNvPr id="550" name="Google Shape;550;gb5cd32d0d3_0_29"/>
          <p:cNvPicPr preferRelativeResize="0"/>
          <p:nvPr/>
        </p:nvPicPr>
        <p:blipFill rotWithShape="1">
          <a:blip r:embed="rId3">
            <a:alphaModFix/>
          </a:blip>
          <a:srcRect b="0" l="0" r="0" t="0"/>
          <a:stretch/>
        </p:blipFill>
        <p:spPr>
          <a:xfrm>
            <a:off x="152400" y="1150050"/>
            <a:ext cx="3887452" cy="3872776"/>
          </a:xfrm>
          <a:prstGeom prst="rect">
            <a:avLst/>
          </a:prstGeom>
          <a:noFill/>
          <a:ln cap="flat" cmpd="sng" w="9525">
            <a:solidFill>
              <a:schemeClr val="dk2"/>
            </a:solidFill>
            <a:prstDash val="solid"/>
            <a:round/>
            <a:headEnd len="sm" w="sm" type="none"/>
            <a:tailEnd len="sm" w="sm" type="none"/>
          </a:ln>
        </p:spPr>
      </p:pic>
      <p:pic>
        <p:nvPicPr>
          <p:cNvPr id="551" name="Google Shape;551;gb5cd32d0d3_0_29"/>
          <p:cNvPicPr preferRelativeResize="0"/>
          <p:nvPr/>
        </p:nvPicPr>
        <p:blipFill rotWithShape="1">
          <a:blip r:embed="rId4">
            <a:alphaModFix/>
          </a:blip>
          <a:srcRect b="0" l="0" r="0" t="0"/>
          <a:stretch/>
        </p:blipFill>
        <p:spPr>
          <a:xfrm>
            <a:off x="6058450" y="1010100"/>
            <a:ext cx="3039747" cy="3872775"/>
          </a:xfrm>
          <a:prstGeom prst="rect">
            <a:avLst/>
          </a:prstGeom>
          <a:noFill/>
          <a:ln cap="flat" cmpd="sng" w="9525">
            <a:solidFill>
              <a:schemeClr val="dk2"/>
            </a:solidFill>
            <a:prstDash val="solid"/>
            <a:round/>
            <a:headEnd len="sm" w="sm" type="none"/>
            <a:tailEnd len="sm" w="sm" type="none"/>
          </a:ln>
        </p:spPr>
      </p:pic>
      <p:sp>
        <p:nvSpPr>
          <p:cNvPr id="552" name="Google Shape;552;gb5cd32d0d3_0_29"/>
          <p:cNvSpPr txBox="1"/>
          <p:nvPr/>
        </p:nvSpPr>
        <p:spPr>
          <a:xfrm>
            <a:off x="222900" y="762300"/>
            <a:ext cx="2513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sng" cap="none" strike="noStrike">
                <a:solidFill>
                  <a:schemeClr val="hlink"/>
                </a:solidFill>
                <a:latin typeface="Arial"/>
                <a:ea typeface="Arial"/>
                <a:cs typeface="Arial"/>
                <a:sym typeface="Arial"/>
                <a:hlinkClick r:id="rId5"/>
              </a:rPr>
              <a:t>EGI Check-in statistics</a:t>
            </a:r>
            <a:endParaRPr b="0" i="0" sz="1400" u="none" cap="none" strike="noStrike">
              <a:solidFill>
                <a:srgbClr val="000000"/>
              </a:solidFill>
              <a:latin typeface="Arial"/>
              <a:ea typeface="Arial"/>
              <a:cs typeface="Arial"/>
              <a:sym typeface="Arial"/>
            </a:endParaRPr>
          </a:p>
        </p:txBody>
      </p:sp>
      <p:sp>
        <p:nvSpPr>
          <p:cNvPr id="553" name="Google Shape;553;gb5cd32d0d3_0_29"/>
          <p:cNvSpPr txBox="1"/>
          <p:nvPr/>
        </p:nvSpPr>
        <p:spPr>
          <a:xfrm>
            <a:off x="4071900" y="1162500"/>
            <a:ext cx="18555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i="0" lang="en-GB" sz="1400" u="none" cap="none" strike="noStrike">
                <a:solidFill>
                  <a:srgbClr val="000000"/>
                </a:solidFill>
                <a:latin typeface="Arial"/>
                <a:ea typeface="Arial"/>
                <a:cs typeface="Arial"/>
                <a:sym typeface="Arial"/>
              </a:rPr>
              <a:t>General view</a:t>
            </a:r>
            <a:r>
              <a:rPr b="0" i="0" lang="en-GB" sz="1400" u="none" cap="none" strike="noStrike">
                <a:solidFill>
                  <a:srgbClr val="000000"/>
                </a:solidFill>
                <a:latin typeface="Arial"/>
                <a:ea typeface="Arial"/>
                <a:cs typeface="Arial"/>
                <a:sym typeface="Arial"/>
              </a:rPr>
              <a:t> of the login statistics (all services)</a:t>
            </a:r>
            <a:endParaRPr b="0" i="0" sz="1400" u="none" cap="none" strike="noStrike">
              <a:solidFill>
                <a:srgbClr val="000000"/>
              </a:solidFill>
              <a:latin typeface="Arial"/>
              <a:ea typeface="Arial"/>
              <a:cs typeface="Arial"/>
              <a:sym typeface="Arial"/>
            </a:endParaRPr>
          </a:p>
        </p:txBody>
      </p:sp>
      <p:sp>
        <p:nvSpPr>
          <p:cNvPr id="554" name="Google Shape;554;gb5cd32d0d3_0_29"/>
          <p:cNvSpPr/>
          <p:nvPr/>
        </p:nvSpPr>
        <p:spPr>
          <a:xfrm>
            <a:off x="4114800" y="2016775"/>
            <a:ext cx="753000" cy="265200"/>
          </a:xfrm>
          <a:prstGeom prst="leftArrow">
            <a:avLst>
              <a:gd fmla="val 50000" name="adj1"/>
              <a:gd fmla="val 50000" name="adj2"/>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gb5cd32d0d3_0_29"/>
          <p:cNvSpPr/>
          <p:nvPr/>
        </p:nvSpPr>
        <p:spPr>
          <a:xfrm>
            <a:off x="5250725" y="4475100"/>
            <a:ext cx="753000" cy="265200"/>
          </a:xfrm>
          <a:prstGeom prst="rightArrow">
            <a:avLst>
              <a:gd fmla="val 50000" name="adj1"/>
              <a:gd fmla="val 50000" name="adj2"/>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 name="Google Shape;556;gb5cd32d0d3_0_29"/>
          <p:cNvSpPr txBox="1"/>
          <p:nvPr/>
        </p:nvSpPr>
        <p:spPr>
          <a:xfrm>
            <a:off x="4196400" y="2454650"/>
            <a:ext cx="1731000" cy="2339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Dedicated service view</a:t>
            </a:r>
            <a:r>
              <a:rPr b="0" i="0" lang="en-GB" sz="1400" u="none" cap="none" strike="noStrike">
                <a:solidFill>
                  <a:srgbClr val="000000"/>
                </a:solidFill>
                <a:latin typeface="Arial"/>
                <a:ea typeface="Arial"/>
                <a:cs typeface="Arial"/>
                <a:sym typeface="Arial"/>
              </a:rPr>
              <a:t> for login statistics:</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time trend of user logins</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distribution of logins based on the IdPs used by users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gb5cd32d0d3_0_18"/>
          <p:cNvSpPr txBox="1"/>
          <p:nvPr>
            <p:ph type="title"/>
          </p:nvPr>
        </p:nvSpPr>
        <p:spPr>
          <a:xfrm>
            <a:off x="2579075" y="169150"/>
            <a:ext cx="5779200" cy="341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Some examples: EISCAT-3D and OPERAS</a:t>
            </a:r>
            <a:endParaRPr/>
          </a:p>
        </p:txBody>
      </p:sp>
      <p:grpSp>
        <p:nvGrpSpPr>
          <p:cNvPr id="562" name="Google Shape;562;gb5cd32d0d3_0_18"/>
          <p:cNvGrpSpPr/>
          <p:nvPr/>
        </p:nvGrpSpPr>
        <p:grpSpPr>
          <a:xfrm>
            <a:off x="208300" y="1057275"/>
            <a:ext cx="4885420" cy="2731125"/>
            <a:chOff x="208300" y="904875"/>
            <a:chExt cx="4885420" cy="2731125"/>
          </a:xfrm>
        </p:grpSpPr>
        <p:pic>
          <p:nvPicPr>
            <p:cNvPr id="563" name="Google Shape;563;gb5cd32d0d3_0_18"/>
            <p:cNvPicPr preferRelativeResize="0"/>
            <p:nvPr/>
          </p:nvPicPr>
          <p:blipFill rotWithShape="1">
            <a:blip r:embed="rId3">
              <a:alphaModFix/>
            </a:blip>
            <a:srcRect b="0" l="0" r="0" t="0"/>
            <a:stretch/>
          </p:blipFill>
          <p:spPr>
            <a:xfrm>
              <a:off x="208300" y="1216650"/>
              <a:ext cx="4885420" cy="2419350"/>
            </a:xfrm>
            <a:prstGeom prst="rect">
              <a:avLst/>
            </a:prstGeom>
            <a:noFill/>
            <a:ln>
              <a:noFill/>
            </a:ln>
          </p:spPr>
        </p:pic>
        <p:sp>
          <p:nvSpPr>
            <p:cNvPr id="564" name="Google Shape;564;gb5cd32d0d3_0_18"/>
            <p:cNvSpPr txBox="1"/>
            <p:nvPr/>
          </p:nvSpPr>
          <p:spPr>
            <a:xfrm>
              <a:off x="1551450" y="904875"/>
              <a:ext cx="1411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EISCAT-3D</a:t>
              </a:r>
              <a:endParaRPr b="1" i="0" sz="1400" u="none" cap="none" strike="noStrike">
                <a:solidFill>
                  <a:srgbClr val="000000"/>
                </a:solidFill>
                <a:latin typeface="Arial"/>
                <a:ea typeface="Arial"/>
                <a:cs typeface="Arial"/>
                <a:sym typeface="Arial"/>
              </a:endParaRPr>
            </a:p>
          </p:txBody>
        </p:sp>
      </p:grpSp>
      <p:pic>
        <p:nvPicPr>
          <p:cNvPr id="565" name="Google Shape;565;gb5cd32d0d3_0_18"/>
          <p:cNvPicPr preferRelativeResize="0"/>
          <p:nvPr/>
        </p:nvPicPr>
        <p:blipFill rotWithShape="1">
          <a:blip r:embed="rId4">
            <a:alphaModFix/>
          </a:blip>
          <a:srcRect b="0" l="0" r="0" t="0"/>
          <a:stretch/>
        </p:blipFill>
        <p:spPr>
          <a:xfrm>
            <a:off x="5849374" y="2568048"/>
            <a:ext cx="2706751" cy="1355202"/>
          </a:xfrm>
          <a:prstGeom prst="rect">
            <a:avLst/>
          </a:prstGeom>
          <a:noFill/>
          <a:ln>
            <a:noFill/>
          </a:ln>
        </p:spPr>
      </p:pic>
      <p:sp>
        <p:nvSpPr>
          <p:cNvPr id="566" name="Google Shape;566;gb5cd32d0d3_0_18"/>
          <p:cNvSpPr txBox="1"/>
          <p:nvPr/>
        </p:nvSpPr>
        <p:spPr>
          <a:xfrm>
            <a:off x="307475" y="3859950"/>
            <a:ext cx="43467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Radars for the upper atmosphere and ionosphere</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EISCAT-3D users managed in Perun</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Access to EISCAT services through Check-in</a:t>
            </a:r>
            <a:endParaRPr b="0" i="0" sz="1400" u="none" cap="none" strike="noStrike">
              <a:solidFill>
                <a:srgbClr val="000000"/>
              </a:solidFill>
              <a:latin typeface="Arial"/>
              <a:ea typeface="Arial"/>
              <a:cs typeface="Arial"/>
              <a:sym typeface="Arial"/>
            </a:endParaRPr>
          </a:p>
        </p:txBody>
      </p:sp>
      <p:grpSp>
        <p:nvGrpSpPr>
          <p:cNvPr id="567" name="Google Shape;567;gb5cd32d0d3_0_18"/>
          <p:cNvGrpSpPr/>
          <p:nvPr/>
        </p:nvGrpSpPr>
        <p:grpSpPr>
          <a:xfrm>
            <a:off x="5218195" y="676275"/>
            <a:ext cx="3689555" cy="2293005"/>
            <a:chOff x="5218195" y="1209675"/>
            <a:chExt cx="3689555" cy="2293005"/>
          </a:xfrm>
        </p:grpSpPr>
        <p:pic>
          <p:nvPicPr>
            <p:cNvPr id="568" name="Google Shape;568;gb5cd32d0d3_0_18"/>
            <p:cNvPicPr preferRelativeResize="0"/>
            <p:nvPr/>
          </p:nvPicPr>
          <p:blipFill rotWithShape="1">
            <a:blip r:embed="rId5">
              <a:alphaModFix/>
            </a:blip>
            <a:srcRect b="-41923" l="-10387" r="0" t="0"/>
            <a:stretch/>
          </p:blipFill>
          <p:spPr>
            <a:xfrm>
              <a:off x="5218195" y="1640821"/>
              <a:ext cx="3689555" cy="1861859"/>
            </a:xfrm>
            <a:prstGeom prst="rect">
              <a:avLst/>
            </a:prstGeom>
            <a:noFill/>
            <a:ln>
              <a:noFill/>
            </a:ln>
          </p:spPr>
        </p:pic>
        <p:sp>
          <p:nvSpPr>
            <p:cNvPr id="569" name="Google Shape;569;gb5cd32d0d3_0_18"/>
            <p:cNvSpPr txBox="1"/>
            <p:nvPr/>
          </p:nvSpPr>
          <p:spPr>
            <a:xfrm>
              <a:off x="6455975" y="1209675"/>
              <a:ext cx="14118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OPERAS</a:t>
              </a:r>
              <a:endParaRPr b="1" i="0" sz="1400" u="none" cap="none" strike="noStrike">
                <a:solidFill>
                  <a:srgbClr val="000000"/>
                </a:solidFill>
                <a:latin typeface="Arial"/>
                <a:ea typeface="Arial"/>
                <a:cs typeface="Arial"/>
                <a:sym typeface="Arial"/>
              </a:endParaRPr>
            </a:p>
          </p:txBody>
        </p:sp>
      </p:grpSp>
      <p:sp>
        <p:nvSpPr>
          <p:cNvPr id="570" name="Google Shape;570;gb5cd32d0d3_0_18"/>
          <p:cNvSpPr txBox="1"/>
          <p:nvPr/>
        </p:nvSpPr>
        <p:spPr>
          <a:xfrm>
            <a:off x="5029400" y="3847050"/>
            <a:ext cx="4346700" cy="1046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Open Scholarly Communication in the ERA for Social Sciences and Humanities</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OPERAS users managed in Comanage and structured in groups and roles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gbacec6ad04_40_176"/>
          <p:cNvSpPr txBox="1"/>
          <p:nvPr>
            <p:ph idx="1" type="body"/>
          </p:nvPr>
        </p:nvSpPr>
        <p:spPr>
          <a:xfrm>
            <a:off x="176645" y="1369219"/>
            <a:ext cx="8754300" cy="3197400"/>
          </a:xfrm>
          <a:prstGeom prst="rect">
            <a:avLst/>
          </a:prstGeom>
          <a:noFill/>
          <a:ln>
            <a:noFill/>
          </a:ln>
        </p:spPr>
        <p:txBody>
          <a:bodyPr anchorCtr="0" anchor="t" bIns="45700" lIns="91425" spcFirstLastPara="1" rIns="91425" wrap="square" tIns="45700">
            <a:noAutofit/>
          </a:bodyPr>
          <a:lstStyle/>
          <a:p>
            <a:pPr indent="-171450" lvl="0" marL="171450" rtl="0" algn="l">
              <a:lnSpc>
                <a:spcPct val="90000"/>
              </a:lnSpc>
              <a:spcBef>
                <a:spcPts val="0"/>
              </a:spcBef>
              <a:spcAft>
                <a:spcPts val="0"/>
              </a:spcAft>
              <a:buClr>
                <a:schemeClr val="dk1"/>
              </a:buClr>
              <a:buSzPts val="2000"/>
              <a:buChar char="•"/>
            </a:pPr>
            <a:r>
              <a:rPr lang="en-GB" u="sng">
                <a:solidFill>
                  <a:schemeClr val="hlink"/>
                </a:solidFill>
                <a:hlinkClick r:id="rId3"/>
              </a:rPr>
              <a:t>Usage guide</a:t>
            </a:r>
            <a:endParaRPr/>
          </a:p>
          <a:p>
            <a:pPr indent="-44450" lvl="0" marL="171450" rtl="0" algn="l">
              <a:lnSpc>
                <a:spcPct val="90000"/>
              </a:lnSpc>
              <a:spcBef>
                <a:spcPts val="750"/>
              </a:spcBef>
              <a:spcAft>
                <a:spcPts val="0"/>
              </a:spcAft>
              <a:buClr>
                <a:schemeClr val="dk1"/>
              </a:buClr>
              <a:buSzPts val="2000"/>
              <a:buNone/>
            </a:pPr>
            <a:r>
              <a:t/>
            </a:r>
            <a:endParaRPr/>
          </a:p>
          <a:p>
            <a:pPr indent="-171450" lvl="0" marL="171450" rtl="0" algn="l">
              <a:lnSpc>
                <a:spcPct val="90000"/>
              </a:lnSpc>
              <a:spcBef>
                <a:spcPts val="750"/>
              </a:spcBef>
              <a:spcAft>
                <a:spcPts val="0"/>
              </a:spcAft>
              <a:buClr>
                <a:schemeClr val="dk1"/>
              </a:buClr>
              <a:buSzPts val="2000"/>
              <a:buChar char="•"/>
            </a:pPr>
            <a:r>
              <a:rPr lang="en-GB" u="sng">
                <a:solidFill>
                  <a:schemeClr val="hlink"/>
                </a:solidFill>
                <a:hlinkClick r:id="rId4"/>
              </a:rPr>
              <a:t>Integration guide for service providers</a:t>
            </a:r>
            <a:endParaRPr/>
          </a:p>
          <a:p>
            <a:pPr indent="-44450" lvl="0" marL="171450" rtl="0" algn="l">
              <a:lnSpc>
                <a:spcPct val="90000"/>
              </a:lnSpc>
              <a:spcBef>
                <a:spcPts val="750"/>
              </a:spcBef>
              <a:spcAft>
                <a:spcPts val="0"/>
              </a:spcAft>
              <a:buClr>
                <a:schemeClr val="dk1"/>
              </a:buClr>
              <a:buSzPts val="2000"/>
              <a:buNone/>
            </a:pPr>
            <a:r>
              <a:t/>
            </a:r>
            <a:endParaRPr/>
          </a:p>
          <a:p>
            <a:pPr indent="-171450" lvl="0" marL="171450" rtl="0" algn="l">
              <a:lnSpc>
                <a:spcPct val="90000"/>
              </a:lnSpc>
              <a:spcBef>
                <a:spcPts val="750"/>
              </a:spcBef>
              <a:spcAft>
                <a:spcPts val="0"/>
              </a:spcAft>
              <a:buClr>
                <a:schemeClr val="dk1"/>
              </a:buClr>
              <a:buSzPts val="2000"/>
              <a:buChar char="•"/>
            </a:pPr>
            <a:r>
              <a:rPr lang="en-GB" u="sng">
                <a:solidFill>
                  <a:schemeClr val="hlink"/>
                </a:solidFill>
                <a:hlinkClick r:id="rId5"/>
              </a:rPr>
              <a:t>Integration guide for identity providers</a:t>
            </a:r>
            <a:endParaRPr/>
          </a:p>
          <a:p>
            <a:pPr indent="-44450" lvl="0" marL="171450" rtl="0" algn="l">
              <a:lnSpc>
                <a:spcPct val="90000"/>
              </a:lnSpc>
              <a:spcBef>
                <a:spcPts val="750"/>
              </a:spcBef>
              <a:spcAft>
                <a:spcPts val="0"/>
              </a:spcAft>
              <a:buClr>
                <a:schemeClr val="dk1"/>
              </a:buClr>
              <a:buSzPts val="2000"/>
              <a:buNone/>
            </a:pPr>
            <a:r>
              <a:t/>
            </a:r>
            <a:endParaRPr/>
          </a:p>
          <a:p>
            <a:pPr indent="-171450" lvl="0" marL="171450" rtl="0" algn="l">
              <a:lnSpc>
                <a:spcPct val="90000"/>
              </a:lnSpc>
              <a:spcBef>
                <a:spcPts val="750"/>
              </a:spcBef>
              <a:spcAft>
                <a:spcPts val="0"/>
              </a:spcAft>
              <a:buClr>
                <a:schemeClr val="dk1"/>
              </a:buClr>
              <a:buSzPts val="2000"/>
              <a:buChar char="•"/>
            </a:pPr>
            <a:r>
              <a:rPr lang="en-GB" u="sng">
                <a:solidFill>
                  <a:schemeClr val="hlink"/>
                </a:solidFill>
                <a:hlinkClick r:id="rId6"/>
              </a:rPr>
              <a:t>Getting Support</a:t>
            </a:r>
            <a:endParaRPr/>
          </a:p>
        </p:txBody>
      </p:sp>
      <p:sp>
        <p:nvSpPr>
          <p:cNvPr id="576" name="Google Shape;576;gbacec6ad04_40_176"/>
          <p:cNvSpPr txBox="1"/>
          <p:nvPr>
            <p:ph type="title"/>
          </p:nvPr>
        </p:nvSpPr>
        <p:spPr>
          <a:xfrm>
            <a:off x="2579077" y="169145"/>
            <a:ext cx="4728900" cy="34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E67AD"/>
              </a:buClr>
              <a:buSzPts val="2500"/>
              <a:buFont typeface="Calibri"/>
              <a:buNone/>
            </a:pPr>
            <a:r>
              <a:rPr lang="en-GB"/>
              <a:t>Check-in Documentation</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gbacec6ad04_6_0"/>
          <p:cNvSpPr txBox="1"/>
          <p:nvPr>
            <p:ph type="title"/>
          </p:nvPr>
        </p:nvSpPr>
        <p:spPr>
          <a:xfrm>
            <a:off x="2252202" y="1453145"/>
            <a:ext cx="4728900" cy="3417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2500"/>
              <a:buNone/>
            </a:pPr>
            <a:r>
              <a:rPr lang="en-GB"/>
              <a:t>Data Area </a:t>
            </a:r>
            <a:endParaRPr/>
          </a:p>
        </p:txBody>
      </p:sp>
      <p:pic>
        <p:nvPicPr>
          <p:cNvPr id="582" name="Google Shape;582;gbacec6ad04_6_0"/>
          <p:cNvPicPr preferRelativeResize="0"/>
          <p:nvPr/>
        </p:nvPicPr>
        <p:blipFill rotWithShape="1">
          <a:blip r:embed="rId3">
            <a:alphaModFix/>
          </a:blip>
          <a:srcRect b="0" l="0" r="0" t="0"/>
          <a:stretch/>
        </p:blipFill>
        <p:spPr>
          <a:xfrm>
            <a:off x="1864000" y="2736250"/>
            <a:ext cx="1116225" cy="851250"/>
          </a:xfrm>
          <a:prstGeom prst="rect">
            <a:avLst/>
          </a:prstGeom>
          <a:noFill/>
          <a:ln>
            <a:noFill/>
          </a:ln>
        </p:spPr>
      </p:pic>
      <p:pic>
        <p:nvPicPr>
          <p:cNvPr id="583" name="Google Shape;583;gbacec6ad04_6_0"/>
          <p:cNvPicPr preferRelativeResize="0"/>
          <p:nvPr/>
        </p:nvPicPr>
        <p:blipFill rotWithShape="1">
          <a:blip r:embed="rId4">
            <a:alphaModFix/>
          </a:blip>
          <a:srcRect b="0" l="0" r="0" t="0"/>
          <a:stretch/>
        </p:blipFill>
        <p:spPr>
          <a:xfrm>
            <a:off x="728750" y="2739325"/>
            <a:ext cx="773864" cy="851250"/>
          </a:xfrm>
          <a:prstGeom prst="rect">
            <a:avLst/>
          </a:prstGeom>
          <a:noFill/>
          <a:ln>
            <a:noFill/>
          </a:ln>
        </p:spPr>
      </p:pic>
      <p:pic>
        <p:nvPicPr>
          <p:cNvPr id="584" name="Google Shape;584;gbacec6ad04_6_0"/>
          <p:cNvPicPr preferRelativeResize="0"/>
          <p:nvPr/>
        </p:nvPicPr>
        <p:blipFill rotWithShape="1">
          <a:blip r:embed="rId5">
            <a:alphaModFix/>
          </a:blip>
          <a:srcRect b="0" l="0" r="0" t="0"/>
          <a:stretch/>
        </p:blipFill>
        <p:spPr>
          <a:xfrm>
            <a:off x="7026563" y="2736250"/>
            <a:ext cx="1727187" cy="851250"/>
          </a:xfrm>
          <a:prstGeom prst="rect">
            <a:avLst/>
          </a:prstGeom>
          <a:noFill/>
          <a:ln>
            <a:noFill/>
          </a:ln>
        </p:spPr>
      </p:pic>
      <p:pic>
        <p:nvPicPr>
          <p:cNvPr id="585" name="Google Shape;585;gbacec6ad04_6_0"/>
          <p:cNvPicPr preferRelativeResize="0"/>
          <p:nvPr/>
        </p:nvPicPr>
        <p:blipFill rotWithShape="1">
          <a:blip r:embed="rId6">
            <a:alphaModFix/>
          </a:blip>
          <a:srcRect b="0" l="0" r="0" t="0"/>
          <a:stretch/>
        </p:blipFill>
        <p:spPr>
          <a:xfrm>
            <a:off x="4862800" y="2972788"/>
            <a:ext cx="1883625" cy="378175"/>
          </a:xfrm>
          <a:prstGeom prst="rect">
            <a:avLst/>
          </a:prstGeom>
          <a:noFill/>
          <a:ln>
            <a:noFill/>
          </a:ln>
        </p:spPr>
      </p:pic>
      <p:pic>
        <p:nvPicPr>
          <p:cNvPr id="586" name="Google Shape;586;gbacec6ad04_6_0"/>
          <p:cNvPicPr preferRelativeResize="0"/>
          <p:nvPr/>
        </p:nvPicPr>
        <p:blipFill rotWithShape="1">
          <a:blip r:embed="rId7">
            <a:alphaModFix/>
          </a:blip>
          <a:srcRect b="0" l="0" r="0" t="0"/>
          <a:stretch/>
        </p:blipFill>
        <p:spPr>
          <a:xfrm>
            <a:off x="3224975" y="2780886"/>
            <a:ext cx="1116225" cy="844113"/>
          </a:xfrm>
          <a:prstGeom prst="rect">
            <a:avLst/>
          </a:prstGeom>
          <a:noFill/>
          <a:ln>
            <a:noFill/>
          </a:ln>
        </p:spPr>
      </p:pic>
      <p:sp>
        <p:nvSpPr>
          <p:cNvPr id="587" name="Google Shape;587;gbacec6ad04_6_0"/>
          <p:cNvSpPr txBox="1"/>
          <p:nvPr>
            <p:ph type="title"/>
          </p:nvPr>
        </p:nvSpPr>
        <p:spPr>
          <a:xfrm>
            <a:off x="2267400" y="3894350"/>
            <a:ext cx="4728900" cy="6732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2500"/>
              <a:buNone/>
            </a:pPr>
            <a:r>
              <a:rPr lang="en-GB" sz="2800">
                <a:solidFill>
                  <a:srgbClr val="000000"/>
                </a:solidFill>
              </a:rPr>
              <a:t>Andrea Manzi</a:t>
            </a:r>
            <a:endParaRPr sz="2800">
              <a:solidFill>
                <a:srgbClr val="0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gbacec6ad04_6_80"/>
          <p:cNvSpPr txBox="1"/>
          <p:nvPr>
            <p:ph type="title"/>
          </p:nvPr>
        </p:nvSpPr>
        <p:spPr>
          <a:xfrm>
            <a:off x="2579075" y="169150"/>
            <a:ext cx="5959800" cy="34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500"/>
              <a:buNone/>
            </a:pPr>
            <a:r>
              <a:rPr lang="en-GB"/>
              <a:t>Online Storage</a:t>
            </a:r>
            <a:endParaRPr/>
          </a:p>
        </p:txBody>
      </p:sp>
      <p:sp>
        <p:nvSpPr>
          <p:cNvPr id="593" name="Google Shape;593;gbacec6ad04_6_80"/>
          <p:cNvSpPr txBox="1"/>
          <p:nvPr/>
        </p:nvSpPr>
        <p:spPr>
          <a:xfrm>
            <a:off x="212200" y="1120313"/>
            <a:ext cx="8088600" cy="1965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0" i="0" lang="en-GB" sz="2600" u="none" cap="none" strike="noStrike">
                <a:solidFill>
                  <a:schemeClr val="dk1"/>
                </a:solidFill>
                <a:latin typeface="Calibri"/>
                <a:ea typeface="Calibri"/>
                <a:cs typeface="Calibri"/>
                <a:sym typeface="Calibri"/>
              </a:rPr>
              <a:t>Includes 3 categories of storage services</a:t>
            </a:r>
            <a:endParaRPr b="0" i="0" sz="2600" u="none" cap="none" strike="noStrike">
              <a:solidFill>
                <a:schemeClr val="dk1"/>
              </a:solidFill>
              <a:latin typeface="Calibri"/>
              <a:ea typeface="Calibri"/>
              <a:cs typeface="Calibri"/>
              <a:sym typeface="Calibri"/>
            </a:endParaRPr>
          </a:p>
          <a:p>
            <a:pPr indent="-393700" lvl="0" marL="914400" marR="0" rtl="0" algn="l">
              <a:lnSpc>
                <a:spcPct val="115000"/>
              </a:lnSpc>
              <a:spcBef>
                <a:spcPts val="0"/>
              </a:spcBef>
              <a:spcAft>
                <a:spcPts val="0"/>
              </a:spcAft>
              <a:buClr>
                <a:schemeClr val="dk1"/>
              </a:buClr>
              <a:buSzPts val="2600"/>
              <a:buFont typeface="Calibri"/>
              <a:buChar char="●"/>
            </a:pPr>
            <a:r>
              <a:rPr b="0" i="0" lang="en-GB" sz="2600" u="none" cap="none" strike="noStrike">
                <a:solidFill>
                  <a:schemeClr val="dk1"/>
                </a:solidFill>
                <a:latin typeface="Calibri"/>
                <a:ea typeface="Calibri"/>
                <a:cs typeface="Calibri"/>
                <a:sym typeface="Calibri"/>
              </a:rPr>
              <a:t>File Storage</a:t>
            </a:r>
            <a:endParaRPr b="0" i="0" sz="2600" u="none" cap="none" strike="noStrike">
              <a:solidFill>
                <a:schemeClr val="dk1"/>
              </a:solidFill>
              <a:latin typeface="Calibri"/>
              <a:ea typeface="Calibri"/>
              <a:cs typeface="Calibri"/>
              <a:sym typeface="Calibri"/>
            </a:endParaRPr>
          </a:p>
          <a:p>
            <a:pPr indent="-393700" lvl="0" marL="914400" marR="0" rtl="0" algn="l">
              <a:lnSpc>
                <a:spcPct val="115000"/>
              </a:lnSpc>
              <a:spcBef>
                <a:spcPts val="0"/>
              </a:spcBef>
              <a:spcAft>
                <a:spcPts val="0"/>
              </a:spcAft>
              <a:buClr>
                <a:schemeClr val="dk1"/>
              </a:buClr>
              <a:buSzPts val="2600"/>
              <a:buFont typeface="Calibri"/>
              <a:buChar char="●"/>
            </a:pPr>
            <a:r>
              <a:rPr b="0" i="0" lang="en-GB" sz="2600" u="none" cap="none" strike="noStrike">
                <a:solidFill>
                  <a:schemeClr val="dk1"/>
                </a:solidFill>
                <a:latin typeface="Calibri"/>
                <a:ea typeface="Calibri"/>
                <a:cs typeface="Calibri"/>
                <a:sym typeface="Calibri"/>
              </a:rPr>
              <a:t>Block Storage</a:t>
            </a:r>
            <a:endParaRPr b="0" i="0" sz="2600" u="none" cap="none" strike="noStrike">
              <a:solidFill>
                <a:schemeClr val="dk1"/>
              </a:solidFill>
              <a:latin typeface="Calibri"/>
              <a:ea typeface="Calibri"/>
              <a:cs typeface="Calibri"/>
              <a:sym typeface="Calibri"/>
            </a:endParaRPr>
          </a:p>
          <a:p>
            <a:pPr indent="-393700" lvl="0" marL="914400" marR="0" rtl="0" algn="l">
              <a:lnSpc>
                <a:spcPct val="115000"/>
              </a:lnSpc>
              <a:spcBef>
                <a:spcPts val="0"/>
              </a:spcBef>
              <a:spcAft>
                <a:spcPts val="0"/>
              </a:spcAft>
              <a:buClr>
                <a:schemeClr val="dk1"/>
              </a:buClr>
              <a:buSzPts val="2600"/>
              <a:buFont typeface="Calibri"/>
              <a:buChar char="●"/>
            </a:pPr>
            <a:r>
              <a:rPr b="0" i="0" lang="en-GB" sz="2600" u="none" cap="none" strike="noStrike">
                <a:solidFill>
                  <a:schemeClr val="dk1"/>
                </a:solidFill>
                <a:latin typeface="Calibri"/>
                <a:ea typeface="Calibri"/>
                <a:cs typeface="Calibri"/>
                <a:sym typeface="Calibri"/>
              </a:rPr>
              <a:t>Object Storage</a:t>
            </a:r>
            <a:endParaRPr b="0" i="0" sz="2600" u="none" cap="none" strike="noStrike">
              <a:solidFill>
                <a:schemeClr val="dk1"/>
              </a:solidFill>
              <a:latin typeface="Calibri"/>
              <a:ea typeface="Calibri"/>
              <a:cs typeface="Calibri"/>
              <a:sym typeface="Calibri"/>
            </a:endParaRPr>
          </a:p>
        </p:txBody>
      </p:sp>
      <p:pic>
        <p:nvPicPr>
          <p:cNvPr id="594" name="Google Shape;594;gbacec6ad04_6_80"/>
          <p:cNvPicPr preferRelativeResize="0"/>
          <p:nvPr/>
        </p:nvPicPr>
        <p:blipFill rotWithShape="1">
          <a:blip r:embed="rId3">
            <a:alphaModFix/>
          </a:blip>
          <a:srcRect b="0" l="0" r="0" t="0"/>
          <a:stretch/>
        </p:blipFill>
        <p:spPr>
          <a:xfrm>
            <a:off x="3504446" y="1812683"/>
            <a:ext cx="5304827" cy="2905575"/>
          </a:xfrm>
          <a:prstGeom prst="rect">
            <a:avLst/>
          </a:prstGeom>
          <a:noFill/>
          <a:ln>
            <a:noFill/>
          </a:ln>
        </p:spPr>
      </p:pic>
      <p:pic>
        <p:nvPicPr>
          <p:cNvPr id="595" name="Google Shape;595;gbacec6ad04_6_80"/>
          <p:cNvPicPr preferRelativeResize="0"/>
          <p:nvPr/>
        </p:nvPicPr>
        <p:blipFill rotWithShape="1">
          <a:blip r:embed="rId4">
            <a:alphaModFix/>
          </a:blip>
          <a:srcRect b="0" l="0" r="0" t="0"/>
          <a:stretch/>
        </p:blipFill>
        <p:spPr>
          <a:xfrm>
            <a:off x="7723600" y="343000"/>
            <a:ext cx="773864" cy="851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bb10b688b6_2_112"/>
          <p:cNvSpPr txBox="1"/>
          <p:nvPr>
            <p:ph idx="1" type="body"/>
          </p:nvPr>
        </p:nvSpPr>
        <p:spPr>
          <a:xfrm>
            <a:off x="176645" y="1369219"/>
            <a:ext cx="8754300" cy="3197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GB"/>
              <a:t>Distributed Infrastructure as a Service (IaaS) powered by the EGI Federated Cloud</a:t>
            </a:r>
            <a:endParaRPr/>
          </a:p>
          <a:p>
            <a:pPr indent="-349250" lvl="0" marL="457200" rtl="0" algn="l">
              <a:lnSpc>
                <a:spcPct val="115000"/>
              </a:lnSpc>
              <a:spcBef>
                <a:spcPts val="0"/>
              </a:spcBef>
              <a:spcAft>
                <a:spcPts val="0"/>
              </a:spcAft>
              <a:buSzPts val="1900"/>
              <a:buChar char="•"/>
            </a:pPr>
            <a:r>
              <a:rPr lang="en-GB" sz="1900"/>
              <a:t>Execution of VM based workloads on a distributed infrastructure</a:t>
            </a:r>
            <a:endParaRPr sz="1900"/>
          </a:p>
          <a:p>
            <a:pPr indent="-349250" lvl="0" marL="457200" rtl="0" algn="l">
              <a:lnSpc>
                <a:spcPct val="115000"/>
              </a:lnSpc>
              <a:spcBef>
                <a:spcPts val="0"/>
              </a:spcBef>
              <a:spcAft>
                <a:spcPts val="0"/>
              </a:spcAft>
              <a:buSzPts val="1900"/>
              <a:buChar char="•"/>
            </a:pPr>
            <a:r>
              <a:rPr lang="en-GB" sz="1900"/>
              <a:t>Federated identity</a:t>
            </a:r>
            <a:endParaRPr sz="1900"/>
          </a:p>
          <a:p>
            <a:pPr indent="-349250" lvl="0" marL="457200" rtl="0" algn="l">
              <a:lnSpc>
                <a:spcPct val="115000"/>
              </a:lnSpc>
              <a:spcBef>
                <a:spcPts val="0"/>
              </a:spcBef>
              <a:spcAft>
                <a:spcPts val="0"/>
              </a:spcAft>
              <a:buSzPts val="1900"/>
              <a:buChar char="•"/>
            </a:pPr>
            <a:r>
              <a:rPr lang="en-GB" sz="1900"/>
              <a:t>Common VM image catalogue</a:t>
            </a:r>
            <a:endParaRPr sz="1900"/>
          </a:p>
          <a:p>
            <a:pPr indent="-349250" lvl="0" marL="457200" rtl="0" algn="l">
              <a:lnSpc>
                <a:spcPct val="115000"/>
              </a:lnSpc>
              <a:spcBef>
                <a:spcPts val="0"/>
              </a:spcBef>
              <a:spcAft>
                <a:spcPts val="0"/>
              </a:spcAft>
              <a:buSzPts val="1900"/>
              <a:buChar char="•"/>
            </a:pPr>
            <a:r>
              <a:rPr lang="en-GB" sz="1900"/>
              <a:t>GUI and CLI/API based access</a:t>
            </a:r>
            <a:endParaRPr sz="1900"/>
          </a:p>
          <a:p>
            <a:pPr indent="-349250" lvl="0" marL="457200" rtl="0" algn="l">
              <a:lnSpc>
                <a:spcPct val="115000"/>
              </a:lnSpc>
              <a:spcBef>
                <a:spcPts val="0"/>
              </a:spcBef>
              <a:spcAft>
                <a:spcPts val="0"/>
              </a:spcAft>
              <a:buSzPts val="1900"/>
              <a:buChar char="•"/>
            </a:pPr>
            <a:r>
              <a:rPr lang="en-GB" sz="1900"/>
              <a:t>Central accounting and monitoring</a:t>
            </a:r>
            <a:endParaRPr sz="1900"/>
          </a:p>
          <a:p>
            <a:pPr indent="0" lvl="0" marL="0" rtl="0" algn="l">
              <a:lnSpc>
                <a:spcPct val="90000"/>
              </a:lnSpc>
              <a:spcBef>
                <a:spcPts val="750"/>
              </a:spcBef>
              <a:spcAft>
                <a:spcPts val="0"/>
              </a:spcAft>
              <a:buSzPts val="2000"/>
              <a:buNone/>
            </a:pPr>
            <a:r>
              <a:t/>
            </a:r>
            <a:endParaRPr/>
          </a:p>
        </p:txBody>
      </p:sp>
      <p:sp>
        <p:nvSpPr>
          <p:cNvPr id="171" name="Google Shape;171;gbb10b688b6_2_112"/>
          <p:cNvSpPr txBox="1"/>
          <p:nvPr>
            <p:ph type="title"/>
          </p:nvPr>
        </p:nvSpPr>
        <p:spPr>
          <a:xfrm>
            <a:off x="2579077" y="169145"/>
            <a:ext cx="4728900" cy="34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500"/>
              <a:buNone/>
            </a:pPr>
            <a:r>
              <a:rPr lang="en-GB"/>
              <a:t>EGI Cloud Compute</a:t>
            </a:r>
            <a:endParaRPr/>
          </a:p>
        </p:txBody>
      </p:sp>
      <p:sp>
        <p:nvSpPr>
          <p:cNvPr id="172" name="Google Shape;172;gbb10b688b6_2_112"/>
          <p:cNvSpPr txBox="1"/>
          <p:nvPr>
            <p:ph idx="2" type="subTitle"/>
          </p:nvPr>
        </p:nvSpPr>
        <p:spPr>
          <a:xfrm>
            <a:off x="2579076" y="628358"/>
            <a:ext cx="4728900" cy="36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750"/>
              </a:spcBef>
              <a:spcAft>
                <a:spcPts val="0"/>
              </a:spcAft>
              <a:buSzPts val="2000"/>
              <a:buNone/>
            </a:pPr>
            <a:r>
              <a:rPr lang="en-GB"/>
              <a:t>Federated IaaS</a:t>
            </a:r>
            <a:endParaRPr/>
          </a:p>
        </p:txBody>
      </p:sp>
      <p:sp>
        <p:nvSpPr>
          <p:cNvPr id="173" name="Google Shape;173;gbb10b688b6_2_112"/>
          <p:cNvSpPr/>
          <p:nvPr/>
        </p:nvSpPr>
        <p:spPr>
          <a:xfrm>
            <a:off x="1618825" y="3599325"/>
            <a:ext cx="6039000" cy="901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EGI Cloud Compute allows users to </a:t>
            </a:r>
            <a:r>
              <a:rPr b="1" i="0" lang="en-GB" sz="1400" u="none" cap="none" strike="noStrike">
                <a:solidFill>
                  <a:srgbClr val="000000"/>
                </a:solidFill>
                <a:latin typeface="Arial"/>
                <a:ea typeface="Arial"/>
                <a:cs typeface="Arial"/>
                <a:sym typeface="Arial"/>
              </a:rPr>
              <a:t>host</a:t>
            </a:r>
            <a:r>
              <a:rPr b="0" i="0" lang="en-GB" sz="1400" u="none" cap="none" strike="noStrike">
                <a:solidFill>
                  <a:srgbClr val="000000"/>
                </a:solidFill>
                <a:latin typeface="Arial"/>
                <a:ea typeface="Arial"/>
                <a:cs typeface="Arial"/>
                <a:sym typeface="Arial"/>
              </a:rPr>
              <a:t> </a:t>
            </a:r>
            <a:r>
              <a:rPr b="1" i="0" lang="en-GB" sz="1400" u="none" cap="none" strike="noStrike">
                <a:solidFill>
                  <a:srgbClr val="000000"/>
                </a:solidFill>
                <a:latin typeface="Arial"/>
                <a:ea typeface="Arial"/>
                <a:cs typeface="Arial"/>
                <a:sym typeface="Arial"/>
              </a:rPr>
              <a:t>data- and compute- intensive applications</a:t>
            </a:r>
            <a:r>
              <a:rPr b="0" i="0" lang="en-GB" sz="1400" u="none" cap="none" strike="noStrike">
                <a:solidFill>
                  <a:srgbClr val="000000"/>
                </a:solidFill>
                <a:latin typeface="Arial"/>
                <a:ea typeface="Arial"/>
                <a:cs typeface="Arial"/>
                <a:sym typeface="Arial"/>
              </a:rPr>
              <a:t> </a:t>
            </a:r>
            <a:r>
              <a:rPr b="0" i="0" lang="en-GB" sz="1400" u="none" cap="none" strike="noStrike">
                <a:solidFill>
                  <a:schemeClr val="dk1"/>
                </a:solidFill>
                <a:latin typeface="Arial"/>
                <a:ea typeface="Arial"/>
                <a:cs typeface="Arial"/>
                <a:sym typeface="Arial"/>
              </a:rPr>
              <a:t>in a distributed infrastructure (move compute </a:t>
            </a:r>
            <a:r>
              <a:rPr b="0" i="0" lang="en-GB" sz="1400" u="none" cap="none" strike="noStrike">
                <a:solidFill>
                  <a:srgbClr val="000000"/>
                </a:solidFill>
                <a:latin typeface="Arial"/>
                <a:ea typeface="Arial"/>
                <a:cs typeface="Arial"/>
                <a:sym typeface="Arial"/>
              </a:rPr>
              <a:t>near the data) with </a:t>
            </a:r>
            <a:r>
              <a:rPr b="1" i="0" lang="en-GB" sz="1400" u="none" cap="none" strike="noStrike">
                <a:solidFill>
                  <a:srgbClr val="000000"/>
                </a:solidFill>
                <a:latin typeface="Arial"/>
                <a:ea typeface="Arial"/>
                <a:cs typeface="Arial"/>
                <a:sym typeface="Arial"/>
              </a:rPr>
              <a:t>complete control</a:t>
            </a:r>
            <a:r>
              <a:rPr b="0" i="0" lang="en-GB" sz="1400" u="none" cap="none" strike="noStrike">
                <a:solidFill>
                  <a:srgbClr val="000000"/>
                </a:solidFill>
                <a:latin typeface="Arial"/>
                <a:ea typeface="Arial"/>
                <a:cs typeface="Arial"/>
                <a:sym typeface="Arial"/>
              </a:rPr>
              <a:t> on the software and resources used </a:t>
            </a:r>
            <a:endParaRPr b="0" i="0" sz="1400" u="none" cap="none" strike="noStrike">
              <a:solidFill>
                <a:srgbClr val="000000"/>
              </a:solidFill>
              <a:latin typeface="Arial"/>
              <a:ea typeface="Arial"/>
              <a:cs typeface="Arial"/>
              <a:sym typeface="Arial"/>
            </a:endParaRPr>
          </a:p>
        </p:txBody>
      </p:sp>
      <p:pic>
        <p:nvPicPr>
          <p:cNvPr id="174" name="Google Shape;174;gbb10b688b6_2_112"/>
          <p:cNvPicPr preferRelativeResize="0"/>
          <p:nvPr/>
        </p:nvPicPr>
        <p:blipFill rotWithShape="1">
          <a:blip r:embed="rId3">
            <a:alphaModFix/>
          </a:blip>
          <a:srcRect b="0" l="0" r="0" t="0"/>
          <a:stretch/>
        </p:blipFill>
        <p:spPr>
          <a:xfrm>
            <a:off x="5349250" y="245163"/>
            <a:ext cx="962025" cy="7524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gbacec6ad04_6_116"/>
          <p:cNvSpPr txBox="1"/>
          <p:nvPr>
            <p:ph type="title"/>
          </p:nvPr>
        </p:nvSpPr>
        <p:spPr>
          <a:xfrm>
            <a:off x="2579075" y="169150"/>
            <a:ext cx="5959800" cy="34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500"/>
              <a:buNone/>
            </a:pPr>
            <a:r>
              <a:rPr lang="en-GB"/>
              <a:t>Online Storage</a:t>
            </a:r>
            <a:endParaRPr/>
          </a:p>
        </p:txBody>
      </p:sp>
      <p:sp>
        <p:nvSpPr>
          <p:cNvPr id="601" name="Google Shape;601;gbacec6ad04_6_116"/>
          <p:cNvSpPr txBox="1"/>
          <p:nvPr>
            <p:ph idx="2" type="subTitle"/>
          </p:nvPr>
        </p:nvSpPr>
        <p:spPr>
          <a:xfrm>
            <a:off x="2579076" y="628358"/>
            <a:ext cx="4728900" cy="36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750"/>
              </a:spcBef>
              <a:spcAft>
                <a:spcPts val="0"/>
              </a:spcAft>
              <a:buSzPts val="2000"/>
              <a:buNone/>
            </a:pPr>
            <a:r>
              <a:rPr lang="en-GB"/>
              <a:t>File storage</a:t>
            </a:r>
            <a:endParaRPr/>
          </a:p>
        </p:txBody>
      </p:sp>
      <p:sp>
        <p:nvSpPr>
          <p:cNvPr id="602" name="Google Shape;602;gbacec6ad04_6_116"/>
          <p:cNvSpPr txBox="1"/>
          <p:nvPr/>
        </p:nvSpPr>
        <p:spPr>
          <a:xfrm>
            <a:off x="212200" y="1120313"/>
            <a:ext cx="8088600" cy="41427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15000"/>
              </a:lnSpc>
              <a:spcBef>
                <a:spcPts val="0"/>
              </a:spcBef>
              <a:spcAft>
                <a:spcPts val="0"/>
              </a:spcAft>
              <a:buClr>
                <a:schemeClr val="dk1"/>
              </a:buClr>
              <a:buSzPts val="2200"/>
              <a:buFont typeface="Calibri"/>
              <a:buChar char="●"/>
            </a:pPr>
            <a:r>
              <a:rPr b="0" i="0" lang="en-GB" sz="2200" u="none" cap="none" strike="noStrike">
                <a:solidFill>
                  <a:schemeClr val="dk1"/>
                </a:solidFill>
                <a:latin typeface="Calibri"/>
                <a:ea typeface="Calibri"/>
                <a:cs typeface="Calibri"/>
                <a:sym typeface="Calibri"/>
              </a:rPr>
              <a:t>File storage can be used for storing and accessing files on the infrastructure as input/output to EGI HTC computations</a:t>
            </a:r>
            <a:endParaRPr b="0" i="0" sz="2200" u="none" cap="none" strike="noStrike">
              <a:solidFill>
                <a:schemeClr val="dk1"/>
              </a:solidFill>
              <a:latin typeface="Calibri"/>
              <a:ea typeface="Calibri"/>
              <a:cs typeface="Calibri"/>
              <a:sym typeface="Calibri"/>
            </a:endParaRPr>
          </a:p>
          <a:p>
            <a:pPr indent="-368300" lvl="0" marL="457200" marR="0" rtl="0" algn="l">
              <a:lnSpc>
                <a:spcPct val="115000"/>
              </a:lnSpc>
              <a:spcBef>
                <a:spcPts val="0"/>
              </a:spcBef>
              <a:spcAft>
                <a:spcPts val="0"/>
              </a:spcAft>
              <a:buClr>
                <a:schemeClr val="dk1"/>
              </a:buClr>
              <a:buSzPts val="2200"/>
              <a:buFont typeface="Calibri"/>
              <a:buChar char="●"/>
            </a:pPr>
            <a:r>
              <a:rPr b="0" i="0" lang="en-GB" sz="2200" u="none" cap="none" strike="noStrike">
                <a:solidFill>
                  <a:schemeClr val="dk1"/>
                </a:solidFill>
                <a:latin typeface="Calibri"/>
                <a:ea typeface="Calibri"/>
                <a:cs typeface="Calibri"/>
                <a:sym typeface="Calibri"/>
              </a:rPr>
              <a:t>The EGI Workload Management system (DIRAC) is able to access files stored in File Storage instances via different protocols, and schedule the computations in order to be executed close to where the input files are stored</a:t>
            </a:r>
            <a:endParaRPr b="1" i="0" sz="2200" u="none" cap="none" strike="noStrike">
              <a:solidFill>
                <a:schemeClr val="dk1"/>
              </a:solidFill>
              <a:latin typeface="Calibri"/>
              <a:ea typeface="Calibri"/>
              <a:cs typeface="Calibri"/>
              <a:sym typeface="Calibri"/>
            </a:endParaRPr>
          </a:p>
          <a:p>
            <a:pPr indent="-374650" lvl="0" marL="457200" marR="0" rtl="0" algn="l">
              <a:lnSpc>
                <a:spcPct val="115000"/>
              </a:lnSpc>
              <a:spcBef>
                <a:spcPts val="0"/>
              </a:spcBef>
              <a:spcAft>
                <a:spcPts val="0"/>
              </a:spcAft>
              <a:buClr>
                <a:srgbClr val="000000"/>
              </a:buClr>
              <a:buSzPts val="2300"/>
              <a:buFont typeface="Calibri"/>
              <a:buChar char="●"/>
            </a:pPr>
            <a:r>
              <a:rPr b="0" i="0" lang="en-GB" sz="2300" u="none" cap="none" strike="noStrike">
                <a:solidFill>
                  <a:schemeClr val="dk1"/>
                </a:solidFill>
                <a:latin typeface="Calibri"/>
                <a:ea typeface="Calibri"/>
                <a:cs typeface="Calibri"/>
                <a:sym typeface="Calibri"/>
              </a:rPr>
              <a:t>Technologies:</a:t>
            </a:r>
            <a:r>
              <a:rPr b="0" i="0" lang="en-GB" sz="2300" u="none" cap="none" strike="noStrike">
                <a:solidFill>
                  <a:schemeClr val="dk1"/>
                </a:solidFill>
                <a:uFill>
                  <a:noFill/>
                </a:uFill>
                <a:latin typeface="Calibri"/>
                <a:ea typeface="Calibri"/>
                <a:cs typeface="Calibri"/>
                <a:sym typeface="Calibri"/>
                <a:hlinkClick r:id="rId3">
                  <a:extLst>
                    <a:ext uri="{A12FA001-AC4F-418D-AE19-62706E023703}">
                      <ahyp:hlinkClr val="tx"/>
                    </a:ext>
                  </a:extLst>
                </a:hlinkClick>
              </a:rPr>
              <a:t> </a:t>
            </a:r>
            <a:r>
              <a:rPr b="0" i="0" lang="en-GB" sz="2300" u="sng" cap="none" strike="noStrike">
                <a:solidFill>
                  <a:schemeClr val="hlink"/>
                </a:solidFill>
                <a:latin typeface="Calibri"/>
                <a:ea typeface="Calibri"/>
                <a:cs typeface="Calibri"/>
                <a:sym typeface="Calibri"/>
                <a:hlinkClick r:id="rId4"/>
              </a:rPr>
              <a:t>DPM</a:t>
            </a:r>
            <a:r>
              <a:rPr b="0" i="0" lang="en-GB" sz="2300" u="none" cap="none" strike="noStrike">
                <a:solidFill>
                  <a:schemeClr val="dk1"/>
                </a:solidFill>
                <a:latin typeface="Calibri"/>
                <a:ea typeface="Calibri"/>
                <a:cs typeface="Calibri"/>
                <a:sym typeface="Calibri"/>
              </a:rPr>
              <a:t>,</a:t>
            </a:r>
            <a:r>
              <a:rPr b="0" i="0" lang="en-GB" sz="2300" u="none" cap="none" strike="noStrike">
                <a:solidFill>
                  <a:schemeClr val="dk1"/>
                </a:solidFill>
                <a:uFill>
                  <a:noFill/>
                </a:uFill>
                <a:latin typeface="Calibri"/>
                <a:ea typeface="Calibri"/>
                <a:cs typeface="Calibri"/>
                <a:sym typeface="Calibri"/>
                <a:hlinkClick r:id="rId5">
                  <a:extLst>
                    <a:ext uri="{A12FA001-AC4F-418D-AE19-62706E023703}">
                      <ahyp:hlinkClr val="tx"/>
                    </a:ext>
                  </a:extLst>
                </a:hlinkClick>
              </a:rPr>
              <a:t> </a:t>
            </a:r>
            <a:r>
              <a:rPr b="0" i="0" lang="en-GB" sz="2300" u="sng" cap="none" strike="noStrike">
                <a:solidFill>
                  <a:schemeClr val="hlink"/>
                </a:solidFill>
                <a:latin typeface="Calibri"/>
                <a:ea typeface="Calibri"/>
                <a:cs typeface="Calibri"/>
                <a:sym typeface="Calibri"/>
                <a:hlinkClick r:id="rId6"/>
              </a:rPr>
              <a:t>dCache</a:t>
            </a:r>
            <a:r>
              <a:rPr b="0" i="0" lang="en-GB" sz="2300" u="none" cap="none" strike="noStrike">
                <a:solidFill>
                  <a:schemeClr val="dk1"/>
                </a:solidFill>
                <a:latin typeface="Calibri"/>
                <a:ea typeface="Calibri"/>
                <a:cs typeface="Calibri"/>
                <a:sym typeface="Calibri"/>
              </a:rPr>
              <a:t>,</a:t>
            </a:r>
            <a:r>
              <a:rPr b="0" i="0" lang="en-GB" sz="2300" u="none" cap="none" strike="noStrike">
                <a:solidFill>
                  <a:schemeClr val="dk1"/>
                </a:solidFill>
                <a:uFill>
                  <a:noFill/>
                </a:uFill>
                <a:latin typeface="Calibri"/>
                <a:ea typeface="Calibri"/>
                <a:cs typeface="Calibri"/>
                <a:sym typeface="Calibri"/>
                <a:hlinkClick r:id="rId7">
                  <a:extLst>
                    <a:ext uri="{A12FA001-AC4F-418D-AE19-62706E023703}">
                      <ahyp:hlinkClr val="tx"/>
                    </a:ext>
                  </a:extLst>
                </a:hlinkClick>
              </a:rPr>
              <a:t> </a:t>
            </a:r>
            <a:r>
              <a:rPr b="0" i="0" lang="en-GB" sz="2300" u="sng" cap="none" strike="noStrike">
                <a:solidFill>
                  <a:schemeClr val="hlink"/>
                </a:solidFill>
                <a:latin typeface="Calibri"/>
                <a:ea typeface="Calibri"/>
                <a:cs typeface="Calibri"/>
                <a:sym typeface="Calibri"/>
                <a:hlinkClick r:id="rId8"/>
              </a:rPr>
              <a:t>StoRM</a:t>
            </a:r>
            <a:endParaRPr b="0" i="0" sz="23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2300"/>
              <a:buFont typeface="Arial"/>
              <a:buNone/>
            </a:pPr>
            <a:r>
              <a:t/>
            </a:r>
            <a:endParaRPr b="0" i="0" sz="2300" u="none" cap="none" strike="noStrike">
              <a:solidFill>
                <a:schemeClr val="dk1"/>
              </a:solidFill>
              <a:latin typeface="Calibri"/>
              <a:ea typeface="Calibri"/>
              <a:cs typeface="Calibri"/>
              <a:sym typeface="Calibri"/>
            </a:endParaRPr>
          </a:p>
          <a:p>
            <a:pPr indent="-374650" lvl="0" marL="457200" marR="0" rtl="0" algn="l">
              <a:lnSpc>
                <a:spcPct val="115000"/>
              </a:lnSpc>
              <a:spcBef>
                <a:spcPts val="0"/>
              </a:spcBef>
              <a:spcAft>
                <a:spcPts val="0"/>
              </a:spcAft>
              <a:buClr>
                <a:schemeClr val="dk1"/>
              </a:buClr>
              <a:buSzPts val="2300"/>
              <a:buFont typeface="Calibri"/>
              <a:buChar char="●"/>
            </a:pPr>
            <a:r>
              <a:rPr b="0" i="0" lang="en-GB" sz="2300" u="none" cap="none" strike="noStrike">
                <a:solidFill>
                  <a:schemeClr val="dk1"/>
                </a:solidFill>
                <a:latin typeface="Calibri"/>
                <a:ea typeface="Calibri"/>
                <a:cs typeface="Calibri"/>
                <a:sym typeface="Calibri"/>
              </a:rPr>
              <a:t>Interfaces: SRM, HTTP/WebDAV, XRootD, gridftp, CDMI</a:t>
            </a:r>
            <a:endParaRPr b="0" i="0" sz="2300" u="none" cap="none" strike="noStrike">
              <a:solidFill>
                <a:schemeClr val="dk1"/>
              </a:solidFill>
              <a:latin typeface="Calibri"/>
              <a:ea typeface="Calibri"/>
              <a:cs typeface="Calibri"/>
              <a:sym typeface="Calibri"/>
            </a:endParaRPr>
          </a:p>
          <a:p>
            <a:pPr indent="0" lvl="0" marL="914400" marR="0" rtl="0" algn="l">
              <a:lnSpc>
                <a:spcPct val="115000"/>
              </a:lnSpc>
              <a:spcBef>
                <a:spcPts val="0"/>
              </a:spcBef>
              <a:spcAft>
                <a:spcPts val="0"/>
              </a:spcAft>
              <a:buClr>
                <a:srgbClr val="000000"/>
              </a:buClr>
              <a:buSzPts val="2600"/>
              <a:buFont typeface="Arial"/>
              <a:buNone/>
            </a:pPr>
            <a:r>
              <a:t/>
            </a:r>
            <a:endParaRPr b="0" i="0" sz="2600" u="none" cap="none" strike="noStrike">
              <a:solidFill>
                <a:schemeClr val="dk1"/>
              </a:solidFill>
              <a:latin typeface="Calibri"/>
              <a:ea typeface="Calibri"/>
              <a:cs typeface="Calibri"/>
              <a:sym typeface="Calibri"/>
            </a:endParaRPr>
          </a:p>
        </p:txBody>
      </p:sp>
      <p:pic>
        <p:nvPicPr>
          <p:cNvPr id="603" name="Google Shape;603;gbacec6ad04_6_116"/>
          <p:cNvPicPr preferRelativeResize="0"/>
          <p:nvPr/>
        </p:nvPicPr>
        <p:blipFill rotWithShape="1">
          <a:blip r:embed="rId9">
            <a:alphaModFix/>
          </a:blip>
          <a:srcRect b="0" l="0" r="0" t="0"/>
          <a:stretch/>
        </p:blipFill>
        <p:spPr>
          <a:xfrm>
            <a:off x="5144075" y="3624948"/>
            <a:ext cx="3683125" cy="4916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gbacec6ad04_6_126"/>
          <p:cNvSpPr txBox="1"/>
          <p:nvPr>
            <p:ph type="title"/>
          </p:nvPr>
        </p:nvSpPr>
        <p:spPr>
          <a:xfrm>
            <a:off x="2579075" y="169150"/>
            <a:ext cx="5959800" cy="34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500"/>
              <a:buNone/>
            </a:pPr>
            <a:r>
              <a:rPr lang="en-GB"/>
              <a:t>Online Storage</a:t>
            </a:r>
            <a:endParaRPr/>
          </a:p>
        </p:txBody>
      </p:sp>
      <p:sp>
        <p:nvSpPr>
          <p:cNvPr id="609" name="Google Shape;609;gbacec6ad04_6_126"/>
          <p:cNvSpPr txBox="1"/>
          <p:nvPr>
            <p:ph idx="2" type="subTitle"/>
          </p:nvPr>
        </p:nvSpPr>
        <p:spPr>
          <a:xfrm>
            <a:off x="2579076" y="628358"/>
            <a:ext cx="4728900" cy="36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750"/>
              </a:spcBef>
              <a:spcAft>
                <a:spcPts val="0"/>
              </a:spcAft>
              <a:buSzPts val="2000"/>
              <a:buNone/>
            </a:pPr>
            <a:r>
              <a:rPr lang="en-GB"/>
              <a:t>Block storage</a:t>
            </a:r>
            <a:endParaRPr/>
          </a:p>
        </p:txBody>
      </p:sp>
      <p:sp>
        <p:nvSpPr>
          <p:cNvPr id="610" name="Google Shape;610;gbacec6ad04_6_126"/>
          <p:cNvSpPr txBox="1"/>
          <p:nvPr/>
        </p:nvSpPr>
        <p:spPr>
          <a:xfrm>
            <a:off x="212200" y="1120313"/>
            <a:ext cx="8088600" cy="4319700"/>
          </a:xfrm>
          <a:prstGeom prst="rect">
            <a:avLst/>
          </a:prstGeom>
          <a:noFill/>
          <a:ln>
            <a:noFill/>
          </a:ln>
        </p:spPr>
        <p:txBody>
          <a:bodyPr anchorCtr="0" anchor="t" bIns="91425" lIns="91425" spcFirstLastPara="1" rIns="91425" wrap="square" tIns="91425">
            <a:spAutoFit/>
          </a:bodyPr>
          <a:lstStyle/>
          <a:p>
            <a:pPr indent="-361950" lvl="0" marL="457200" marR="0" rtl="0" algn="l">
              <a:lnSpc>
                <a:spcPct val="115000"/>
              </a:lnSpc>
              <a:spcBef>
                <a:spcPts val="1200"/>
              </a:spcBef>
              <a:spcAft>
                <a:spcPts val="0"/>
              </a:spcAft>
              <a:buClr>
                <a:schemeClr val="dk1"/>
              </a:buClr>
              <a:buSzPts val="2100"/>
              <a:buFont typeface="Calibri"/>
              <a:buChar char="●"/>
            </a:pPr>
            <a:r>
              <a:rPr b="0" i="0" lang="en-GB" sz="2100" u="none" cap="none" strike="noStrike">
                <a:solidFill>
                  <a:schemeClr val="dk1"/>
                </a:solidFill>
                <a:latin typeface="Calibri"/>
                <a:ea typeface="Calibri"/>
                <a:cs typeface="Calibri"/>
                <a:sym typeface="Calibri"/>
              </a:rPr>
              <a:t>Block-level storage solution that allows to </a:t>
            </a:r>
            <a:r>
              <a:rPr b="1" i="0" lang="en-GB" sz="2100" u="none" cap="none" strike="noStrike">
                <a:solidFill>
                  <a:schemeClr val="dk1"/>
                </a:solidFill>
                <a:latin typeface="Calibri"/>
                <a:ea typeface="Calibri"/>
                <a:cs typeface="Calibri"/>
                <a:sym typeface="Calibri"/>
              </a:rPr>
              <a:t>expand</a:t>
            </a:r>
            <a:r>
              <a:rPr b="0" i="0" lang="en-GB" sz="2100" u="none" cap="none" strike="noStrike">
                <a:solidFill>
                  <a:schemeClr val="dk1"/>
                </a:solidFill>
                <a:latin typeface="Calibri"/>
                <a:ea typeface="Calibri"/>
                <a:cs typeface="Calibri"/>
                <a:sym typeface="Calibri"/>
              </a:rPr>
              <a:t> the storage capacity of instances in the EGI Federated Cloud, offering the lowest possible latency for applications</a:t>
            </a:r>
            <a:endParaRPr b="0" i="0" sz="2100" u="none" cap="none" strike="noStrike">
              <a:solidFill>
                <a:schemeClr val="dk1"/>
              </a:solidFill>
              <a:latin typeface="Calibri"/>
              <a:ea typeface="Calibri"/>
              <a:cs typeface="Calibri"/>
              <a:sym typeface="Calibri"/>
            </a:endParaRPr>
          </a:p>
          <a:p>
            <a:pPr indent="-361950" lvl="0" marL="457200" marR="0" rtl="0" algn="l">
              <a:lnSpc>
                <a:spcPct val="115000"/>
              </a:lnSpc>
              <a:spcBef>
                <a:spcPts val="0"/>
              </a:spcBef>
              <a:spcAft>
                <a:spcPts val="0"/>
              </a:spcAft>
              <a:buClr>
                <a:schemeClr val="dk1"/>
              </a:buClr>
              <a:buSzPts val="2100"/>
              <a:buFont typeface="Calibri"/>
              <a:buChar char="●"/>
            </a:pPr>
            <a:r>
              <a:rPr b="1" i="0" lang="en-GB" sz="2100" u="none" cap="none" strike="noStrike">
                <a:solidFill>
                  <a:schemeClr val="dk1"/>
                </a:solidFill>
                <a:latin typeface="Calibri"/>
                <a:ea typeface="Calibri"/>
                <a:cs typeface="Calibri"/>
                <a:sym typeface="Calibri"/>
              </a:rPr>
              <a:t>Increase</a:t>
            </a:r>
            <a:r>
              <a:rPr b="0" i="0" lang="en-GB" sz="2100" u="none" cap="none" strike="noStrike">
                <a:solidFill>
                  <a:schemeClr val="dk1"/>
                </a:solidFill>
                <a:latin typeface="Calibri"/>
                <a:ea typeface="Calibri"/>
                <a:cs typeface="Calibri"/>
                <a:sym typeface="Calibri"/>
              </a:rPr>
              <a:t> storage without increasing the size or capacity of the  instance or by provisioning new ones; delete servers, </a:t>
            </a:r>
            <a:r>
              <a:rPr b="1" i="0" lang="en-GB" sz="2100" u="none" cap="none" strike="noStrike">
                <a:solidFill>
                  <a:schemeClr val="dk1"/>
                </a:solidFill>
                <a:latin typeface="Calibri"/>
                <a:ea typeface="Calibri"/>
                <a:cs typeface="Calibri"/>
                <a:sym typeface="Calibri"/>
              </a:rPr>
              <a:t>keeping data intact</a:t>
            </a:r>
            <a:endParaRPr b="1" i="0" sz="2100" u="none" cap="none" strike="noStrike">
              <a:solidFill>
                <a:schemeClr val="dk1"/>
              </a:solidFill>
              <a:latin typeface="Calibri"/>
              <a:ea typeface="Calibri"/>
              <a:cs typeface="Calibri"/>
              <a:sym typeface="Calibri"/>
            </a:endParaRPr>
          </a:p>
          <a:p>
            <a:pPr indent="-361950" lvl="0" marL="457200" marR="0" rtl="0" algn="l">
              <a:lnSpc>
                <a:spcPct val="115000"/>
              </a:lnSpc>
              <a:spcBef>
                <a:spcPts val="0"/>
              </a:spcBef>
              <a:spcAft>
                <a:spcPts val="0"/>
              </a:spcAft>
              <a:buClr>
                <a:schemeClr val="dk1"/>
              </a:buClr>
              <a:buSzPts val="2100"/>
              <a:buFont typeface="Calibri"/>
              <a:buChar char="●"/>
            </a:pPr>
            <a:r>
              <a:rPr b="0" i="0" lang="en-GB" sz="2100" u="none" cap="none" strike="noStrike">
                <a:solidFill>
                  <a:schemeClr val="dk1"/>
                </a:solidFill>
                <a:latin typeface="Calibri"/>
                <a:ea typeface="Calibri"/>
                <a:cs typeface="Calibri"/>
                <a:sym typeface="Calibri"/>
              </a:rPr>
              <a:t>Enhancing Technology: Openstack Cinder</a:t>
            </a:r>
            <a:endParaRPr b="0" i="0" sz="2100" u="none" cap="none" strike="noStrike">
              <a:solidFill>
                <a:schemeClr val="dk1"/>
              </a:solidFill>
              <a:latin typeface="Calibri"/>
              <a:ea typeface="Calibri"/>
              <a:cs typeface="Calibri"/>
              <a:sym typeface="Calibri"/>
            </a:endParaRPr>
          </a:p>
          <a:p>
            <a:pPr indent="-361950" lvl="0" marL="457200" marR="0" rtl="0" algn="l">
              <a:lnSpc>
                <a:spcPct val="115000"/>
              </a:lnSpc>
              <a:spcBef>
                <a:spcPts val="0"/>
              </a:spcBef>
              <a:spcAft>
                <a:spcPts val="0"/>
              </a:spcAft>
              <a:buClr>
                <a:schemeClr val="dk1"/>
              </a:buClr>
              <a:buSzPts val="2100"/>
              <a:buFont typeface="Calibri"/>
              <a:buChar char="●"/>
            </a:pPr>
            <a:r>
              <a:rPr b="0" i="0" lang="en-GB" sz="2100" u="none" cap="none" strike="noStrike">
                <a:solidFill>
                  <a:schemeClr val="dk1"/>
                </a:solidFill>
                <a:latin typeface="Calibri"/>
                <a:ea typeface="Calibri"/>
                <a:cs typeface="Calibri"/>
                <a:sym typeface="Calibri"/>
              </a:rPr>
              <a:t>Interfaces: POSIX for access, OCCI and Openstack CLI/GUI for management</a:t>
            </a:r>
            <a:endParaRPr b="0" i="0" sz="21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0" lvl="0" marL="914400" marR="0" rtl="0" algn="l">
              <a:lnSpc>
                <a:spcPct val="115000"/>
              </a:lnSpc>
              <a:spcBef>
                <a:spcPts val="0"/>
              </a:spcBef>
              <a:spcAft>
                <a:spcPts val="0"/>
              </a:spcAft>
              <a:buClr>
                <a:srgbClr val="000000"/>
              </a:buClr>
              <a:buSzPts val="2600"/>
              <a:buFont typeface="Arial"/>
              <a:buNone/>
            </a:pPr>
            <a:r>
              <a:t/>
            </a:r>
            <a:endParaRPr b="0" i="0" sz="2600" u="none" cap="none" strike="noStrike">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gbacec6ad04_6_134"/>
          <p:cNvSpPr txBox="1"/>
          <p:nvPr>
            <p:ph type="title"/>
          </p:nvPr>
        </p:nvSpPr>
        <p:spPr>
          <a:xfrm>
            <a:off x="2579075" y="169150"/>
            <a:ext cx="5959800" cy="34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500"/>
              <a:buNone/>
            </a:pPr>
            <a:r>
              <a:rPr lang="en-GB"/>
              <a:t>Online Storage</a:t>
            </a:r>
            <a:endParaRPr/>
          </a:p>
        </p:txBody>
      </p:sp>
      <p:sp>
        <p:nvSpPr>
          <p:cNvPr id="616" name="Google Shape;616;gbacec6ad04_6_134"/>
          <p:cNvSpPr txBox="1"/>
          <p:nvPr>
            <p:ph idx="2" type="subTitle"/>
          </p:nvPr>
        </p:nvSpPr>
        <p:spPr>
          <a:xfrm>
            <a:off x="2579076" y="628358"/>
            <a:ext cx="4728900" cy="36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750"/>
              </a:spcBef>
              <a:spcAft>
                <a:spcPts val="0"/>
              </a:spcAft>
              <a:buSzPts val="2000"/>
              <a:buNone/>
            </a:pPr>
            <a:r>
              <a:rPr lang="en-GB"/>
              <a:t>Object storage</a:t>
            </a:r>
            <a:endParaRPr/>
          </a:p>
        </p:txBody>
      </p:sp>
      <p:sp>
        <p:nvSpPr>
          <p:cNvPr id="617" name="Google Shape;617;gbacec6ad04_6_134"/>
          <p:cNvSpPr txBox="1"/>
          <p:nvPr/>
        </p:nvSpPr>
        <p:spPr>
          <a:xfrm>
            <a:off x="212200" y="1120322"/>
            <a:ext cx="8088600" cy="2970600"/>
          </a:xfrm>
          <a:prstGeom prst="rect">
            <a:avLst/>
          </a:prstGeom>
          <a:noFill/>
          <a:ln>
            <a:noFill/>
          </a:ln>
        </p:spPr>
        <p:txBody>
          <a:bodyPr anchorCtr="0" anchor="t" bIns="91425" lIns="91425" spcFirstLastPara="1" rIns="91425" wrap="square" tIns="91425">
            <a:spAutoFit/>
          </a:bodyPr>
          <a:lstStyle/>
          <a:p>
            <a:pPr indent="-355600" lvl="0" marL="457200" marR="0" rtl="0" algn="l">
              <a:lnSpc>
                <a:spcPct val="115000"/>
              </a:lnSpc>
              <a:spcBef>
                <a:spcPts val="1200"/>
              </a:spcBef>
              <a:spcAft>
                <a:spcPts val="0"/>
              </a:spcAft>
              <a:buClr>
                <a:schemeClr val="dk1"/>
              </a:buClr>
              <a:buSzPts val="2000"/>
              <a:buFont typeface="Calibri"/>
              <a:buChar char="●"/>
            </a:pPr>
            <a:r>
              <a:rPr b="0" i="0" lang="en-GB" sz="2000" u="none" cap="none" strike="noStrike">
                <a:solidFill>
                  <a:schemeClr val="dk1"/>
                </a:solidFill>
                <a:latin typeface="Calibri"/>
                <a:ea typeface="Calibri"/>
                <a:cs typeface="Calibri"/>
                <a:sym typeface="Calibri"/>
              </a:rPr>
              <a:t>Manages data as </a:t>
            </a:r>
            <a:r>
              <a:rPr b="1" i="0" lang="en-GB" sz="2000" u="none" cap="none" strike="noStrike">
                <a:solidFill>
                  <a:schemeClr val="dk1"/>
                </a:solidFill>
                <a:latin typeface="Calibri"/>
                <a:ea typeface="Calibri"/>
                <a:cs typeface="Calibri"/>
                <a:sym typeface="Calibri"/>
              </a:rPr>
              <a:t>objects</a:t>
            </a:r>
            <a:r>
              <a:rPr b="0" i="0" lang="en-GB" sz="2000" u="none" cap="none" strike="noStrike">
                <a:solidFill>
                  <a:schemeClr val="dk1"/>
                </a:solidFill>
                <a:latin typeface="Calibri"/>
                <a:ea typeface="Calibri"/>
                <a:cs typeface="Calibri"/>
                <a:sym typeface="Calibri"/>
              </a:rPr>
              <a:t>. Each object includes the data itself, a variable amount of metadata, and a globally unique identifier.</a:t>
            </a:r>
            <a:endParaRPr b="0" i="0" sz="2000" u="none" cap="none" strike="noStrike">
              <a:solidFill>
                <a:schemeClr val="dk1"/>
              </a:solidFill>
              <a:latin typeface="Calibri"/>
              <a:ea typeface="Calibri"/>
              <a:cs typeface="Calibri"/>
              <a:sym typeface="Calibri"/>
            </a:endParaRPr>
          </a:p>
          <a:p>
            <a:pPr indent="-355600" lvl="0" marL="457200" marR="0" rtl="0" algn="l">
              <a:lnSpc>
                <a:spcPct val="115000"/>
              </a:lnSpc>
              <a:spcBef>
                <a:spcPts val="0"/>
              </a:spcBef>
              <a:spcAft>
                <a:spcPts val="0"/>
              </a:spcAft>
              <a:buClr>
                <a:schemeClr val="dk1"/>
              </a:buClr>
              <a:buSzPts val="2000"/>
              <a:buFont typeface="Calibri"/>
              <a:buChar char="●"/>
            </a:pPr>
            <a:r>
              <a:rPr b="0" i="0" lang="en-GB" sz="2000" u="none" cap="none" strike="noStrike">
                <a:solidFill>
                  <a:schemeClr val="dk1"/>
                </a:solidFill>
                <a:latin typeface="Calibri"/>
                <a:ea typeface="Calibri"/>
                <a:cs typeface="Calibri"/>
                <a:sym typeface="Calibri"/>
              </a:rPr>
              <a:t>Cloud object storage allows relatively inexpensive, scalable and self-healing retention of massive amounts of unstructured data</a:t>
            </a:r>
            <a:endParaRPr b="0" i="0" sz="2000" u="sng" cap="none" strike="noStrike">
              <a:solidFill>
                <a:schemeClr val="hlink"/>
              </a:solidFill>
              <a:latin typeface="Calibri"/>
              <a:ea typeface="Calibri"/>
              <a:cs typeface="Calibri"/>
              <a:sym typeface="Calibri"/>
            </a:endParaRPr>
          </a:p>
          <a:p>
            <a:pPr indent="-355600" lvl="0" marL="457200" marR="0" rtl="0" algn="l">
              <a:lnSpc>
                <a:spcPct val="115000"/>
              </a:lnSpc>
              <a:spcBef>
                <a:spcPts val="0"/>
              </a:spcBef>
              <a:spcAft>
                <a:spcPts val="0"/>
              </a:spcAft>
              <a:buClr>
                <a:schemeClr val="dk1"/>
              </a:buClr>
              <a:buSzPts val="2000"/>
              <a:buFont typeface="Calibri"/>
              <a:buChar char="●"/>
            </a:pPr>
            <a:r>
              <a:rPr b="0" i="0" lang="en-GB" sz="2000" u="none" cap="none" strike="noStrike">
                <a:solidFill>
                  <a:schemeClr val="dk1"/>
                </a:solidFill>
                <a:latin typeface="Calibri"/>
                <a:ea typeface="Calibri"/>
                <a:cs typeface="Calibri"/>
                <a:sym typeface="Calibri"/>
              </a:rPr>
              <a:t>the main uses cases are:</a:t>
            </a:r>
            <a:endParaRPr b="0" i="0" sz="2000" u="none" cap="none" strike="noStrike">
              <a:solidFill>
                <a:schemeClr val="dk1"/>
              </a:solidFill>
              <a:latin typeface="Calibri"/>
              <a:ea typeface="Calibri"/>
              <a:cs typeface="Calibri"/>
              <a:sym typeface="Calibri"/>
            </a:endParaRPr>
          </a:p>
          <a:p>
            <a:pPr indent="-355600" lvl="1" marL="914400" marR="0" rtl="0" algn="l">
              <a:lnSpc>
                <a:spcPct val="115000"/>
              </a:lnSpc>
              <a:spcBef>
                <a:spcPts val="0"/>
              </a:spcBef>
              <a:spcAft>
                <a:spcPts val="0"/>
              </a:spcAft>
              <a:buClr>
                <a:schemeClr val="dk1"/>
              </a:buClr>
              <a:buSzPts val="2000"/>
              <a:buFont typeface="Calibri"/>
              <a:buChar char="○"/>
            </a:pPr>
            <a:r>
              <a:rPr b="0" i="0" lang="en-GB" sz="2000" u="none" cap="none" strike="noStrike">
                <a:solidFill>
                  <a:schemeClr val="dk1"/>
                </a:solidFill>
                <a:latin typeface="Calibri"/>
                <a:ea typeface="Calibri"/>
                <a:cs typeface="Calibri"/>
                <a:sym typeface="Calibri"/>
              </a:rPr>
              <a:t>Backups and Data Archive, AI</a:t>
            </a:r>
            <a:r>
              <a:rPr b="0" i="1" lang="en-GB" sz="2000" u="none" cap="none" strike="noStrike">
                <a:solidFill>
                  <a:schemeClr val="dk1"/>
                </a:solidFill>
                <a:latin typeface="Calibri"/>
                <a:ea typeface="Calibri"/>
                <a:cs typeface="Calibri"/>
                <a:sym typeface="Calibri"/>
              </a:rPr>
              <a:t> </a:t>
            </a:r>
            <a:r>
              <a:rPr b="0" i="0" lang="en-GB" sz="2000" u="none" cap="none" strike="noStrike">
                <a:solidFill>
                  <a:schemeClr val="dk1"/>
                </a:solidFill>
                <a:latin typeface="Calibri"/>
                <a:ea typeface="Calibri"/>
                <a:cs typeface="Calibri"/>
                <a:sym typeface="Calibri"/>
              </a:rPr>
              <a:t>and</a:t>
            </a:r>
            <a:r>
              <a:rPr b="0" i="1" lang="en-GB" sz="2000" u="none" cap="none" strike="noStrike">
                <a:solidFill>
                  <a:schemeClr val="dk1"/>
                </a:solidFill>
                <a:latin typeface="Calibri"/>
                <a:ea typeface="Calibri"/>
                <a:cs typeface="Calibri"/>
                <a:sym typeface="Calibri"/>
              </a:rPr>
              <a:t> </a:t>
            </a:r>
            <a:r>
              <a:rPr b="0" i="0" lang="en-GB" sz="2000" u="none" cap="none" strike="noStrike">
                <a:solidFill>
                  <a:schemeClr val="dk1"/>
                </a:solidFill>
                <a:latin typeface="Calibri"/>
                <a:ea typeface="Calibri"/>
                <a:cs typeface="Calibri"/>
                <a:sym typeface="Calibri"/>
              </a:rPr>
              <a:t>ML</a:t>
            </a:r>
            <a:r>
              <a:rPr b="0" i="1" lang="en-GB" sz="2000" u="none" cap="none" strike="noStrike">
                <a:solidFill>
                  <a:schemeClr val="dk1"/>
                </a:solidFill>
                <a:latin typeface="Calibri"/>
                <a:ea typeface="Calibri"/>
                <a:cs typeface="Calibri"/>
                <a:sym typeface="Calibri"/>
              </a:rPr>
              <a:t> </a:t>
            </a:r>
            <a:r>
              <a:rPr b="0" i="0" lang="en-GB" sz="2000" u="none" cap="none" strike="noStrike">
                <a:solidFill>
                  <a:schemeClr val="dk1"/>
                </a:solidFill>
                <a:latin typeface="Calibri"/>
                <a:ea typeface="Calibri"/>
                <a:cs typeface="Calibri"/>
                <a:sym typeface="Calibri"/>
              </a:rPr>
              <a:t>, Cloud</a:t>
            </a:r>
            <a:r>
              <a:rPr b="0" i="1" lang="en-GB" sz="2000" u="none" cap="none" strike="noStrike">
                <a:solidFill>
                  <a:schemeClr val="dk1"/>
                </a:solidFill>
                <a:latin typeface="Calibri"/>
                <a:ea typeface="Calibri"/>
                <a:cs typeface="Calibri"/>
                <a:sym typeface="Calibri"/>
              </a:rPr>
              <a:t> </a:t>
            </a:r>
            <a:r>
              <a:rPr b="0" i="0" lang="en-GB" sz="2000" u="none" cap="none" strike="noStrike">
                <a:solidFill>
                  <a:schemeClr val="dk1"/>
                </a:solidFill>
                <a:latin typeface="Calibri"/>
                <a:ea typeface="Calibri"/>
                <a:cs typeface="Calibri"/>
                <a:sym typeface="Calibri"/>
              </a:rPr>
              <a:t>Native</a:t>
            </a:r>
            <a:r>
              <a:rPr b="0" i="1" lang="en-GB" sz="2000" u="none" cap="none" strike="noStrike">
                <a:solidFill>
                  <a:schemeClr val="dk1"/>
                </a:solidFill>
                <a:latin typeface="Calibri"/>
                <a:ea typeface="Calibri"/>
                <a:cs typeface="Calibri"/>
                <a:sym typeface="Calibri"/>
              </a:rPr>
              <a:t> </a:t>
            </a:r>
            <a:r>
              <a:rPr b="0" i="0" lang="en-GB" sz="2000" u="none" cap="none" strike="noStrike">
                <a:solidFill>
                  <a:schemeClr val="dk1"/>
                </a:solidFill>
                <a:latin typeface="Calibri"/>
                <a:ea typeface="Calibri"/>
                <a:cs typeface="Calibri"/>
                <a:sym typeface="Calibri"/>
              </a:rPr>
              <a:t>applications</a:t>
            </a:r>
            <a:endParaRPr b="0" i="0" sz="2000" u="none" cap="none" strike="noStrike">
              <a:solidFill>
                <a:schemeClr val="dk1"/>
              </a:solidFill>
              <a:latin typeface="Calibri"/>
              <a:ea typeface="Calibri"/>
              <a:cs typeface="Calibri"/>
              <a:sym typeface="Calibri"/>
            </a:endParaRPr>
          </a:p>
          <a:p>
            <a:pPr indent="-355600" lvl="0" marL="457200" marR="0" rtl="0" algn="l">
              <a:lnSpc>
                <a:spcPct val="115000"/>
              </a:lnSpc>
              <a:spcBef>
                <a:spcPts val="0"/>
              </a:spcBef>
              <a:spcAft>
                <a:spcPts val="0"/>
              </a:spcAft>
              <a:buClr>
                <a:schemeClr val="dk1"/>
              </a:buClr>
              <a:buSzPts val="2000"/>
              <a:buFont typeface="Calibri"/>
              <a:buChar char="●"/>
            </a:pPr>
            <a:r>
              <a:rPr b="0" i="0" lang="en-GB" sz="2000" u="none" cap="none" strike="noStrike">
                <a:solidFill>
                  <a:schemeClr val="dk1"/>
                </a:solidFill>
                <a:latin typeface="Calibri"/>
                <a:ea typeface="Calibri"/>
                <a:cs typeface="Calibri"/>
                <a:sym typeface="Calibri"/>
              </a:rPr>
              <a:t>Technologies: OpenStack Swift, CEPH</a:t>
            </a:r>
            <a:endParaRPr b="0" i="0" sz="2000" u="none" cap="none" strike="noStrike">
              <a:solidFill>
                <a:schemeClr val="dk1"/>
              </a:solidFill>
              <a:latin typeface="Calibri"/>
              <a:ea typeface="Calibri"/>
              <a:cs typeface="Calibri"/>
              <a:sym typeface="Calibri"/>
            </a:endParaRPr>
          </a:p>
          <a:p>
            <a:pPr indent="-355600" lvl="0" marL="457200" marR="0" rtl="0" algn="l">
              <a:lnSpc>
                <a:spcPct val="115000"/>
              </a:lnSpc>
              <a:spcBef>
                <a:spcPts val="0"/>
              </a:spcBef>
              <a:spcAft>
                <a:spcPts val="0"/>
              </a:spcAft>
              <a:buClr>
                <a:schemeClr val="dk1"/>
              </a:buClr>
              <a:buSzPts val="2000"/>
              <a:buFont typeface="Calibri"/>
              <a:buChar char="●"/>
            </a:pPr>
            <a:r>
              <a:rPr b="0" i="0" lang="en-GB" sz="2000" u="none" cap="none" strike="noStrike">
                <a:solidFill>
                  <a:schemeClr val="dk1"/>
                </a:solidFill>
                <a:latin typeface="Calibri"/>
                <a:ea typeface="Calibri"/>
                <a:cs typeface="Calibri"/>
                <a:sym typeface="Calibri"/>
              </a:rPr>
              <a:t>Interfaces: S3, Swift, CDMI</a:t>
            </a:r>
            <a:endParaRPr b="0" i="0" sz="2600" u="none" cap="none" strike="noStrike">
              <a:solidFill>
                <a:schemeClr val="dk1"/>
              </a:solidFill>
              <a:latin typeface="Calibri"/>
              <a:ea typeface="Calibri"/>
              <a:cs typeface="Calibri"/>
              <a:sym typeface="Calibri"/>
            </a:endParaRPr>
          </a:p>
        </p:txBody>
      </p:sp>
      <p:pic>
        <p:nvPicPr>
          <p:cNvPr id="618" name="Google Shape;618;gbacec6ad04_6_134"/>
          <p:cNvPicPr preferRelativeResize="0"/>
          <p:nvPr/>
        </p:nvPicPr>
        <p:blipFill rotWithShape="1">
          <a:blip r:embed="rId3">
            <a:alphaModFix/>
          </a:blip>
          <a:srcRect b="0" l="0" r="0" t="0"/>
          <a:stretch/>
        </p:blipFill>
        <p:spPr>
          <a:xfrm>
            <a:off x="4755613" y="3510538"/>
            <a:ext cx="3190875" cy="10572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gbacec6ad04_6_18"/>
          <p:cNvSpPr txBox="1"/>
          <p:nvPr>
            <p:ph type="title"/>
          </p:nvPr>
        </p:nvSpPr>
        <p:spPr>
          <a:xfrm>
            <a:off x="2579077" y="169145"/>
            <a:ext cx="4728900" cy="34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500"/>
              <a:buNone/>
            </a:pPr>
            <a:r>
              <a:rPr lang="en-GB"/>
              <a:t>DataHub</a:t>
            </a:r>
            <a:endParaRPr/>
          </a:p>
        </p:txBody>
      </p:sp>
      <p:sp>
        <p:nvSpPr>
          <p:cNvPr id="624" name="Google Shape;624;gbacec6ad04_6_18"/>
          <p:cNvSpPr txBox="1"/>
          <p:nvPr>
            <p:ph idx="2" type="subTitle"/>
          </p:nvPr>
        </p:nvSpPr>
        <p:spPr>
          <a:xfrm>
            <a:off x="2579075" y="628350"/>
            <a:ext cx="4999800" cy="36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750"/>
              </a:spcBef>
              <a:spcAft>
                <a:spcPts val="0"/>
              </a:spcAft>
              <a:buSzPts val="2000"/>
              <a:buNone/>
            </a:pPr>
            <a:r>
              <a:rPr lang="en-GB"/>
              <a:t>Access key scientific datasets in a scalable way</a:t>
            </a:r>
            <a:endParaRPr/>
          </a:p>
        </p:txBody>
      </p:sp>
      <p:pic>
        <p:nvPicPr>
          <p:cNvPr id="625" name="Google Shape;625;gbacec6ad04_6_18"/>
          <p:cNvPicPr preferRelativeResize="0"/>
          <p:nvPr/>
        </p:nvPicPr>
        <p:blipFill rotWithShape="1">
          <a:blip r:embed="rId3">
            <a:alphaModFix/>
          </a:blip>
          <a:srcRect b="0" l="0" r="0" t="0"/>
          <a:stretch/>
        </p:blipFill>
        <p:spPr>
          <a:xfrm>
            <a:off x="7673644" y="106625"/>
            <a:ext cx="1168361" cy="891025"/>
          </a:xfrm>
          <a:prstGeom prst="rect">
            <a:avLst/>
          </a:prstGeom>
          <a:noFill/>
          <a:ln>
            <a:noFill/>
          </a:ln>
        </p:spPr>
      </p:pic>
      <p:sp>
        <p:nvSpPr>
          <p:cNvPr id="626" name="Google Shape;626;gbacec6ad04_6_18"/>
          <p:cNvSpPr txBox="1"/>
          <p:nvPr/>
        </p:nvSpPr>
        <p:spPr>
          <a:xfrm>
            <a:off x="474950" y="1263125"/>
            <a:ext cx="8565300" cy="4155900"/>
          </a:xfrm>
          <a:prstGeom prst="rect">
            <a:avLst/>
          </a:prstGeom>
          <a:noFill/>
          <a:ln>
            <a:noFill/>
          </a:ln>
        </p:spPr>
        <p:txBody>
          <a:bodyPr anchorCtr="0" anchor="t" bIns="91425" lIns="91425" spcFirstLastPara="1" rIns="91425" wrap="square" tIns="91425">
            <a:spAutoFit/>
          </a:bodyPr>
          <a:lstStyle/>
          <a:p>
            <a:pPr indent="-355600" lvl="0" marL="457200" marR="0" rtl="0" algn="l">
              <a:lnSpc>
                <a:spcPct val="90000"/>
              </a:lnSpc>
              <a:spcBef>
                <a:spcPts val="0"/>
              </a:spcBef>
              <a:spcAft>
                <a:spcPts val="0"/>
              </a:spcAft>
              <a:buClr>
                <a:schemeClr val="dk1"/>
              </a:buClr>
              <a:buSzPts val="2000"/>
              <a:buFont typeface="Calibri"/>
              <a:buChar char="●"/>
            </a:pPr>
            <a:r>
              <a:rPr b="0" i="0" lang="en-GB" sz="2000" u="none" cap="none" strike="noStrike">
                <a:solidFill>
                  <a:schemeClr val="dk1"/>
                </a:solidFill>
                <a:latin typeface="Calibri"/>
                <a:ea typeface="Calibri"/>
                <a:cs typeface="Calibri"/>
                <a:sym typeface="Calibri"/>
              </a:rPr>
              <a:t>Service based on </a:t>
            </a:r>
            <a:r>
              <a:rPr b="1" i="0" lang="en-GB" sz="2000" u="none" cap="none" strike="noStrike">
                <a:solidFill>
                  <a:schemeClr val="dk1"/>
                </a:solidFill>
                <a:latin typeface="Calibri"/>
                <a:ea typeface="Calibri"/>
                <a:cs typeface="Calibri"/>
                <a:sym typeface="Calibri"/>
              </a:rPr>
              <a:t>Onedata</a:t>
            </a:r>
            <a:r>
              <a:rPr b="0" i="0" lang="en-GB" sz="2000" u="none" cap="none" strike="noStrike">
                <a:solidFill>
                  <a:schemeClr val="dk1"/>
                </a:solidFill>
                <a:latin typeface="Calibri"/>
                <a:ea typeface="Calibri"/>
                <a:cs typeface="Calibri"/>
                <a:sym typeface="Calibri"/>
              </a:rPr>
              <a:t> technology</a:t>
            </a:r>
            <a:endParaRPr b="0" i="0" sz="2000" u="none" cap="none" strike="noStrike">
              <a:solidFill>
                <a:schemeClr val="dk1"/>
              </a:solidFill>
              <a:latin typeface="Calibri"/>
              <a:ea typeface="Calibri"/>
              <a:cs typeface="Calibri"/>
              <a:sym typeface="Calibri"/>
            </a:endParaRPr>
          </a:p>
          <a:p>
            <a:pPr indent="0" lvl="0" marL="457200" marR="0" rtl="0" algn="l">
              <a:lnSpc>
                <a:spcPct val="9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a:p>
            <a:pPr indent="-355600" lvl="0" marL="457200" marR="0" rtl="0" algn="l">
              <a:lnSpc>
                <a:spcPct val="90000"/>
              </a:lnSpc>
              <a:spcBef>
                <a:spcPts val="800"/>
              </a:spcBef>
              <a:spcAft>
                <a:spcPts val="0"/>
              </a:spcAft>
              <a:buClr>
                <a:schemeClr val="dk1"/>
              </a:buClr>
              <a:buSzPts val="2000"/>
              <a:buFont typeface="Calibri"/>
              <a:buChar char="●"/>
            </a:pPr>
            <a:r>
              <a:rPr b="0" i="0" lang="en-GB" sz="2000" u="none" cap="none" strike="noStrike">
                <a:solidFill>
                  <a:schemeClr val="dk1"/>
                </a:solidFill>
                <a:latin typeface="Calibri"/>
                <a:ea typeface="Calibri"/>
                <a:cs typeface="Calibri"/>
                <a:sym typeface="Calibri"/>
              </a:rPr>
              <a:t>It allows </a:t>
            </a:r>
            <a:r>
              <a:rPr b="1" i="0" lang="en-GB" sz="2000" u="none" cap="none" strike="noStrike">
                <a:solidFill>
                  <a:schemeClr val="dk1"/>
                </a:solidFill>
                <a:latin typeface="Calibri"/>
                <a:ea typeface="Calibri"/>
                <a:cs typeface="Calibri"/>
                <a:sym typeface="Calibri"/>
              </a:rPr>
              <a:t>transparent data access </a:t>
            </a:r>
            <a:r>
              <a:rPr b="0" i="0" lang="en-GB" sz="2000" u="none" cap="none" strike="noStrike">
                <a:solidFill>
                  <a:schemeClr val="dk1"/>
                </a:solidFill>
                <a:latin typeface="Calibri"/>
                <a:ea typeface="Calibri"/>
                <a:cs typeface="Calibri"/>
                <a:sym typeface="Calibri"/>
              </a:rPr>
              <a:t>under a </a:t>
            </a:r>
            <a:r>
              <a:rPr b="1" i="0" lang="en-GB" sz="2000" u="none" cap="none" strike="noStrike">
                <a:solidFill>
                  <a:schemeClr val="dk1"/>
                </a:solidFill>
                <a:latin typeface="Calibri"/>
                <a:ea typeface="Calibri"/>
                <a:cs typeface="Calibri"/>
                <a:sym typeface="Calibri"/>
              </a:rPr>
              <a:t>common namespace </a:t>
            </a:r>
            <a:r>
              <a:rPr b="0" i="0" lang="en-GB" sz="2000" u="none" cap="none" strike="noStrike">
                <a:solidFill>
                  <a:schemeClr val="dk1"/>
                </a:solidFill>
                <a:latin typeface="Calibri"/>
                <a:ea typeface="Calibri"/>
                <a:cs typeface="Calibri"/>
                <a:sym typeface="Calibri"/>
              </a:rPr>
              <a:t>regardless of the location</a:t>
            </a:r>
            <a:endParaRPr b="0" i="0" sz="2000" u="none" cap="none" strike="noStrike">
              <a:solidFill>
                <a:schemeClr val="dk1"/>
              </a:solidFill>
              <a:latin typeface="Calibri"/>
              <a:ea typeface="Calibri"/>
              <a:cs typeface="Calibri"/>
              <a:sym typeface="Calibri"/>
            </a:endParaRPr>
          </a:p>
          <a:p>
            <a:pPr indent="-355600" lvl="0" marL="457200" marR="0" rtl="0" algn="l">
              <a:lnSpc>
                <a:spcPct val="90000"/>
              </a:lnSpc>
              <a:spcBef>
                <a:spcPts val="0"/>
              </a:spcBef>
              <a:spcAft>
                <a:spcPts val="0"/>
              </a:spcAft>
              <a:buClr>
                <a:schemeClr val="dk1"/>
              </a:buClr>
              <a:buSzPts val="2000"/>
              <a:buFont typeface="Calibri"/>
              <a:buChar char="●"/>
            </a:pPr>
            <a:r>
              <a:rPr b="0" i="0" lang="en-GB" sz="2000" u="none" cap="none" strike="noStrike">
                <a:solidFill>
                  <a:schemeClr val="dk1"/>
                </a:solidFill>
                <a:latin typeface="Calibri"/>
                <a:ea typeface="Calibri"/>
                <a:cs typeface="Calibri"/>
                <a:sym typeface="Calibri"/>
              </a:rPr>
              <a:t>Data can be accessed via a </a:t>
            </a:r>
            <a:r>
              <a:rPr b="1" i="0" lang="en-GB" sz="2000" u="none" cap="none" strike="noStrike">
                <a:solidFill>
                  <a:schemeClr val="dk1"/>
                </a:solidFill>
                <a:latin typeface="Calibri"/>
                <a:ea typeface="Calibri"/>
                <a:cs typeface="Calibri"/>
                <a:sym typeface="Calibri"/>
              </a:rPr>
              <a:t>GUI</a:t>
            </a:r>
            <a:r>
              <a:rPr b="0" i="0" lang="en-GB" sz="2000" u="none" cap="none" strike="noStrike">
                <a:solidFill>
                  <a:schemeClr val="dk1"/>
                </a:solidFill>
                <a:latin typeface="Calibri"/>
                <a:ea typeface="Calibri"/>
                <a:cs typeface="Calibri"/>
                <a:sym typeface="Calibri"/>
              </a:rPr>
              <a:t> or </a:t>
            </a:r>
            <a:r>
              <a:rPr b="1" i="0" lang="en-GB" sz="2000" u="none" cap="none" strike="noStrike">
                <a:solidFill>
                  <a:schemeClr val="dk1"/>
                </a:solidFill>
                <a:latin typeface="Calibri"/>
                <a:ea typeface="Calibri"/>
                <a:cs typeface="Calibri"/>
                <a:sym typeface="Calibri"/>
              </a:rPr>
              <a:t>APIs</a:t>
            </a:r>
            <a:endParaRPr b="1" i="0" sz="2000" u="none" cap="none" strike="noStrike">
              <a:solidFill>
                <a:schemeClr val="dk1"/>
              </a:solidFill>
              <a:latin typeface="Calibri"/>
              <a:ea typeface="Calibri"/>
              <a:cs typeface="Calibri"/>
              <a:sym typeface="Calibri"/>
            </a:endParaRPr>
          </a:p>
          <a:p>
            <a:pPr indent="-355600" lvl="0" marL="457200" marR="0" rtl="0" algn="l">
              <a:lnSpc>
                <a:spcPct val="90000"/>
              </a:lnSpc>
              <a:spcBef>
                <a:spcPts val="0"/>
              </a:spcBef>
              <a:spcAft>
                <a:spcPts val="0"/>
              </a:spcAft>
              <a:buClr>
                <a:schemeClr val="dk1"/>
              </a:buClr>
              <a:buSzPts val="2000"/>
              <a:buFont typeface="Calibri"/>
              <a:buChar char="●"/>
            </a:pPr>
            <a:r>
              <a:rPr b="0" i="0" lang="en-GB" sz="2000" u="none" cap="none" strike="noStrike">
                <a:solidFill>
                  <a:schemeClr val="dk1"/>
                </a:solidFill>
                <a:latin typeface="Calibri"/>
                <a:ea typeface="Calibri"/>
                <a:cs typeface="Calibri"/>
                <a:sym typeface="Calibri"/>
              </a:rPr>
              <a:t>Developed in EOSC-hub project and </a:t>
            </a:r>
            <a:endParaRPr b="0" i="0" sz="2000" u="none" cap="none" strike="noStrike">
              <a:solidFill>
                <a:schemeClr val="dk1"/>
              </a:solidFill>
              <a:latin typeface="Calibri"/>
              <a:ea typeface="Calibri"/>
              <a:cs typeface="Calibri"/>
              <a:sym typeface="Calibri"/>
            </a:endParaRPr>
          </a:p>
          <a:p>
            <a:pPr indent="0" lvl="0" marL="457200" marR="0" rtl="0" algn="l">
              <a:lnSpc>
                <a:spcPct val="90000"/>
              </a:lnSpc>
              <a:spcBef>
                <a:spcPts val="800"/>
              </a:spcBef>
              <a:spcAft>
                <a:spcPts val="0"/>
              </a:spcAft>
              <a:buClr>
                <a:srgbClr val="000000"/>
              </a:buClr>
              <a:buSzPts val="2000"/>
              <a:buFont typeface="Arial"/>
              <a:buNone/>
            </a:pPr>
            <a:r>
              <a:rPr b="0" i="0" lang="en-GB" sz="2000" u="none" cap="none" strike="noStrike">
                <a:solidFill>
                  <a:schemeClr val="dk1"/>
                </a:solidFill>
                <a:latin typeface="Calibri"/>
                <a:ea typeface="Calibri"/>
                <a:cs typeface="Calibri"/>
                <a:sym typeface="Calibri"/>
              </a:rPr>
              <a:t>under integration by many communities</a:t>
            </a:r>
            <a:endParaRPr b="0" i="0" sz="2000" u="none" cap="none" strike="noStrike">
              <a:solidFill>
                <a:schemeClr val="dk1"/>
              </a:solidFill>
              <a:latin typeface="Calibri"/>
              <a:ea typeface="Calibri"/>
              <a:cs typeface="Calibri"/>
              <a:sym typeface="Calibri"/>
            </a:endParaRPr>
          </a:p>
          <a:p>
            <a:pPr indent="-355600" lvl="0" marL="457200" marR="0" rtl="0" algn="l">
              <a:lnSpc>
                <a:spcPct val="90000"/>
              </a:lnSpc>
              <a:spcBef>
                <a:spcPts val="800"/>
              </a:spcBef>
              <a:spcAft>
                <a:spcPts val="0"/>
              </a:spcAft>
              <a:buClr>
                <a:schemeClr val="dk1"/>
              </a:buClr>
              <a:buSzPts val="2000"/>
              <a:buFont typeface="Calibri"/>
              <a:buChar char="●"/>
            </a:pPr>
            <a:r>
              <a:rPr b="0" i="0" lang="en-GB" sz="2000" u="none" cap="none" strike="noStrike">
                <a:solidFill>
                  <a:schemeClr val="dk1"/>
                </a:solidFill>
                <a:latin typeface="Calibri"/>
                <a:ea typeface="Calibri"/>
                <a:cs typeface="Calibri"/>
                <a:sym typeface="Calibri"/>
              </a:rPr>
              <a:t>Central component and  distributed </a:t>
            </a:r>
            <a:endParaRPr b="0" i="0" sz="2000" u="none" cap="none" strike="noStrike">
              <a:solidFill>
                <a:schemeClr val="dk1"/>
              </a:solidFill>
              <a:latin typeface="Calibri"/>
              <a:ea typeface="Calibri"/>
              <a:cs typeface="Calibri"/>
              <a:sym typeface="Calibri"/>
            </a:endParaRPr>
          </a:p>
          <a:p>
            <a:pPr indent="0" lvl="0" marL="0" marR="0" rtl="0" algn="l">
              <a:lnSpc>
                <a:spcPct val="90000"/>
              </a:lnSpc>
              <a:spcBef>
                <a:spcPts val="800"/>
              </a:spcBef>
              <a:spcAft>
                <a:spcPts val="0"/>
              </a:spcAft>
              <a:buClr>
                <a:srgbClr val="000000"/>
              </a:buClr>
              <a:buSzPts val="2000"/>
              <a:buFont typeface="Arial"/>
              <a:buNone/>
            </a:pPr>
            <a:r>
              <a:rPr b="0" i="0" lang="en-GB" sz="2000" u="none" cap="none" strike="noStrike">
                <a:solidFill>
                  <a:schemeClr val="dk1"/>
                </a:solidFill>
                <a:latin typeface="Calibri"/>
                <a:ea typeface="Calibri"/>
                <a:cs typeface="Calibri"/>
                <a:sym typeface="Calibri"/>
              </a:rPr>
              <a:t>providers in EGI-ACE are going to be </a:t>
            </a:r>
            <a:endParaRPr b="0" i="0" sz="2000" u="none" cap="none" strike="noStrike">
              <a:solidFill>
                <a:schemeClr val="dk1"/>
              </a:solidFill>
              <a:latin typeface="Calibri"/>
              <a:ea typeface="Calibri"/>
              <a:cs typeface="Calibri"/>
              <a:sym typeface="Calibri"/>
            </a:endParaRPr>
          </a:p>
          <a:p>
            <a:pPr indent="0" lvl="0" marL="0" marR="0" rtl="0" algn="l">
              <a:lnSpc>
                <a:spcPct val="90000"/>
              </a:lnSpc>
              <a:spcBef>
                <a:spcPts val="800"/>
              </a:spcBef>
              <a:spcAft>
                <a:spcPts val="0"/>
              </a:spcAft>
              <a:buClr>
                <a:srgbClr val="000000"/>
              </a:buClr>
              <a:buSzPts val="2000"/>
              <a:buFont typeface="Arial"/>
              <a:buNone/>
            </a:pPr>
            <a:r>
              <a:rPr b="0" i="0" lang="en-GB" sz="2000" u="none" cap="none" strike="noStrike">
                <a:solidFill>
                  <a:schemeClr val="dk1"/>
                </a:solidFill>
                <a:latin typeface="Calibri"/>
                <a:ea typeface="Calibri"/>
                <a:cs typeface="Calibri"/>
                <a:sym typeface="Calibri"/>
              </a:rPr>
              <a:t>operated by </a:t>
            </a:r>
            <a:r>
              <a:rPr b="1" i="0" lang="en-GB" sz="2000" u="none" cap="none" strike="noStrike">
                <a:solidFill>
                  <a:schemeClr val="dk1"/>
                </a:solidFill>
                <a:latin typeface="Calibri"/>
                <a:ea typeface="Calibri"/>
                <a:cs typeface="Calibri"/>
                <a:sym typeface="Calibri"/>
              </a:rPr>
              <a:t>Cyfronet</a:t>
            </a:r>
            <a:r>
              <a:rPr b="0" i="0" lang="en-GB" sz="2000" u="none" cap="none" strike="noStrike">
                <a:solidFill>
                  <a:schemeClr val="dk1"/>
                </a:solidFill>
                <a:latin typeface="Calibri"/>
                <a:ea typeface="Calibri"/>
                <a:cs typeface="Calibri"/>
                <a:sym typeface="Calibri"/>
              </a:rPr>
              <a:t> </a:t>
            </a:r>
            <a:endParaRPr b="0" i="0" sz="2000" u="none" cap="none" strike="noStrike">
              <a:solidFill>
                <a:schemeClr val="dk1"/>
              </a:solidFill>
              <a:latin typeface="Calibri"/>
              <a:ea typeface="Calibri"/>
              <a:cs typeface="Calibri"/>
              <a:sym typeface="Calibri"/>
            </a:endParaRPr>
          </a:p>
          <a:p>
            <a:pPr indent="0" lvl="0" marL="0" marR="0" rtl="0" algn="l">
              <a:lnSpc>
                <a:spcPct val="90000"/>
              </a:lnSpc>
              <a:spcBef>
                <a:spcPts val="80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627" name="Google Shape;627;gbacec6ad04_6_18"/>
          <p:cNvPicPr preferRelativeResize="0"/>
          <p:nvPr/>
        </p:nvPicPr>
        <p:blipFill rotWithShape="1">
          <a:blip r:embed="rId4">
            <a:alphaModFix/>
          </a:blip>
          <a:srcRect b="0" l="0" r="0" t="0"/>
          <a:stretch/>
        </p:blipFill>
        <p:spPr>
          <a:xfrm>
            <a:off x="5179275" y="2369850"/>
            <a:ext cx="3964725" cy="2243325"/>
          </a:xfrm>
          <a:prstGeom prst="rect">
            <a:avLst/>
          </a:prstGeom>
          <a:noFill/>
          <a:ln>
            <a:noFill/>
          </a:ln>
        </p:spPr>
      </p:pic>
      <p:pic>
        <p:nvPicPr>
          <p:cNvPr id="628" name="Google Shape;628;gbacec6ad04_6_18"/>
          <p:cNvPicPr preferRelativeResize="0"/>
          <p:nvPr/>
        </p:nvPicPr>
        <p:blipFill rotWithShape="1">
          <a:blip r:embed="rId5">
            <a:alphaModFix/>
          </a:blip>
          <a:srcRect b="0" l="0" r="0" t="0"/>
          <a:stretch/>
        </p:blipFill>
        <p:spPr>
          <a:xfrm>
            <a:off x="5252000" y="1407550"/>
            <a:ext cx="2274277" cy="40184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gbacec6ad04_6_91"/>
          <p:cNvSpPr txBox="1"/>
          <p:nvPr>
            <p:ph type="title"/>
          </p:nvPr>
        </p:nvSpPr>
        <p:spPr>
          <a:xfrm>
            <a:off x="2579077" y="169145"/>
            <a:ext cx="4728900" cy="34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500"/>
              <a:buNone/>
            </a:pPr>
            <a:r>
              <a:rPr lang="en-GB"/>
              <a:t>DataHub </a:t>
            </a:r>
            <a:endParaRPr/>
          </a:p>
        </p:txBody>
      </p:sp>
      <p:sp>
        <p:nvSpPr>
          <p:cNvPr id="634" name="Google Shape;634;gbacec6ad04_6_91"/>
          <p:cNvSpPr txBox="1"/>
          <p:nvPr/>
        </p:nvSpPr>
        <p:spPr>
          <a:xfrm>
            <a:off x="474950" y="1263125"/>
            <a:ext cx="7881900" cy="4617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80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35" name="Google Shape;635;gbacec6ad04_6_91"/>
          <p:cNvSpPr txBox="1"/>
          <p:nvPr/>
        </p:nvSpPr>
        <p:spPr>
          <a:xfrm>
            <a:off x="474950" y="1263125"/>
            <a:ext cx="7881900" cy="4617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80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36" name="Google Shape;636;gbacec6ad04_6_91"/>
          <p:cNvSpPr txBox="1"/>
          <p:nvPr/>
        </p:nvSpPr>
        <p:spPr>
          <a:xfrm>
            <a:off x="474950" y="997650"/>
            <a:ext cx="7881900" cy="46125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90000"/>
              </a:lnSpc>
              <a:spcBef>
                <a:spcPts val="800"/>
              </a:spcBef>
              <a:spcAft>
                <a:spcPts val="0"/>
              </a:spcAft>
              <a:buClr>
                <a:schemeClr val="dk1"/>
              </a:buClr>
              <a:buSzPts val="1800"/>
              <a:buFont typeface="Calibri"/>
              <a:buChar char="●"/>
            </a:pPr>
            <a:r>
              <a:rPr b="0" i="0" lang="en-GB" sz="1800" u="none" cap="none" strike="noStrike">
                <a:solidFill>
                  <a:schemeClr val="dk1"/>
                </a:solidFill>
                <a:latin typeface="Calibri"/>
                <a:ea typeface="Calibri"/>
                <a:cs typeface="Calibri"/>
                <a:sym typeface="Calibri"/>
              </a:rPr>
              <a:t>Integrated with EGI-Checkin</a:t>
            </a:r>
            <a:endParaRPr b="0" i="0" sz="1800" u="none" cap="none" strike="noStrike">
              <a:solidFill>
                <a:schemeClr val="dk1"/>
              </a:solidFill>
              <a:latin typeface="Calibri"/>
              <a:ea typeface="Calibri"/>
              <a:cs typeface="Calibri"/>
              <a:sym typeface="Calibri"/>
            </a:endParaRPr>
          </a:p>
          <a:p>
            <a:pPr indent="-342900" lvl="0" marL="457200" marR="0" rtl="0" algn="l">
              <a:lnSpc>
                <a:spcPct val="90000"/>
              </a:lnSpc>
              <a:spcBef>
                <a:spcPts val="0"/>
              </a:spcBef>
              <a:spcAft>
                <a:spcPts val="0"/>
              </a:spcAft>
              <a:buClr>
                <a:schemeClr val="dk1"/>
              </a:buClr>
              <a:buSzPts val="1800"/>
              <a:buFont typeface="Calibri"/>
              <a:buChar char="●"/>
            </a:pPr>
            <a:r>
              <a:rPr b="0" i="0" lang="en-GB" sz="1800" u="none" cap="none" strike="noStrike">
                <a:solidFill>
                  <a:schemeClr val="dk1"/>
                </a:solidFill>
                <a:latin typeface="Calibri"/>
                <a:ea typeface="Calibri"/>
                <a:cs typeface="Calibri"/>
                <a:sym typeface="Calibri"/>
              </a:rPr>
              <a:t>File/Share Management</a:t>
            </a:r>
            <a:endParaRPr b="0" i="0" sz="1800" u="none" cap="none" strike="noStrike">
              <a:solidFill>
                <a:schemeClr val="dk1"/>
              </a:solidFill>
              <a:latin typeface="Calibri"/>
              <a:ea typeface="Calibri"/>
              <a:cs typeface="Calibri"/>
              <a:sym typeface="Calibri"/>
            </a:endParaRPr>
          </a:p>
          <a:p>
            <a:pPr indent="-336550" lvl="1" marL="914400" marR="0" rtl="0" algn="l">
              <a:lnSpc>
                <a:spcPct val="90000"/>
              </a:lnSpc>
              <a:spcBef>
                <a:spcPts val="0"/>
              </a:spcBef>
              <a:spcAft>
                <a:spcPts val="0"/>
              </a:spcAft>
              <a:buClr>
                <a:schemeClr val="dk1"/>
              </a:buClr>
              <a:buSzPts val="1700"/>
              <a:buFont typeface="Calibri"/>
              <a:buChar char="○"/>
            </a:pPr>
            <a:r>
              <a:rPr b="0" i="0" lang="en-GB" sz="1700" u="none" cap="none" strike="noStrike">
                <a:solidFill>
                  <a:schemeClr val="dk1"/>
                </a:solidFill>
                <a:latin typeface="Calibri"/>
                <a:ea typeface="Calibri"/>
                <a:cs typeface="Calibri"/>
                <a:sym typeface="Calibri"/>
              </a:rPr>
              <a:t>Shares can eventually be published via Handle services and have a PID assigned</a:t>
            </a:r>
            <a:endParaRPr b="0" i="0" sz="1700" u="none" cap="none" strike="noStrike">
              <a:solidFill>
                <a:schemeClr val="dk1"/>
              </a:solidFill>
              <a:latin typeface="Calibri"/>
              <a:ea typeface="Calibri"/>
              <a:cs typeface="Calibri"/>
              <a:sym typeface="Calibri"/>
            </a:endParaRPr>
          </a:p>
          <a:p>
            <a:pPr indent="-342900" lvl="0" marL="457200" marR="0" rtl="0" algn="l">
              <a:lnSpc>
                <a:spcPct val="90000"/>
              </a:lnSpc>
              <a:spcBef>
                <a:spcPts val="0"/>
              </a:spcBef>
              <a:spcAft>
                <a:spcPts val="0"/>
              </a:spcAft>
              <a:buClr>
                <a:schemeClr val="dk1"/>
              </a:buClr>
              <a:buSzPts val="1800"/>
              <a:buFont typeface="Calibri"/>
              <a:buChar char="●"/>
            </a:pPr>
            <a:r>
              <a:rPr b="0" i="0" lang="en-GB" sz="1800" u="none" cap="none" strike="noStrike">
                <a:solidFill>
                  <a:schemeClr val="dk1"/>
                </a:solidFill>
                <a:latin typeface="Calibri"/>
                <a:ea typeface="Calibri"/>
                <a:cs typeface="Calibri"/>
                <a:sym typeface="Calibri"/>
              </a:rPr>
              <a:t>Extensive backend support </a:t>
            </a:r>
            <a:endParaRPr b="0" i="0" sz="1800" u="none" cap="none" strike="noStrike">
              <a:solidFill>
                <a:schemeClr val="dk1"/>
              </a:solidFill>
              <a:latin typeface="Calibri"/>
              <a:ea typeface="Calibri"/>
              <a:cs typeface="Calibri"/>
              <a:sym typeface="Calibri"/>
            </a:endParaRPr>
          </a:p>
          <a:p>
            <a:pPr indent="-342900" lvl="1" marL="914400" marR="0" rtl="0" algn="l">
              <a:lnSpc>
                <a:spcPct val="90000"/>
              </a:lnSpc>
              <a:spcBef>
                <a:spcPts val="0"/>
              </a:spcBef>
              <a:spcAft>
                <a:spcPts val="0"/>
              </a:spcAft>
              <a:buClr>
                <a:schemeClr val="dk1"/>
              </a:buClr>
              <a:buSzPts val="1800"/>
              <a:buFont typeface="Calibri"/>
              <a:buChar char="○"/>
            </a:pPr>
            <a:r>
              <a:rPr b="0" i="0" lang="en-GB" sz="1600" u="none" cap="none" strike="noStrike">
                <a:solidFill>
                  <a:schemeClr val="dk1"/>
                </a:solidFill>
                <a:latin typeface="Calibri"/>
                <a:ea typeface="Calibri"/>
                <a:cs typeface="Calibri"/>
                <a:sym typeface="Calibri"/>
              </a:rPr>
              <a:t>Posix, S3, Swift, CEPH, GlusterFS</a:t>
            </a: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a:p>
            <a:pPr indent="-342900" lvl="0" marL="457200" marR="0" rtl="0" algn="l">
              <a:lnSpc>
                <a:spcPct val="90000"/>
              </a:lnSpc>
              <a:spcBef>
                <a:spcPts val="0"/>
              </a:spcBef>
              <a:spcAft>
                <a:spcPts val="0"/>
              </a:spcAft>
              <a:buClr>
                <a:schemeClr val="dk1"/>
              </a:buClr>
              <a:buSzPts val="1800"/>
              <a:buFont typeface="Calibri"/>
              <a:buChar char="●"/>
            </a:pPr>
            <a:r>
              <a:rPr b="0" i="0" lang="en-GB" sz="1800" u="none" cap="none" strike="noStrike">
                <a:solidFill>
                  <a:schemeClr val="dk1"/>
                </a:solidFill>
                <a:latin typeface="Calibri"/>
                <a:ea typeface="Calibri"/>
                <a:cs typeface="Calibri"/>
                <a:sym typeface="Calibri"/>
              </a:rPr>
              <a:t>Data import</a:t>
            </a:r>
            <a:endParaRPr b="0" i="0" sz="1800" u="none" cap="none" strike="noStrike">
              <a:solidFill>
                <a:schemeClr val="dk1"/>
              </a:solidFill>
              <a:latin typeface="Calibri"/>
              <a:ea typeface="Calibri"/>
              <a:cs typeface="Calibri"/>
              <a:sym typeface="Calibri"/>
            </a:endParaRPr>
          </a:p>
          <a:p>
            <a:pPr indent="-342900" lvl="1" marL="914400" marR="0" rtl="0" algn="l">
              <a:lnSpc>
                <a:spcPct val="90000"/>
              </a:lnSpc>
              <a:spcBef>
                <a:spcPts val="0"/>
              </a:spcBef>
              <a:spcAft>
                <a:spcPts val="0"/>
              </a:spcAft>
              <a:buClr>
                <a:schemeClr val="dk1"/>
              </a:buClr>
              <a:buSzPts val="1800"/>
              <a:buFont typeface="Calibri"/>
              <a:buChar char="○"/>
            </a:pPr>
            <a:r>
              <a:rPr b="0" i="0" lang="en-GB" sz="1800" u="none" cap="none" strike="noStrike">
                <a:solidFill>
                  <a:schemeClr val="dk1"/>
                </a:solidFill>
                <a:latin typeface="Calibri"/>
                <a:ea typeface="Calibri"/>
                <a:cs typeface="Calibri"/>
                <a:sym typeface="Calibri"/>
              </a:rPr>
              <a:t>Allows exposing existing  datasets </a:t>
            </a:r>
            <a:endParaRPr b="0" i="0" sz="1800" u="none" cap="none" strike="noStrike">
              <a:solidFill>
                <a:schemeClr val="dk1"/>
              </a:solidFill>
              <a:latin typeface="Calibri"/>
              <a:ea typeface="Calibri"/>
              <a:cs typeface="Calibri"/>
              <a:sym typeface="Calibri"/>
            </a:endParaRPr>
          </a:p>
          <a:p>
            <a:pPr indent="-342900" lvl="0" marL="457200" marR="0" rtl="0" algn="l">
              <a:lnSpc>
                <a:spcPct val="90000"/>
              </a:lnSpc>
              <a:spcBef>
                <a:spcPts val="0"/>
              </a:spcBef>
              <a:spcAft>
                <a:spcPts val="0"/>
              </a:spcAft>
              <a:buClr>
                <a:schemeClr val="dk1"/>
              </a:buClr>
              <a:buSzPts val="1800"/>
              <a:buFont typeface="Calibri"/>
              <a:buChar char="●"/>
            </a:pPr>
            <a:r>
              <a:rPr b="0" i="0" lang="en-GB" sz="1800" u="none" cap="none" strike="noStrike">
                <a:solidFill>
                  <a:schemeClr val="dk1"/>
                </a:solidFill>
                <a:latin typeface="Calibri"/>
                <a:ea typeface="Calibri"/>
                <a:cs typeface="Calibri"/>
                <a:sym typeface="Calibri"/>
              </a:rPr>
              <a:t>Metadata Management</a:t>
            </a:r>
            <a:endParaRPr b="0" i="0" sz="1800" u="none" cap="none" strike="noStrike">
              <a:solidFill>
                <a:schemeClr val="dk1"/>
              </a:solidFill>
              <a:latin typeface="Calibri"/>
              <a:ea typeface="Calibri"/>
              <a:cs typeface="Calibri"/>
              <a:sym typeface="Calibri"/>
            </a:endParaRPr>
          </a:p>
          <a:p>
            <a:pPr indent="-336550" lvl="1" marL="914400" marR="0" rtl="0" algn="l">
              <a:lnSpc>
                <a:spcPct val="90000"/>
              </a:lnSpc>
              <a:spcBef>
                <a:spcPts val="0"/>
              </a:spcBef>
              <a:spcAft>
                <a:spcPts val="0"/>
              </a:spcAft>
              <a:buClr>
                <a:schemeClr val="dk1"/>
              </a:buClr>
              <a:buSzPts val="1700"/>
              <a:buFont typeface="Calibri"/>
              <a:buChar char="○"/>
            </a:pPr>
            <a:r>
              <a:rPr b="0" i="0" lang="en-GB" sz="1700" u="none" cap="none" strike="noStrike">
                <a:solidFill>
                  <a:schemeClr val="dk1"/>
                </a:solidFill>
                <a:latin typeface="Calibri"/>
                <a:ea typeface="Calibri"/>
                <a:cs typeface="Calibri"/>
                <a:sym typeface="Calibri"/>
              </a:rPr>
              <a:t>Metadata associated to files (k-v pairs, json, rdf)</a:t>
            </a:r>
            <a:endParaRPr b="0" i="0" sz="1700" u="none" cap="none" strike="noStrike">
              <a:solidFill>
                <a:schemeClr val="dk1"/>
              </a:solidFill>
              <a:latin typeface="Calibri"/>
              <a:ea typeface="Calibri"/>
              <a:cs typeface="Calibri"/>
              <a:sym typeface="Calibri"/>
            </a:endParaRPr>
          </a:p>
          <a:p>
            <a:pPr indent="-336550" lvl="1" marL="914400" marR="0" rtl="0" algn="l">
              <a:lnSpc>
                <a:spcPct val="90000"/>
              </a:lnSpc>
              <a:spcBef>
                <a:spcPts val="0"/>
              </a:spcBef>
              <a:spcAft>
                <a:spcPts val="0"/>
              </a:spcAft>
              <a:buClr>
                <a:schemeClr val="dk1"/>
              </a:buClr>
              <a:buSzPts val="1700"/>
              <a:buFont typeface="Calibri"/>
              <a:buChar char="○"/>
            </a:pPr>
            <a:r>
              <a:rPr b="0" i="0" lang="en-GB" sz="1700" u="none" cap="none" strike="noStrike">
                <a:solidFill>
                  <a:schemeClr val="dk1"/>
                </a:solidFill>
                <a:latin typeface="Calibri"/>
                <a:ea typeface="Calibri"/>
                <a:cs typeface="Calibri"/>
                <a:sym typeface="Calibri"/>
              </a:rPr>
              <a:t>OAI-PMH interface</a:t>
            </a:r>
            <a:endParaRPr b="0" i="0" sz="1700" u="none" cap="none" strike="noStrike">
              <a:solidFill>
                <a:schemeClr val="dk1"/>
              </a:solidFill>
              <a:latin typeface="Calibri"/>
              <a:ea typeface="Calibri"/>
              <a:cs typeface="Calibri"/>
              <a:sym typeface="Calibri"/>
            </a:endParaRPr>
          </a:p>
          <a:p>
            <a:pPr indent="-342900" lvl="0" marL="457200" marR="0" rtl="0" algn="l">
              <a:lnSpc>
                <a:spcPct val="90000"/>
              </a:lnSpc>
              <a:spcBef>
                <a:spcPts val="0"/>
              </a:spcBef>
              <a:spcAft>
                <a:spcPts val="0"/>
              </a:spcAft>
              <a:buClr>
                <a:schemeClr val="dk1"/>
              </a:buClr>
              <a:buSzPts val="1800"/>
              <a:buFont typeface="Calibri"/>
              <a:buChar char="●"/>
            </a:pPr>
            <a:r>
              <a:rPr b="0" i="0" lang="en-GB" sz="1800" u="none" cap="none" strike="noStrike">
                <a:solidFill>
                  <a:schemeClr val="dk1"/>
                </a:solidFill>
                <a:latin typeface="Calibri"/>
                <a:ea typeface="Calibri"/>
                <a:cs typeface="Calibri"/>
                <a:sym typeface="Calibri"/>
              </a:rPr>
              <a:t>Harvester Management</a:t>
            </a:r>
            <a:endParaRPr b="0" i="0" sz="1800" u="none" cap="none" strike="noStrike">
              <a:solidFill>
                <a:schemeClr val="dk1"/>
              </a:solidFill>
              <a:latin typeface="Calibri"/>
              <a:ea typeface="Calibri"/>
              <a:cs typeface="Calibri"/>
              <a:sym typeface="Calibri"/>
            </a:endParaRPr>
          </a:p>
          <a:p>
            <a:pPr indent="-336550" lvl="1" marL="914400" marR="0" rtl="0" algn="l">
              <a:lnSpc>
                <a:spcPct val="90000"/>
              </a:lnSpc>
              <a:spcBef>
                <a:spcPts val="0"/>
              </a:spcBef>
              <a:spcAft>
                <a:spcPts val="0"/>
              </a:spcAft>
              <a:buClr>
                <a:schemeClr val="dk1"/>
              </a:buClr>
              <a:buSzPts val="1700"/>
              <a:buFont typeface="Calibri"/>
              <a:buChar char="○"/>
            </a:pPr>
            <a:r>
              <a:rPr b="0" i="0" lang="en-GB" sz="1700" u="none" cap="none" strike="noStrike">
                <a:solidFill>
                  <a:schemeClr val="dk1"/>
                </a:solidFill>
                <a:latin typeface="Calibri"/>
                <a:ea typeface="Calibri"/>
                <a:cs typeface="Calibri"/>
                <a:sym typeface="Calibri"/>
              </a:rPr>
              <a:t>Possibility to automatic extract metadata from files published to a space</a:t>
            </a:r>
            <a:endParaRPr b="0" i="0" sz="1700" u="none" cap="none" strike="noStrike">
              <a:solidFill>
                <a:schemeClr val="dk1"/>
              </a:solidFill>
              <a:latin typeface="Calibri"/>
              <a:ea typeface="Calibri"/>
              <a:cs typeface="Calibri"/>
              <a:sym typeface="Calibri"/>
            </a:endParaRPr>
          </a:p>
          <a:p>
            <a:pPr indent="-336550" lvl="1" marL="914400" marR="0" rtl="0" algn="l">
              <a:lnSpc>
                <a:spcPct val="90000"/>
              </a:lnSpc>
              <a:spcBef>
                <a:spcPts val="0"/>
              </a:spcBef>
              <a:spcAft>
                <a:spcPts val="0"/>
              </a:spcAft>
              <a:buClr>
                <a:schemeClr val="dk1"/>
              </a:buClr>
              <a:buSzPts val="1700"/>
              <a:buFont typeface="Calibri"/>
              <a:buChar char="○"/>
            </a:pPr>
            <a:r>
              <a:rPr b="0" i="0" lang="en-GB" sz="1700" u="none" cap="none" strike="noStrike">
                <a:solidFill>
                  <a:schemeClr val="dk1"/>
                </a:solidFill>
                <a:latin typeface="Calibri"/>
                <a:ea typeface="Calibri"/>
                <a:cs typeface="Calibri"/>
                <a:sym typeface="Calibri"/>
              </a:rPr>
              <a:t>Metadata updates are pushed to external indexes (e.g. Elastic Search) and automatically synchronized</a:t>
            </a:r>
            <a:endParaRPr b="0" i="0" sz="1700" u="none" cap="none" strike="noStrike">
              <a:solidFill>
                <a:schemeClr val="dk1"/>
              </a:solidFill>
              <a:latin typeface="Calibri"/>
              <a:ea typeface="Calibri"/>
              <a:cs typeface="Calibri"/>
              <a:sym typeface="Calibri"/>
            </a:endParaRPr>
          </a:p>
          <a:p>
            <a:pPr indent="0" lvl="0" marL="0" marR="0" rtl="0" algn="l">
              <a:lnSpc>
                <a:spcPct val="90000"/>
              </a:lnSpc>
              <a:spcBef>
                <a:spcPts val="80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37" name="Google Shape;637;gbacec6ad04_6_91"/>
          <p:cNvSpPr txBox="1"/>
          <p:nvPr>
            <p:ph idx="2" type="subTitle"/>
          </p:nvPr>
        </p:nvSpPr>
        <p:spPr>
          <a:xfrm>
            <a:off x="2579075" y="628350"/>
            <a:ext cx="4999800" cy="36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750"/>
              </a:spcBef>
              <a:spcAft>
                <a:spcPts val="0"/>
              </a:spcAft>
              <a:buSzPts val="2000"/>
              <a:buNone/>
            </a:pPr>
            <a:r>
              <a:rPr lang="en-GB"/>
              <a:t>Main functionalities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gbacec6ad04_6_59"/>
          <p:cNvSpPr txBox="1"/>
          <p:nvPr>
            <p:ph type="title"/>
          </p:nvPr>
        </p:nvSpPr>
        <p:spPr>
          <a:xfrm>
            <a:off x="2579077" y="169145"/>
            <a:ext cx="4728900" cy="34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500"/>
              <a:buNone/>
            </a:pPr>
            <a:r>
              <a:rPr lang="en-GB"/>
              <a:t>Data Transfer </a:t>
            </a:r>
            <a:endParaRPr/>
          </a:p>
        </p:txBody>
      </p:sp>
      <p:sp>
        <p:nvSpPr>
          <p:cNvPr id="643" name="Google Shape;643;gbacec6ad04_6_59"/>
          <p:cNvSpPr txBox="1"/>
          <p:nvPr>
            <p:ph idx="2" type="subTitle"/>
          </p:nvPr>
        </p:nvSpPr>
        <p:spPr>
          <a:xfrm>
            <a:off x="2579075" y="628350"/>
            <a:ext cx="5424300" cy="36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750"/>
              </a:spcBef>
              <a:spcAft>
                <a:spcPts val="0"/>
              </a:spcAft>
              <a:buSzPts val="2000"/>
              <a:buNone/>
            </a:pPr>
            <a:r>
              <a:rPr lang="en-GB"/>
              <a:t>Transfer large datasets between storages</a:t>
            </a:r>
            <a:endParaRPr/>
          </a:p>
        </p:txBody>
      </p:sp>
      <p:pic>
        <p:nvPicPr>
          <p:cNvPr id="644" name="Google Shape;644;gbacec6ad04_6_59"/>
          <p:cNvPicPr preferRelativeResize="0"/>
          <p:nvPr/>
        </p:nvPicPr>
        <p:blipFill rotWithShape="1">
          <a:blip r:embed="rId3">
            <a:alphaModFix/>
          </a:blip>
          <a:srcRect b="0" l="0" r="0" t="0"/>
          <a:stretch/>
        </p:blipFill>
        <p:spPr>
          <a:xfrm>
            <a:off x="483788" y="1064675"/>
            <a:ext cx="933450" cy="952500"/>
          </a:xfrm>
          <a:prstGeom prst="rect">
            <a:avLst/>
          </a:prstGeom>
          <a:noFill/>
          <a:ln>
            <a:noFill/>
          </a:ln>
        </p:spPr>
      </p:pic>
      <p:pic>
        <p:nvPicPr>
          <p:cNvPr id="645" name="Google Shape;645;gbacec6ad04_6_59"/>
          <p:cNvPicPr preferRelativeResize="0"/>
          <p:nvPr/>
        </p:nvPicPr>
        <p:blipFill rotWithShape="1">
          <a:blip r:embed="rId4">
            <a:alphaModFix/>
          </a:blip>
          <a:srcRect b="0" l="0" r="0" t="0"/>
          <a:stretch/>
        </p:blipFill>
        <p:spPr>
          <a:xfrm>
            <a:off x="7307975" y="952975"/>
            <a:ext cx="1654100" cy="761414"/>
          </a:xfrm>
          <a:prstGeom prst="rect">
            <a:avLst/>
          </a:prstGeom>
          <a:noFill/>
          <a:ln>
            <a:noFill/>
          </a:ln>
        </p:spPr>
      </p:pic>
      <p:sp>
        <p:nvSpPr>
          <p:cNvPr id="646" name="Google Shape;646;gbacec6ad04_6_59"/>
          <p:cNvSpPr txBox="1"/>
          <p:nvPr/>
        </p:nvSpPr>
        <p:spPr>
          <a:xfrm>
            <a:off x="1464300" y="1184125"/>
            <a:ext cx="7190100" cy="3825000"/>
          </a:xfrm>
          <a:prstGeom prst="rect">
            <a:avLst/>
          </a:prstGeom>
          <a:noFill/>
          <a:ln>
            <a:noFill/>
          </a:ln>
        </p:spPr>
        <p:txBody>
          <a:bodyPr anchorCtr="0" anchor="t" bIns="91425" lIns="91425" spcFirstLastPara="1" rIns="91425" wrap="square" tIns="91425">
            <a:spAutoFit/>
          </a:bodyPr>
          <a:lstStyle/>
          <a:p>
            <a:pPr indent="-349250" lvl="0" marL="457200" marR="0" rtl="0" algn="l">
              <a:lnSpc>
                <a:spcPct val="115000"/>
              </a:lnSpc>
              <a:spcBef>
                <a:spcPts val="0"/>
              </a:spcBef>
              <a:spcAft>
                <a:spcPts val="0"/>
              </a:spcAft>
              <a:buClr>
                <a:schemeClr val="dk1"/>
              </a:buClr>
              <a:buSzPts val="1900"/>
              <a:buFont typeface="Arial"/>
              <a:buChar char="●"/>
            </a:pPr>
            <a:r>
              <a:rPr b="0" i="0" lang="en-GB" sz="1900" u="none" cap="none" strike="noStrike">
                <a:solidFill>
                  <a:schemeClr val="dk1"/>
                </a:solidFill>
                <a:latin typeface="Calibri"/>
                <a:ea typeface="Calibri"/>
                <a:cs typeface="Calibri"/>
                <a:sym typeface="Calibri"/>
              </a:rPr>
              <a:t>Easy users interaction for submitting transfers</a:t>
            </a:r>
            <a:endParaRPr b="0" i="0" sz="1900" u="none" cap="none" strike="noStrike">
              <a:solidFill>
                <a:schemeClr val="dk1"/>
              </a:solidFill>
              <a:latin typeface="Calibri"/>
              <a:ea typeface="Calibri"/>
              <a:cs typeface="Calibri"/>
              <a:sym typeface="Calibri"/>
            </a:endParaRPr>
          </a:p>
          <a:p>
            <a:pPr indent="-349250" lvl="0" marL="457200" marR="0" rtl="0" algn="l">
              <a:lnSpc>
                <a:spcPct val="115000"/>
              </a:lnSpc>
              <a:spcBef>
                <a:spcPts val="0"/>
              </a:spcBef>
              <a:spcAft>
                <a:spcPts val="0"/>
              </a:spcAft>
              <a:buClr>
                <a:schemeClr val="dk1"/>
              </a:buClr>
              <a:buSzPts val="1900"/>
              <a:buFont typeface="Calibri"/>
              <a:buChar char="●"/>
            </a:pPr>
            <a:r>
              <a:rPr b="0" i="0" lang="en-GB" sz="1900" u="none" cap="none" strike="noStrike">
                <a:solidFill>
                  <a:schemeClr val="dk1"/>
                </a:solidFill>
                <a:latin typeface="Calibri"/>
                <a:ea typeface="Calibri"/>
                <a:cs typeface="Calibri"/>
                <a:sym typeface="Calibri"/>
              </a:rPr>
              <a:t>Portal for end-users, Real Time monitoring and Web Admin</a:t>
            </a:r>
            <a:endParaRPr b="0" i="0" sz="1900" u="none" cap="none" strike="noStrike">
              <a:solidFill>
                <a:schemeClr val="dk1"/>
              </a:solidFill>
              <a:latin typeface="Calibri"/>
              <a:ea typeface="Calibri"/>
              <a:cs typeface="Calibri"/>
              <a:sym typeface="Calibri"/>
            </a:endParaRPr>
          </a:p>
          <a:p>
            <a:pPr indent="-349250" lvl="0" marL="457200" marR="0" rtl="0" algn="l">
              <a:lnSpc>
                <a:spcPct val="115000"/>
              </a:lnSpc>
              <a:spcBef>
                <a:spcPts val="0"/>
              </a:spcBef>
              <a:spcAft>
                <a:spcPts val="0"/>
              </a:spcAft>
              <a:buClr>
                <a:schemeClr val="dk1"/>
              </a:buClr>
              <a:buSzPts val="1900"/>
              <a:buFont typeface="Calibri"/>
              <a:buChar char="●"/>
            </a:pPr>
            <a:r>
              <a:rPr b="0" i="0" lang="en-GB" sz="1900" u="none" cap="none" strike="noStrike">
                <a:solidFill>
                  <a:schemeClr val="dk1"/>
                </a:solidFill>
                <a:latin typeface="Calibri"/>
                <a:ea typeface="Calibri"/>
                <a:cs typeface="Calibri"/>
                <a:sym typeface="Calibri"/>
              </a:rPr>
              <a:t>Checksums and retries are provided per transfer</a:t>
            </a:r>
            <a:endParaRPr b="0" i="0" sz="1900" u="none" cap="none" strike="noStrike">
              <a:solidFill>
                <a:schemeClr val="dk1"/>
              </a:solidFill>
              <a:latin typeface="Calibri"/>
              <a:ea typeface="Calibri"/>
              <a:cs typeface="Calibri"/>
              <a:sym typeface="Calibri"/>
            </a:endParaRPr>
          </a:p>
          <a:p>
            <a:pPr indent="-349250" lvl="0" marL="457200" marR="0" rtl="0" algn="l">
              <a:lnSpc>
                <a:spcPct val="115000"/>
              </a:lnSpc>
              <a:spcBef>
                <a:spcPts val="0"/>
              </a:spcBef>
              <a:spcAft>
                <a:spcPts val="0"/>
              </a:spcAft>
              <a:buClr>
                <a:schemeClr val="dk1"/>
              </a:buClr>
              <a:buSzPts val="1900"/>
              <a:buFont typeface="Calibri"/>
              <a:buChar char="●"/>
            </a:pPr>
            <a:r>
              <a:rPr b="0" i="0" lang="en-GB" sz="1900" u="none" cap="none" strike="noStrike">
                <a:solidFill>
                  <a:schemeClr val="dk1"/>
                </a:solidFill>
                <a:latin typeface="Calibri"/>
                <a:ea typeface="Calibri"/>
                <a:cs typeface="Calibri"/>
                <a:sym typeface="Calibri"/>
              </a:rPr>
              <a:t>Multiprotocol support</a:t>
            </a:r>
            <a:endParaRPr b="0" i="0" sz="1900" u="none" cap="none" strike="noStrike">
              <a:solidFill>
                <a:schemeClr val="dk1"/>
              </a:solidFill>
              <a:latin typeface="Calibri"/>
              <a:ea typeface="Calibri"/>
              <a:cs typeface="Calibri"/>
              <a:sym typeface="Calibri"/>
            </a:endParaRPr>
          </a:p>
          <a:p>
            <a:pPr indent="-349250" lvl="0" marL="457200" marR="0" rtl="0" algn="l">
              <a:lnSpc>
                <a:spcPct val="115000"/>
              </a:lnSpc>
              <a:spcBef>
                <a:spcPts val="0"/>
              </a:spcBef>
              <a:spcAft>
                <a:spcPts val="0"/>
              </a:spcAft>
              <a:buClr>
                <a:schemeClr val="dk1"/>
              </a:buClr>
              <a:buSzPts val="1900"/>
              <a:buFont typeface="Calibri"/>
              <a:buChar char="●"/>
            </a:pPr>
            <a:r>
              <a:rPr b="0" i="0" lang="en-GB" sz="1900" u="none" cap="none" strike="noStrike">
                <a:solidFill>
                  <a:schemeClr val="dk1"/>
                </a:solidFill>
                <a:latin typeface="Calibri"/>
                <a:ea typeface="Calibri"/>
                <a:cs typeface="Calibri"/>
                <a:sym typeface="Calibri"/>
              </a:rPr>
              <a:t>Different clients to access the service (RESTFul APIs, python bindings)</a:t>
            </a:r>
            <a:endParaRPr b="0" i="0" sz="1900" u="none" cap="none" strike="noStrike">
              <a:solidFill>
                <a:schemeClr val="dk1"/>
              </a:solidFill>
              <a:latin typeface="Calibri"/>
              <a:ea typeface="Calibri"/>
              <a:cs typeface="Calibri"/>
              <a:sym typeface="Calibri"/>
            </a:endParaRPr>
          </a:p>
          <a:p>
            <a:pPr indent="-349250" lvl="0" marL="457200" marR="0" rtl="0" algn="l">
              <a:lnSpc>
                <a:spcPct val="115000"/>
              </a:lnSpc>
              <a:spcBef>
                <a:spcPts val="0"/>
              </a:spcBef>
              <a:spcAft>
                <a:spcPts val="0"/>
              </a:spcAft>
              <a:buClr>
                <a:schemeClr val="dk1"/>
              </a:buClr>
              <a:buSzPts val="1900"/>
              <a:buFont typeface="Calibri"/>
              <a:buChar char="●"/>
            </a:pPr>
            <a:r>
              <a:rPr b="0" i="0" lang="en-GB" sz="1900" u="none" cap="none" strike="noStrike">
                <a:solidFill>
                  <a:schemeClr val="dk1"/>
                </a:solidFill>
                <a:latin typeface="Calibri"/>
                <a:ea typeface="Calibri"/>
                <a:cs typeface="Calibri"/>
                <a:sym typeface="Calibri"/>
              </a:rPr>
              <a:t>Transfers from/to different storages (including staging from tape)</a:t>
            </a:r>
            <a:endParaRPr b="0" i="0" sz="1900" u="none" cap="none" strike="noStrike">
              <a:solidFill>
                <a:schemeClr val="dk1"/>
              </a:solidFill>
              <a:latin typeface="Calibri"/>
              <a:ea typeface="Calibri"/>
              <a:cs typeface="Calibri"/>
              <a:sym typeface="Calibri"/>
            </a:endParaRPr>
          </a:p>
          <a:p>
            <a:pPr indent="-349250" lvl="0" marL="457200" marR="0" rtl="0" algn="l">
              <a:lnSpc>
                <a:spcPct val="115000"/>
              </a:lnSpc>
              <a:spcBef>
                <a:spcPts val="0"/>
              </a:spcBef>
              <a:spcAft>
                <a:spcPts val="0"/>
              </a:spcAft>
              <a:buClr>
                <a:schemeClr val="dk1"/>
              </a:buClr>
              <a:buSzPts val="1900"/>
              <a:buFont typeface="Calibri"/>
              <a:buChar char="●"/>
            </a:pPr>
            <a:r>
              <a:rPr b="0" i="0" lang="en-GB" sz="1900" u="none" cap="none" strike="noStrike">
                <a:solidFill>
                  <a:schemeClr val="dk1"/>
                </a:solidFill>
                <a:latin typeface="Calibri"/>
                <a:ea typeface="Calibri"/>
                <a:cs typeface="Calibri"/>
                <a:sym typeface="Calibri"/>
              </a:rPr>
              <a:t>Parallel transfers scheduling and optimization  to get the most from network without burning the storages</a:t>
            </a:r>
            <a:endParaRPr b="0" i="0" sz="1900" u="none" cap="none" strike="noStrike">
              <a:solidFill>
                <a:schemeClr val="dk1"/>
              </a:solidFill>
              <a:latin typeface="Calibri"/>
              <a:ea typeface="Calibri"/>
              <a:cs typeface="Calibri"/>
              <a:sym typeface="Calibri"/>
            </a:endParaRPr>
          </a:p>
          <a:p>
            <a:pPr indent="-349250" lvl="0" marL="457200" marR="0" rtl="0" algn="l">
              <a:lnSpc>
                <a:spcPct val="115000"/>
              </a:lnSpc>
              <a:spcBef>
                <a:spcPts val="0"/>
              </a:spcBef>
              <a:spcAft>
                <a:spcPts val="0"/>
              </a:spcAft>
              <a:buClr>
                <a:schemeClr val="dk1"/>
              </a:buClr>
              <a:buSzPts val="1900"/>
              <a:buFont typeface="Calibri"/>
              <a:buChar char="●"/>
            </a:pPr>
            <a:r>
              <a:rPr b="0" i="0" lang="en-GB" sz="1900" u="none" cap="none" strike="noStrike">
                <a:solidFill>
                  <a:schemeClr val="dk1"/>
                </a:solidFill>
                <a:latin typeface="Calibri"/>
                <a:ea typeface="Calibri"/>
                <a:cs typeface="Calibri"/>
                <a:sym typeface="Calibri"/>
              </a:rPr>
              <a:t>Priorities/Activities support for transfers classification</a:t>
            </a:r>
            <a:endParaRPr b="0" i="0" sz="19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647" name="Google Shape;647;gbacec6ad04_6_59"/>
          <p:cNvPicPr preferRelativeResize="0"/>
          <p:nvPr/>
        </p:nvPicPr>
        <p:blipFill rotWithShape="1">
          <a:blip r:embed="rId5">
            <a:alphaModFix/>
          </a:blip>
          <a:srcRect b="0" l="0" r="0" t="0"/>
          <a:stretch/>
        </p:blipFill>
        <p:spPr>
          <a:xfrm>
            <a:off x="578513" y="2260463"/>
            <a:ext cx="744025" cy="548225"/>
          </a:xfrm>
          <a:prstGeom prst="rect">
            <a:avLst/>
          </a:prstGeom>
          <a:noFill/>
          <a:ln>
            <a:noFill/>
          </a:ln>
        </p:spPr>
      </p:pic>
      <p:pic>
        <p:nvPicPr>
          <p:cNvPr id="648" name="Google Shape;648;gbacec6ad04_6_59"/>
          <p:cNvPicPr preferRelativeResize="0"/>
          <p:nvPr/>
        </p:nvPicPr>
        <p:blipFill rotWithShape="1">
          <a:blip r:embed="rId6">
            <a:alphaModFix/>
          </a:blip>
          <a:srcRect b="0" l="0" r="0" t="0"/>
          <a:stretch/>
        </p:blipFill>
        <p:spPr>
          <a:xfrm>
            <a:off x="578525" y="3051975"/>
            <a:ext cx="662500" cy="521311"/>
          </a:xfrm>
          <a:prstGeom prst="rect">
            <a:avLst/>
          </a:prstGeom>
          <a:noFill/>
          <a:ln>
            <a:noFill/>
          </a:ln>
        </p:spPr>
      </p:pic>
      <p:pic>
        <p:nvPicPr>
          <p:cNvPr id="649" name="Google Shape;649;gbacec6ad04_6_59"/>
          <p:cNvPicPr preferRelativeResize="0"/>
          <p:nvPr/>
        </p:nvPicPr>
        <p:blipFill rotWithShape="1">
          <a:blip r:embed="rId7">
            <a:alphaModFix/>
          </a:blip>
          <a:srcRect b="0" l="0" r="0" t="0"/>
          <a:stretch/>
        </p:blipFill>
        <p:spPr>
          <a:xfrm>
            <a:off x="483788" y="3971657"/>
            <a:ext cx="804300" cy="599568"/>
          </a:xfrm>
          <a:prstGeom prst="rect">
            <a:avLst/>
          </a:prstGeom>
          <a:noFill/>
          <a:ln>
            <a:noFill/>
          </a:ln>
        </p:spPr>
      </p:pic>
      <p:pic>
        <p:nvPicPr>
          <p:cNvPr id="650" name="Google Shape;650;gbacec6ad04_6_59"/>
          <p:cNvPicPr preferRelativeResize="0"/>
          <p:nvPr/>
        </p:nvPicPr>
        <p:blipFill rotWithShape="1">
          <a:blip r:embed="rId8">
            <a:alphaModFix/>
          </a:blip>
          <a:srcRect b="0" l="0" r="0" t="0"/>
          <a:stretch/>
        </p:blipFill>
        <p:spPr>
          <a:xfrm>
            <a:off x="7538175" y="108861"/>
            <a:ext cx="1116225" cy="844113"/>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gbacec6ad04_6_151"/>
          <p:cNvSpPr txBox="1"/>
          <p:nvPr>
            <p:ph type="title"/>
          </p:nvPr>
        </p:nvSpPr>
        <p:spPr>
          <a:xfrm>
            <a:off x="2579077" y="169145"/>
            <a:ext cx="4728900" cy="34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500"/>
              <a:buNone/>
            </a:pPr>
            <a:r>
              <a:rPr lang="en-GB"/>
              <a:t>Data Transfer </a:t>
            </a:r>
            <a:endParaRPr/>
          </a:p>
        </p:txBody>
      </p:sp>
      <p:sp>
        <p:nvSpPr>
          <p:cNvPr id="656" name="Google Shape;656;gbacec6ad04_6_151"/>
          <p:cNvSpPr txBox="1"/>
          <p:nvPr>
            <p:ph idx="2" type="subTitle"/>
          </p:nvPr>
        </p:nvSpPr>
        <p:spPr>
          <a:xfrm>
            <a:off x="2579076" y="628358"/>
            <a:ext cx="4728900" cy="36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000"/>
              <a:buNone/>
            </a:pPr>
            <a:r>
              <a:rPr lang="en-GB"/>
              <a:t>Service operations</a:t>
            </a:r>
            <a:endParaRPr/>
          </a:p>
          <a:p>
            <a:pPr indent="0" lvl="0" marL="0" rtl="0" algn="l">
              <a:lnSpc>
                <a:spcPct val="90000"/>
              </a:lnSpc>
              <a:spcBef>
                <a:spcPts val="750"/>
              </a:spcBef>
              <a:spcAft>
                <a:spcPts val="0"/>
              </a:spcAft>
              <a:buSzPts val="2000"/>
              <a:buNone/>
            </a:pPr>
            <a:r>
              <a:t/>
            </a:r>
            <a:endParaRPr/>
          </a:p>
        </p:txBody>
      </p:sp>
      <p:sp>
        <p:nvSpPr>
          <p:cNvPr id="657" name="Google Shape;657;gbacec6ad04_6_151"/>
          <p:cNvSpPr txBox="1"/>
          <p:nvPr>
            <p:ph idx="1" type="body"/>
          </p:nvPr>
        </p:nvSpPr>
        <p:spPr>
          <a:xfrm>
            <a:off x="157520" y="1115144"/>
            <a:ext cx="8754300" cy="3197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000"/>
              <a:buNone/>
            </a:pPr>
            <a:r>
              <a:t/>
            </a:r>
            <a:endParaRPr sz="2100"/>
          </a:p>
          <a:p>
            <a:pPr indent="-361950" lvl="0" marL="457200" rtl="0" algn="l">
              <a:lnSpc>
                <a:spcPct val="90000"/>
              </a:lnSpc>
              <a:spcBef>
                <a:spcPts val="0"/>
              </a:spcBef>
              <a:spcAft>
                <a:spcPts val="0"/>
              </a:spcAft>
              <a:buSzPts val="2100"/>
              <a:buChar char="•"/>
            </a:pPr>
            <a:r>
              <a:rPr lang="en-GB" sz="2100"/>
              <a:t>Orchestrates transfers between EGI Online storage instances and external storages using standard protocols ( e.g. HTTP/WebDAV, gridftp)</a:t>
            </a:r>
            <a:endParaRPr sz="2100"/>
          </a:p>
          <a:p>
            <a:pPr indent="0" lvl="0" marL="457200" rtl="0" algn="l">
              <a:lnSpc>
                <a:spcPct val="90000"/>
              </a:lnSpc>
              <a:spcBef>
                <a:spcPts val="0"/>
              </a:spcBef>
              <a:spcAft>
                <a:spcPts val="0"/>
              </a:spcAft>
              <a:buSzPts val="2000"/>
              <a:buNone/>
            </a:pPr>
            <a:r>
              <a:t/>
            </a:r>
            <a:endParaRPr sz="2100"/>
          </a:p>
          <a:p>
            <a:pPr indent="-361950" lvl="0" marL="457200" rtl="0" algn="l">
              <a:lnSpc>
                <a:spcPct val="90000"/>
              </a:lnSpc>
              <a:spcBef>
                <a:spcPts val="0"/>
              </a:spcBef>
              <a:spcAft>
                <a:spcPts val="0"/>
              </a:spcAft>
              <a:buSzPts val="2100"/>
              <a:buChar char="•"/>
            </a:pPr>
            <a:r>
              <a:rPr b="1" lang="en-GB" sz="2100"/>
              <a:t>STFC-UKRI</a:t>
            </a:r>
            <a:r>
              <a:rPr lang="en-GB" sz="2100"/>
              <a:t> is providing the service and planning to operate the end user graphical interface (WebFTS)</a:t>
            </a:r>
            <a:endParaRPr sz="2100"/>
          </a:p>
          <a:p>
            <a:pPr indent="0" lvl="0" marL="0" rtl="0" algn="l">
              <a:lnSpc>
                <a:spcPct val="90000"/>
              </a:lnSpc>
              <a:spcBef>
                <a:spcPts val="0"/>
              </a:spcBef>
              <a:spcAft>
                <a:spcPts val="0"/>
              </a:spcAft>
              <a:buSzPts val="2000"/>
              <a:buNone/>
            </a:pPr>
            <a:r>
              <a:t/>
            </a:r>
            <a:endParaRPr sz="2100"/>
          </a:p>
          <a:p>
            <a:pPr indent="0" lvl="0" marL="0" rtl="0" algn="l">
              <a:lnSpc>
                <a:spcPct val="90000"/>
              </a:lnSpc>
              <a:spcBef>
                <a:spcPts val="0"/>
              </a:spcBef>
              <a:spcAft>
                <a:spcPts val="0"/>
              </a:spcAft>
              <a:buSzPts val="2000"/>
              <a:buNone/>
            </a:pPr>
            <a:r>
              <a:t/>
            </a:r>
            <a:endParaRPr sz="2100"/>
          </a:p>
          <a:p>
            <a:pPr indent="0" lvl="0" marL="0" rtl="0" algn="l">
              <a:lnSpc>
                <a:spcPct val="90000"/>
              </a:lnSpc>
              <a:spcBef>
                <a:spcPts val="0"/>
              </a:spcBef>
              <a:spcAft>
                <a:spcPts val="0"/>
              </a:spcAft>
              <a:buSzPts val="2000"/>
              <a:buNone/>
            </a:pPr>
            <a:r>
              <a:t/>
            </a:r>
            <a:endParaRPr sz="2100"/>
          </a:p>
          <a:p>
            <a:pPr indent="0" lvl="0" marL="0" rtl="0" algn="l">
              <a:lnSpc>
                <a:spcPct val="90000"/>
              </a:lnSpc>
              <a:spcBef>
                <a:spcPts val="0"/>
              </a:spcBef>
              <a:spcAft>
                <a:spcPts val="0"/>
              </a:spcAft>
              <a:buSzPts val="2000"/>
              <a:buNone/>
            </a:pPr>
            <a:r>
              <a:t/>
            </a:r>
            <a:endParaRPr/>
          </a:p>
          <a:p>
            <a:pPr indent="0" lvl="0" marL="0" rtl="0" algn="l">
              <a:lnSpc>
                <a:spcPct val="90000"/>
              </a:lnSpc>
              <a:spcBef>
                <a:spcPts val="0"/>
              </a:spcBef>
              <a:spcAft>
                <a:spcPts val="0"/>
              </a:spcAft>
              <a:buSzPts val="2000"/>
              <a:buNone/>
            </a:pPr>
            <a:r>
              <a:rPr lang="en-GB"/>
              <a:t>  </a:t>
            </a:r>
            <a:endParaRPr/>
          </a:p>
          <a:p>
            <a:pPr indent="0" lvl="0" marL="0" rtl="0" algn="l">
              <a:lnSpc>
                <a:spcPct val="90000"/>
              </a:lnSpc>
              <a:spcBef>
                <a:spcPts val="0"/>
              </a:spcBef>
              <a:spcAft>
                <a:spcPts val="0"/>
              </a:spcAft>
              <a:buSzPts val="2000"/>
              <a:buNone/>
            </a:pPr>
            <a:r>
              <a:t/>
            </a:r>
            <a:endParaRPr b="1"/>
          </a:p>
          <a:p>
            <a:pPr indent="0" lvl="0" marL="0" rtl="0" algn="l">
              <a:lnSpc>
                <a:spcPct val="90000"/>
              </a:lnSpc>
              <a:spcBef>
                <a:spcPts val="0"/>
              </a:spcBef>
              <a:spcAft>
                <a:spcPts val="0"/>
              </a:spcAft>
              <a:buSzPts val="2000"/>
              <a:buNone/>
            </a:pPr>
            <a:r>
              <a:t/>
            </a:r>
            <a:endParaRPr b="1"/>
          </a:p>
          <a:p>
            <a:pPr indent="0" lvl="0" marL="0" rtl="0" algn="l">
              <a:lnSpc>
                <a:spcPct val="90000"/>
              </a:lnSpc>
              <a:spcBef>
                <a:spcPts val="0"/>
              </a:spcBef>
              <a:spcAft>
                <a:spcPts val="0"/>
              </a:spcAft>
              <a:buSzPts val="2000"/>
              <a:buNone/>
            </a:pPr>
            <a:r>
              <a:t/>
            </a:r>
            <a:endParaRPr b="1"/>
          </a:p>
          <a:p>
            <a:pPr indent="0" lvl="0" marL="0" rtl="0" algn="l">
              <a:lnSpc>
                <a:spcPct val="90000"/>
              </a:lnSpc>
              <a:spcBef>
                <a:spcPts val="0"/>
              </a:spcBef>
              <a:spcAft>
                <a:spcPts val="0"/>
              </a:spcAft>
              <a:buSzPts val="2000"/>
              <a:buNone/>
            </a:pPr>
            <a:r>
              <a:t/>
            </a:r>
            <a:endParaRPr/>
          </a:p>
          <a:p>
            <a:pPr indent="0" lvl="0" marL="0" rtl="0" algn="l">
              <a:lnSpc>
                <a:spcPct val="90000"/>
              </a:lnSpc>
              <a:spcBef>
                <a:spcPts val="750"/>
              </a:spcBef>
              <a:spcAft>
                <a:spcPts val="0"/>
              </a:spcAft>
              <a:buSzPts val="2000"/>
              <a:buNone/>
            </a:pPr>
            <a:r>
              <a:t/>
            </a:r>
            <a:endParaRPr/>
          </a:p>
        </p:txBody>
      </p:sp>
      <p:pic>
        <p:nvPicPr>
          <p:cNvPr id="658" name="Google Shape;658;gbacec6ad04_6_151"/>
          <p:cNvPicPr preferRelativeResize="0"/>
          <p:nvPr/>
        </p:nvPicPr>
        <p:blipFill rotWithShape="1">
          <a:blip r:embed="rId3">
            <a:alphaModFix/>
          </a:blip>
          <a:srcRect b="0" l="0" r="0" t="0"/>
          <a:stretch/>
        </p:blipFill>
        <p:spPr>
          <a:xfrm>
            <a:off x="690074" y="3224974"/>
            <a:ext cx="4021199" cy="1607924"/>
          </a:xfrm>
          <a:prstGeom prst="rect">
            <a:avLst/>
          </a:prstGeom>
          <a:noFill/>
          <a:ln>
            <a:noFill/>
          </a:ln>
        </p:spPr>
      </p:pic>
      <p:pic>
        <p:nvPicPr>
          <p:cNvPr id="659" name="Google Shape;659;gbacec6ad04_6_151"/>
          <p:cNvPicPr preferRelativeResize="0"/>
          <p:nvPr/>
        </p:nvPicPr>
        <p:blipFill rotWithShape="1">
          <a:blip r:embed="rId4">
            <a:alphaModFix/>
          </a:blip>
          <a:srcRect b="0" l="0" r="0" t="0"/>
          <a:stretch/>
        </p:blipFill>
        <p:spPr>
          <a:xfrm>
            <a:off x="5307900" y="3041275"/>
            <a:ext cx="3603923" cy="17468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sp>
        <p:nvSpPr>
          <p:cNvPr id="664" name="Google Shape;664;gbacec6ad04_6_45"/>
          <p:cNvSpPr txBox="1"/>
          <p:nvPr>
            <p:ph idx="1" type="body"/>
          </p:nvPr>
        </p:nvSpPr>
        <p:spPr>
          <a:xfrm>
            <a:off x="194850" y="1278276"/>
            <a:ext cx="8754300" cy="3541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000"/>
              <a:buNone/>
            </a:pPr>
            <a:r>
              <a:rPr lang="en-GB" sz="2300"/>
              <a:t>Rucio is the software developed at CERN for the management of LHC experiments data</a:t>
            </a:r>
            <a:endParaRPr sz="2300"/>
          </a:p>
          <a:p>
            <a:pPr indent="-358775" lvl="0" marL="457200" rtl="0" algn="l">
              <a:lnSpc>
                <a:spcPct val="90000"/>
              </a:lnSpc>
              <a:spcBef>
                <a:spcPts val="0"/>
              </a:spcBef>
              <a:spcAft>
                <a:spcPts val="0"/>
              </a:spcAft>
              <a:buSzPts val="2050"/>
              <a:buFont typeface="Calibri"/>
              <a:buChar char="•"/>
            </a:pPr>
            <a:r>
              <a:rPr lang="en-GB" sz="2050"/>
              <a:t>provides a complete and generic scientific data management service</a:t>
            </a:r>
            <a:endParaRPr sz="2050"/>
          </a:p>
          <a:p>
            <a:pPr indent="-374650" lvl="0" marL="457200" rtl="0" algn="l">
              <a:lnSpc>
                <a:spcPct val="90000"/>
              </a:lnSpc>
              <a:spcBef>
                <a:spcPts val="0"/>
              </a:spcBef>
              <a:spcAft>
                <a:spcPts val="0"/>
              </a:spcAft>
              <a:buSzPts val="2300"/>
              <a:buFont typeface="Calibri"/>
              <a:buChar char="•"/>
            </a:pPr>
            <a:r>
              <a:rPr lang="en-GB" sz="2050"/>
              <a:t>Rucio manages multi-location data in a heterogeneous distributed environment</a:t>
            </a:r>
            <a:endParaRPr sz="1650"/>
          </a:p>
          <a:p>
            <a:pPr indent="-361950" lvl="1" marL="914400" rtl="0" algn="l">
              <a:lnSpc>
                <a:spcPct val="90000"/>
              </a:lnSpc>
              <a:spcBef>
                <a:spcPts val="0"/>
              </a:spcBef>
              <a:spcAft>
                <a:spcPts val="0"/>
              </a:spcAft>
              <a:buSzPts val="2100"/>
              <a:buFont typeface="Calibri"/>
              <a:buChar char="▪"/>
            </a:pPr>
            <a:r>
              <a:rPr lang="en-GB" sz="1650"/>
              <a:t>Creation, location, transfer, and deletion of replicas of data</a:t>
            </a:r>
            <a:endParaRPr sz="1650"/>
          </a:p>
          <a:p>
            <a:pPr indent="-361950" lvl="1" marL="914400" rtl="0" algn="l">
              <a:lnSpc>
                <a:spcPct val="90000"/>
              </a:lnSpc>
              <a:spcBef>
                <a:spcPts val="0"/>
              </a:spcBef>
              <a:spcAft>
                <a:spcPts val="0"/>
              </a:spcAft>
              <a:buSzPts val="2100"/>
              <a:buFont typeface="Calibri"/>
              <a:buChar char="▪"/>
            </a:pPr>
            <a:r>
              <a:rPr lang="en-GB" sz="1650"/>
              <a:t>Orchestration according to both low-level and high-level driven data management policies (usage policies, access control, and data lifetime)</a:t>
            </a:r>
            <a:endParaRPr sz="1650"/>
          </a:p>
          <a:p>
            <a:pPr indent="-361950" lvl="1" marL="914400" rtl="0" algn="l">
              <a:lnSpc>
                <a:spcPct val="90000"/>
              </a:lnSpc>
              <a:spcBef>
                <a:spcPts val="0"/>
              </a:spcBef>
              <a:spcAft>
                <a:spcPts val="0"/>
              </a:spcAft>
              <a:buSzPts val="2100"/>
              <a:buFont typeface="Calibri"/>
              <a:buChar char="▪"/>
            </a:pPr>
            <a:r>
              <a:rPr lang="en-GB" sz="1650"/>
              <a:t>Interfaces with workflow management systems</a:t>
            </a:r>
            <a:endParaRPr sz="1650"/>
          </a:p>
          <a:p>
            <a:pPr indent="-361950" lvl="1" marL="914400" rtl="0" algn="l">
              <a:lnSpc>
                <a:spcPct val="90000"/>
              </a:lnSpc>
              <a:spcBef>
                <a:spcPts val="0"/>
              </a:spcBef>
              <a:spcAft>
                <a:spcPts val="0"/>
              </a:spcAft>
              <a:buSzPts val="2100"/>
              <a:buChar char="▪"/>
            </a:pPr>
            <a:r>
              <a:rPr lang="en-GB" sz="1650"/>
              <a:t>Large-scale and repetitive operational tasks can be automated</a:t>
            </a:r>
            <a:endParaRPr sz="1400"/>
          </a:p>
          <a:p>
            <a:pPr indent="0" lvl="0" marL="0" rtl="0" algn="l">
              <a:lnSpc>
                <a:spcPct val="90000"/>
              </a:lnSpc>
              <a:spcBef>
                <a:spcPts val="0"/>
              </a:spcBef>
              <a:spcAft>
                <a:spcPts val="0"/>
              </a:spcAft>
              <a:buSzPts val="2000"/>
              <a:buNone/>
            </a:pPr>
            <a:r>
              <a:t/>
            </a:r>
            <a:endParaRPr/>
          </a:p>
          <a:p>
            <a:pPr indent="0" lvl="0" marL="0" rtl="0" algn="l">
              <a:lnSpc>
                <a:spcPct val="90000"/>
              </a:lnSpc>
              <a:spcBef>
                <a:spcPts val="750"/>
              </a:spcBef>
              <a:spcAft>
                <a:spcPts val="0"/>
              </a:spcAft>
              <a:buSzPts val="2000"/>
              <a:buNone/>
            </a:pPr>
            <a:r>
              <a:t/>
            </a:r>
            <a:endParaRPr/>
          </a:p>
        </p:txBody>
      </p:sp>
      <p:sp>
        <p:nvSpPr>
          <p:cNvPr id="665" name="Google Shape;665;gbacec6ad04_6_45"/>
          <p:cNvSpPr txBox="1"/>
          <p:nvPr>
            <p:ph type="title"/>
          </p:nvPr>
        </p:nvSpPr>
        <p:spPr>
          <a:xfrm>
            <a:off x="2579077" y="169145"/>
            <a:ext cx="4728900" cy="34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500"/>
              <a:buNone/>
            </a:pPr>
            <a:r>
              <a:rPr lang="en-GB"/>
              <a:t>Rucio</a:t>
            </a:r>
            <a:endParaRPr/>
          </a:p>
        </p:txBody>
      </p:sp>
      <p:sp>
        <p:nvSpPr>
          <p:cNvPr id="666" name="Google Shape;666;gbacec6ad04_6_45"/>
          <p:cNvSpPr txBox="1"/>
          <p:nvPr>
            <p:ph idx="2" type="subTitle"/>
          </p:nvPr>
        </p:nvSpPr>
        <p:spPr>
          <a:xfrm>
            <a:off x="2579076" y="628358"/>
            <a:ext cx="4728900" cy="36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750"/>
              </a:spcBef>
              <a:spcAft>
                <a:spcPts val="0"/>
              </a:spcAft>
              <a:buSzPts val="2000"/>
              <a:buNone/>
            </a:pPr>
            <a:r>
              <a:rPr lang="en-GB"/>
              <a:t>Scalable data management</a:t>
            </a:r>
            <a:endParaRPr/>
          </a:p>
        </p:txBody>
      </p:sp>
      <p:pic>
        <p:nvPicPr>
          <p:cNvPr id="667" name="Google Shape;667;gbacec6ad04_6_45"/>
          <p:cNvPicPr preferRelativeResize="0"/>
          <p:nvPr/>
        </p:nvPicPr>
        <p:blipFill rotWithShape="1">
          <a:blip r:embed="rId3">
            <a:alphaModFix/>
          </a:blip>
          <a:srcRect b="0" l="0" r="0" t="0"/>
          <a:stretch/>
        </p:blipFill>
        <p:spPr>
          <a:xfrm>
            <a:off x="6130359" y="347025"/>
            <a:ext cx="2702591" cy="5426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gbacec6ad04_6_53"/>
          <p:cNvSpPr txBox="1"/>
          <p:nvPr>
            <p:ph idx="1" type="body"/>
          </p:nvPr>
        </p:nvSpPr>
        <p:spPr>
          <a:xfrm>
            <a:off x="194845" y="1278269"/>
            <a:ext cx="8754300" cy="3197400"/>
          </a:xfrm>
          <a:prstGeom prst="rect">
            <a:avLst/>
          </a:prstGeom>
          <a:noFill/>
          <a:ln>
            <a:noFill/>
          </a:ln>
        </p:spPr>
        <p:txBody>
          <a:bodyPr anchorCtr="0" anchor="t" bIns="45700" lIns="91425" spcFirstLastPara="1" rIns="91425" wrap="square" tIns="45700">
            <a:noAutofit/>
          </a:bodyPr>
          <a:lstStyle/>
          <a:p>
            <a:pPr indent="-361950" lvl="0" marL="457200" rtl="0" algn="l">
              <a:lnSpc>
                <a:spcPct val="90000"/>
              </a:lnSpc>
              <a:spcBef>
                <a:spcPts val="0"/>
              </a:spcBef>
              <a:spcAft>
                <a:spcPts val="0"/>
              </a:spcAft>
              <a:buSzPts val="2100"/>
              <a:buFont typeface="Calibri"/>
              <a:buChar char="•"/>
            </a:pPr>
            <a:r>
              <a:rPr lang="en-GB" sz="2100"/>
              <a:t>Under integration by many communities also outside HEP</a:t>
            </a:r>
            <a:endParaRPr sz="2100"/>
          </a:p>
          <a:p>
            <a:pPr indent="-361950" lvl="1" marL="914400" rtl="0" algn="l">
              <a:lnSpc>
                <a:spcPct val="90000"/>
              </a:lnSpc>
              <a:spcBef>
                <a:spcPts val="0"/>
              </a:spcBef>
              <a:spcAft>
                <a:spcPts val="0"/>
              </a:spcAft>
              <a:buSzPts val="2100"/>
              <a:buFont typeface="Calibri"/>
              <a:buChar char="▪"/>
            </a:pPr>
            <a:r>
              <a:rPr lang="en-GB" sz="2050"/>
              <a:t>Largest user (ATLAS) managing 500PB of data and 20GB/s transfers between 72 official sites</a:t>
            </a:r>
            <a:endParaRPr sz="2050"/>
          </a:p>
          <a:p>
            <a:pPr indent="0" lvl="0" marL="914400" rtl="0" algn="l">
              <a:lnSpc>
                <a:spcPct val="90000"/>
              </a:lnSpc>
              <a:spcBef>
                <a:spcPts val="0"/>
              </a:spcBef>
              <a:spcAft>
                <a:spcPts val="0"/>
              </a:spcAft>
              <a:buSzPts val="2000"/>
              <a:buNone/>
            </a:pPr>
            <a:r>
              <a:t/>
            </a:r>
            <a:endParaRPr sz="2050"/>
          </a:p>
          <a:p>
            <a:pPr indent="-358775" lvl="0" marL="457200" rtl="0" algn="l">
              <a:lnSpc>
                <a:spcPct val="90000"/>
              </a:lnSpc>
              <a:spcBef>
                <a:spcPts val="0"/>
              </a:spcBef>
              <a:spcAft>
                <a:spcPts val="0"/>
              </a:spcAft>
              <a:buSzPts val="2050"/>
              <a:buFont typeface="Calibri"/>
              <a:buChar char="•"/>
            </a:pPr>
            <a:r>
              <a:rPr b="1" lang="en-GB" sz="2100"/>
              <a:t>STFC-UKRI </a:t>
            </a:r>
            <a:r>
              <a:rPr lang="en-GB" sz="2100"/>
              <a:t>implemented</a:t>
            </a:r>
            <a:r>
              <a:rPr b="1" lang="en-GB" sz="2100"/>
              <a:t> extensions for Multi-VO support </a:t>
            </a:r>
            <a:r>
              <a:rPr lang="en-GB" sz="2100"/>
              <a:t>and will operate the service</a:t>
            </a:r>
            <a:endParaRPr sz="2100"/>
          </a:p>
          <a:p>
            <a:pPr indent="0" lvl="0" marL="457200" rtl="0" algn="l">
              <a:lnSpc>
                <a:spcPct val="90000"/>
              </a:lnSpc>
              <a:spcBef>
                <a:spcPts val="0"/>
              </a:spcBef>
              <a:spcAft>
                <a:spcPts val="0"/>
              </a:spcAft>
              <a:buSzPts val="2000"/>
              <a:buNone/>
            </a:pPr>
            <a:r>
              <a:t/>
            </a:r>
            <a:endParaRPr sz="2100"/>
          </a:p>
          <a:p>
            <a:pPr indent="-361950" lvl="0" marL="457200" rtl="0" algn="l">
              <a:lnSpc>
                <a:spcPct val="90000"/>
              </a:lnSpc>
              <a:spcBef>
                <a:spcPts val="0"/>
              </a:spcBef>
              <a:spcAft>
                <a:spcPts val="0"/>
              </a:spcAft>
              <a:buSzPts val="2100"/>
              <a:buFont typeface="Calibri"/>
              <a:buChar char="•"/>
            </a:pPr>
            <a:r>
              <a:rPr lang="en-GB" sz="2100"/>
              <a:t>Interfaced to FTS for transfer execution and possibly integrated with EGI Workload manager to implement data transfer orchestration linked to workflow executions</a:t>
            </a:r>
            <a:endParaRPr sz="2100"/>
          </a:p>
          <a:p>
            <a:pPr indent="0" lvl="0" marL="0" rtl="0" algn="l">
              <a:lnSpc>
                <a:spcPct val="90000"/>
              </a:lnSpc>
              <a:spcBef>
                <a:spcPts val="0"/>
              </a:spcBef>
              <a:spcAft>
                <a:spcPts val="0"/>
              </a:spcAft>
              <a:buSzPts val="2000"/>
              <a:buNone/>
            </a:pPr>
            <a:r>
              <a:t/>
            </a:r>
            <a:endParaRPr/>
          </a:p>
          <a:p>
            <a:pPr indent="0" lvl="0" marL="0" rtl="0" algn="l">
              <a:lnSpc>
                <a:spcPct val="90000"/>
              </a:lnSpc>
              <a:spcBef>
                <a:spcPts val="0"/>
              </a:spcBef>
              <a:spcAft>
                <a:spcPts val="0"/>
              </a:spcAft>
              <a:buSzPts val="2000"/>
              <a:buNone/>
            </a:pPr>
            <a:r>
              <a:rPr lang="en-GB"/>
              <a:t>  </a:t>
            </a:r>
            <a:endParaRPr/>
          </a:p>
          <a:p>
            <a:pPr indent="0" lvl="0" marL="0" rtl="0" algn="l">
              <a:lnSpc>
                <a:spcPct val="90000"/>
              </a:lnSpc>
              <a:spcBef>
                <a:spcPts val="0"/>
              </a:spcBef>
              <a:spcAft>
                <a:spcPts val="0"/>
              </a:spcAft>
              <a:buSzPts val="2000"/>
              <a:buNone/>
            </a:pPr>
            <a:r>
              <a:t/>
            </a:r>
            <a:endParaRPr b="1"/>
          </a:p>
          <a:p>
            <a:pPr indent="0" lvl="0" marL="0" rtl="0" algn="l">
              <a:lnSpc>
                <a:spcPct val="90000"/>
              </a:lnSpc>
              <a:spcBef>
                <a:spcPts val="0"/>
              </a:spcBef>
              <a:spcAft>
                <a:spcPts val="0"/>
              </a:spcAft>
              <a:buSzPts val="2000"/>
              <a:buNone/>
            </a:pPr>
            <a:r>
              <a:t/>
            </a:r>
            <a:endParaRPr b="1"/>
          </a:p>
          <a:p>
            <a:pPr indent="0" lvl="0" marL="0" rtl="0" algn="l">
              <a:lnSpc>
                <a:spcPct val="90000"/>
              </a:lnSpc>
              <a:spcBef>
                <a:spcPts val="0"/>
              </a:spcBef>
              <a:spcAft>
                <a:spcPts val="0"/>
              </a:spcAft>
              <a:buSzPts val="2000"/>
              <a:buNone/>
            </a:pPr>
            <a:r>
              <a:t/>
            </a:r>
            <a:endParaRPr b="1"/>
          </a:p>
          <a:p>
            <a:pPr indent="0" lvl="0" marL="0" rtl="0" algn="l">
              <a:lnSpc>
                <a:spcPct val="90000"/>
              </a:lnSpc>
              <a:spcBef>
                <a:spcPts val="0"/>
              </a:spcBef>
              <a:spcAft>
                <a:spcPts val="0"/>
              </a:spcAft>
              <a:buSzPts val="2000"/>
              <a:buNone/>
            </a:pPr>
            <a:r>
              <a:t/>
            </a:r>
            <a:endParaRPr/>
          </a:p>
          <a:p>
            <a:pPr indent="0" lvl="0" marL="0" rtl="0" algn="l">
              <a:lnSpc>
                <a:spcPct val="90000"/>
              </a:lnSpc>
              <a:spcBef>
                <a:spcPts val="750"/>
              </a:spcBef>
              <a:spcAft>
                <a:spcPts val="0"/>
              </a:spcAft>
              <a:buSzPts val="2000"/>
              <a:buNone/>
            </a:pPr>
            <a:r>
              <a:t/>
            </a:r>
            <a:endParaRPr/>
          </a:p>
        </p:txBody>
      </p:sp>
      <p:sp>
        <p:nvSpPr>
          <p:cNvPr id="673" name="Google Shape;673;gbacec6ad04_6_53"/>
          <p:cNvSpPr txBox="1"/>
          <p:nvPr>
            <p:ph type="title"/>
          </p:nvPr>
        </p:nvSpPr>
        <p:spPr>
          <a:xfrm>
            <a:off x="2579077" y="169145"/>
            <a:ext cx="4728900" cy="34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500"/>
              <a:buNone/>
            </a:pPr>
            <a:r>
              <a:rPr lang="en-GB"/>
              <a:t>Rucio</a:t>
            </a:r>
            <a:endParaRPr/>
          </a:p>
        </p:txBody>
      </p:sp>
      <p:sp>
        <p:nvSpPr>
          <p:cNvPr id="674" name="Google Shape;674;gbacec6ad04_6_53"/>
          <p:cNvSpPr txBox="1"/>
          <p:nvPr>
            <p:ph idx="2" type="subTitle"/>
          </p:nvPr>
        </p:nvSpPr>
        <p:spPr>
          <a:xfrm>
            <a:off x="2579076" y="628358"/>
            <a:ext cx="4728900" cy="36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750"/>
              </a:spcBef>
              <a:spcAft>
                <a:spcPts val="0"/>
              </a:spcAft>
              <a:buSzPts val="2000"/>
              <a:buNone/>
            </a:pPr>
            <a:r>
              <a:rPr lang="en-GB"/>
              <a:t>Service operations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gbacec6ad04_6_157"/>
          <p:cNvSpPr txBox="1"/>
          <p:nvPr>
            <p:ph idx="1" type="body"/>
          </p:nvPr>
        </p:nvSpPr>
        <p:spPr>
          <a:xfrm>
            <a:off x="194845" y="1278269"/>
            <a:ext cx="8754300" cy="3197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000"/>
              <a:buNone/>
            </a:pPr>
            <a:r>
              <a:t/>
            </a:r>
            <a:endParaRPr b="1"/>
          </a:p>
          <a:p>
            <a:pPr indent="0" lvl="0" marL="0" rtl="0" algn="l">
              <a:lnSpc>
                <a:spcPct val="90000"/>
              </a:lnSpc>
              <a:spcBef>
                <a:spcPts val="0"/>
              </a:spcBef>
              <a:spcAft>
                <a:spcPts val="0"/>
              </a:spcAft>
              <a:buSzPts val="2000"/>
              <a:buNone/>
            </a:pPr>
            <a:r>
              <a:t/>
            </a:r>
            <a:endParaRPr b="1"/>
          </a:p>
          <a:p>
            <a:pPr indent="0" lvl="0" marL="0" rtl="0" algn="l">
              <a:lnSpc>
                <a:spcPct val="90000"/>
              </a:lnSpc>
              <a:spcBef>
                <a:spcPts val="0"/>
              </a:spcBef>
              <a:spcAft>
                <a:spcPts val="0"/>
              </a:spcAft>
              <a:buSzPts val="2000"/>
              <a:buNone/>
            </a:pPr>
            <a:r>
              <a:t/>
            </a:r>
            <a:endParaRPr b="1"/>
          </a:p>
          <a:p>
            <a:pPr indent="0" lvl="0" marL="0" rtl="0" algn="l">
              <a:lnSpc>
                <a:spcPct val="90000"/>
              </a:lnSpc>
              <a:spcBef>
                <a:spcPts val="0"/>
              </a:spcBef>
              <a:spcAft>
                <a:spcPts val="0"/>
              </a:spcAft>
              <a:buSzPts val="2000"/>
              <a:buNone/>
            </a:pPr>
            <a:r>
              <a:t/>
            </a:r>
            <a:endParaRPr b="1"/>
          </a:p>
          <a:p>
            <a:pPr indent="0" lvl="0" marL="0" rtl="0" algn="l">
              <a:lnSpc>
                <a:spcPct val="90000"/>
              </a:lnSpc>
              <a:spcBef>
                <a:spcPts val="0"/>
              </a:spcBef>
              <a:spcAft>
                <a:spcPts val="0"/>
              </a:spcAft>
              <a:buSzPts val="2000"/>
              <a:buNone/>
            </a:pPr>
            <a:r>
              <a:t/>
            </a:r>
            <a:endParaRPr/>
          </a:p>
          <a:p>
            <a:pPr indent="0" lvl="0" marL="0" rtl="0" algn="l">
              <a:lnSpc>
                <a:spcPct val="90000"/>
              </a:lnSpc>
              <a:spcBef>
                <a:spcPts val="750"/>
              </a:spcBef>
              <a:spcAft>
                <a:spcPts val="0"/>
              </a:spcAft>
              <a:buSzPts val="2000"/>
              <a:buNone/>
            </a:pPr>
            <a:r>
              <a:t/>
            </a:r>
            <a:endParaRPr/>
          </a:p>
        </p:txBody>
      </p:sp>
      <p:sp>
        <p:nvSpPr>
          <p:cNvPr id="680" name="Google Shape;680;gbacec6ad04_6_157"/>
          <p:cNvSpPr txBox="1"/>
          <p:nvPr>
            <p:ph type="title"/>
          </p:nvPr>
        </p:nvSpPr>
        <p:spPr>
          <a:xfrm>
            <a:off x="2579077" y="169145"/>
            <a:ext cx="4728900" cy="34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500"/>
              <a:buNone/>
            </a:pPr>
            <a:r>
              <a:rPr lang="en-GB"/>
              <a:t>OpenRDM</a:t>
            </a:r>
            <a:endParaRPr/>
          </a:p>
        </p:txBody>
      </p:sp>
      <p:sp>
        <p:nvSpPr>
          <p:cNvPr id="681" name="Google Shape;681;gbacec6ad04_6_157"/>
          <p:cNvSpPr txBox="1"/>
          <p:nvPr>
            <p:ph idx="2" type="subTitle"/>
          </p:nvPr>
        </p:nvSpPr>
        <p:spPr>
          <a:xfrm>
            <a:off x="2579076" y="628358"/>
            <a:ext cx="4728900" cy="36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750"/>
              </a:spcBef>
              <a:spcAft>
                <a:spcPts val="0"/>
              </a:spcAft>
              <a:buClr>
                <a:schemeClr val="dk1"/>
              </a:buClr>
              <a:buSzPts val="1100"/>
              <a:buFont typeface="Arial"/>
              <a:buNone/>
            </a:pPr>
            <a:r>
              <a:rPr lang="en-GB"/>
              <a:t>Main functionalities</a:t>
            </a:r>
            <a:endParaRPr/>
          </a:p>
        </p:txBody>
      </p:sp>
      <p:sp>
        <p:nvSpPr>
          <p:cNvPr id="682" name="Google Shape;682;gbacec6ad04_6_157"/>
          <p:cNvSpPr txBox="1"/>
          <p:nvPr>
            <p:ph idx="1" type="body"/>
          </p:nvPr>
        </p:nvSpPr>
        <p:spPr>
          <a:xfrm>
            <a:off x="232170" y="1173769"/>
            <a:ext cx="8754300" cy="3197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2000"/>
              <a:buNone/>
            </a:pPr>
            <a:r>
              <a:rPr lang="en-GB" sz="1850">
                <a:solidFill>
                  <a:srgbClr val="000000"/>
                </a:solidFill>
              </a:rPr>
              <a:t>A </a:t>
            </a:r>
            <a:r>
              <a:rPr b="1" lang="en-GB" sz="1850">
                <a:solidFill>
                  <a:srgbClr val="000000"/>
                </a:solidFill>
              </a:rPr>
              <a:t>complete solution for managing research data</a:t>
            </a:r>
            <a:r>
              <a:rPr lang="en-GB" sz="1850">
                <a:solidFill>
                  <a:srgbClr val="000000"/>
                </a:solidFill>
              </a:rPr>
              <a:t>, based on the openBIS software. </a:t>
            </a:r>
            <a:r>
              <a:rPr lang="en-GB" sz="1800">
                <a:solidFill>
                  <a:srgbClr val="000000"/>
                </a:solidFill>
              </a:rPr>
              <a:t>Targeting </a:t>
            </a:r>
            <a:r>
              <a:rPr lang="en-GB" sz="1800"/>
              <a:t>research labs working with quantitative research data</a:t>
            </a:r>
            <a:endParaRPr sz="1850">
              <a:solidFill>
                <a:srgbClr val="000000"/>
              </a:solidFill>
            </a:endParaRPr>
          </a:p>
          <a:p>
            <a:pPr indent="-346075" lvl="0" marL="457200" rtl="0" algn="l">
              <a:lnSpc>
                <a:spcPct val="115000"/>
              </a:lnSpc>
              <a:spcBef>
                <a:spcPts val="0"/>
              </a:spcBef>
              <a:spcAft>
                <a:spcPts val="0"/>
              </a:spcAft>
              <a:buClr>
                <a:srgbClr val="000000"/>
              </a:buClr>
              <a:buSzPts val="1850"/>
              <a:buChar char="•"/>
            </a:pPr>
            <a:r>
              <a:rPr b="1" lang="en-GB" sz="1850">
                <a:solidFill>
                  <a:srgbClr val="000000"/>
                </a:solidFill>
              </a:rPr>
              <a:t>Inventory</a:t>
            </a:r>
            <a:r>
              <a:rPr lang="en-GB" sz="1850">
                <a:solidFill>
                  <a:srgbClr val="000000"/>
                </a:solidFill>
              </a:rPr>
              <a:t> management</a:t>
            </a:r>
            <a:endParaRPr sz="1850">
              <a:solidFill>
                <a:srgbClr val="000000"/>
              </a:solidFill>
            </a:endParaRPr>
          </a:p>
          <a:p>
            <a:pPr indent="-346075" lvl="1" marL="914400" rtl="0" algn="l">
              <a:lnSpc>
                <a:spcPct val="115000"/>
              </a:lnSpc>
              <a:spcBef>
                <a:spcPts val="0"/>
              </a:spcBef>
              <a:spcAft>
                <a:spcPts val="0"/>
              </a:spcAft>
              <a:buClr>
                <a:srgbClr val="000000"/>
              </a:buClr>
              <a:buSzPts val="1850"/>
              <a:buChar char="▪"/>
            </a:pPr>
            <a:r>
              <a:rPr lang="en-GB" sz="1850">
                <a:solidFill>
                  <a:srgbClr val="000000"/>
                </a:solidFill>
              </a:rPr>
              <a:t>Keep track of all materials and samples used in a lab</a:t>
            </a:r>
            <a:endParaRPr sz="1850">
              <a:solidFill>
                <a:srgbClr val="000000"/>
              </a:solidFill>
            </a:endParaRPr>
          </a:p>
          <a:p>
            <a:pPr indent="-346075" lvl="0" marL="457200" rtl="0" algn="l">
              <a:lnSpc>
                <a:spcPct val="115000"/>
              </a:lnSpc>
              <a:spcBef>
                <a:spcPts val="0"/>
              </a:spcBef>
              <a:spcAft>
                <a:spcPts val="0"/>
              </a:spcAft>
              <a:buClr>
                <a:srgbClr val="000000"/>
              </a:buClr>
              <a:buSzPts val="1850"/>
              <a:buChar char="•"/>
            </a:pPr>
            <a:r>
              <a:rPr b="1" lang="en-GB" sz="1850">
                <a:solidFill>
                  <a:srgbClr val="000000"/>
                </a:solidFill>
              </a:rPr>
              <a:t>Electronic lab</a:t>
            </a:r>
            <a:r>
              <a:rPr lang="en-GB" sz="1850">
                <a:solidFill>
                  <a:srgbClr val="000000"/>
                </a:solidFill>
              </a:rPr>
              <a:t> notebook</a:t>
            </a:r>
            <a:endParaRPr sz="1850">
              <a:solidFill>
                <a:srgbClr val="000000"/>
              </a:solidFill>
            </a:endParaRPr>
          </a:p>
          <a:p>
            <a:pPr indent="-346075" lvl="1" marL="914400" rtl="0" algn="l">
              <a:lnSpc>
                <a:spcPct val="115000"/>
              </a:lnSpc>
              <a:spcBef>
                <a:spcPts val="0"/>
              </a:spcBef>
              <a:spcAft>
                <a:spcPts val="0"/>
              </a:spcAft>
              <a:buClr>
                <a:srgbClr val="000000"/>
              </a:buClr>
              <a:buSzPts val="1850"/>
              <a:buChar char="▪"/>
            </a:pPr>
            <a:r>
              <a:rPr lang="en-GB" sz="1850">
                <a:solidFill>
                  <a:srgbClr val="000000"/>
                </a:solidFill>
              </a:rPr>
              <a:t>Describe computational experiments and links to the materials, samples and protocols stored in the inventory</a:t>
            </a:r>
            <a:endParaRPr sz="1850">
              <a:solidFill>
                <a:srgbClr val="000000"/>
              </a:solidFill>
            </a:endParaRPr>
          </a:p>
          <a:p>
            <a:pPr indent="-346075" lvl="0" marL="457200" rtl="0" algn="l">
              <a:lnSpc>
                <a:spcPct val="115000"/>
              </a:lnSpc>
              <a:spcBef>
                <a:spcPts val="0"/>
              </a:spcBef>
              <a:spcAft>
                <a:spcPts val="0"/>
              </a:spcAft>
              <a:buClr>
                <a:srgbClr val="000000"/>
              </a:buClr>
              <a:buSzPts val="1850"/>
              <a:buChar char="•"/>
            </a:pPr>
            <a:r>
              <a:rPr b="1" lang="en-GB" sz="1850"/>
              <a:t>Data analysis</a:t>
            </a:r>
            <a:r>
              <a:rPr lang="en-GB" sz="1850"/>
              <a:t> integration</a:t>
            </a:r>
            <a:endParaRPr sz="1850">
              <a:solidFill>
                <a:srgbClr val="000000"/>
              </a:solidFill>
            </a:endParaRPr>
          </a:p>
          <a:p>
            <a:pPr indent="-346075" lvl="1" marL="914400" rtl="0" algn="l">
              <a:lnSpc>
                <a:spcPct val="115000"/>
              </a:lnSpc>
              <a:spcBef>
                <a:spcPts val="0"/>
              </a:spcBef>
              <a:spcAft>
                <a:spcPts val="0"/>
              </a:spcAft>
              <a:buClr>
                <a:srgbClr val="000000"/>
              </a:buClr>
              <a:buSzPts val="1850"/>
              <a:buChar char="▪"/>
            </a:pPr>
            <a:r>
              <a:rPr lang="en-GB" sz="1850">
                <a:solidFill>
                  <a:srgbClr val="000000"/>
                </a:solidFill>
              </a:rPr>
              <a:t>Jupyter notebook integration and access to external computing clusters</a:t>
            </a:r>
            <a:endParaRPr sz="1850">
              <a:solidFill>
                <a:srgbClr val="000000"/>
              </a:solidFill>
            </a:endParaRPr>
          </a:p>
          <a:p>
            <a:pPr indent="-346075" lvl="0" marL="457200" rtl="0" algn="l">
              <a:lnSpc>
                <a:spcPct val="115000"/>
              </a:lnSpc>
              <a:spcBef>
                <a:spcPts val="0"/>
              </a:spcBef>
              <a:spcAft>
                <a:spcPts val="0"/>
              </a:spcAft>
              <a:buClr>
                <a:srgbClr val="000000"/>
              </a:buClr>
              <a:buSzPts val="1850"/>
              <a:buChar char="•"/>
            </a:pPr>
            <a:r>
              <a:rPr b="1" lang="en-GB" sz="1850">
                <a:solidFill>
                  <a:srgbClr val="000000"/>
                </a:solidFill>
              </a:rPr>
              <a:t>Data management</a:t>
            </a:r>
            <a:endParaRPr b="1" sz="1850">
              <a:solidFill>
                <a:srgbClr val="000000"/>
              </a:solidFill>
            </a:endParaRPr>
          </a:p>
          <a:p>
            <a:pPr indent="-346075" lvl="1" marL="914400" rtl="0" algn="l">
              <a:lnSpc>
                <a:spcPct val="115000"/>
              </a:lnSpc>
              <a:spcBef>
                <a:spcPts val="0"/>
              </a:spcBef>
              <a:spcAft>
                <a:spcPts val="0"/>
              </a:spcAft>
              <a:buClr>
                <a:srgbClr val="000000"/>
              </a:buClr>
              <a:buSzPts val="1850"/>
              <a:buChar char="▪"/>
            </a:pPr>
            <a:r>
              <a:rPr lang="en-GB" sz="1850">
                <a:solidFill>
                  <a:srgbClr val="000000"/>
                </a:solidFill>
              </a:rPr>
              <a:t>Store all data connected to experiments, export to data repos like Zenodo</a:t>
            </a:r>
            <a:endParaRPr sz="1850">
              <a:solidFill>
                <a:srgbClr val="000000"/>
              </a:solidFill>
            </a:endParaRPr>
          </a:p>
          <a:p>
            <a:pPr indent="0" lvl="0" marL="457200" rtl="0" algn="l">
              <a:lnSpc>
                <a:spcPct val="115000"/>
              </a:lnSpc>
              <a:spcBef>
                <a:spcPts val="0"/>
              </a:spcBef>
              <a:spcAft>
                <a:spcPts val="0"/>
              </a:spcAft>
              <a:buSzPts val="2000"/>
              <a:buNone/>
            </a:pPr>
            <a:r>
              <a:t/>
            </a:r>
            <a:endParaRPr sz="1850">
              <a:solidFill>
                <a:srgbClr val="000000"/>
              </a:solidFill>
            </a:endParaRPr>
          </a:p>
          <a:p>
            <a:pPr indent="0" lvl="0" marL="0" rtl="0" algn="l">
              <a:lnSpc>
                <a:spcPct val="115000"/>
              </a:lnSpc>
              <a:spcBef>
                <a:spcPts val="0"/>
              </a:spcBef>
              <a:spcAft>
                <a:spcPts val="0"/>
              </a:spcAft>
              <a:buSzPts val="2000"/>
              <a:buNone/>
            </a:pPr>
            <a:r>
              <a:t/>
            </a:r>
            <a:endParaRPr/>
          </a:p>
        </p:txBody>
      </p:sp>
      <p:pic>
        <p:nvPicPr>
          <p:cNvPr id="683" name="Google Shape;683;gbacec6ad04_6_157"/>
          <p:cNvPicPr preferRelativeResize="0"/>
          <p:nvPr/>
        </p:nvPicPr>
        <p:blipFill rotWithShape="1">
          <a:blip r:embed="rId3">
            <a:alphaModFix/>
          </a:blip>
          <a:srcRect b="0" l="0" r="0" t="0"/>
          <a:stretch/>
        </p:blipFill>
        <p:spPr>
          <a:xfrm>
            <a:off x="7113409" y="87775"/>
            <a:ext cx="1929266" cy="950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gbb10b688b6_2_124"/>
          <p:cNvSpPr/>
          <p:nvPr/>
        </p:nvSpPr>
        <p:spPr>
          <a:xfrm rot="10800000">
            <a:off x="2308731" y="1465727"/>
            <a:ext cx="4238817" cy="1167996"/>
          </a:xfrm>
          <a:prstGeom prst="corner">
            <a:avLst>
              <a:gd fmla="val 39990" name="adj1"/>
              <a:gd fmla="val 87724" name="adj2"/>
            </a:avLst>
          </a:prstGeom>
          <a:noFill/>
          <a:ln cap="flat" cmpd="sng" w="12700">
            <a:solidFill>
              <a:srgbClr val="005FA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0" name="Google Shape;180;gbb10b688b6_2_124"/>
          <p:cNvSpPr/>
          <p:nvPr/>
        </p:nvSpPr>
        <p:spPr>
          <a:xfrm rot="10800000">
            <a:off x="6293312" y="1869696"/>
            <a:ext cx="993397" cy="346451"/>
          </a:xfrm>
          <a:prstGeom prst="rightArrow">
            <a:avLst>
              <a:gd fmla="val 50000" name="adj1"/>
              <a:gd fmla="val 50000" name="adj2"/>
            </a:avLst>
          </a:prstGeom>
          <a:gradFill>
            <a:gsLst>
              <a:gs pos="0">
                <a:srgbClr val="FFAF82"/>
              </a:gs>
              <a:gs pos="35000">
                <a:srgbClr val="FFC5A7"/>
              </a:gs>
              <a:gs pos="100000">
                <a:srgbClr val="FFE8DA"/>
              </a:gs>
            </a:gsLst>
            <a:lin ang="16200000" scaled="0"/>
          </a:gradFill>
          <a:ln cap="flat" cmpd="sng" w="9525">
            <a:solidFill>
              <a:srgbClr val="EB792A"/>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81" name="Google Shape;181;gbb10b688b6_2_124"/>
          <p:cNvSpPr/>
          <p:nvPr/>
        </p:nvSpPr>
        <p:spPr>
          <a:xfrm>
            <a:off x="2308731" y="2754283"/>
            <a:ext cx="4245996" cy="974276"/>
          </a:xfrm>
          <a:prstGeom prst="rect">
            <a:avLst/>
          </a:prstGeom>
          <a:solidFill>
            <a:srgbClr val="D8D8D8"/>
          </a:solidFill>
          <a:ln cap="flat" cmpd="sng" w="12700">
            <a:solidFill>
              <a:srgbClr val="A5A5A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2" name="Google Shape;182;gbb10b688b6_2_124"/>
          <p:cNvSpPr/>
          <p:nvPr/>
        </p:nvSpPr>
        <p:spPr>
          <a:xfrm rot="10800000">
            <a:off x="4231864" y="3655337"/>
            <a:ext cx="399729" cy="548640"/>
          </a:xfrm>
          <a:prstGeom prst="downArrow">
            <a:avLst>
              <a:gd fmla="val 50000" name="adj1"/>
              <a:gd fmla="val 50000" name="adj2"/>
            </a:avLst>
          </a:prstGeom>
          <a:gradFill>
            <a:gsLst>
              <a:gs pos="0">
                <a:srgbClr val="FFAF82"/>
              </a:gs>
              <a:gs pos="35000">
                <a:srgbClr val="FFC5A7"/>
              </a:gs>
              <a:gs pos="100000">
                <a:srgbClr val="FFE8DA"/>
              </a:gs>
            </a:gsLst>
            <a:lin ang="16200000" scaled="0"/>
          </a:gradFill>
          <a:ln cap="flat" cmpd="sng" w="9525">
            <a:solidFill>
              <a:srgbClr val="EB792A"/>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83" name="Google Shape;183;gbb10b688b6_2_124"/>
          <p:cNvSpPr/>
          <p:nvPr/>
        </p:nvSpPr>
        <p:spPr>
          <a:xfrm>
            <a:off x="2308731" y="4034087"/>
            <a:ext cx="4245995" cy="481054"/>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4" name="Google Shape;184;gbb10b688b6_2_124"/>
          <p:cNvSpPr/>
          <p:nvPr/>
        </p:nvSpPr>
        <p:spPr>
          <a:xfrm>
            <a:off x="2312522" y="2165433"/>
            <a:ext cx="3012391" cy="481055"/>
          </a:xfrm>
          <a:prstGeom prst="rect">
            <a:avLst/>
          </a:prstGeom>
          <a:noFill/>
          <a:ln cap="flat" cmpd="sng" w="12700">
            <a:solidFill>
              <a:srgbClr val="005FA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85" name="Google Shape;185;gbb10b688b6_2_124"/>
          <p:cNvSpPr/>
          <p:nvPr/>
        </p:nvSpPr>
        <p:spPr>
          <a:xfrm>
            <a:off x="1716952" y="2250108"/>
            <a:ext cx="667887" cy="346451"/>
          </a:xfrm>
          <a:prstGeom prst="rightArrow">
            <a:avLst>
              <a:gd fmla="val 50000" name="adj1"/>
              <a:gd fmla="val 50000" name="adj2"/>
            </a:avLst>
          </a:prstGeom>
          <a:gradFill>
            <a:gsLst>
              <a:gs pos="0">
                <a:srgbClr val="99B5FF"/>
              </a:gs>
              <a:gs pos="35000">
                <a:srgbClr val="B9CBFF"/>
              </a:gs>
              <a:gs pos="100000">
                <a:srgbClr val="E2E9FF"/>
              </a:gs>
            </a:gsLst>
            <a:lin ang="16200000" scaled="0"/>
          </a:gradFill>
          <a:ln cap="flat" cmpd="sng" w="9525">
            <a:solidFill>
              <a:srgbClr val="3E6EC2"/>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86" name="Google Shape;186;gbb10b688b6_2_124"/>
          <p:cNvSpPr/>
          <p:nvPr/>
        </p:nvSpPr>
        <p:spPr>
          <a:xfrm rot="10800000">
            <a:off x="6286321" y="2845716"/>
            <a:ext cx="1345667" cy="1659108"/>
          </a:xfrm>
          <a:prstGeom prst="bentArrow">
            <a:avLst>
              <a:gd fmla="val 15501" name="adj1"/>
              <a:gd fmla="val 16963" name="adj2"/>
              <a:gd fmla="val 17694" name="adj3"/>
              <a:gd fmla="val 43750" name="adj4"/>
            </a:avLst>
          </a:prstGeom>
          <a:gradFill>
            <a:gsLst>
              <a:gs pos="0">
                <a:srgbClr val="FFAF82"/>
              </a:gs>
              <a:gs pos="35000">
                <a:srgbClr val="FFC5A7"/>
              </a:gs>
              <a:gs pos="100000">
                <a:srgbClr val="FFE8DA"/>
              </a:gs>
            </a:gsLst>
            <a:lin ang="16200000" scaled="0"/>
          </a:gradFill>
          <a:ln cap="flat" cmpd="sng" w="9525">
            <a:solidFill>
              <a:srgbClr val="EB792A"/>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87" name="Google Shape;187;gbb10b688b6_2_124"/>
          <p:cNvSpPr/>
          <p:nvPr/>
        </p:nvSpPr>
        <p:spPr>
          <a:xfrm rot="10800000">
            <a:off x="6795430" y="2013644"/>
            <a:ext cx="836558" cy="1392977"/>
          </a:xfrm>
          <a:prstGeom prst="bentArrow">
            <a:avLst>
              <a:gd fmla="val 25000" name="adj1"/>
              <a:gd fmla="val 25000" name="adj2"/>
              <a:gd fmla="val 25000" name="adj3"/>
              <a:gd fmla="val 43750" name="adj4"/>
            </a:avLst>
          </a:prstGeom>
          <a:gradFill>
            <a:gsLst>
              <a:gs pos="0">
                <a:srgbClr val="FFAF82"/>
              </a:gs>
              <a:gs pos="35000">
                <a:srgbClr val="FFC5A7"/>
              </a:gs>
              <a:gs pos="100000">
                <a:srgbClr val="FFE8DA"/>
              </a:gs>
            </a:gsLst>
            <a:lin ang="16200000" scaled="0"/>
          </a:gradFill>
          <a:ln cap="flat" cmpd="sng" w="9525">
            <a:solidFill>
              <a:srgbClr val="EB792A"/>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88" name="Google Shape;188;gbb10b688b6_2_124"/>
          <p:cNvSpPr/>
          <p:nvPr/>
        </p:nvSpPr>
        <p:spPr>
          <a:xfrm>
            <a:off x="567168" y="2172475"/>
            <a:ext cx="1451024" cy="478060"/>
          </a:xfrm>
          <a:prstGeom prst="rect">
            <a:avLst/>
          </a:prstGeom>
          <a:solidFill>
            <a:schemeClr val="lt1"/>
          </a:solidFill>
          <a:ln cap="flat" cmpd="sng" w="12700">
            <a:solidFill>
              <a:srgbClr val="005FA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9" name="Google Shape;189;gbb10b688b6_2_124"/>
          <p:cNvSpPr txBox="1"/>
          <p:nvPr>
            <p:ph type="title"/>
          </p:nvPr>
        </p:nvSpPr>
        <p:spPr>
          <a:xfrm>
            <a:off x="2579076" y="169145"/>
            <a:ext cx="5193323" cy="341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E67AD"/>
              </a:buClr>
              <a:buSzPts val="2500"/>
              <a:buFont typeface="Calibri"/>
              <a:buNone/>
            </a:pPr>
            <a:r>
              <a:rPr lang="en-GB"/>
              <a:t>Expanding EGI Cloud with EGI-ACE</a:t>
            </a:r>
            <a:endParaRPr/>
          </a:p>
        </p:txBody>
      </p:sp>
      <p:pic>
        <p:nvPicPr>
          <p:cNvPr descr="Infrastructure Manager | GRyCAP | UPV" id="190" name="Google Shape;190;gbb10b688b6_2_124"/>
          <p:cNvPicPr preferRelativeResize="0"/>
          <p:nvPr/>
        </p:nvPicPr>
        <p:blipFill rotWithShape="1">
          <a:blip r:embed="rId3">
            <a:alphaModFix/>
          </a:blip>
          <a:srcRect b="10600" l="0" r="0" t="3644"/>
          <a:stretch/>
        </p:blipFill>
        <p:spPr>
          <a:xfrm>
            <a:off x="3225852" y="2172475"/>
            <a:ext cx="1080000" cy="418701"/>
          </a:xfrm>
          <a:prstGeom prst="rect">
            <a:avLst/>
          </a:prstGeom>
          <a:noFill/>
          <a:ln>
            <a:noFill/>
          </a:ln>
        </p:spPr>
      </p:pic>
      <p:pic>
        <p:nvPicPr>
          <p:cNvPr descr="EGI Applications Database (AppDB) – BioExcel – Centre of Excellence for  Computation Biomolecular Research" id="191" name="Google Shape;191;gbb10b688b6_2_124"/>
          <p:cNvPicPr preferRelativeResize="0"/>
          <p:nvPr/>
        </p:nvPicPr>
        <p:blipFill rotWithShape="1">
          <a:blip r:embed="rId4">
            <a:alphaModFix/>
          </a:blip>
          <a:srcRect b="0" l="0" r="0" t="0"/>
          <a:stretch/>
        </p:blipFill>
        <p:spPr>
          <a:xfrm>
            <a:off x="630776" y="2231811"/>
            <a:ext cx="389064" cy="364748"/>
          </a:xfrm>
          <a:prstGeom prst="rect">
            <a:avLst/>
          </a:prstGeom>
          <a:noFill/>
          <a:ln>
            <a:noFill/>
          </a:ln>
        </p:spPr>
      </p:pic>
      <p:sp>
        <p:nvSpPr>
          <p:cNvPr id="192" name="Google Shape;192;gbb10b688b6_2_124"/>
          <p:cNvSpPr txBox="1"/>
          <p:nvPr/>
        </p:nvSpPr>
        <p:spPr>
          <a:xfrm>
            <a:off x="4103900" y="1696758"/>
            <a:ext cx="724878" cy="24622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Arial"/>
                <a:ea typeface="Arial"/>
                <a:cs typeface="Arial"/>
                <a:sym typeface="Arial"/>
              </a:rPr>
              <a:t>Platforms</a:t>
            </a:r>
            <a:endParaRPr b="0" i="0" sz="1400" u="none" cap="none" strike="noStrike">
              <a:solidFill>
                <a:srgbClr val="000000"/>
              </a:solidFill>
              <a:latin typeface="Arial"/>
              <a:ea typeface="Arial"/>
              <a:cs typeface="Arial"/>
              <a:sym typeface="Arial"/>
            </a:endParaRPr>
          </a:p>
        </p:txBody>
      </p:sp>
      <p:sp>
        <p:nvSpPr>
          <p:cNvPr id="193" name="Google Shape;193;gbb10b688b6_2_124"/>
          <p:cNvSpPr txBox="1"/>
          <p:nvPr/>
        </p:nvSpPr>
        <p:spPr>
          <a:xfrm rot="5400000">
            <a:off x="6123874" y="3118310"/>
            <a:ext cx="1093569" cy="24622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Arial"/>
                <a:ea typeface="Arial"/>
                <a:cs typeface="Arial"/>
                <a:sym typeface="Arial"/>
              </a:rPr>
              <a:t>Cloud Providers</a:t>
            </a:r>
            <a:endParaRPr b="0" i="0" sz="1400" u="none" cap="none" strike="noStrike">
              <a:solidFill>
                <a:srgbClr val="000000"/>
              </a:solidFill>
              <a:latin typeface="Arial"/>
              <a:ea typeface="Arial"/>
              <a:cs typeface="Arial"/>
              <a:sym typeface="Arial"/>
            </a:endParaRPr>
          </a:p>
        </p:txBody>
      </p:sp>
      <p:sp>
        <p:nvSpPr>
          <p:cNvPr id="194" name="Google Shape;194;gbb10b688b6_2_124"/>
          <p:cNvSpPr txBox="1"/>
          <p:nvPr/>
        </p:nvSpPr>
        <p:spPr>
          <a:xfrm>
            <a:off x="999708" y="2291074"/>
            <a:ext cx="1050288" cy="24622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Arial"/>
                <a:ea typeface="Arial"/>
                <a:cs typeface="Arial"/>
                <a:sym typeface="Arial"/>
              </a:rPr>
              <a:t>AppDB VMOps</a:t>
            </a:r>
            <a:endParaRPr b="0" i="0" sz="1400" u="none" cap="none" strike="noStrike">
              <a:solidFill>
                <a:srgbClr val="000000"/>
              </a:solidFill>
              <a:latin typeface="Arial"/>
              <a:ea typeface="Arial"/>
              <a:cs typeface="Arial"/>
              <a:sym typeface="Arial"/>
            </a:endParaRPr>
          </a:p>
        </p:txBody>
      </p:sp>
      <p:sp>
        <p:nvSpPr>
          <p:cNvPr id="195" name="Google Shape;195;gbb10b688b6_2_124"/>
          <p:cNvSpPr/>
          <p:nvPr/>
        </p:nvSpPr>
        <p:spPr>
          <a:xfrm>
            <a:off x="1663300" y="2808093"/>
            <a:ext cx="716945" cy="346451"/>
          </a:xfrm>
          <a:prstGeom prst="rightArrow">
            <a:avLst>
              <a:gd fmla="val 50000" name="adj1"/>
              <a:gd fmla="val 50000" name="adj2"/>
            </a:avLst>
          </a:prstGeom>
          <a:gradFill>
            <a:gsLst>
              <a:gs pos="0">
                <a:srgbClr val="99B5FF"/>
              </a:gs>
              <a:gs pos="35000">
                <a:srgbClr val="B9CBFF"/>
              </a:gs>
              <a:gs pos="100000">
                <a:srgbClr val="E2E9FF"/>
              </a:gs>
            </a:gsLst>
            <a:lin ang="16200000" scaled="0"/>
          </a:gradFill>
          <a:ln cap="flat" cmpd="sng" w="9525">
            <a:solidFill>
              <a:srgbClr val="3E6EC2"/>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96" name="Google Shape;196;gbb10b688b6_2_124"/>
          <p:cNvSpPr/>
          <p:nvPr/>
        </p:nvSpPr>
        <p:spPr>
          <a:xfrm>
            <a:off x="958891" y="2696606"/>
            <a:ext cx="719095" cy="553645"/>
          </a:xfrm>
          <a:prstGeom prst="can">
            <a:avLst>
              <a:gd fmla="val 25000" name="adj"/>
            </a:avLst>
          </a:prstGeom>
          <a:solidFill>
            <a:schemeClr val="lt1"/>
          </a:solidFill>
          <a:ln cap="flat" cmpd="sng" w="12700">
            <a:solidFill>
              <a:srgbClr val="005FA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dk1"/>
                </a:solidFill>
                <a:latin typeface="Arial"/>
                <a:ea typeface="Arial"/>
                <a:cs typeface="Arial"/>
                <a:sym typeface="Arial"/>
              </a:rPr>
              <a:t>AppDB</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dk1"/>
                </a:solidFill>
                <a:latin typeface="Arial"/>
                <a:ea typeface="Arial"/>
                <a:cs typeface="Arial"/>
                <a:sym typeface="Arial"/>
              </a:rPr>
              <a:t>VAs</a:t>
            </a:r>
            <a:endParaRPr b="0" i="0" sz="1400" u="none" cap="none" strike="noStrike">
              <a:solidFill>
                <a:srgbClr val="000000"/>
              </a:solidFill>
              <a:latin typeface="Arial"/>
              <a:ea typeface="Arial"/>
              <a:cs typeface="Arial"/>
              <a:sym typeface="Arial"/>
            </a:endParaRPr>
          </a:p>
        </p:txBody>
      </p:sp>
      <p:pic>
        <p:nvPicPr>
          <p:cNvPr id="197" name="Google Shape;197;gbb10b688b6_2_124"/>
          <p:cNvPicPr preferRelativeResize="0"/>
          <p:nvPr/>
        </p:nvPicPr>
        <p:blipFill rotWithShape="1">
          <a:blip r:embed="rId5">
            <a:alphaModFix/>
          </a:blip>
          <a:srcRect b="0" l="26976" r="17584" t="0"/>
          <a:stretch/>
        </p:blipFill>
        <p:spPr>
          <a:xfrm>
            <a:off x="2626512" y="1142599"/>
            <a:ext cx="685335" cy="612000"/>
          </a:xfrm>
          <a:prstGeom prst="rect">
            <a:avLst/>
          </a:prstGeom>
          <a:solidFill>
            <a:schemeClr val="lt1"/>
          </a:solidFill>
          <a:ln>
            <a:noFill/>
          </a:ln>
        </p:spPr>
      </p:pic>
      <p:pic>
        <p:nvPicPr>
          <p:cNvPr id="198" name="Google Shape;198;gbb10b688b6_2_124"/>
          <p:cNvPicPr preferRelativeResize="0"/>
          <p:nvPr/>
        </p:nvPicPr>
        <p:blipFill rotWithShape="1">
          <a:blip r:embed="rId6">
            <a:alphaModFix/>
          </a:blip>
          <a:srcRect b="0" l="0" r="0" t="0"/>
          <a:stretch/>
        </p:blipFill>
        <p:spPr>
          <a:xfrm>
            <a:off x="3464909" y="1294599"/>
            <a:ext cx="720000" cy="308000"/>
          </a:xfrm>
          <a:prstGeom prst="rect">
            <a:avLst/>
          </a:prstGeom>
          <a:noFill/>
          <a:ln>
            <a:noFill/>
          </a:ln>
        </p:spPr>
      </p:pic>
      <p:pic>
        <p:nvPicPr>
          <p:cNvPr id="199" name="Google Shape;199;gbb10b688b6_2_124"/>
          <p:cNvPicPr preferRelativeResize="0"/>
          <p:nvPr/>
        </p:nvPicPr>
        <p:blipFill rotWithShape="1">
          <a:blip r:embed="rId7">
            <a:alphaModFix/>
          </a:blip>
          <a:srcRect b="0" l="0" r="0" t="0"/>
          <a:stretch/>
        </p:blipFill>
        <p:spPr>
          <a:xfrm>
            <a:off x="4337971" y="1253734"/>
            <a:ext cx="450916" cy="389730"/>
          </a:xfrm>
          <a:prstGeom prst="rect">
            <a:avLst/>
          </a:prstGeom>
          <a:noFill/>
          <a:ln>
            <a:noFill/>
          </a:ln>
        </p:spPr>
      </p:pic>
      <p:pic>
        <p:nvPicPr>
          <p:cNvPr id="200" name="Google Shape;200;gbb10b688b6_2_124"/>
          <p:cNvPicPr preferRelativeResize="0"/>
          <p:nvPr/>
        </p:nvPicPr>
        <p:blipFill rotWithShape="1">
          <a:blip r:embed="rId8">
            <a:alphaModFix/>
          </a:blip>
          <a:srcRect b="0" l="0" r="0" t="0"/>
          <a:stretch/>
        </p:blipFill>
        <p:spPr>
          <a:xfrm>
            <a:off x="5703127" y="1178451"/>
            <a:ext cx="679872" cy="540296"/>
          </a:xfrm>
          <a:prstGeom prst="rect">
            <a:avLst/>
          </a:prstGeom>
          <a:noFill/>
          <a:ln>
            <a:noFill/>
          </a:ln>
        </p:spPr>
      </p:pic>
      <p:pic>
        <p:nvPicPr>
          <p:cNvPr id="201" name="Google Shape;201;gbb10b688b6_2_124"/>
          <p:cNvPicPr preferRelativeResize="0"/>
          <p:nvPr/>
        </p:nvPicPr>
        <p:blipFill rotWithShape="1">
          <a:blip r:embed="rId9">
            <a:alphaModFix/>
          </a:blip>
          <a:srcRect b="0" l="0" r="0" t="0"/>
          <a:stretch/>
        </p:blipFill>
        <p:spPr>
          <a:xfrm>
            <a:off x="4941949" y="1144540"/>
            <a:ext cx="608118" cy="608118"/>
          </a:xfrm>
          <a:prstGeom prst="rect">
            <a:avLst/>
          </a:prstGeom>
          <a:noFill/>
          <a:ln>
            <a:noFill/>
          </a:ln>
        </p:spPr>
      </p:pic>
      <p:grpSp>
        <p:nvGrpSpPr>
          <p:cNvPr id="202" name="Google Shape;202;gbb10b688b6_2_124"/>
          <p:cNvGrpSpPr/>
          <p:nvPr/>
        </p:nvGrpSpPr>
        <p:grpSpPr>
          <a:xfrm>
            <a:off x="3810519" y="4139043"/>
            <a:ext cx="1311639" cy="271142"/>
            <a:chOff x="6258791" y="2329809"/>
            <a:chExt cx="1311639" cy="271142"/>
          </a:xfrm>
        </p:grpSpPr>
        <p:sp>
          <p:nvSpPr>
            <p:cNvPr id="203" name="Google Shape;203;gbb10b688b6_2_124"/>
            <p:cNvSpPr txBox="1"/>
            <p:nvPr/>
          </p:nvSpPr>
          <p:spPr>
            <a:xfrm>
              <a:off x="6500930" y="2342270"/>
              <a:ext cx="1069500" cy="24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Arial"/>
                  <a:ea typeface="Arial"/>
                  <a:cs typeface="Arial"/>
                  <a:sym typeface="Arial"/>
                </a:rPr>
                <a:t>Federated Data</a:t>
              </a:r>
              <a:endParaRPr b="0" i="0" sz="1400" u="none" cap="none" strike="noStrike">
                <a:solidFill>
                  <a:srgbClr val="000000"/>
                </a:solidFill>
                <a:latin typeface="Arial"/>
                <a:ea typeface="Arial"/>
                <a:cs typeface="Arial"/>
                <a:sym typeface="Arial"/>
              </a:endParaRPr>
            </a:p>
          </p:txBody>
        </p:sp>
        <p:pic>
          <p:nvPicPr>
            <p:cNvPr id="204" name="Google Shape;204;gbb10b688b6_2_124"/>
            <p:cNvPicPr preferRelativeResize="0"/>
            <p:nvPr/>
          </p:nvPicPr>
          <p:blipFill rotWithShape="1">
            <a:blip r:embed="rId10">
              <a:alphaModFix/>
            </a:blip>
            <a:srcRect b="0" l="0" r="0" t="0"/>
            <a:stretch/>
          </p:blipFill>
          <p:spPr>
            <a:xfrm>
              <a:off x="6258791" y="2329809"/>
              <a:ext cx="271142" cy="271142"/>
            </a:xfrm>
            <a:prstGeom prst="rect">
              <a:avLst/>
            </a:prstGeom>
            <a:noFill/>
            <a:ln>
              <a:noFill/>
            </a:ln>
          </p:spPr>
        </p:pic>
      </p:grpSp>
      <p:sp>
        <p:nvSpPr>
          <p:cNvPr id="205" name="Google Shape;205;gbb10b688b6_2_124"/>
          <p:cNvSpPr/>
          <p:nvPr/>
        </p:nvSpPr>
        <p:spPr>
          <a:xfrm>
            <a:off x="2663178" y="2873373"/>
            <a:ext cx="968400" cy="594000"/>
          </a:xfrm>
          <a:prstGeom prst="roundRect">
            <a:avLst>
              <a:gd fmla="val 16667" name="adj"/>
            </a:avLst>
          </a:prstGeom>
          <a:solidFill>
            <a:srgbClr val="4472C4">
              <a:alpha val="20000"/>
            </a:srgbClr>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206" name="Google Shape;206;gbb10b688b6_2_124"/>
          <p:cNvSpPr/>
          <p:nvPr/>
        </p:nvSpPr>
        <p:spPr>
          <a:xfrm>
            <a:off x="2564303" y="2956958"/>
            <a:ext cx="968400" cy="594000"/>
          </a:xfrm>
          <a:prstGeom prst="roundRect">
            <a:avLst>
              <a:gd fmla="val 16667" name="adj"/>
            </a:avLst>
          </a:prstGeom>
          <a:solidFill>
            <a:srgbClr val="4472C4">
              <a:alpha val="46274"/>
            </a:srgbClr>
          </a:solidFill>
          <a:ln cap="flat" cmpd="sng" w="127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207" name="Google Shape;207;gbb10b688b6_2_124"/>
          <p:cNvSpPr/>
          <p:nvPr/>
        </p:nvSpPr>
        <p:spPr>
          <a:xfrm>
            <a:off x="2465428" y="3040542"/>
            <a:ext cx="968400" cy="594000"/>
          </a:xfrm>
          <a:prstGeom prst="roundRect">
            <a:avLst>
              <a:gd fmla="val 16667" name="adj"/>
            </a:avLst>
          </a:prstGeom>
          <a:solidFill>
            <a:schemeClr val="accent1"/>
          </a:solidFill>
          <a:ln cap="flat" cmpd="sng" w="127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Arial"/>
                <a:ea typeface="Arial"/>
                <a:cs typeface="Arial"/>
                <a:sym typeface="Arial"/>
              </a:rPr>
              <a:t>EGI-ACE Clouds</a:t>
            </a:r>
            <a:endParaRPr b="0" i="0" sz="1400" u="none" cap="none" strike="noStrike">
              <a:solidFill>
                <a:srgbClr val="000000"/>
              </a:solidFill>
              <a:latin typeface="Arial"/>
              <a:ea typeface="Arial"/>
              <a:cs typeface="Arial"/>
              <a:sym typeface="Arial"/>
            </a:endParaRPr>
          </a:p>
        </p:txBody>
      </p:sp>
      <p:sp>
        <p:nvSpPr>
          <p:cNvPr id="208" name="Google Shape;208;gbb10b688b6_2_124"/>
          <p:cNvSpPr/>
          <p:nvPr/>
        </p:nvSpPr>
        <p:spPr>
          <a:xfrm>
            <a:off x="4090887" y="2868637"/>
            <a:ext cx="968400" cy="594000"/>
          </a:xfrm>
          <a:prstGeom prst="roundRect">
            <a:avLst>
              <a:gd fmla="val 16667" name="adj"/>
            </a:avLst>
          </a:prstGeom>
          <a:solidFill>
            <a:srgbClr val="4472C4">
              <a:alpha val="20000"/>
            </a:srgbClr>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209" name="Google Shape;209;gbb10b688b6_2_124"/>
          <p:cNvSpPr/>
          <p:nvPr/>
        </p:nvSpPr>
        <p:spPr>
          <a:xfrm>
            <a:off x="3992012" y="2952222"/>
            <a:ext cx="968400" cy="594000"/>
          </a:xfrm>
          <a:prstGeom prst="roundRect">
            <a:avLst>
              <a:gd fmla="val 16667" name="adj"/>
            </a:avLst>
          </a:prstGeom>
          <a:solidFill>
            <a:srgbClr val="4472C4">
              <a:alpha val="46274"/>
            </a:srgbClr>
          </a:solidFill>
          <a:ln cap="flat" cmpd="sng" w="127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210" name="Google Shape;210;gbb10b688b6_2_124"/>
          <p:cNvSpPr/>
          <p:nvPr/>
        </p:nvSpPr>
        <p:spPr>
          <a:xfrm>
            <a:off x="3893137" y="3035806"/>
            <a:ext cx="968400" cy="594000"/>
          </a:xfrm>
          <a:prstGeom prst="roundRect">
            <a:avLst>
              <a:gd fmla="val 16667" name="adj"/>
            </a:avLst>
          </a:prstGeom>
          <a:solidFill>
            <a:schemeClr val="accent1"/>
          </a:solidFill>
          <a:ln cap="flat" cmpd="sng" w="127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Arial"/>
                <a:ea typeface="Arial"/>
                <a:cs typeface="Arial"/>
                <a:sym typeface="Arial"/>
              </a:rPr>
              <a:t>International Clouds</a:t>
            </a:r>
            <a:endParaRPr b="0" i="0" sz="1400" u="none" cap="none" strike="noStrike">
              <a:solidFill>
                <a:srgbClr val="000000"/>
              </a:solidFill>
              <a:latin typeface="Arial"/>
              <a:ea typeface="Arial"/>
              <a:cs typeface="Arial"/>
              <a:sym typeface="Arial"/>
            </a:endParaRPr>
          </a:p>
        </p:txBody>
      </p:sp>
      <p:sp>
        <p:nvSpPr>
          <p:cNvPr id="211" name="Google Shape;211;gbb10b688b6_2_124"/>
          <p:cNvSpPr/>
          <p:nvPr/>
        </p:nvSpPr>
        <p:spPr>
          <a:xfrm>
            <a:off x="5423788" y="2858094"/>
            <a:ext cx="968400" cy="594000"/>
          </a:xfrm>
          <a:prstGeom prst="roundRect">
            <a:avLst>
              <a:gd fmla="val 16667" name="adj"/>
            </a:avLst>
          </a:prstGeom>
          <a:solidFill>
            <a:srgbClr val="4472C4">
              <a:alpha val="20000"/>
            </a:srgbClr>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212" name="Google Shape;212;gbb10b688b6_2_124"/>
          <p:cNvSpPr/>
          <p:nvPr/>
        </p:nvSpPr>
        <p:spPr>
          <a:xfrm>
            <a:off x="5324913" y="2941679"/>
            <a:ext cx="968400" cy="594000"/>
          </a:xfrm>
          <a:prstGeom prst="roundRect">
            <a:avLst>
              <a:gd fmla="val 16667" name="adj"/>
            </a:avLst>
          </a:prstGeom>
          <a:solidFill>
            <a:srgbClr val="4472C4">
              <a:alpha val="46274"/>
            </a:srgbClr>
          </a:solidFill>
          <a:ln cap="flat" cmpd="sng" w="127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213" name="Google Shape;213;gbb10b688b6_2_124"/>
          <p:cNvSpPr/>
          <p:nvPr/>
        </p:nvSpPr>
        <p:spPr>
          <a:xfrm>
            <a:off x="5226038" y="3025263"/>
            <a:ext cx="968400" cy="594000"/>
          </a:xfrm>
          <a:prstGeom prst="roundRect">
            <a:avLst>
              <a:gd fmla="val 16667" name="adj"/>
            </a:avLst>
          </a:prstGeom>
          <a:solidFill>
            <a:schemeClr val="accent1"/>
          </a:solidFill>
          <a:ln cap="flat" cmpd="sng" w="127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Arial"/>
                <a:ea typeface="Arial"/>
                <a:cs typeface="Arial"/>
                <a:sym typeface="Arial"/>
              </a:rPr>
              <a:t>Other EGI Clouds</a:t>
            </a:r>
            <a:endParaRPr b="0" i="0" sz="1400" u="none" cap="none" strike="noStrike">
              <a:solidFill>
                <a:srgbClr val="000000"/>
              </a:solidFill>
              <a:latin typeface="Arial"/>
              <a:ea typeface="Arial"/>
              <a:cs typeface="Arial"/>
              <a:sym typeface="Arial"/>
            </a:endParaRPr>
          </a:p>
        </p:txBody>
      </p:sp>
      <p:sp>
        <p:nvSpPr>
          <p:cNvPr id="214" name="Google Shape;214;gbb10b688b6_2_124"/>
          <p:cNvSpPr/>
          <p:nvPr/>
        </p:nvSpPr>
        <p:spPr>
          <a:xfrm>
            <a:off x="1681016" y="3319170"/>
            <a:ext cx="716945" cy="346451"/>
          </a:xfrm>
          <a:prstGeom prst="rightArrow">
            <a:avLst>
              <a:gd fmla="val 50000" name="adj1"/>
              <a:gd fmla="val 50000" name="adj2"/>
            </a:avLst>
          </a:prstGeom>
          <a:gradFill>
            <a:gsLst>
              <a:gs pos="0">
                <a:srgbClr val="99B5FF"/>
              </a:gs>
              <a:gs pos="35000">
                <a:srgbClr val="B9CBFF"/>
              </a:gs>
              <a:gs pos="100000">
                <a:srgbClr val="E2E9FF"/>
              </a:gs>
            </a:gsLst>
            <a:lin ang="16200000" scaled="0"/>
          </a:gradFill>
          <a:ln cap="flat" cmpd="sng" w="9525">
            <a:solidFill>
              <a:srgbClr val="3E6EC2"/>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15" name="Google Shape;215;gbb10b688b6_2_124"/>
          <p:cNvSpPr/>
          <p:nvPr/>
        </p:nvSpPr>
        <p:spPr>
          <a:xfrm>
            <a:off x="7146877" y="1832600"/>
            <a:ext cx="1766400" cy="3957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216" name="Google Shape;216;gbb10b688b6_2_124"/>
          <p:cNvGrpSpPr/>
          <p:nvPr/>
        </p:nvGrpSpPr>
        <p:grpSpPr>
          <a:xfrm>
            <a:off x="7313573" y="1869697"/>
            <a:ext cx="1549204" cy="325740"/>
            <a:chOff x="4282104" y="2840926"/>
            <a:chExt cx="1549204" cy="325740"/>
          </a:xfrm>
        </p:grpSpPr>
        <p:pic>
          <p:nvPicPr>
            <p:cNvPr id="217" name="Google Shape;217;gbb10b688b6_2_124"/>
            <p:cNvPicPr preferRelativeResize="0"/>
            <p:nvPr/>
          </p:nvPicPr>
          <p:blipFill rotWithShape="1">
            <a:blip r:embed="rId11">
              <a:alphaModFix/>
            </a:blip>
            <a:srcRect b="0" l="0" r="0" t="0"/>
            <a:stretch/>
          </p:blipFill>
          <p:spPr>
            <a:xfrm>
              <a:off x="4282104" y="2840926"/>
              <a:ext cx="366457" cy="325740"/>
            </a:xfrm>
            <a:prstGeom prst="rect">
              <a:avLst/>
            </a:prstGeom>
            <a:noFill/>
            <a:ln>
              <a:noFill/>
            </a:ln>
          </p:spPr>
        </p:pic>
        <p:sp>
          <p:nvSpPr>
            <p:cNvPr id="218" name="Google Shape;218;gbb10b688b6_2_124"/>
            <p:cNvSpPr txBox="1"/>
            <p:nvPr/>
          </p:nvSpPr>
          <p:spPr>
            <a:xfrm>
              <a:off x="4587010" y="2883138"/>
              <a:ext cx="1244298" cy="24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Arial"/>
                  <a:ea typeface="Arial"/>
                  <a:cs typeface="Arial"/>
                  <a:sym typeface="Arial"/>
                </a:rPr>
                <a:t>Federated Identity</a:t>
              </a:r>
              <a:endParaRPr b="0" i="0" sz="1400" u="none" cap="none" strike="noStrike">
                <a:solidFill>
                  <a:srgbClr val="000000"/>
                </a:solidFill>
                <a:latin typeface="Arial"/>
                <a:ea typeface="Arial"/>
                <a:cs typeface="Arial"/>
                <a:sym typeface="Arial"/>
              </a:endParaRPr>
            </a:p>
          </p:txBody>
        </p:sp>
      </p:grpSp>
      <p:grpSp>
        <p:nvGrpSpPr>
          <p:cNvPr id="219" name="Google Shape;219;gbb10b688b6_2_124"/>
          <p:cNvGrpSpPr/>
          <p:nvPr/>
        </p:nvGrpSpPr>
        <p:grpSpPr>
          <a:xfrm>
            <a:off x="421687" y="930525"/>
            <a:ext cx="2040275" cy="310118"/>
            <a:chOff x="3041867" y="2350767"/>
            <a:chExt cx="2040275" cy="310118"/>
          </a:xfrm>
        </p:grpSpPr>
        <p:pic>
          <p:nvPicPr>
            <p:cNvPr id="220" name="Google Shape;220;gbb10b688b6_2_124"/>
            <p:cNvPicPr preferRelativeResize="0"/>
            <p:nvPr/>
          </p:nvPicPr>
          <p:blipFill rotWithShape="1">
            <a:blip r:embed="rId12">
              <a:alphaModFix/>
            </a:blip>
            <a:srcRect b="0" l="0" r="0" t="0"/>
            <a:stretch/>
          </p:blipFill>
          <p:spPr>
            <a:xfrm>
              <a:off x="3041867" y="2350767"/>
              <a:ext cx="348883" cy="310118"/>
            </a:xfrm>
            <a:prstGeom prst="rect">
              <a:avLst/>
            </a:prstGeom>
            <a:noFill/>
            <a:ln>
              <a:noFill/>
            </a:ln>
          </p:spPr>
        </p:pic>
        <p:sp>
          <p:nvSpPr>
            <p:cNvPr id="221" name="Google Shape;221;gbb10b688b6_2_124"/>
            <p:cNvSpPr txBox="1"/>
            <p:nvPr/>
          </p:nvSpPr>
          <p:spPr>
            <a:xfrm>
              <a:off x="3352275" y="2386110"/>
              <a:ext cx="1729867" cy="24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GB" sz="1200" u="none" cap="none" strike="noStrike">
                  <a:solidFill>
                    <a:schemeClr val="dk1"/>
                  </a:solidFill>
                  <a:latin typeface="Arial"/>
                  <a:ea typeface="Arial"/>
                  <a:cs typeface="Arial"/>
                  <a:sym typeface="Arial"/>
                </a:rPr>
                <a:t>Federated Compute</a:t>
              </a:r>
              <a:endParaRPr b="0" i="0" sz="2000" u="none" cap="none" strike="noStrike">
                <a:solidFill>
                  <a:schemeClr val="dk1"/>
                </a:solidFill>
                <a:latin typeface="Arial"/>
                <a:ea typeface="Arial"/>
                <a:cs typeface="Arial"/>
                <a:sym typeface="Arial"/>
              </a:endParaRPr>
            </a:p>
          </p:txBody>
        </p:sp>
      </p:grpSp>
      <p:sp>
        <p:nvSpPr>
          <p:cNvPr id="222" name="Google Shape;222;gbb10b688b6_2_124"/>
          <p:cNvSpPr/>
          <p:nvPr/>
        </p:nvSpPr>
        <p:spPr>
          <a:xfrm>
            <a:off x="701353" y="3289573"/>
            <a:ext cx="1202408" cy="444218"/>
          </a:xfrm>
          <a:prstGeom prst="rect">
            <a:avLst/>
          </a:prstGeom>
          <a:solidFill>
            <a:schemeClr val="lt1"/>
          </a:solidFill>
          <a:ln cap="flat" cmpd="sng" w="12700">
            <a:solidFill>
              <a:srgbClr val="005FA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dk1"/>
                </a:solidFill>
                <a:latin typeface="Arial"/>
                <a:ea typeface="Arial"/>
                <a:cs typeface="Arial"/>
                <a:sym typeface="Arial"/>
              </a:rPr>
              <a:t>Dynamic DNS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gbacec6ad04_6_74"/>
          <p:cNvSpPr txBox="1"/>
          <p:nvPr>
            <p:ph idx="1" type="body"/>
          </p:nvPr>
        </p:nvSpPr>
        <p:spPr>
          <a:xfrm>
            <a:off x="194845" y="1278269"/>
            <a:ext cx="8754300" cy="3197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000"/>
              <a:buNone/>
            </a:pPr>
            <a:r>
              <a:t/>
            </a:r>
            <a:endParaRPr b="1"/>
          </a:p>
          <a:p>
            <a:pPr indent="0" lvl="0" marL="0" rtl="0" algn="l">
              <a:lnSpc>
                <a:spcPct val="90000"/>
              </a:lnSpc>
              <a:spcBef>
                <a:spcPts val="0"/>
              </a:spcBef>
              <a:spcAft>
                <a:spcPts val="0"/>
              </a:spcAft>
              <a:buSzPts val="2000"/>
              <a:buNone/>
            </a:pPr>
            <a:r>
              <a:t/>
            </a:r>
            <a:endParaRPr b="1"/>
          </a:p>
          <a:p>
            <a:pPr indent="0" lvl="0" marL="0" rtl="0" algn="l">
              <a:lnSpc>
                <a:spcPct val="90000"/>
              </a:lnSpc>
              <a:spcBef>
                <a:spcPts val="0"/>
              </a:spcBef>
              <a:spcAft>
                <a:spcPts val="0"/>
              </a:spcAft>
              <a:buSzPts val="2000"/>
              <a:buNone/>
            </a:pPr>
            <a:r>
              <a:t/>
            </a:r>
            <a:endParaRPr b="1"/>
          </a:p>
          <a:p>
            <a:pPr indent="0" lvl="0" marL="0" rtl="0" algn="l">
              <a:lnSpc>
                <a:spcPct val="90000"/>
              </a:lnSpc>
              <a:spcBef>
                <a:spcPts val="0"/>
              </a:spcBef>
              <a:spcAft>
                <a:spcPts val="0"/>
              </a:spcAft>
              <a:buSzPts val="2000"/>
              <a:buNone/>
            </a:pPr>
            <a:r>
              <a:t/>
            </a:r>
            <a:endParaRPr b="1"/>
          </a:p>
          <a:p>
            <a:pPr indent="0" lvl="0" marL="0" rtl="0" algn="l">
              <a:lnSpc>
                <a:spcPct val="90000"/>
              </a:lnSpc>
              <a:spcBef>
                <a:spcPts val="0"/>
              </a:spcBef>
              <a:spcAft>
                <a:spcPts val="0"/>
              </a:spcAft>
              <a:buSzPts val="2000"/>
              <a:buNone/>
            </a:pPr>
            <a:r>
              <a:t/>
            </a:r>
            <a:endParaRPr/>
          </a:p>
          <a:p>
            <a:pPr indent="0" lvl="0" marL="0" rtl="0" algn="l">
              <a:lnSpc>
                <a:spcPct val="90000"/>
              </a:lnSpc>
              <a:spcBef>
                <a:spcPts val="750"/>
              </a:spcBef>
              <a:spcAft>
                <a:spcPts val="0"/>
              </a:spcAft>
              <a:buSzPts val="2000"/>
              <a:buNone/>
            </a:pPr>
            <a:r>
              <a:t/>
            </a:r>
            <a:endParaRPr/>
          </a:p>
        </p:txBody>
      </p:sp>
      <p:sp>
        <p:nvSpPr>
          <p:cNvPr id="689" name="Google Shape;689;gbacec6ad04_6_74"/>
          <p:cNvSpPr txBox="1"/>
          <p:nvPr>
            <p:ph type="title"/>
          </p:nvPr>
        </p:nvSpPr>
        <p:spPr>
          <a:xfrm>
            <a:off x="2579077" y="169145"/>
            <a:ext cx="4728900" cy="34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500"/>
              <a:buNone/>
            </a:pPr>
            <a:r>
              <a:rPr lang="en-GB"/>
              <a:t>OpenRDM</a:t>
            </a:r>
            <a:endParaRPr/>
          </a:p>
        </p:txBody>
      </p:sp>
      <p:sp>
        <p:nvSpPr>
          <p:cNvPr id="690" name="Google Shape;690;gbacec6ad04_6_74"/>
          <p:cNvSpPr txBox="1"/>
          <p:nvPr>
            <p:ph idx="2" type="subTitle"/>
          </p:nvPr>
        </p:nvSpPr>
        <p:spPr>
          <a:xfrm>
            <a:off x="2579076" y="628358"/>
            <a:ext cx="4728900" cy="36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000"/>
              <a:buNone/>
            </a:pPr>
            <a:r>
              <a:rPr lang="en-GB"/>
              <a:t>Service Operations</a:t>
            </a:r>
            <a:endParaRPr/>
          </a:p>
          <a:p>
            <a:pPr indent="0" lvl="0" marL="0" rtl="0" algn="l">
              <a:lnSpc>
                <a:spcPct val="90000"/>
              </a:lnSpc>
              <a:spcBef>
                <a:spcPts val="750"/>
              </a:spcBef>
              <a:spcAft>
                <a:spcPts val="0"/>
              </a:spcAft>
              <a:buSzPts val="2000"/>
              <a:buNone/>
            </a:pPr>
            <a:r>
              <a:t/>
            </a:r>
            <a:endParaRPr/>
          </a:p>
        </p:txBody>
      </p:sp>
      <p:sp>
        <p:nvSpPr>
          <p:cNvPr id="691" name="Google Shape;691;gbacec6ad04_6_74"/>
          <p:cNvSpPr txBox="1"/>
          <p:nvPr>
            <p:ph idx="1" type="body"/>
          </p:nvPr>
        </p:nvSpPr>
        <p:spPr>
          <a:xfrm>
            <a:off x="194845" y="1278269"/>
            <a:ext cx="8754300" cy="3197400"/>
          </a:xfrm>
          <a:prstGeom prst="rect">
            <a:avLst/>
          </a:prstGeom>
          <a:noFill/>
          <a:ln>
            <a:noFill/>
          </a:ln>
        </p:spPr>
        <p:txBody>
          <a:bodyPr anchorCtr="0" anchor="t" bIns="45700" lIns="91425" spcFirstLastPara="1" rIns="91425" wrap="square" tIns="45700">
            <a:noAutofit/>
          </a:bodyPr>
          <a:lstStyle/>
          <a:p>
            <a:pPr indent="-342900" lvl="0" marL="457200" rtl="0" algn="just">
              <a:lnSpc>
                <a:spcPct val="115000"/>
              </a:lnSpc>
              <a:spcBef>
                <a:spcPts val="0"/>
              </a:spcBef>
              <a:spcAft>
                <a:spcPts val="0"/>
              </a:spcAft>
              <a:buSzPts val="1800"/>
              <a:buChar char="•"/>
            </a:pPr>
            <a:r>
              <a:rPr lang="en-GB" sz="1800"/>
              <a:t>The service will be provided by </a:t>
            </a:r>
            <a:r>
              <a:rPr b="1" lang="en-GB" sz="1800"/>
              <a:t>EnhanceR</a:t>
            </a:r>
            <a:r>
              <a:rPr lang="en-GB" sz="1800"/>
              <a:t> as a centrally managed instance (</a:t>
            </a:r>
            <a:r>
              <a:rPr b="1" lang="en-GB" sz="1800"/>
              <a:t>OpenRDM.eu)</a:t>
            </a:r>
            <a:r>
              <a:rPr lang="en-GB" sz="1800"/>
              <a:t>  and will provide access to </a:t>
            </a:r>
            <a:r>
              <a:rPr b="1" lang="en-GB" sz="1800"/>
              <a:t>long-tail of science</a:t>
            </a:r>
            <a:r>
              <a:rPr lang="en-GB" sz="1800"/>
              <a:t> type use cases</a:t>
            </a:r>
            <a:endParaRPr sz="1800"/>
          </a:p>
          <a:p>
            <a:pPr indent="0" lvl="0" marL="457200" rtl="0" algn="just">
              <a:lnSpc>
                <a:spcPct val="115000"/>
              </a:lnSpc>
              <a:spcBef>
                <a:spcPts val="600"/>
              </a:spcBef>
              <a:spcAft>
                <a:spcPts val="0"/>
              </a:spcAft>
              <a:buSzPts val="2000"/>
              <a:buNone/>
            </a:pPr>
            <a:r>
              <a:t/>
            </a:r>
            <a:endParaRPr sz="1800"/>
          </a:p>
          <a:p>
            <a:pPr indent="-342900" lvl="0" marL="457200" rtl="0" algn="just">
              <a:lnSpc>
                <a:spcPct val="115000"/>
              </a:lnSpc>
              <a:spcBef>
                <a:spcPts val="600"/>
              </a:spcBef>
              <a:spcAft>
                <a:spcPts val="0"/>
              </a:spcAft>
              <a:buSzPts val="1800"/>
              <a:buChar char="•"/>
            </a:pPr>
            <a:r>
              <a:rPr lang="en-GB" sz="1800"/>
              <a:t>Additionally dedicated instances for </a:t>
            </a:r>
            <a:endParaRPr sz="1800"/>
          </a:p>
          <a:p>
            <a:pPr indent="0" lvl="0" marL="0" rtl="0" algn="just">
              <a:lnSpc>
                <a:spcPct val="115000"/>
              </a:lnSpc>
              <a:spcBef>
                <a:spcPts val="600"/>
              </a:spcBef>
              <a:spcAft>
                <a:spcPts val="0"/>
              </a:spcAft>
              <a:buSzPts val="2000"/>
              <a:buNone/>
            </a:pPr>
            <a:r>
              <a:rPr lang="en-GB" sz="1800"/>
              <a:t>specific communities will be setup on top</a:t>
            </a:r>
            <a:endParaRPr sz="1800"/>
          </a:p>
          <a:p>
            <a:pPr indent="0" lvl="0" marL="0" rtl="0" algn="just">
              <a:lnSpc>
                <a:spcPct val="115000"/>
              </a:lnSpc>
              <a:spcBef>
                <a:spcPts val="600"/>
              </a:spcBef>
              <a:spcAft>
                <a:spcPts val="0"/>
              </a:spcAft>
              <a:buSzPts val="2000"/>
              <a:buNone/>
            </a:pPr>
            <a:r>
              <a:rPr lang="en-GB" sz="1800"/>
              <a:t>of EGI Federated resources</a:t>
            </a:r>
            <a:endParaRPr sz="1800"/>
          </a:p>
          <a:p>
            <a:pPr indent="0" lvl="0" marL="0" rtl="0" algn="just">
              <a:lnSpc>
                <a:spcPct val="115000"/>
              </a:lnSpc>
              <a:spcBef>
                <a:spcPts val="600"/>
              </a:spcBef>
              <a:spcAft>
                <a:spcPts val="0"/>
              </a:spcAft>
              <a:buSzPts val="2000"/>
              <a:buNone/>
            </a:pPr>
            <a:r>
              <a:t/>
            </a:r>
            <a:endParaRPr sz="1800"/>
          </a:p>
          <a:p>
            <a:pPr indent="0" lvl="0" marL="0" rtl="0" algn="just">
              <a:lnSpc>
                <a:spcPct val="115000"/>
              </a:lnSpc>
              <a:spcBef>
                <a:spcPts val="600"/>
              </a:spcBef>
              <a:spcAft>
                <a:spcPts val="0"/>
              </a:spcAft>
              <a:buSzPts val="2000"/>
              <a:buNone/>
            </a:pPr>
            <a:r>
              <a:t/>
            </a:r>
            <a:endParaRPr sz="1800"/>
          </a:p>
          <a:p>
            <a:pPr indent="0" lvl="0" marL="0" rtl="0" algn="just">
              <a:lnSpc>
                <a:spcPct val="115000"/>
              </a:lnSpc>
              <a:spcBef>
                <a:spcPts val="600"/>
              </a:spcBef>
              <a:spcAft>
                <a:spcPts val="0"/>
              </a:spcAft>
              <a:buSzPts val="2000"/>
              <a:buNone/>
            </a:pPr>
            <a:r>
              <a:t/>
            </a:r>
            <a:endParaRPr sz="1800"/>
          </a:p>
          <a:p>
            <a:pPr indent="0" lvl="0" marL="0" rtl="0" algn="l">
              <a:lnSpc>
                <a:spcPct val="90000"/>
              </a:lnSpc>
              <a:spcBef>
                <a:spcPts val="600"/>
              </a:spcBef>
              <a:spcAft>
                <a:spcPts val="0"/>
              </a:spcAft>
              <a:buSzPts val="2000"/>
              <a:buNone/>
            </a:pPr>
            <a:r>
              <a:t/>
            </a:r>
            <a:endParaRPr b="1">
              <a:solidFill>
                <a:srgbClr val="000000"/>
              </a:solidFill>
            </a:endParaRPr>
          </a:p>
          <a:p>
            <a:pPr indent="0" lvl="0" marL="0" rtl="0" algn="l">
              <a:lnSpc>
                <a:spcPct val="90000"/>
              </a:lnSpc>
              <a:spcBef>
                <a:spcPts val="0"/>
              </a:spcBef>
              <a:spcAft>
                <a:spcPts val="0"/>
              </a:spcAft>
              <a:buSzPts val="2000"/>
              <a:buNone/>
            </a:pPr>
            <a:r>
              <a:t/>
            </a:r>
            <a:endParaRPr b="1">
              <a:solidFill>
                <a:srgbClr val="000000"/>
              </a:solidFill>
            </a:endParaRPr>
          </a:p>
          <a:p>
            <a:pPr indent="0" lvl="0" marL="0" rtl="0" algn="l">
              <a:lnSpc>
                <a:spcPct val="90000"/>
              </a:lnSpc>
              <a:spcBef>
                <a:spcPts val="0"/>
              </a:spcBef>
              <a:spcAft>
                <a:spcPts val="0"/>
              </a:spcAft>
              <a:buSzPts val="2000"/>
              <a:buNone/>
            </a:pPr>
            <a:r>
              <a:t/>
            </a:r>
            <a:endParaRPr b="1"/>
          </a:p>
          <a:p>
            <a:pPr indent="0" lvl="0" marL="0" rtl="0" algn="l">
              <a:lnSpc>
                <a:spcPct val="90000"/>
              </a:lnSpc>
              <a:spcBef>
                <a:spcPts val="0"/>
              </a:spcBef>
              <a:spcAft>
                <a:spcPts val="0"/>
              </a:spcAft>
              <a:buSzPts val="2000"/>
              <a:buNone/>
            </a:pPr>
            <a:r>
              <a:t/>
            </a:r>
            <a:endParaRPr/>
          </a:p>
          <a:p>
            <a:pPr indent="0" lvl="0" marL="0" rtl="0" algn="l">
              <a:lnSpc>
                <a:spcPct val="90000"/>
              </a:lnSpc>
              <a:spcBef>
                <a:spcPts val="750"/>
              </a:spcBef>
              <a:spcAft>
                <a:spcPts val="0"/>
              </a:spcAft>
              <a:buSzPts val="2000"/>
              <a:buNone/>
            </a:pPr>
            <a:r>
              <a:t/>
            </a:r>
            <a:endParaRPr/>
          </a:p>
        </p:txBody>
      </p:sp>
      <p:pic>
        <p:nvPicPr>
          <p:cNvPr id="692" name="Google Shape;692;gbacec6ad04_6_74"/>
          <p:cNvPicPr preferRelativeResize="0"/>
          <p:nvPr/>
        </p:nvPicPr>
        <p:blipFill rotWithShape="1">
          <a:blip r:embed="rId3">
            <a:alphaModFix/>
          </a:blip>
          <a:srcRect b="0" l="0" r="0" t="0"/>
          <a:stretch/>
        </p:blipFill>
        <p:spPr>
          <a:xfrm>
            <a:off x="4396975" y="1906800"/>
            <a:ext cx="4432750" cy="297087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gbacec6ad04_6_13"/>
          <p:cNvSpPr txBox="1"/>
          <p:nvPr>
            <p:ph type="title"/>
          </p:nvPr>
        </p:nvSpPr>
        <p:spPr>
          <a:xfrm>
            <a:off x="2579075" y="169150"/>
            <a:ext cx="5161500" cy="34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500"/>
              <a:buNone/>
            </a:pPr>
            <a:r>
              <a:rPr lang="en-GB"/>
              <a:t>Documentation</a:t>
            </a:r>
            <a:endParaRPr/>
          </a:p>
        </p:txBody>
      </p:sp>
      <p:sp>
        <p:nvSpPr>
          <p:cNvPr id="698" name="Google Shape;698;gbacec6ad04_6_13"/>
          <p:cNvSpPr txBox="1"/>
          <p:nvPr>
            <p:ph idx="2" type="subTitle"/>
          </p:nvPr>
        </p:nvSpPr>
        <p:spPr>
          <a:xfrm>
            <a:off x="2579076" y="628358"/>
            <a:ext cx="4728900" cy="36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750"/>
              </a:spcBef>
              <a:spcAft>
                <a:spcPts val="0"/>
              </a:spcAft>
              <a:buSzPts val="2000"/>
              <a:buNone/>
            </a:pPr>
            <a:r>
              <a:rPr lang="en-GB"/>
              <a:t>Internal and External</a:t>
            </a:r>
            <a:endParaRPr/>
          </a:p>
        </p:txBody>
      </p:sp>
      <p:sp>
        <p:nvSpPr>
          <p:cNvPr id="699" name="Google Shape;699;gbacec6ad04_6_13"/>
          <p:cNvSpPr txBox="1"/>
          <p:nvPr/>
        </p:nvSpPr>
        <p:spPr>
          <a:xfrm>
            <a:off x="474950" y="1263125"/>
            <a:ext cx="7881900" cy="61569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90000"/>
              </a:lnSpc>
              <a:spcBef>
                <a:spcPts val="800"/>
              </a:spcBef>
              <a:spcAft>
                <a:spcPts val="0"/>
              </a:spcAft>
              <a:buClr>
                <a:schemeClr val="dk1"/>
              </a:buClr>
              <a:buSzPts val="1800"/>
              <a:buFont typeface="Calibri"/>
              <a:buChar char="●"/>
            </a:pPr>
            <a:r>
              <a:rPr b="0" i="0" lang="en-GB" sz="1800" u="sng" cap="none" strike="noStrike">
                <a:solidFill>
                  <a:schemeClr val="hlink"/>
                </a:solidFill>
                <a:latin typeface="Calibri"/>
                <a:ea typeface="Calibri"/>
                <a:cs typeface="Calibri"/>
                <a:sym typeface="Calibri"/>
                <a:hlinkClick r:id="rId3"/>
              </a:rPr>
              <a:t>Online Storage</a:t>
            </a:r>
            <a:endParaRPr b="0" i="0" sz="1800" u="none" cap="none" strike="noStrike">
              <a:solidFill>
                <a:schemeClr val="dk1"/>
              </a:solidFill>
              <a:latin typeface="Calibri"/>
              <a:ea typeface="Calibri"/>
              <a:cs typeface="Calibri"/>
              <a:sym typeface="Calibri"/>
            </a:endParaRPr>
          </a:p>
          <a:p>
            <a:pPr indent="0" lvl="0" marL="0" marR="0" rtl="0" algn="l">
              <a:lnSpc>
                <a:spcPct val="90000"/>
              </a:lnSpc>
              <a:spcBef>
                <a:spcPts val="80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342900" lvl="0" marL="457200" marR="0" rtl="0" algn="l">
              <a:lnSpc>
                <a:spcPct val="90000"/>
              </a:lnSpc>
              <a:spcBef>
                <a:spcPts val="800"/>
              </a:spcBef>
              <a:spcAft>
                <a:spcPts val="0"/>
              </a:spcAft>
              <a:buClr>
                <a:schemeClr val="dk1"/>
              </a:buClr>
              <a:buSzPts val="1800"/>
              <a:buFont typeface="Calibri"/>
              <a:buChar char="●"/>
            </a:pPr>
            <a:r>
              <a:rPr b="0" i="0" lang="en-GB" sz="1800" u="none" cap="none" strike="noStrike">
                <a:solidFill>
                  <a:schemeClr val="dk1"/>
                </a:solidFill>
                <a:latin typeface="Calibri"/>
                <a:ea typeface="Calibri"/>
                <a:cs typeface="Calibri"/>
                <a:sym typeface="Calibri"/>
              </a:rPr>
              <a:t>DataHub ( </a:t>
            </a:r>
            <a:r>
              <a:rPr b="0" i="0" lang="en-GB" sz="1800" u="sng" cap="none" strike="noStrike">
                <a:solidFill>
                  <a:schemeClr val="hlink"/>
                </a:solidFill>
                <a:latin typeface="Calibri"/>
                <a:ea typeface="Calibri"/>
                <a:cs typeface="Calibri"/>
                <a:sym typeface="Calibri"/>
                <a:hlinkClick r:id="rId4"/>
              </a:rPr>
              <a:t>user</a:t>
            </a:r>
            <a:r>
              <a:rPr b="0" i="0" lang="en-GB" sz="1800" u="none" cap="none" strike="noStrike">
                <a:solidFill>
                  <a:schemeClr val="dk1"/>
                </a:solidFill>
                <a:latin typeface="Calibri"/>
                <a:ea typeface="Calibri"/>
                <a:cs typeface="Calibri"/>
                <a:sym typeface="Calibri"/>
              </a:rPr>
              <a:t> and </a:t>
            </a:r>
            <a:r>
              <a:rPr b="0" i="0" lang="en-GB" sz="1800" u="sng" cap="none" strike="noStrike">
                <a:solidFill>
                  <a:schemeClr val="hlink"/>
                </a:solidFill>
                <a:latin typeface="Calibri"/>
                <a:ea typeface="Calibri"/>
                <a:cs typeface="Calibri"/>
                <a:sym typeface="Calibri"/>
                <a:hlinkClick r:id="rId5"/>
              </a:rPr>
              <a:t>provider</a:t>
            </a:r>
            <a:r>
              <a:rPr b="0" i="0" lang="en-GB" sz="1800" u="none" cap="none" strike="noStrike">
                <a:solidFill>
                  <a:schemeClr val="dk1"/>
                </a:solidFill>
                <a:latin typeface="Calibri"/>
                <a:ea typeface="Calibri"/>
                <a:cs typeface="Calibri"/>
                <a:sym typeface="Calibri"/>
              </a:rPr>
              <a:t> guides )</a:t>
            </a:r>
            <a:endParaRPr b="0" i="0" sz="1800" u="none" cap="none" strike="noStrike">
              <a:solidFill>
                <a:schemeClr val="dk1"/>
              </a:solidFill>
              <a:latin typeface="Calibri"/>
              <a:ea typeface="Calibri"/>
              <a:cs typeface="Calibri"/>
              <a:sym typeface="Calibri"/>
            </a:endParaRPr>
          </a:p>
          <a:p>
            <a:pPr indent="0" lvl="0" marL="457200" marR="0" rtl="0" algn="l">
              <a:lnSpc>
                <a:spcPct val="90000"/>
              </a:lnSpc>
              <a:spcBef>
                <a:spcPts val="80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342900" lvl="0" marL="457200" marR="0" rtl="0" algn="l">
              <a:lnSpc>
                <a:spcPct val="90000"/>
              </a:lnSpc>
              <a:spcBef>
                <a:spcPts val="800"/>
              </a:spcBef>
              <a:spcAft>
                <a:spcPts val="0"/>
              </a:spcAft>
              <a:buClr>
                <a:schemeClr val="dk1"/>
              </a:buClr>
              <a:buSzPts val="1800"/>
              <a:buFont typeface="Calibri"/>
              <a:buChar char="●"/>
            </a:pPr>
            <a:r>
              <a:rPr b="0" i="0" lang="en-GB" sz="1800" u="sng" cap="none" strike="noStrike">
                <a:solidFill>
                  <a:schemeClr val="hlink"/>
                </a:solidFill>
                <a:latin typeface="Calibri"/>
                <a:ea typeface="Calibri"/>
                <a:cs typeface="Calibri"/>
                <a:sym typeface="Calibri"/>
                <a:hlinkClick r:id="rId6"/>
              </a:rPr>
              <a:t>Data Transfer </a:t>
            </a:r>
            <a:endParaRPr b="0" i="0" sz="1800" u="none" cap="none" strike="noStrike">
              <a:solidFill>
                <a:schemeClr val="dk1"/>
              </a:solidFill>
              <a:latin typeface="Calibri"/>
              <a:ea typeface="Calibri"/>
              <a:cs typeface="Calibri"/>
              <a:sym typeface="Calibri"/>
            </a:endParaRPr>
          </a:p>
          <a:p>
            <a:pPr indent="0" lvl="0" marL="457200" marR="0" rtl="0" algn="l">
              <a:lnSpc>
                <a:spcPct val="90000"/>
              </a:lnSpc>
              <a:spcBef>
                <a:spcPts val="80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342900" lvl="0" marL="457200" marR="0" rtl="0" algn="l">
              <a:lnSpc>
                <a:spcPct val="90000"/>
              </a:lnSpc>
              <a:spcBef>
                <a:spcPts val="800"/>
              </a:spcBef>
              <a:spcAft>
                <a:spcPts val="0"/>
              </a:spcAft>
              <a:buClr>
                <a:schemeClr val="dk1"/>
              </a:buClr>
              <a:buSzPts val="1800"/>
              <a:buFont typeface="Calibri"/>
              <a:buChar char="●"/>
            </a:pPr>
            <a:r>
              <a:rPr b="0" i="0" lang="en-GB" sz="1800" u="sng" cap="none" strike="noStrike">
                <a:solidFill>
                  <a:schemeClr val="hlink"/>
                </a:solidFill>
                <a:latin typeface="Calibri"/>
                <a:ea typeface="Calibri"/>
                <a:cs typeface="Calibri"/>
                <a:sym typeface="Calibri"/>
                <a:hlinkClick r:id="rId7"/>
              </a:rPr>
              <a:t>Rucio</a:t>
            </a:r>
            <a:endParaRPr b="0" i="0" sz="1800" u="none" cap="none" strike="noStrike">
              <a:solidFill>
                <a:schemeClr val="dk1"/>
              </a:solidFill>
              <a:latin typeface="Calibri"/>
              <a:ea typeface="Calibri"/>
              <a:cs typeface="Calibri"/>
              <a:sym typeface="Calibri"/>
            </a:endParaRPr>
          </a:p>
          <a:p>
            <a:pPr indent="0" lvl="0" marL="457200" marR="0" rtl="0" algn="l">
              <a:lnSpc>
                <a:spcPct val="90000"/>
              </a:lnSpc>
              <a:spcBef>
                <a:spcPts val="80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342900" lvl="0" marL="457200" marR="0" rtl="0" algn="l">
              <a:lnSpc>
                <a:spcPct val="90000"/>
              </a:lnSpc>
              <a:spcBef>
                <a:spcPts val="800"/>
              </a:spcBef>
              <a:spcAft>
                <a:spcPts val="0"/>
              </a:spcAft>
              <a:buClr>
                <a:schemeClr val="dk1"/>
              </a:buClr>
              <a:buSzPts val="1800"/>
              <a:buFont typeface="Calibri"/>
              <a:buChar char="●"/>
            </a:pPr>
            <a:r>
              <a:rPr b="0" i="0" lang="en-GB" sz="1800" u="sng" cap="none" strike="noStrike">
                <a:solidFill>
                  <a:schemeClr val="hlink"/>
                </a:solidFill>
                <a:latin typeface="Calibri"/>
                <a:ea typeface="Calibri"/>
                <a:cs typeface="Calibri"/>
                <a:sym typeface="Calibri"/>
                <a:hlinkClick r:id="rId8"/>
              </a:rPr>
              <a:t>OpenBIS user guide</a:t>
            </a:r>
            <a:endParaRPr b="0" i="0" sz="1800" u="none" cap="none" strike="noStrike">
              <a:solidFill>
                <a:schemeClr val="dk1"/>
              </a:solidFill>
              <a:latin typeface="Calibri"/>
              <a:ea typeface="Calibri"/>
              <a:cs typeface="Calibri"/>
              <a:sym typeface="Calibri"/>
            </a:endParaRPr>
          </a:p>
          <a:p>
            <a:pPr indent="0" lvl="0" marL="0" marR="0" rtl="0" algn="l">
              <a:lnSpc>
                <a:spcPct val="90000"/>
              </a:lnSpc>
              <a:spcBef>
                <a:spcPts val="80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90000"/>
              </a:lnSpc>
              <a:spcBef>
                <a:spcPts val="80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90000"/>
              </a:lnSpc>
              <a:spcBef>
                <a:spcPts val="80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90000"/>
              </a:lnSpc>
              <a:spcBef>
                <a:spcPts val="80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90000"/>
              </a:lnSpc>
              <a:spcBef>
                <a:spcPts val="80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90000"/>
              </a:lnSpc>
              <a:spcBef>
                <a:spcPts val="80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90000"/>
              </a:lnSpc>
              <a:spcBef>
                <a:spcPts val="80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gbb10b688b6_8_31"/>
          <p:cNvSpPr txBox="1"/>
          <p:nvPr>
            <p:ph idx="2" type="body"/>
          </p:nvPr>
        </p:nvSpPr>
        <p:spPr>
          <a:xfrm>
            <a:off x="190500" y="1026150"/>
            <a:ext cx="8763000" cy="4062000"/>
          </a:xfrm>
          <a:prstGeom prst="rect">
            <a:avLst/>
          </a:prstGeom>
          <a:noFill/>
          <a:ln>
            <a:noFill/>
          </a:ln>
        </p:spPr>
        <p:txBody>
          <a:bodyPr anchorCtr="0" anchor="t" bIns="45700" lIns="91425" spcFirstLastPara="1" rIns="91425" wrap="square" tIns="45700">
            <a:noAutofit/>
          </a:bodyPr>
          <a:lstStyle/>
          <a:p>
            <a:pPr indent="0" lvl="0" marL="101600" rtl="0" algn="l">
              <a:lnSpc>
                <a:spcPct val="90000"/>
              </a:lnSpc>
              <a:spcBef>
                <a:spcPts val="750"/>
              </a:spcBef>
              <a:spcAft>
                <a:spcPts val="0"/>
              </a:spcAft>
              <a:buSzPts val="2000"/>
              <a:buNone/>
            </a:pPr>
            <a:r>
              <a:rPr lang="en-GB"/>
              <a:t>EC funded capacity (Virtual Access):</a:t>
            </a:r>
            <a:endParaRPr/>
          </a:p>
          <a:p>
            <a:pPr indent="-349250" lvl="0" marL="457200" rtl="0" algn="l">
              <a:lnSpc>
                <a:spcPct val="90000"/>
              </a:lnSpc>
              <a:spcBef>
                <a:spcPts val="750"/>
              </a:spcBef>
              <a:spcAft>
                <a:spcPts val="0"/>
              </a:spcAft>
              <a:buSzPts val="1900"/>
              <a:buChar char="•"/>
            </a:pPr>
            <a:r>
              <a:rPr b="1" lang="en-GB" sz="1900"/>
              <a:t>Phase 1 (month 1-10)</a:t>
            </a:r>
            <a:r>
              <a:rPr lang="en-GB" sz="1900"/>
              <a:t> ⇒ 13.8 M CPU hours - </a:t>
            </a:r>
            <a:r>
              <a:rPr b="1" lang="en-GB" sz="1900">
                <a:solidFill>
                  <a:srgbClr val="000000"/>
                </a:solidFill>
              </a:rPr>
              <a:t>41,300 GPU hours </a:t>
            </a:r>
            <a:r>
              <a:rPr lang="en-GB" sz="1900"/>
              <a:t>- 7.5 PB/month</a:t>
            </a:r>
            <a:endParaRPr sz="1900"/>
          </a:p>
          <a:p>
            <a:pPr indent="-349250" lvl="0" marL="457200" rtl="0" algn="l">
              <a:lnSpc>
                <a:spcPct val="90000"/>
              </a:lnSpc>
              <a:spcBef>
                <a:spcPts val="0"/>
              </a:spcBef>
              <a:spcAft>
                <a:spcPts val="0"/>
              </a:spcAft>
              <a:buSzPts val="1900"/>
              <a:buChar char="•"/>
            </a:pPr>
            <a:r>
              <a:rPr b="1" lang="en-GB" sz="1900"/>
              <a:t>Phase 2 (month 11-20)</a:t>
            </a:r>
            <a:r>
              <a:rPr lang="en-GB" sz="1900"/>
              <a:t> ⇒ 27.6 M CPU hours - </a:t>
            </a:r>
            <a:r>
              <a:rPr b="1" lang="en-GB" sz="1900">
                <a:solidFill>
                  <a:srgbClr val="000000"/>
                </a:solidFill>
              </a:rPr>
              <a:t>83,000 GPU hours</a:t>
            </a:r>
            <a:r>
              <a:rPr b="1" lang="en-GB" sz="1900">
                <a:solidFill>
                  <a:schemeClr val="accent1"/>
                </a:solidFill>
              </a:rPr>
              <a:t> </a:t>
            </a:r>
            <a:r>
              <a:rPr lang="en-GB" sz="1900"/>
              <a:t>-  15 PB/month</a:t>
            </a:r>
            <a:endParaRPr sz="1900"/>
          </a:p>
          <a:p>
            <a:pPr indent="-349250" lvl="0" marL="457200" rtl="0" algn="l">
              <a:lnSpc>
                <a:spcPct val="90000"/>
              </a:lnSpc>
              <a:spcBef>
                <a:spcPts val="0"/>
              </a:spcBef>
              <a:spcAft>
                <a:spcPts val="0"/>
              </a:spcAft>
              <a:buSzPts val="1900"/>
              <a:buChar char="•"/>
            </a:pPr>
            <a:r>
              <a:rPr b="1" lang="en-GB" sz="1900"/>
              <a:t>Phase 3 (month 21-30)</a:t>
            </a:r>
            <a:r>
              <a:rPr lang="en-GB" sz="1900"/>
              <a:t> ⇒ 41.4 M CPU hours - </a:t>
            </a:r>
            <a:r>
              <a:rPr b="1" lang="en-GB" sz="1900">
                <a:solidFill>
                  <a:srgbClr val="000000"/>
                </a:solidFill>
              </a:rPr>
              <a:t>124,000 GPU hours</a:t>
            </a:r>
            <a:r>
              <a:rPr b="1" lang="en-GB" sz="1900">
                <a:solidFill>
                  <a:schemeClr val="accent1"/>
                </a:solidFill>
              </a:rPr>
              <a:t> </a:t>
            </a:r>
            <a:r>
              <a:rPr lang="en-GB" sz="1900"/>
              <a:t>- 23 PB/month</a:t>
            </a:r>
            <a:endParaRPr sz="1900"/>
          </a:p>
          <a:p>
            <a:pPr indent="0" lvl="0" marL="0" rtl="0" algn="l">
              <a:lnSpc>
                <a:spcPct val="90000"/>
              </a:lnSpc>
              <a:spcBef>
                <a:spcPts val="750"/>
              </a:spcBef>
              <a:spcAft>
                <a:spcPts val="0"/>
              </a:spcAft>
              <a:buSzPts val="2000"/>
              <a:buNone/>
            </a:pPr>
            <a:r>
              <a:t/>
            </a:r>
            <a:endParaRPr/>
          </a:p>
          <a:p>
            <a:pPr indent="0" lvl="0" marL="0" rtl="0" algn="l">
              <a:lnSpc>
                <a:spcPct val="90000"/>
              </a:lnSpc>
              <a:spcBef>
                <a:spcPts val="750"/>
              </a:spcBef>
              <a:spcAft>
                <a:spcPts val="0"/>
              </a:spcAft>
              <a:buSzPts val="2000"/>
              <a:buNone/>
            </a:pPr>
            <a:r>
              <a:t/>
            </a:r>
            <a:endParaRPr/>
          </a:p>
          <a:p>
            <a:pPr indent="0" lvl="0" marL="0" rtl="0" algn="l">
              <a:lnSpc>
                <a:spcPct val="90000"/>
              </a:lnSpc>
              <a:spcBef>
                <a:spcPts val="750"/>
              </a:spcBef>
              <a:spcAft>
                <a:spcPts val="0"/>
              </a:spcAft>
              <a:buSzPts val="2000"/>
              <a:buNone/>
            </a:pPr>
            <a:r>
              <a:t/>
            </a:r>
            <a:endParaRPr/>
          </a:p>
          <a:p>
            <a:pPr indent="0" lvl="0" marL="0" rtl="0" algn="l">
              <a:lnSpc>
                <a:spcPct val="90000"/>
              </a:lnSpc>
              <a:spcBef>
                <a:spcPts val="750"/>
              </a:spcBef>
              <a:spcAft>
                <a:spcPts val="0"/>
              </a:spcAft>
              <a:buSzPts val="2000"/>
              <a:buNone/>
            </a:pPr>
            <a:r>
              <a:t/>
            </a:r>
            <a:endParaRPr/>
          </a:p>
          <a:p>
            <a:pPr indent="-355600" lvl="0" marL="457200" rtl="0" algn="l">
              <a:lnSpc>
                <a:spcPct val="90000"/>
              </a:lnSpc>
              <a:spcBef>
                <a:spcPts val="375"/>
              </a:spcBef>
              <a:spcAft>
                <a:spcPts val="0"/>
              </a:spcAft>
              <a:buSzPts val="2000"/>
              <a:buChar char="+"/>
            </a:pPr>
            <a:r>
              <a:rPr lang="en-GB"/>
              <a:t>Policy-based and pay-per-use access from members of EGI Federation, international partners and commercial clouds</a:t>
            </a:r>
            <a:endParaRPr/>
          </a:p>
          <a:p>
            <a:pPr indent="-60325" lvl="1" marL="746125" rtl="0" algn="l">
              <a:lnSpc>
                <a:spcPct val="90000"/>
              </a:lnSpc>
              <a:spcBef>
                <a:spcPts val="375"/>
              </a:spcBef>
              <a:spcAft>
                <a:spcPts val="0"/>
              </a:spcAft>
              <a:buSzPts val="1800"/>
              <a:buNone/>
            </a:pPr>
            <a:r>
              <a:t/>
            </a:r>
            <a:endParaRPr/>
          </a:p>
          <a:p>
            <a:pPr indent="-60325" lvl="1" marL="746125" rtl="0" algn="l">
              <a:lnSpc>
                <a:spcPct val="90000"/>
              </a:lnSpc>
              <a:spcBef>
                <a:spcPts val="375"/>
              </a:spcBef>
              <a:spcAft>
                <a:spcPts val="0"/>
              </a:spcAft>
              <a:buSzPts val="1800"/>
              <a:buNone/>
            </a:pPr>
            <a:r>
              <a:t/>
            </a:r>
            <a:endParaRPr/>
          </a:p>
          <a:p>
            <a:pPr indent="0" lvl="0" marL="0" rtl="0" algn="l">
              <a:lnSpc>
                <a:spcPct val="90000"/>
              </a:lnSpc>
              <a:spcBef>
                <a:spcPts val="750"/>
              </a:spcBef>
              <a:spcAft>
                <a:spcPts val="0"/>
              </a:spcAft>
              <a:buSzPts val="2000"/>
              <a:buNone/>
            </a:pPr>
            <a:r>
              <a:t/>
            </a:r>
            <a:endParaRPr/>
          </a:p>
        </p:txBody>
      </p:sp>
      <p:sp>
        <p:nvSpPr>
          <p:cNvPr id="228" name="Google Shape;228;gbb10b688b6_8_31"/>
          <p:cNvSpPr txBox="1"/>
          <p:nvPr>
            <p:ph type="title"/>
          </p:nvPr>
        </p:nvSpPr>
        <p:spPr>
          <a:xfrm>
            <a:off x="2579077" y="126859"/>
            <a:ext cx="4728900" cy="256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E67AD"/>
              </a:buClr>
              <a:buSzPts val="2500"/>
              <a:buFont typeface="Calibri"/>
              <a:buNone/>
            </a:pPr>
            <a:r>
              <a:rPr lang="en-GB"/>
              <a:t>Bringing capacity for EOSC users</a:t>
            </a:r>
            <a:endParaRPr/>
          </a:p>
        </p:txBody>
      </p:sp>
      <p:pic>
        <p:nvPicPr>
          <p:cNvPr descr="INCD-NCG – IberGrid – IBERIAN GRID INFRASTRUCTURE" id="229" name="Google Shape;229;gbb10b688b6_8_31"/>
          <p:cNvPicPr preferRelativeResize="0"/>
          <p:nvPr/>
        </p:nvPicPr>
        <p:blipFill rotWithShape="1">
          <a:blip r:embed="rId3">
            <a:alphaModFix/>
          </a:blip>
          <a:srcRect b="0" l="0" r="0" t="0"/>
          <a:stretch/>
        </p:blipFill>
        <p:spPr>
          <a:xfrm>
            <a:off x="5162731" y="2684587"/>
            <a:ext cx="312568" cy="312569"/>
          </a:xfrm>
          <a:prstGeom prst="rect">
            <a:avLst/>
          </a:prstGeom>
          <a:noFill/>
          <a:ln>
            <a:noFill/>
          </a:ln>
        </p:spPr>
      </p:pic>
      <p:pic>
        <p:nvPicPr>
          <p:cNvPr descr="CESNET | CESNET logo" id="230" name="Google Shape;230;gbb10b688b6_8_31"/>
          <p:cNvPicPr preferRelativeResize="0"/>
          <p:nvPr/>
        </p:nvPicPr>
        <p:blipFill rotWithShape="1">
          <a:blip r:embed="rId4">
            <a:alphaModFix/>
          </a:blip>
          <a:srcRect b="0" l="0" r="0" t="0"/>
          <a:stretch/>
        </p:blipFill>
        <p:spPr>
          <a:xfrm>
            <a:off x="1210915" y="2698015"/>
            <a:ext cx="686134" cy="375110"/>
          </a:xfrm>
          <a:prstGeom prst="rect">
            <a:avLst/>
          </a:prstGeom>
          <a:noFill/>
          <a:ln>
            <a:noFill/>
          </a:ln>
        </p:spPr>
      </p:pic>
      <p:pic>
        <p:nvPicPr>
          <p:cNvPr descr="fedcloud.eu" id="231" name="Google Shape;231;gbb10b688b6_8_31"/>
          <p:cNvPicPr preferRelativeResize="0"/>
          <p:nvPr/>
        </p:nvPicPr>
        <p:blipFill rotWithShape="1">
          <a:blip r:embed="rId5">
            <a:alphaModFix/>
          </a:blip>
          <a:srcRect b="0" l="0" r="0" t="0"/>
          <a:stretch/>
        </p:blipFill>
        <p:spPr>
          <a:xfrm>
            <a:off x="1891358" y="2800120"/>
            <a:ext cx="894603" cy="170899"/>
          </a:xfrm>
          <a:prstGeom prst="rect">
            <a:avLst/>
          </a:prstGeom>
          <a:noFill/>
          <a:ln>
            <a:noFill/>
          </a:ln>
        </p:spPr>
      </p:pic>
      <p:pic>
        <p:nvPicPr>
          <p:cNvPr id="232" name="Google Shape;232;gbb10b688b6_8_31"/>
          <p:cNvPicPr preferRelativeResize="0"/>
          <p:nvPr/>
        </p:nvPicPr>
        <p:blipFill rotWithShape="1">
          <a:blip r:embed="rId6">
            <a:alphaModFix/>
          </a:blip>
          <a:srcRect b="0" l="0" r="0" t="0"/>
          <a:stretch/>
        </p:blipFill>
        <p:spPr>
          <a:xfrm>
            <a:off x="2841444" y="2784140"/>
            <a:ext cx="403166" cy="202859"/>
          </a:xfrm>
          <a:prstGeom prst="rect">
            <a:avLst/>
          </a:prstGeom>
          <a:noFill/>
          <a:ln>
            <a:noFill/>
          </a:ln>
        </p:spPr>
      </p:pic>
      <p:pic>
        <p:nvPicPr>
          <p:cNvPr descr="Scientific and Technological Research Council of Turkey - Wikipedia" id="233" name="Google Shape;233;gbb10b688b6_8_31"/>
          <p:cNvPicPr preferRelativeResize="0"/>
          <p:nvPr/>
        </p:nvPicPr>
        <p:blipFill rotWithShape="1">
          <a:blip r:embed="rId7">
            <a:alphaModFix/>
          </a:blip>
          <a:srcRect b="0" l="0" r="0" t="0"/>
          <a:stretch/>
        </p:blipFill>
        <p:spPr>
          <a:xfrm>
            <a:off x="3383255" y="2622045"/>
            <a:ext cx="280970" cy="375110"/>
          </a:xfrm>
          <a:prstGeom prst="rect">
            <a:avLst/>
          </a:prstGeom>
          <a:noFill/>
          <a:ln>
            <a:noFill/>
          </a:ln>
        </p:spPr>
      </p:pic>
      <p:pic>
        <p:nvPicPr>
          <p:cNvPr descr="CNRS Logo - CEFC" id="234" name="Google Shape;234;gbb10b688b6_8_31"/>
          <p:cNvPicPr preferRelativeResize="0"/>
          <p:nvPr/>
        </p:nvPicPr>
        <p:blipFill rotWithShape="1">
          <a:blip r:embed="rId8">
            <a:alphaModFix/>
          </a:blip>
          <a:srcRect b="0" l="0" r="0" t="0"/>
          <a:stretch/>
        </p:blipFill>
        <p:spPr>
          <a:xfrm>
            <a:off x="3791093" y="2698015"/>
            <a:ext cx="316774" cy="312569"/>
          </a:xfrm>
          <a:prstGeom prst="rect">
            <a:avLst/>
          </a:prstGeom>
          <a:noFill/>
          <a:ln>
            <a:noFill/>
          </a:ln>
        </p:spPr>
      </p:pic>
      <p:pic>
        <p:nvPicPr>
          <p:cNvPr descr="DESY Logo Vector (.AI) Free Download" id="235" name="Google Shape;235;gbb10b688b6_8_31"/>
          <p:cNvPicPr preferRelativeResize="0"/>
          <p:nvPr/>
        </p:nvPicPr>
        <p:blipFill rotWithShape="1">
          <a:blip r:embed="rId9">
            <a:alphaModFix/>
          </a:blip>
          <a:srcRect b="0" l="0" r="0" t="0"/>
          <a:stretch/>
        </p:blipFill>
        <p:spPr>
          <a:xfrm>
            <a:off x="4222829" y="2724485"/>
            <a:ext cx="286098" cy="286098"/>
          </a:xfrm>
          <a:prstGeom prst="rect">
            <a:avLst/>
          </a:prstGeom>
          <a:noFill/>
          <a:ln>
            <a:noFill/>
          </a:ln>
        </p:spPr>
      </p:pic>
      <p:pic>
        <p:nvPicPr>
          <p:cNvPr descr="Job Administrative Managing Director (f/m/d) for Fair GmbH and GSI GmbH -  GSI Helmholtzzentrum für Schwerionenforschung / Facility for Antiproton and  Ion Research in Europe GmbH - ZEIT ONLINE Stellenmarkt" id="236" name="Google Shape;236;gbb10b688b6_8_31"/>
          <p:cNvPicPr preferRelativeResize="0"/>
          <p:nvPr/>
        </p:nvPicPr>
        <p:blipFill rotWithShape="1">
          <a:blip r:embed="rId10">
            <a:alphaModFix/>
          </a:blip>
          <a:srcRect b="0" l="0" r="0" t="0"/>
          <a:stretch/>
        </p:blipFill>
        <p:spPr>
          <a:xfrm>
            <a:off x="4571128" y="2689325"/>
            <a:ext cx="591602" cy="286432"/>
          </a:xfrm>
          <a:prstGeom prst="rect">
            <a:avLst/>
          </a:prstGeom>
          <a:noFill/>
          <a:ln>
            <a:noFill/>
          </a:ln>
        </p:spPr>
      </p:pic>
      <p:pic>
        <p:nvPicPr>
          <p:cNvPr descr="Homepage - Fraunhofer SCAI" id="237" name="Google Shape;237;gbb10b688b6_8_31"/>
          <p:cNvPicPr preferRelativeResize="0"/>
          <p:nvPr/>
        </p:nvPicPr>
        <p:blipFill rotWithShape="1">
          <a:blip r:embed="rId11">
            <a:alphaModFix/>
          </a:blip>
          <a:srcRect b="0" l="0" r="0" t="0"/>
          <a:stretch/>
        </p:blipFill>
        <p:spPr>
          <a:xfrm>
            <a:off x="5532397" y="2755229"/>
            <a:ext cx="717563" cy="200918"/>
          </a:xfrm>
          <a:prstGeom prst="rect">
            <a:avLst/>
          </a:prstGeom>
          <a:noFill/>
          <a:ln>
            <a:noFill/>
          </a:ln>
        </p:spPr>
      </p:pic>
      <p:pic>
        <p:nvPicPr>
          <p:cNvPr descr="CESGA Logo Vector (.EPS) Free Download" id="238" name="Google Shape;238;gbb10b688b6_8_31"/>
          <p:cNvPicPr preferRelativeResize="0"/>
          <p:nvPr/>
        </p:nvPicPr>
        <p:blipFill rotWithShape="1">
          <a:blip r:embed="rId12">
            <a:alphaModFix/>
          </a:blip>
          <a:srcRect b="0" l="0" r="0" t="0"/>
          <a:stretch/>
        </p:blipFill>
        <p:spPr>
          <a:xfrm>
            <a:off x="2079595" y="3086333"/>
            <a:ext cx="706366" cy="289610"/>
          </a:xfrm>
          <a:prstGeom prst="rect">
            <a:avLst/>
          </a:prstGeom>
          <a:noFill/>
          <a:ln>
            <a:noFill/>
          </a:ln>
        </p:spPr>
      </p:pic>
      <p:pic>
        <p:nvPicPr>
          <p:cNvPr descr="logo CSIC » URBIOFIN Project" id="239" name="Google Shape;239;gbb10b688b6_8_31"/>
          <p:cNvPicPr preferRelativeResize="0"/>
          <p:nvPr/>
        </p:nvPicPr>
        <p:blipFill rotWithShape="1">
          <a:blip r:embed="rId13">
            <a:alphaModFix/>
          </a:blip>
          <a:srcRect b="0" l="0" r="0" t="0"/>
          <a:stretch/>
        </p:blipFill>
        <p:spPr>
          <a:xfrm>
            <a:off x="2909661" y="3082854"/>
            <a:ext cx="890704" cy="312569"/>
          </a:xfrm>
          <a:prstGeom prst="rect">
            <a:avLst/>
          </a:prstGeom>
          <a:noFill/>
          <a:ln>
            <a:noFill/>
          </a:ln>
        </p:spPr>
      </p:pic>
      <p:pic>
        <p:nvPicPr>
          <p:cNvPr descr="Logo ACK Cyfronet AGH" id="240" name="Google Shape;240;gbb10b688b6_8_31"/>
          <p:cNvPicPr preferRelativeResize="0"/>
          <p:nvPr/>
        </p:nvPicPr>
        <p:blipFill rotWithShape="1">
          <a:blip r:embed="rId14">
            <a:alphaModFix/>
          </a:blip>
          <a:srcRect b="0" l="0" r="0" t="0"/>
          <a:stretch/>
        </p:blipFill>
        <p:spPr>
          <a:xfrm>
            <a:off x="3917325" y="3066852"/>
            <a:ext cx="591602" cy="285727"/>
          </a:xfrm>
          <a:prstGeom prst="rect">
            <a:avLst/>
          </a:prstGeom>
          <a:noFill/>
          <a:ln>
            <a:noFill/>
          </a:ln>
        </p:spPr>
      </p:pic>
      <p:pic>
        <p:nvPicPr>
          <p:cNvPr descr="Institute of Information and Communication Technologies - BAS" id="241" name="Google Shape;241;gbb10b688b6_8_31"/>
          <p:cNvPicPr preferRelativeResize="0"/>
          <p:nvPr/>
        </p:nvPicPr>
        <p:blipFill rotWithShape="1">
          <a:blip r:embed="rId15">
            <a:alphaModFix/>
          </a:blip>
          <a:srcRect b="0" l="0" r="0" t="0"/>
          <a:stretch/>
        </p:blipFill>
        <p:spPr>
          <a:xfrm>
            <a:off x="4508927" y="2971019"/>
            <a:ext cx="686135" cy="361942"/>
          </a:xfrm>
          <a:prstGeom prst="rect">
            <a:avLst/>
          </a:prstGeom>
          <a:noFill/>
          <a:ln>
            <a:noFill/>
          </a:ln>
        </p:spPr>
      </p:pic>
      <p:pic>
        <p:nvPicPr>
          <p:cNvPr descr="The “Horia Hulubei” National Institute of Physics and Nuclear Engineering ( IFIN-HH) - MHTC - MHTC" id="242" name="Google Shape;242;gbb10b688b6_8_31"/>
          <p:cNvPicPr preferRelativeResize="0"/>
          <p:nvPr/>
        </p:nvPicPr>
        <p:blipFill rotWithShape="1">
          <a:blip r:embed="rId16">
            <a:alphaModFix/>
          </a:blip>
          <a:srcRect b="0" l="0" r="0" t="0"/>
          <a:stretch/>
        </p:blipFill>
        <p:spPr>
          <a:xfrm>
            <a:off x="5253366" y="3009205"/>
            <a:ext cx="443865" cy="443865"/>
          </a:xfrm>
          <a:prstGeom prst="rect">
            <a:avLst/>
          </a:prstGeom>
          <a:noFill/>
          <a:ln>
            <a:noFill/>
          </a:ln>
        </p:spPr>
      </p:pic>
      <p:pic>
        <p:nvPicPr>
          <p:cNvPr descr="LIP" id="243" name="Google Shape;243;gbb10b688b6_8_31"/>
          <p:cNvPicPr preferRelativeResize="0"/>
          <p:nvPr/>
        </p:nvPicPr>
        <p:blipFill rotWithShape="1">
          <a:blip r:embed="rId17">
            <a:alphaModFix/>
          </a:blip>
          <a:srcRect b="0" l="0" r="0" t="0"/>
          <a:stretch/>
        </p:blipFill>
        <p:spPr>
          <a:xfrm>
            <a:off x="5722939" y="3072214"/>
            <a:ext cx="369631" cy="248219"/>
          </a:xfrm>
          <a:prstGeom prst="rect">
            <a:avLst/>
          </a:prstGeom>
          <a:noFill/>
          <a:ln>
            <a:noFill/>
          </a:ln>
        </p:spPr>
      </p:pic>
      <p:sp>
        <p:nvSpPr>
          <p:cNvPr id="244" name="Google Shape;244;gbb10b688b6_8_31"/>
          <p:cNvSpPr/>
          <p:nvPr/>
        </p:nvSpPr>
        <p:spPr>
          <a:xfrm>
            <a:off x="6466420" y="2580989"/>
            <a:ext cx="1223400" cy="503100"/>
          </a:xfrm>
          <a:prstGeom prst="wedgeRectCallout">
            <a:avLst>
              <a:gd fmla="val -59567" name="adj1"/>
              <a:gd fmla="val 35062" name="adj2"/>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0" i="0" lang="en-GB" sz="1050" u="none" cap="none" strike="noStrike">
                <a:solidFill>
                  <a:schemeClr val="lt1"/>
                </a:solidFill>
                <a:latin typeface="Arial"/>
                <a:ea typeface="Arial"/>
                <a:cs typeface="Arial"/>
                <a:sym typeface="Arial"/>
              </a:rPr>
              <a:t>Diverse locations</a:t>
            </a:r>
            <a:br>
              <a:rPr b="0" i="0" lang="en-GB" sz="1050" u="none" cap="none" strike="noStrike">
                <a:solidFill>
                  <a:schemeClr val="lt1"/>
                </a:solidFill>
                <a:latin typeface="Arial"/>
                <a:ea typeface="Arial"/>
                <a:cs typeface="Arial"/>
                <a:sym typeface="Arial"/>
              </a:rPr>
            </a:br>
            <a:r>
              <a:rPr b="0" i="0" lang="en-GB" sz="1050" u="none" cap="none" strike="noStrike">
                <a:solidFill>
                  <a:schemeClr val="lt1"/>
                </a:solidFill>
                <a:latin typeface="Arial"/>
                <a:ea typeface="Arial"/>
                <a:cs typeface="Arial"/>
                <a:sym typeface="Arial"/>
              </a:rPr>
              <a:t>AND</a:t>
            </a:r>
            <a:br>
              <a:rPr b="0" i="0" lang="en-GB" sz="1050" u="none" cap="none" strike="noStrike">
                <a:solidFill>
                  <a:schemeClr val="lt1"/>
                </a:solidFill>
                <a:latin typeface="Arial"/>
                <a:ea typeface="Arial"/>
                <a:cs typeface="Arial"/>
                <a:sym typeface="Arial"/>
              </a:rPr>
            </a:br>
            <a:r>
              <a:rPr b="0" i="0" lang="en-GB" sz="1050" u="none" cap="none" strike="noStrike">
                <a:solidFill>
                  <a:schemeClr val="lt1"/>
                </a:solidFill>
                <a:latin typeface="Arial"/>
                <a:ea typeface="Arial"/>
                <a:cs typeface="Arial"/>
                <a:sym typeface="Arial"/>
              </a:rPr>
              <a:t>compute flavors</a:t>
            </a:r>
            <a:endParaRPr b="0" i="0" sz="1050" u="none" cap="none" strike="noStrike">
              <a:solidFill>
                <a:schemeClr val="lt1"/>
              </a:solidFill>
              <a:latin typeface="Arial"/>
              <a:ea typeface="Arial"/>
              <a:cs typeface="Arial"/>
              <a:sym typeface="Arial"/>
            </a:endParaRPr>
          </a:p>
        </p:txBody>
      </p:sp>
      <p:pic>
        <p:nvPicPr>
          <p:cNvPr id="245" name="Google Shape;245;gbb10b688b6_8_31"/>
          <p:cNvPicPr preferRelativeResize="0"/>
          <p:nvPr/>
        </p:nvPicPr>
        <p:blipFill rotWithShape="1">
          <a:blip r:embed="rId18">
            <a:alphaModFix/>
          </a:blip>
          <a:srcRect b="0" l="0" r="0" t="0"/>
          <a:stretch/>
        </p:blipFill>
        <p:spPr>
          <a:xfrm>
            <a:off x="1267050" y="3061516"/>
            <a:ext cx="573875" cy="29639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gbb10b688b6_2_178"/>
          <p:cNvSpPr txBox="1"/>
          <p:nvPr>
            <p:ph idx="1" type="body"/>
          </p:nvPr>
        </p:nvSpPr>
        <p:spPr>
          <a:xfrm>
            <a:off x="178799" y="1859727"/>
            <a:ext cx="4267339" cy="291793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400"/>
              <a:buNone/>
            </a:pPr>
            <a:r>
              <a:rPr lang="en-GB" sz="1850"/>
              <a:t>IM deploys virtual infrastructures on Cloud resources</a:t>
            </a:r>
            <a:endParaRPr/>
          </a:p>
          <a:p>
            <a:pPr indent="-342900" lvl="0" marL="342900" rtl="0" algn="l">
              <a:lnSpc>
                <a:spcPct val="90000"/>
              </a:lnSpc>
              <a:spcBef>
                <a:spcPts val="0"/>
              </a:spcBef>
              <a:spcAft>
                <a:spcPts val="0"/>
              </a:spcAft>
              <a:buSzPts val="1850"/>
              <a:buFont typeface="Arial"/>
              <a:buChar char="•"/>
            </a:pPr>
            <a:r>
              <a:rPr lang="en-GB" sz="1850"/>
              <a:t>Infrastructure as Code (IaC) / RADL &amp; TOSCA descriptions</a:t>
            </a:r>
            <a:endParaRPr/>
          </a:p>
          <a:p>
            <a:pPr indent="-342900" lvl="0" marL="342900" rtl="0" algn="l">
              <a:lnSpc>
                <a:spcPct val="90000"/>
              </a:lnSpc>
              <a:spcBef>
                <a:spcPts val="0"/>
              </a:spcBef>
              <a:spcAft>
                <a:spcPts val="0"/>
              </a:spcAft>
              <a:buSzPts val="1850"/>
              <a:buFont typeface="Arial"/>
              <a:buChar char="•"/>
            </a:pPr>
            <a:r>
              <a:rPr lang="en-GB" sz="1850"/>
              <a:t>Automates deployment, configuration, software installation, monitoring and update of virtual infrastructures</a:t>
            </a:r>
            <a:endParaRPr/>
          </a:p>
          <a:p>
            <a:pPr indent="-342900" lvl="0" marL="342900" rtl="0" algn="l">
              <a:lnSpc>
                <a:spcPct val="90000"/>
              </a:lnSpc>
              <a:spcBef>
                <a:spcPts val="0"/>
              </a:spcBef>
              <a:spcAft>
                <a:spcPts val="0"/>
              </a:spcAft>
              <a:buSzPts val="1850"/>
              <a:buFont typeface="Arial"/>
              <a:buChar char="•"/>
            </a:pPr>
            <a:r>
              <a:rPr lang="en-GB" sz="1850"/>
              <a:t>Wide variety of back-ends thus user applications become cloud agnostic</a:t>
            </a:r>
            <a:endParaRPr/>
          </a:p>
          <a:p>
            <a:pPr indent="0" lvl="0" marL="0" rtl="0" algn="l">
              <a:lnSpc>
                <a:spcPct val="90000"/>
              </a:lnSpc>
              <a:spcBef>
                <a:spcPts val="0"/>
              </a:spcBef>
              <a:spcAft>
                <a:spcPts val="0"/>
              </a:spcAft>
              <a:buSzPts val="1400"/>
              <a:buNone/>
            </a:pPr>
            <a:r>
              <a:t/>
            </a:r>
            <a:endParaRPr sz="1850"/>
          </a:p>
        </p:txBody>
      </p:sp>
      <p:sp>
        <p:nvSpPr>
          <p:cNvPr id="251" name="Google Shape;251;gbb10b688b6_2_178"/>
          <p:cNvSpPr txBox="1"/>
          <p:nvPr>
            <p:ph type="title"/>
          </p:nvPr>
        </p:nvSpPr>
        <p:spPr>
          <a:xfrm>
            <a:off x="2579077" y="169145"/>
            <a:ext cx="4728796" cy="34163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Orchestration</a:t>
            </a:r>
            <a:endParaRPr/>
          </a:p>
        </p:txBody>
      </p:sp>
      <p:sp>
        <p:nvSpPr>
          <p:cNvPr id="252" name="Google Shape;252;gbb10b688b6_2_178"/>
          <p:cNvSpPr txBox="1"/>
          <p:nvPr/>
        </p:nvSpPr>
        <p:spPr>
          <a:xfrm>
            <a:off x="4700016" y="1742554"/>
            <a:ext cx="4267339" cy="291793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p:txBody>
      </p:sp>
      <p:pic>
        <p:nvPicPr>
          <p:cNvPr descr="Infrastructure Manager | GRyCAP | UPV" id="253" name="Google Shape;253;gbb10b688b6_2_178"/>
          <p:cNvPicPr preferRelativeResize="0"/>
          <p:nvPr/>
        </p:nvPicPr>
        <p:blipFill rotWithShape="1">
          <a:blip r:embed="rId3">
            <a:alphaModFix/>
          </a:blip>
          <a:srcRect b="5681" l="0" r="0" t="6296"/>
          <a:stretch/>
        </p:blipFill>
        <p:spPr>
          <a:xfrm>
            <a:off x="176645" y="1053117"/>
            <a:ext cx="1631489" cy="649224"/>
          </a:xfrm>
          <a:prstGeom prst="rect">
            <a:avLst/>
          </a:prstGeom>
          <a:noFill/>
          <a:ln>
            <a:noFill/>
          </a:ln>
        </p:spPr>
      </p:pic>
      <p:pic>
        <p:nvPicPr>
          <p:cNvPr id="254" name="Google Shape;254;gbb10b688b6_2_178"/>
          <p:cNvPicPr preferRelativeResize="0"/>
          <p:nvPr/>
        </p:nvPicPr>
        <p:blipFill rotWithShape="1">
          <a:blip r:embed="rId4">
            <a:alphaModFix/>
          </a:blip>
          <a:srcRect b="0" l="0" r="0" t="0"/>
          <a:stretch/>
        </p:blipFill>
        <p:spPr>
          <a:xfrm>
            <a:off x="4697863" y="1053117"/>
            <a:ext cx="1014984" cy="806610"/>
          </a:xfrm>
          <a:prstGeom prst="rect">
            <a:avLst/>
          </a:prstGeom>
          <a:noFill/>
          <a:ln>
            <a:noFill/>
          </a:ln>
        </p:spPr>
      </p:pic>
      <p:sp>
        <p:nvSpPr>
          <p:cNvPr id="255" name="Google Shape;255;gbb10b688b6_2_178"/>
          <p:cNvSpPr txBox="1"/>
          <p:nvPr/>
        </p:nvSpPr>
        <p:spPr>
          <a:xfrm>
            <a:off x="4572000" y="1801142"/>
            <a:ext cx="4483510" cy="2917935"/>
          </a:xfrm>
          <a:prstGeom prst="rect">
            <a:avLst/>
          </a:prstGeom>
          <a:noFill/>
          <a:ln>
            <a:noFill/>
          </a:ln>
        </p:spPr>
        <p:txBody>
          <a:bodyPr anchorCtr="0" anchor="t" bIns="45700" lIns="0" spcFirstLastPara="1" rIns="72000" wrap="square" tIns="45700">
            <a:noAutofit/>
          </a:bodyPr>
          <a:lstStyle/>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chemeClr val="dk1"/>
                </a:solidFill>
                <a:latin typeface="Calibri"/>
                <a:ea typeface="Calibri"/>
                <a:cs typeface="Calibri"/>
                <a:sym typeface="Calibri"/>
              </a:rPr>
              <a:t>Provisioning of virtualized compute and storage on distributed infrastructure: cloud, HPC and container orchestration platforms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900"/>
              <a:buFont typeface="Arial"/>
              <a:buChar char="•"/>
            </a:pPr>
            <a:r>
              <a:rPr b="0" i="0" lang="en-GB" sz="1900" u="none" cap="none" strike="noStrike">
                <a:solidFill>
                  <a:schemeClr val="dk1"/>
                </a:solidFill>
                <a:latin typeface="Calibri"/>
                <a:ea typeface="Calibri"/>
                <a:cs typeface="Calibri"/>
                <a:sym typeface="Calibri"/>
              </a:rPr>
              <a:t>Automatic selection of providers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900"/>
              <a:buFont typeface="Arial"/>
              <a:buChar char="•"/>
            </a:pPr>
            <a:r>
              <a:rPr b="0" i="0" lang="en-GB" sz="1900" u="none" cap="none" strike="noStrike">
                <a:solidFill>
                  <a:schemeClr val="dk1"/>
                </a:solidFill>
                <a:latin typeface="Calibri"/>
                <a:ea typeface="Calibri"/>
                <a:cs typeface="Calibri"/>
                <a:sym typeface="Calibri"/>
              </a:rPr>
              <a:t>Federated Data integration: data orchestration, replication, trigger jobs on events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900"/>
              <a:buFont typeface="Arial"/>
              <a:buChar char="•"/>
            </a:pPr>
            <a:r>
              <a:rPr b="0" i="0" lang="en-GB" sz="1900" u="none" cap="none" strike="noStrike">
                <a:solidFill>
                  <a:schemeClr val="dk1"/>
                </a:solidFill>
                <a:latin typeface="Calibri"/>
                <a:ea typeface="Calibri"/>
                <a:cs typeface="Calibri"/>
                <a:sym typeface="Calibri"/>
              </a:rPr>
              <a:t>Automatic re-submission of deployments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gbb10b688b6_2_188"/>
          <p:cNvSpPr txBox="1"/>
          <p:nvPr>
            <p:ph idx="1" type="body"/>
          </p:nvPr>
        </p:nvSpPr>
        <p:spPr>
          <a:xfrm>
            <a:off x="176645" y="1651503"/>
            <a:ext cx="4267339" cy="261891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Elastic Cloud Computing Cluster (EC3) deploys virtual </a:t>
            </a:r>
            <a:r>
              <a:rPr b="1" lang="en-GB"/>
              <a:t>elastic</a:t>
            </a:r>
            <a:r>
              <a:rPr lang="en-GB"/>
              <a:t> clusters on IaaS providers</a:t>
            </a:r>
            <a:endParaRPr/>
          </a:p>
          <a:p>
            <a:pPr indent="-342900" lvl="0" marL="342900" rtl="0" algn="l">
              <a:lnSpc>
                <a:spcPct val="100000"/>
              </a:lnSpc>
              <a:spcBef>
                <a:spcPts val="0"/>
              </a:spcBef>
              <a:spcAft>
                <a:spcPts val="0"/>
              </a:spcAft>
              <a:buSzPts val="2000"/>
              <a:buFont typeface="Arial"/>
              <a:buChar char="•"/>
            </a:pPr>
            <a:r>
              <a:rPr lang="en-GB"/>
              <a:t>IM for deployment, CLUES for</a:t>
            </a:r>
            <a:br>
              <a:rPr lang="en-GB"/>
            </a:br>
            <a:r>
              <a:rPr lang="en-GB"/>
              <a:t>elasticity</a:t>
            </a:r>
            <a:endParaRPr/>
          </a:p>
          <a:p>
            <a:pPr indent="-342900" lvl="0" marL="342900" rtl="0" algn="l">
              <a:lnSpc>
                <a:spcPct val="100000"/>
              </a:lnSpc>
              <a:spcBef>
                <a:spcPts val="0"/>
              </a:spcBef>
              <a:spcAft>
                <a:spcPts val="0"/>
              </a:spcAft>
              <a:buSzPts val="2000"/>
              <a:buFont typeface="Arial"/>
              <a:buChar char="•"/>
            </a:pPr>
            <a:r>
              <a:rPr lang="en-GB"/>
              <a:t>Predefined ansible templates:  Kubernetes, Mesos, SLURM, Torque, SGE, HTCondor, Nomad...</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61" name="Google Shape;261;gbb10b688b6_2_188"/>
          <p:cNvSpPr txBox="1"/>
          <p:nvPr>
            <p:ph type="title"/>
          </p:nvPr>
        </p:nvSpPr>
        <p:spPr>
          <a:xfrm>
            <a:off x="2579077" y="169145"/>
            <a:ext cx="4728796" cy="34163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Automated Cluster Management</a:t>
            </a:r>
            <a:endParaRPr/>
          </a:p>
        </p:txBody>
      </p:sp>
      <p:sp>
        <p:nvSpPr>
          <p:cNvPr id="262" name="Google Shape;262;gbb10b688b6_2_188"/>
          <p:cNvSpPr txBox="1"/>
          <p:nvPr/>
        </p:nvSpPr>
        <p:spPr>
          <a:xfrm>
            <a:off x="4700016" y="1651503"/>
            <a:ext cx="4267339" cy="261891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dk1"/>
                </a:solidFill>
                <a:latin typeface="Calibri"/>
                <a:ea typeface="Calibri"/>
                <a:cs typeface="Calibri"/>
                <a:sym typeface="Calibri"/>
              </a:rPr>
              <a:t>DODAS supports the deployment and configuration of distributed (possibly federated) clusters for executing experiment workflows (e.g. data processing, data analysis):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Char char="•"/>
            </a:pPr>
            <a:r>
              <a:rPr b="0" i="0" lang="en-GB" sz="2000" u="none" cap="none" strike="noStrike">
                <a:solidFill>
                  <a:schemeClr val="dk1"/>
                </a:solidFill>
                <a:latin typeface="Calibri"/>
                <a:ea typeface="Calibri"/>
                <a:cs typeface="Calibri"/>
                <a:sym typeface="Calibri"/>
              </a:rPr>
              <a:t>Batch System on demand</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Char char="•"/>
            </a:pPr>
            <a:r>
              <a:rPr b="0" i="0" lang="en-GB" sz="2000" u="none" cap="none" strike="noStrike">
                <a:solidFill>
                  <a:schemeClr val="dk1"/>
                </a:solidFill>
                <a:latin typeface="Calibri"/>
                <a:ea typeface="Calibri"/>
                <a:cs typeface="Calibri"/>
                <a:sym typeface="Calibri"/>
              </a:rPr>
              <a:t>Big Data clusters on demand Interactive analysis service for local and remote data processing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br>
              <a:rPr b="0" i="0" lang="en-GB" sz="2000" u="none" cap="none" strike="noStrike">
                <a:solidFill>
                  <a:schemeClr val="dk1"/>
                </a:solidFill>
                <a:latin typeface="Calibri"/>
                <a:ea typeface="Calibri"/>
                <a:cs typeface="Calibri"/>
                <a:sym typeface="Calibri"/>
              </a:rPr>
            </a:br>
            <a:endParaRPr b="0" i="0" sz="2000" u="none" cap="none" strike="noStrike">
              <a:solidFill>
                <a:schemeClr val="dk1"/>
              </a:solidFill>
              <a:latin typeface="Calibri"/>
              <a:ea typeface="Calibri"/>
              <a:cs typeface="Calibri"/>
              <a:sym typeface="Calibri"/>
            </a:endParaRPr>
          </a:p>
        </p:txBody>
      </p:sp>
      <p:pic>
        <p:nvPicPr>
          <p:cNvPr id="263" name="Google Shape;263;gbb10b688b6_2_188"/>
          <p:cNvPicPr preferRelativeResize="0"/>
          <p:nvPr/>
        </p:nvPicPr>
        <p:blipFill rotWithShape="1">
          <a:blip r:embed="rId3">
            <a:alphaModFix/>
          </a:blip>
          <a:srcRect b="0" l="26976" r="17584" t="0"/>
          <a:stretch/>
        </p:blipFill>
        <p:spPr>
          <a:xfrm>
            <a:off x="176645" y="1029671"/>
            <a:ext cx="685335" cy="612000"/>
          </a:xfrm>
          <a:prstGeom prst="rect">
            <a:avLst/>
          </a:prstGeom>
          <a:solidFill>
            <a:schemeClr val="lt1"/>
          </a:solidFill>
          <a:ln>
            <a:noFill/>
          </a:ln>
        </p:spPr>
      </p:pic>
      <p:pic>
        <p:nvPicPr>
          <p:cNvPr id="264" name="Google Shape;264;gbb10b688b6_2_188"/>
          <p:cNvPicPr preferRelativeResize="0"/>
          <p:nvPr/>
        </p:nvPicPr>
        <p:blipFill rotWithShape="1">
          <a:blip r:embed="rId4">
            <a:alphaModFix/>
          </a:blip>
          <a:srcRect b="0" l="0" r="0" t="0"/>
          <a:stretch/>
        </p:blipFill>
        <p:spPr>
          <a:xfrm>
            <a:off x="4700016" y="813024"/>
            <a:ext cx="905256" cy="90525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gbb10b688b6_8_78"/>
          <p:cNvSpPr txBox="1"/>
          <p:nvPr>
            <p:ph type="title"/>
          </p:nvPr>
        </p:nvSpPr>
        <p:spPr>
          <a:xfrm>
            <a:off x="2579077" y="169145"/>
            <a:ext cx="4728900" cy="341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E67AD"/>
              </a:buClr>
              <a:buSzPts val="2500"/>
              <a:buFont typeface="Calibri"/>
              <a:buNone/>
            </a:pPr>
            <a:r>
              <a:rPr lang="en-GB"/>
              <a:t>AI/ML: DEEP training facility</a:t>
            </a:r>
            <a:endParaRPr/>
          </a:p>
        </p:txBody>
      </p:sp>
      <p:sp>
        <p:nvSpPr>
          <p:cNvPr id="270" name="Google Shape;270;gbb10b688b6_8_78"/>
          <p:cNvSpPr txBox="1"/>
          <p:nvPr>
            <p:ph idx="2" type="subTitle"/>
          </p:nvPr>
        </p:nvSpPr>
        <p:spPr>
          <a:xfrm>
            <a:off x="2579076" y="628358"/>
            <a:ext cx="4728900" cy="3693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750"/>
              </a:spcBef>
              <a:spcAft>
                <a:spcPts val="0"/>
              </a:spcAft>
              <a:buClr>
                <a:srgbClr val="7F7F7F"/>
              </a:buClr>
              <a:buSzPts val="2000"/>
              <a:buFont typeface="Arial"/>
              <a:buNone/>
            </a:pPr>
            <a:r>
              <a:t/>
            </a:r>
            <a:endParaRPr/>
          </a:p>
        </p:txBody>
      </p:sp>
      <p:pic>
        <p:nvPicPr>
          <p:cNvPr id="271" name="Google Shape;271;gbb10b688b6_8_78"/>
          <p:cNvPicPr preferRelativeResize="0"/>
          <p:nvPr/>
        </p:nvPicPr>
        <p:blipFill rotWithShape="1">
          <a:blip r:embed="rId3">
            <a:alphaModFix/>
          </a:blip>
          <a:srcRect b="0" l="0" r="0" t="0"/>
          <a:stretch/>
        </p:blipFill>
        <p:spPr>
          <a:xfrm>
            <a:off x="5026825" y="1766162"/>
            <a:ext cx="3977626" cy="2403525"/>
          </a:xfrm>
          <a:prstGeom prst="rect">
            <a:avLst/>
          </a:prstGeom>
          <a:noFill/>
          <a:ln>
            <a:noFill/>
          </a:ln>
        </p:spPr>
      </p:pic>
      <p:sp>
        <p:nvSpPr>
          <p:cNvPr id="272" name="Google Shape;272;gbb10b688b6_8_78"/>
          <p:cNvSpPr txBox="1"/>
          <p:nvPr>
            <p:ph idx="1" type="body"/>
          </p:nvPr>
        </p:nvSpPr>
        <p:spPr>
          <a:xfrm>
            <a:off x="176650" y="1369225"/>
            <a:ext cx="4887900" cy="3197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750"/>
              </a:spcBef>
              <a:spcAft>
                <a:spcPts val="0"/>
              </a:spcAft>
              <a:buSzPts val="2000"/>
              <a:buNone/>
            </a:pPr>
            <a:r>
              <a:rPr lang="en-GB"/>
              <a:t>1-click development and training environment in cloud and HPC resources</a:t>
            </a:r>
            <a:endParaRPr/>
          </a:p>
          <a:p>
            <a:pPr indent="-355600" lvl="0" marL="457200" rtl="0" algn="l">
              <a:lnSpc>
                <a:spcPct val="90000"/>
              </a:lnSpc>
              <a:spcBef>
                <a:spcPts val="750"/>
              </a:spcBef>
              <a:spcAft>
                <a:spcPts val="0"/>
              </a:spcAft>
              <a:buSzPts val="2000"/>
              <a:buChar char="•"/>
            </a:pPr>
            <a:r>
              <a:rPr lang="en-GB"/>
              <a:t>Train, test and evaluate of models through the DEEPaaS API</a:t>
            </a:r>
            <a:endParaRPr/>
          </a:p>
          <a:p>
            <a:pPr indent="-355600" lvl="0" marL="457200" rtl="0" algn="l">
              <a:lnSpc>
                <a:spcPct val="90000"/>
              </a:lnSpc>
              <a:spcBef>
                <a:spcPts val="0"/>
              </a:spcBef>
              <a:spcAft>
                <a:spcPts val="0"/>
              </a:spcAft>
              <a:buSzPts val="2000"/>
              <a:buChar char="•"/>
            </a:pPr>
            <a:r>
              <a:rPr lang="en-GB"/>
              <a:t>Transparent access to infrastructure resources</a:t>
            </a:r>
            <a:endParaRPr/>
          </a:p>
          <a:p>
            <a:pPr indent="-355600" lvl="0" marL="457200" rtl="0" algn="l">
              <a:lnSpc>
                <a:spcPct val="90000"/>
              </a:lnSpc>
              <a:spcBef>
                <a:spcPts val="0"/>
              </a:spcBef>
              <a:spcAft>
                <a:spcPts val="0"/>
              </a:spcAft>
              <a:buSzPts val="2000"/>
              <a:buChar char="•"/>
            </a:pPr>
            <a:r>
              <a:rPr lang="en-GB"/>
              <a:t>Based on TOSCA templates submitted via INDIGO-DataCloud PaaS orchestrator and Infrastructure Manager</a:t>
            </a:r>
            <a:endParaRPr/>
          </a:p>
        </p:txBody>
      </p:sp>
      <p:pic>
        <p:nvPicPr>
          <p:cNvPr id="273" name="Google Shape;273;gbb10b688b6_8_78"/>
          <p:cNvPicPr preferRelativeResize="0"/>
          <p:nvPr/>
        </p:nvPicPr>
        <p:blipFill rotWithShape="1">
          <a:blip r:embed="rId4">
            <a:alphaModFix/>
          </a:blip>
          <a:srcRect b="0" l="0" r="0" t="0"/>
          <a:stretch/>
        </p:blipFill>
        <p:spPr>
          <a:xfrm>
            <a:off x="6659651" y="292151"/>
            <a:ext cx="1183625" cy="506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gbb10b688b6_2_203"/>
          <p:cNvSpPr txBox="1"/>
          <p:nvPr>
            <p:ph idx="1" type="body"/>
          </p:nvPr>
        </p:nvSpPr>
        <p:spPr>
          <a:xfrm>
            <a:off x="176645" y="1369219"/>
            <a:ext cx="4823669" cy="319737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JupyterHub hosted in the EGI Cloud</a:t>
            </a:r>
            <a:endParaRPr/>
          </a:p>
          <a:p>
            <a:pPr indent="-342900" lvl="0" marL="342900" rtl="0" algn="l">
              <a:lnSpc>
                <a:spcPct val="100000"/>
              </a:lnSpc>
              <a:spcBef>
                <a:spcPts val="0"/>
              </a:spcBef>
              <a:spcAft>
                <a:spcPts val="0"/>
              </a:spcAft>
              <a:buSzPts val="2000"/>
              <a:buFont typeface="Arial"/>
              <a:buChar char="•"/>
            </a:pPr>
            <a:r>
              <a:rPr lang="en-GB"/>
              <a:t>Jupyter notebooks ‘as Service’</a:t>
            </a:r>
            <a:endParaRPr/>
          </a:p>
          <a:p>
            <a:pPr indent="-342900" lvl="0" marL="342900" rtl="0" algn="l">
              <a:lnSpc>
                <a:spcPct val="100000"/>
              </a:lnSpc>
              <a:spcBef>
                <a:spcPts val="0"/>
              </a:spcBef>
              <a:spcAft>
                <a:spcPts val="0"/>
              </a:spcAft>
              <a:buSzPts val="2000"/>
              <a:buFont typeface="Arial"/>
              <a:buChar char="•"/>
            </a:pPr>
            <a:r>
              <a:rPr lang="en-GB"/>
              <a:t>One-click solution: login and start using</a:t>
            </a:r>
            <a:endParaRPr/>
          </a:p>
          <a:p>
            <a:pPr indent="-57150" lvl="1" marL="514350" rtl="0" algn="l">
              <a:lnSpc>
                <a:spcPct val="100000"/>
              </a:lnSpc>
              <a:spcBef>
                <a:spcPts val="0"/>
              </a:spcBef>
              <a:spcAft>
                <a:spcPts val="0"/>
              </a:spcAft>
              <a:buSzPts val="1800"/>
              <a:buNone/>
            </a:pPr>
            <a:r>
              <a:t/>
            </a:r>
            <a:endParaRPr/>
          </a:p>
          <a:p>
            <a:pPr indent="0" lvl="0" marL="0" rtl="0" algn="l">
              <a:lnSpc>
                <a:spcPct val="100000"/>
              </a:lnSpc>
              <a:spcBef>
                <a:spcPts val="0"/>
              </a:spcBef>
              <a:spcAft>
                <a:spcPts val="0"/>
              </a:spcAft>
              <a:buSzPts val="1400"/>
              <a:buNone/>
            </a:pPr>
            <a:r>
              <a:rPr lang="en-GB">
                <a:solidFill>
                  <a:srgbClr val="000000"/>
                </a:solidFill>
              </a:rPr>
              <a:t>EGI-ACE will bring:</a:t>
            </a:r>
            <a:endParaRPr/>
          </a:p>
          <a:p>
            <a:pPr indent="-342900" lvl="0" marL="342900" rtl="0" algn="l">
              <a:lnSpc>
                <a:spcPct val="100000"/>
              </a:lnSpc>
              <a:spcBef>
                <a:spcPts val="0"/>
              </a:spcBef>
              <a:spcAft>
                <a:spcPts val="0"/>
              </a:spcAft>
              <a:buSzPts val="2000"/>
              <a:buFont typeface="Arial"/>
              <a:buChar char="•"/>
            </a:pPr>
            <a:r>
              <a:rPr lang="en-GB">
                <a:solidFill>
                  <a:srgbClr val="000000"/>
                </a:solidFill>
              </a:rPr>
              <a:t>Binder (reproducible notebooks) support</a:t>
            </a:r>
            <a:endParaRPr/>
          </a:p>
          <a:p>
            <a:pPr indent="-342900" lvl="0" marL="342900" rtl="0" algn="l">
              <a:lnSpc>
                <a:spcPct val="100000"/>
              </a:lnSpc>
              <a:spcBef>
                <a:spcPts val="0"/>
              </a:spcBef>
              <a:spcAft>
                <a:spcPts val="0"/>
              </a:spcAft>
              <a:buSzPts val="2000"/>
              <a:buFont typeface="Arial"/>
              <a:buChar char="•"/>
            </a:pPr>
            <a:r>
              <a:rPr lang="en-GB">
                <a:solidFill>
                  <a:srgbClr val="000000"/>
                </a:solidFill>
              </a:rPr>
              <a:t>Better integration with Federated Data (e.g. onedata) and Federated Compute (DIRAC) services </a:t>
            </a:r>
            <a:endParaRPr/>
          </a:p>
          <a:p>
            <a:pPr indent="-215900" lvl="0" marL="342900" rtl="0" algn="l">
              <a:lnSpc>
                <a:spcPct val="100000"/>
              </a:lnSpc>
              <a:spcBef>
                <a:spcPts val="0"/>
              </a:spcBef>
              <a:spcAft>
                <a:spcPts val="0"/>
              </a:spcAft>
              <a:buSzPts val="2000"/>
              <a:buFont typeface="Arial"/>
              <a:buNone/>
            </a:pPr>
            <a:r>
              <a:t/>
            </a:r>
            <a:endParaRPr>
              <a:solidFill>
                <a:srgbClr val="000000"/>
              </a:solidFill>
            </a:endParaRPr>
          </a:p>
          <a:p>
            <a:pPr indent="0" lvl="1" marL="342900" rtl="0" algn="l">
              <a:lnSpc>
                <a:spcPct val="100000"/>
              </a:lnSpc>
              <a:spcBef>
                <a:spcPts val="0"/>
              </a:spcBef>
              <a:spcAft>
                <a:spcPts val="0"/>
              </a:spcAft>
              <a:buSzPts val="1800"/>
              <a:buNone/>
            </a:pPr>
            <a:r>
              <a:t/>
            </a:r>
            <a:endParaRPr/>
          </a:p>
          <a:p>
            <a:pPr indent="0" lvl="0" marL="0" rtl="0" algn="l">
              <a:lnSpc>
                <a:spcPct val="100000"/>
              </a:lnSpc>
              <a:spcBef>
                <a:spcPts val="0"/>
              </a:spcBef>
              <a:spcAft>
                <a:spcPts val="0"/>
              </a:spcAft>
              <a:buSzPts val="1400"/>
              <a:buNone/>
            </a:pPr>
            <a:r>
              <a:t/>
            </a:r>
            <a:endParaRPr/>
          </a:p>
        </p:txBody>
      </p:sp>
      <p:sp>
        <p:nvSpPr>
          <p:cNvPr id="279" name="Google Shape;279;gbb10b688b6_2_203"/>
          <p:cNvSpPr txBox="1"/>
          <p:nvPr>
            <p:ph type="title"/>
          </p:nvPr>
        </p:nvSpPr>
        <p:spPr>
          <a:xfrm>
            <a:off x="2579077" y="169145"/>
            <a:ext cx="4728796" cy="34163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Interactive Computing: Notebooks</a:t>
            </a:r>
            <a:endParaRPr/>
          </a:p>
        </p:txBody>
      </p:sp>
      <p:pic>
        <p:nvPicPr>
          <p:cNvPr descr="A screenshot of a computer&#10;&#10;Description automatically generated" id="280" name="Google Shape;280;gbb10b688b6_2_203"/>
          <p:cNvPicPr preferRelativeResize="0"/>
          <p:nvPr/>
        </p:nvPicPr>
        <p:blipFill rotWithShape="1">
          <a:blip r:embed="rId3">
            <a:alphaModFix/>
          </a:blip>
          <a:srcRect b="0" l="0" r="0" t="0"/>
          <a:stretch/>
        </p:blipFill>
        <p:spPr>
          <a:xfrm>
            <a:off x="5000314" y="1369219"/>
            <a:ext cx="3967041" cy="3197370"/>
          </a:xfrm>
          <a:prstGeom prst="rect">
            <a:avLst/>
          </a:prstGeom>
          <a:noFill/>
          <a:ln>
            <a:noFill/>
          </a:ln>
        </p:spPr>
      </p:pic>
      <p:pic>
        <p:nvPicPr>
          <p:cNvPr id="281" name="Google Shape;281;gbb10b688b6_2_203"/>
          <p:cNvPicPr preferRelativeResize="0"/>
          <p:nvPr/>
        </p:nvPicPr>
        <p:blipFill rotWithShape="1">
          <a:blip r:embed="rId4">
            <a:alphaModFix/>
          </a:blip>
          <a:srcRect b="0" l="0" r="0" t="0"/>
          <a:stretch/>
        </p:blipFill>
        <p:spPr>
          <a:xfrm>
            <a:off x="7428125" y="231613"/>
            <a:ext cx="903800" cy="7811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ONTENT">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ONTENT">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ONTENT">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HOM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