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2"/>
  </p:notesMasterIdLst>
  <p:sldIdLst>
    <p:sldId id="256" r:id="rId3"/>
    <p:sldId id="266" r:id="rId4"/>
    <p:sldId id="259" r:id="rId5"/>
    <p:sldId id="260" r:id="rId6"/>
    <p:sldId id="261" r:id="rId7"/>
    <p:sldId id="262" r:id="rId8"/>
    <p:sldId id="263" r:id="rId9"/>
    <p:sldId id="264" r:id="rId10"/>
    <p:sldId id="265"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7" roundtripDataSignature="AMtx7mhWWCdysMWCK9cg8MpFGolpc6Bg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333"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notesMaster" Target="notesMasters/notesMaster1.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5b6ab0061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5b6ab0061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5b6ab006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5b6ab006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5b6ab006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5b6ab006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5b6ab006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5b6ab006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5b6ab0061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b5b6ab0061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b5b6ab006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b5b6ab0061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3"/>
        <p:cNvGrpSpPr/>
        <p:nvPr/>
      </p:nvGrpSpPr>
      <p:grpSpPr>
        <a:xfrm>
          <a:off x="0" y="0"/>
          <a:ext cx="0" cy="0"/>
          <a:chOff x="0" y="0"/>
          <a:chExt cx="0" cy="0"/>
        </a:xfrm>
      </p:grpSpPr>
      <p:sp>
        <p:nvSpPr>
          <p:cNvPr id="14" name="Google Shape;14;p21"/>
          <p:cNvSpPr txBox="1">
            <a:spLocks noGrp="1"/>
          </p:cNvSpPr>
          <p:nvPr>
            <p:ph type="subTitle" idx="1"/>
          </p:nvPr>
        </p:nvSpPr>
        <p:spPr>
          <a:xfrm>
            <a:off x="329919" y="2490809"/>
            <a:ext cx="4543746" cy="4801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lt1"/>
              </a:buClr>
              <a:buSzPts val="2700"/>
              <a:buFont typeface="Arial"/>
              <a:buNone/>
              <a:defRPr sz="2700" b="0" i="1" u="none" strike="noStrike" cap="none">
                <a:solidFill>
                  <a:schemeClr val="lt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15" name="Google Shape;15;p21"/>
          <p:cNvSpPr txBox="1">
            <a:spLocks noGrp="1"/>
          </p:cNvSpPr>
          <p:nvPr>
            <p:ph type="title"/>
          </p:nvPr>
        </p:nvSpPr>
        <p:spPr>
          <a:xfrm>
            <a:off x="329919" y="1948714"/>
            <a:ext cx="4815417" cy="5216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000"/>
              <a:buFont typeface="Calibri"/>
              <a:buNone/>
              <a:defRPr sz="3000" b="1"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 name="Google Shape;16;p21"/>
          <p:cNvSpPr txBox="1">
            <a:spLocks noGrp="1"/>
          </p:cNvSpPr>
          <p:nvPr>
            <p:ph type="body" idx="2"/>
          </p:nvPr>
        </p:nvSpPr>
        <p:spPr>
          <a:xfrm>
            <a:off x="354634" y="3636204"/>
            <a:ext cx="1936583" cy="2509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1200"/>
              <a:buFont typeface="Arial"/>
              <a:buNone/>
              <a:defRPr sz="1200" b="0" i="1"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7" name="Google Shape;17;p21"/>
          <p:cNvSpPr txBox="1">
            <a:spLocks noGrp="1"/>
          </p:cNvSpPr>
          <p:nvPr>
            <p:ph type="body" idx="3"/>
          </p:nvPr>
        </p:nvSpPr>
        <p:spPr>
          <a:xfrm>
            <a:off x="354634" y="3353555"/>
            <a:ext cx="1936583" cy="25099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24"/>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1"/>
        <p:cNvGrpSpPr/>
        <p:nvPr/>
      </p:nvGrpSpPr>
      <p:grpSpPr>
        <a:xfrm>
          <a:off x="0" y="0"/>
          <a:ext cx="0" cy="0"/>
          <a:chOff x="0" y="0"/>
          <a:chExt cx="0" cy="0"/>
        </a:xfrm>
      </p:grpSpPr>
      <p:sp>
        <p:nvSpPr>
          <p:cNvPr id="32" name="Google Shape;32;ga1672bf099_0_399"/>
          <p:cNvSpPr txBox="1">
            <a:spLocks noGrp="1"/>
          </p:cNvSpPr>
          <p:nvPr>
            <p:ph type="title"/>
          </p:nvPr>
        </p:nvSpPr>
        <p:spPr>
          <a:xfrm>
            <a:off x="2579077" y="169145"/>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 name="Google Shape;33;ga1672bf099_0_399"/>
          <p:cNvSpPr txBox="1">
            <a:spLocks noGrp="1"/>
          </p:cNvSpPr>
          <p:nvPr>
            <p:ph type="subTitle" idx="1"/>
          </p:nvPr>
        </p:nvSpPr>
        <p:spPr>
          <a:xfrm>
            <a:off x="2579076" y="628358"/>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2 columns">
  <p:cSld name="Text 2 columns">
    <p:spTree>
      <p:nvGrpSpPr>
        <p:cNvPr id="1" name="Shape 34"/>
        <p:cNvGrpSpPr/>
        <p:nvPr/>
      </p:nvGrpSpPr>
      <p:grpSpPr>
        <a:xfrm>
          <a:off x="0" y="0"/>
          <a:ext cx="0" cy="0"/>
          <a:chOff x="0" y="0"/>
          <a:chExt cx="0" cy="0"/>
        </a:xfrm>
      </p:grpSpPr>
      <p:sp>
        <p:nvSpPr>
          <p:cNvPr id="35" name="Google Shape;35;p25"/>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25"/>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37" name="Google Shape;37;p25"/>
          <p:cNvSpPr txBox="1">
            <a:spLocks noGrp="1"/>
          </p:cNvSpPr>
          <p:nvPr>
            <p:ph type="body" idx="2"/>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25"/>
          <p:cNvSpPr txBox="1">
            <a:spLocks noGrp="1"/>
          </p:cNvSpPr>
          <p:nvPr>
            <p:ph type="body" idx="3"/>
          </p:nvPr>
        </p:nvSpPr>
        <p:spPr>
          <a:xfrm>
            <a:off x="4649932" y="1369219"/>
            <a:ext cx="4317422"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39"/>
        <p:cNvGrpSpPr/>
        <p:nvPr/>
      </p:nvGrpSpPr>
      <p:grpSpPr>
        <a:xfrm>
          <a:off x="0" y="0"/>
          <a:ext cx="0" cy="0"/>
          <a:chOff x="0" y="0"/>
          <a:chExt cx="0" cy="0"/>
        </a:xfrm>
      </p:grpSpPr>
      <p:sp>
        <p:nvSpPr>
          <p:cNvPr id="40" name="Google Shape;40;p26"/>
          <p:cNvSpPr txBox="1">
            <a:spLocks noGrp="1"/>
          </p:cNvSpPr>
          <p:nvPr>
            <p:ph type="body" idx="1"/>
          </p:nvPr>
        </p:nvSpPr>
        <p:spPr>
          <a:xfrm>
            <a:off x="176646" y="1369217"/>
            <a:ext cx="2811410" cy="3197371"/>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1" name="Google Shape;41;p26"/>
          <p:cNvSpPr txBox="1">
            <a:spLocks noGrp="1"/>
          </p:cNvSpPr>
          <p:nvPr>
            <p:ph type="body" idx="2"/>
          </p:nvPr>
        </p:nvSpPr>
        <p:spPr>
          <a:xfrm>
            <a:off x="3180000" y="1369217"/>
            <a:ext cx="2783999"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Google Shape;42;p26"/>
          <p:cNvSpPr txBox="1">
            <a:spLocks noGrp="1"/>
          </p:cNvSpPr>
          <p:nvPr>
            <p:ph type="body" idx="3"/>
          </p:nvPr>
        </p:nvSpPr>
        <p:spPr>
          <a:xfrm>
            <a:off x="6155944" y="1369216"/>
            <a:ext cx="2783999" cy="3197369"/>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Google Shape;43;p26"/>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26"/>
          <p:cNvSpPr txBox="1">
            <a:spLocks noGrp="1"/>
          </p:cNvSpPr>
          <p:nvPr>
            <p:ph type="subTitle" idx="4"/>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 Column">
  <p:cSld name="1 Column">
    <p:spTree>
      <p:nvGrpSpPr>
        <p:cNvPr id="1" name="Shape 45"/>
        <p:cNvGrpSpPr/>
        <p:nvPr/>
      </p:nvGrpSpPr>
      <p:grpSpPr>
        <a:xfrm>
          <a:off x="0" y="0"/>
          <a:ext cx="0" cy="0"/>
          <a:chOff x="0" y="0"/>
          <a:chExt cx="0" cy="0"/>
        </a:xfrm>
      </p:grpSpPr>
      <p:sp>
        <p:nvSpPr>
          <p:cNvPr id="46" name="Google Shape;46;ga1672bf099_0_323"/>
          <p:cNvSpPr txBox="1">
            <a:spLocks noGrp="1"/>
          </p:cNvSpPr>
          <p:nvPr>
            <p:ph type="subTitle" idx="1"/>
          </p:nvPr>
        </p:nvSpPr>
        <p:spPr>
          <a:xfrm>
            <a:off x="2579076" y="471269"/>
            <a:ext cx="4728900" cy="276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47" name="Google Shape;47;ga1672bf099_0_323"/>
          <p:cNvSpPr txBox="1">
            <a:spLocks noGrp="1"/>
          </p:cNvSpPr>
          <p:nvPr>
            <p:ph type="body" idx="2"/>
          </p:nvPr>
        </p:nvSpPr>
        <p:spPr>
          <a:xfrm>
            <a:off x="190500" y="915668"/>
            <a:ext cx="8763000" cy="3756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8" name="Google Shape;48;ga1672bf099_0_323"/>
          <p:cNvSpPr txBox="1">
            <a:spLocks noGrp="1"/>
          </p:cNvSpPr>
          <p:nvPr>
            <p:ph type="title"/>
          </p:nvPr>
        </p:nvSpPr>
        <p:spPr>
          <a:xfrm>
            <a:off x="2579077" y="126859"/>
            <a:ext cx="4728900" cy="256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 image">
  <p:cSld name="Text + image">
    <p:spTree>
      <p:nvGrpSpPr>
        <p:cNvPr id="1" name="Shape 49"/>
        <p:cNvGrpSpPr/>
        <p:nvPr/>
      </p:nvGrpSpPr>
      <p:grpSpPr>
        <a:xfrm>
          <a:off x="0" y="0"/>
          <a:ext cx="0" cy="0"/>
          <a:chOff x="0" y="0"/>
          <a:chExt cx="0" cy="0"/>
        </a:xfrm>
      </p:grpSpPr>
      <p:sp>
        <p:nvSpPr>
          <p:cNvPr id="50" name="Google Shape;50;p27"/>
          <p:cNvSpPr>
            <a:spLocks noGrp="1"/>
          </p:cNvSpPr>
          <p:nvPr>
            <p:ph type="pic" idx="2"/>
          </p:nvPr>
        </p:nvSpPr>
        <p:spPr>
          <a:xfrm>
            <a:off x="4649933" y="1370013"/>
            <a:ext cx="4275858" cy="31972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51" name="Google Shape;51;p27"/>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27"/>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53" name="Google Shape;53;p27"/>
          <p:cNvSpPr txBox="1">
            <a:spLocks noGrp="1"/>
          </p:cNvSpPr>
          <p:nvPr>
            <p:ph type="body" idx="3"/>
          </p:nvPr>
        </p:nvSpPr>
        <p:spPr>
          <a:xfrm>
            <a:off x="176646" y="1369219"/>
            <a:ext cx="4317423"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5.png"/><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
        <p:cNvGrpSpPr/>
        <p:nvPr/>
      </p:nvGrpSpPr>
      <p:grpSpPr>
        <a:xfrm>
          <a:off x="0" y="0"/>
          <a:ext cx="0" cy="0"/>
          <a:chOff x="0" y="0"/>
          <a:chExt cx="0" cy="0"/>
        </a:xfrm>
      </p:grpSpPr>
      <p:sp>
        <p:nvSpPr>
          <p:cNvPr id="6" name="Google Shape;6;p20"/>
          <p:cNvSpPr txBox="1"/>
          <p:nvPr/>
        </p:nvSpPr>
        <p:spPr>
          <a:xfrm>
            <a:off x="546242" y="816345"/>
            <a:ext cx="1656681" cy="358195"/>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900"/>
              <a:buFont typeface="Arial"/>
              <a:buNone/>
            </a:pPr>
            <a:r>
              <a:rPr lang="en-GB" sz="900" b="1" i="0" u="none" strike="noStrike" cap="none">
                <a:solidFill>
                  <a:srgbClr val="0E67AD"/>
                </a:solidFill>
                <a:latin typeface="Calibri"/>
                <a:ea typeface="Calibri"/>
                <a:cs typeface="Calibri"/>
                <a:sym typeface="Calibri"/>
              </a:rPr>
              <a:t>www.egi.eu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300"/>
              </a:spcBef>
              <a:spcAft>
                <a:spcPts val="0"/>
              </a:spcAft>
              <a:buClr>
                <a:srgbClr val="0E67AD"/>
              </a:buClr>
              <a:buSzPts val="900"/>
              <a:buFont typeface="Arial"/>
              <a:buNone/>
            </a:pPr>
            <a:r>
              <a:rPr lang="en-GB" sz="900" b="0" i="0" u="none" strike="noStrike" cap="none">
                <a:solidFill>
                  <a:srgbClr val="0E67AD"/>
                </a:solidFill>
                <a:latin typeface="Calibri"/>
                <a:ea typeface="Calibri"/>
                <a:cs typeface="Calibri"/>
                <a:sym typeface="Calibri"/>
              </a:rPr>
              <a:t>@EGI_eInfra</a:t>
            </a:r>
            <a:endParaRPr sz="1400" b="0" i="0" u="none" strike="noStrike" cap="none">
              <a:solidFill>
                <a:srgbClr val="000000"/>
              </a:solidFill>
              <a:latin typeface="Arial"/>
              <a:ea typeface="Arial"/>
              <a:cs typeface="Arial"/>
              <a:sym typeface="Arial"/>
            </a:endParaRPr>
          </a:p>
        </p:txBody>
      </p:sp>
      <p:sp>
        <p:nvSpPr>
          <p:cNvPr id="7" name="Google Shape;7;p20"/>
          <p:cNvSpPr txBox="1"/>
          <p:nvPr/>
        </p:nvSpPr>
        <p:spPr>
          <a:xfrm>
            <a:off x="723100" y="4558808"/>
            <a:ext cx="2173781" cy="309008"/>
          </a:xfrm>
          <a:prstGeom prst="rect">
            <a:avLst/>
          </a:prstGeom>
          <a:noFill/>
          <a:ln>
            <a:noFill/>
          </a:ln>
        </p:spPr>
        <p:txBody>
          <a:bodyPr spcFirstLastPara="1" wrap="square" lIns="90000" tIns="45700" rIns="91425" bIns="45700" anchor="ctr" anchorCtr="0">
            <a:noAutofit/>
          </a:bodyPr>
          <a:lstStyle/>
          <a:p>
            <a:pPr marL="0" marR="0" lvl="0" indent="0" algn="l" rtl="0">
              <a:lnSpc>
                <a:spcPct val="100000"/>
              </a:lnSpc>
              <a:spcBef>
                <a:spcPts val="0"/>
              </a:spcBef>
              <a:spcAft>
                <a:spcPts val="0"/>
              </a:spcAft>
              <a:buClr>
                <a:srgbClr val="0E67AD"/>
              </a:buClr>
              <a:buSzPts val="700"/>
              <a:buFont typeface="Arial"/>
              <a:buNone/>
            </a:pPr>
            <a:r>
              <a:rPr lang="en-GB" sz="700" b="1" i="0" u="none" strike="noStrike" cap="none">
                <a:solidFill>
                  <a:srgbClr val="0E67AD"/>
                </a:solidFill>
                <a:latin typeface="Calibri"/>
                <a:ea typeface="Calibri"/>
                <a:cs typeface="Calibri"/>
                <a:sym typeface="Calibri"/>
              </a:rPr>
              <a:t>The work of the EGI Foundation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E67AD"/>
              </a:buClr>
              <a:buSzPts val="700"/>
              <a:buFont typeface="Arial"/>
              <a:buNone/>
            </a:pPr>
            <a:r>
              <a:rPr lang="en-GB" sz="700" b="0" i="1" u="none" strike="noStrike" cap="none">
                <a:solidFill>
                  <a:srgbClr val="0E67AD"/>
                </a:solidFill>
                <a:latin typeface="Calibri"/>
                <a:ea typeface="Calibri"/>
                <a:cs typeface="Calibri"/>
                <a:sym typeface="Calibri"/>
              </a:rPr>
              <a:t>is partly funded by the European Commission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E67AD"/>
              </a:buClr>
              <a:buSzPts val="700"/>
              <a:buFont typeface="Arial"/>
              <a:buNone/>
            </a:pPr>
            <a:r>
              <a:rPr lang="en-GB" sz="700" b="0" i="1" u="none" strike="noStrike" cap="none">
                <a:solidFill>
                  <a:srgbClr val="0E67AD"/>
                </a:solidFill>
                <a:latin typeface="Calibri"/>
                <a:ea typeface="Calibri"/>
                <a:cs typeface="Calibri"/>
                <a:sym typeface="Calibri"/>
              </a:rPr>
              <a:t>under H2020 Framework Programme</a:t>
            </a:r>
            <a:endParaRPr sz="1400" b="0" i="0" u="none" strike="noStrike" cap="none">
              <a:solidFill>
                <a:srgbClr val="000000"/>
              </a:solidFill>
              <a:latin typeface="Arial"/>
              <a:ea typeface="Arial"/>
              <a:cs typeface="Arial"/>
              <a:sym typeface="Arial"/>
            </a:endParaRPr>
          </a:p>
        </p:txBody>
      </p:sp>
      <p:pic>
        <p:nvPicPr>
          <p:cNvPr id="8" name="Google Shape;8;p20"/>
          <p:cNvPicPr preferRelativeResize="0"/>
          <p:nvPr/>
        </p:nvPicPr>
        <p:blipFill rotWithShape="1">
          <a:blip r:embed="rId4">
            <a:alphaModFix/>
          </a:blip>
          <a:srcRect/>
          <a:stretch/>
        </p:blipFill>
        <p:spPr>
          <a:xfrm>
            <a:off x="176761" y="4558808"/>
            <a:ext cx="471315" cy="309008"/>
          </a:xfrm>
          <a:prstGeom prst="rect">
            <a:avLst/>
          </a:prstGeom>
          <a:noFill/>
          <a:ln>
            <a:noFill/>
          </a:ln>
        </p:spPr>
      </p:pic>
      <p:pic>
        <p:nvPicPr>
          <p:cNvPr id="9" name="Google Shape;9;p20"/>
          <p:cNvPicPr preferRelativeResize="0"/>
          <p:nvPr/>
        </p:nvPicPr>
        <p:blipFill rotWithShape="1">
          <a:blip r:embed="rId5">
            <a:alphaModFix/>
          </a:blip>
          <a:srcRect/>
          <a:stretch/>
        </p:blipFill>
        <p:spPr>
          <a:xfrm>
            <a:off x="412418" y="1050147"/>
            <a:ext cx="133824" cy="118955"/>
          </a:xfrm>
          <a:prstGeom prst="rect">
            <a:avLst/>
          </a:prstGeom>
          <a:noFill/>
          <a:ln>
            <a:noFill/>
          </a:ln>
        </p:spPr>
      </p:pic>
      <p:pic>
        <p:nvPicPr>
          <p:cNvPr id="10" name="Google Shape;10;p20"/>
          <p:cNvPicPr preferRelativeResize="0"/>
          <p:nvPr/>
        </p:nvPicPr>
        <p:blipFill rotWithShape="1">
          <a:blip r:embed="rId6">
            <a:alphaModFix/>
          </a:blip>
          <a:srcRect/>
          <a:stretch/>
        </p:blipFill>
        <p:spPr>
          <a:xfrm>
            <a:off x="432986" y="892073"/>
            <a:ext cx="113256" cy="118955"/>
          </a:xfrm>
          <a:prstGeom prst="rect">
            <a:avLst/>
          </a:prstGeom>
          <a:noFill/>
          <a:ln>
            <a:noFill/>
          </a:ln>
        </p:spPr>
      </p:pic>
      <p:sp>
        <p:nvSpPr>
          <p:cNvPr id="11" name="Google Shape;11;p20"/>
          <p:cNvSpPr txBox="1"/>
          <p:nvPr/>
        </p:nvSpPr>
        <p:spPr>
          <a:xfrm>
            <a:off x="2624575" y="53846"/>
            <a:ext cx="4091495" cy="443675"/>
          </a:xfrm>
          <a:prstGeom prst="rect">
            <a:avLst/>
          </a:prstGeom>
          <a:noFill/>
          <a:ln>
            <a:noFill/>
          </a:ln>
        </p:spPr>
        <p:txBody>
          <a:bodyPr spcFirstLastPara="1" wrap="square" lIns="90000" tIns="45700" rIns="91425" bIns="45700" anchor="ctr" anchorCtr="0">
            <a:noAutofit/>
          </a:bodyPr>
          <a:lstStyle/>
          <a:p>
            <a:pPr marL="0" marR="0" lvl="0" indent="0" algn="l" rtl="0">
              <a:lnSpc>
                <a:spcPct val="100000"/>
              </a:lnSpc>
              <a:spcBef>
                <a:spcPts val="0"/>
              </a:spcBef>
              <a:spcAft>
                <a:spcPts val="0"/>
              </a:spcAft>
              <a:buClr>
                <a:srgbClr val="0E67AD"/>
              </a:buClr>
              <a:buSzPts val="1800"/>
              <a:buFont typeface="Arial"/>
              <a:buNone/>
            </a:pPr>
            <a:r>
              <a:rPr lang="en-GB" sz="1800" b="1" i="0" u="none" strike="noStrike" cap="none">
                <a:solidFill>
                  <a:srgbClr val="0E67AD"/>
                </a:solidFill>
                <a:latin typeface="Calibri"/>
                <a:ea typeface="Calibri"/>
                <a:cs typeface="Calibri"/>
                <a:sym typeface="Calibri"/>
              </a:rPr>
              <a:t>EGI: Advanced Computing for Research</a:t>
            </a:r>
            <a:endParaRPr sz="1800" b="1" i="0" u="none" strike="noStrike" cap="none">
              <a:solidFill>
                <a:srgbClr val="0E67AD"/>
              </a:solidFill>
              <a:latin typeface="Calibri"/>
              <a:ea typeface="Calibri"/>
              <a:cs typeface="Calibri"/>
              <a:sym typeface="Calibri"/>
            </a:endParaRPr>
          </a:p>
        </p:txBody>
      </p:sp>
      <p:pic>
        <p:nvPicPr>
          <p:cNvPr id="12" name="Google Shape;12;p20" descr="A picture containing logo&#10;&#10;Description automatically generated"/>
          <p:cNvPicPr preferRelativeResize="0"/>
          <p:nvPr/>
        </p:nvPicPr>
        <p:blipFill rotWithShape="1">
          <a:blip r:embed="rId7">
            <a:alphaModFix/>
          </a:blip>
          <a:srcRect/>
          <a:stretch/>
        </p:blipFill>
        <p:spPr>
          <a:xfrm>
            <a:off x="6395231" y="1885950"/>
            <a:ext cx="2387600" cy="1371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8"/>
        <p:cNvGrpSpPr/>
        <p:nvPr/>
      </p:nvGrpSpPr>
      <p:grpSpPr>
        <a:xfrm>
          <a:off x="0" y="0"/>
          <a:ext cx="0" cy="0"/>
          <a:chOff x="0" y="0"/>
          <a:chExt cx="0" cy="0"/>
        </a:xfrm>
      </p:grpSpPr>
      <p:sp>
        <p:nvSpPr>
          <p:cNvPr id="19" name="Google Shape;19;p22"/>
          <p:cNvSpPr txBox="1"/>
          <p:nvPr/>
        </p:nvSpPr>
        <p:spPr>
          <a:xfrm>
            <a:off x="6359778" y="4909725"/>
            <a:ext cx="980136" cy="156744"/>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en-GB" sz="800" b="0" i="0" u="none" strike="noStrike" cap="none">
                <a:solidFill>
                  <a:srgbClr val="0E67AD"/>
                </a:solidFill>
                <a:latin typeface="Calibri"/>
                <a:ea typeface="Calibri"/>
                <a:cs typeface="Calibri"/>
                <a:sym typeface="Calibri"/>
              </a:rPr>
              <a:t>@EGI_eInfra</a:t>
            </a:r>
            <a:endParaRPr sz="800" b="0" i="0" u="none" strike="noStrike" cap="none">
              <a:solidFill>
                <a:srgbClr val="0E67AD"/>
              </a:solidFill>
              <a:latin typeface="Calibri"/>
              <a:ea typeface="Calibri"/>
              <a:cs typeface="Calibri"/>
              <a:sym typeface="Calibri"/>
            </a:endParaRPr>
          </a:p>
        </p:txBody>
      </p:sp>
      <p:sp>
        <p:nvSpPr>
          <p:cNvPr id="20" name="Google Shape;20;p22"/>
          <p:cNvSpPr txBox="1"/>
          <p:nvPr/>
        </p:nvSpPr>
        <p:spPr>
          <a:xfrm>
            <a:off x="5481272" y="4909682"/>
            <a:ext cx="716899" cy="161981"/>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E67AD"/>
              </a:buClr>
              <a:buSzPts val="800"/>
              <a:buFont typeface="Arial"/>
              <a:buNone/>
            </a:pPr>
            <a:r>
              <a:rPr lang="en-GB" sz="800" b="1" i="0" u="none" strike="noStrike" cap="none">
                <a:solidFill>
                  <a:srgbClr val="0E67AD"/>
                </a:solidFill>
                <a:latin typeface="Calibri"/>
                <a:ea typeface="Calibri"/>
                <a:cs typeface="Calibri"/>
                <a:sym typeface="Calibri"/>
              </a:rPr>
              <a:t>www.egi.eu</a:t>
            </a:r>
            <a:endParaRPr sz="800" b="0" i="0" u="none" strike="noStrike" cap="none">
              <a:solidFill>
                <a:srgbClr val="0E67AD"/>
              </a:solidFill>
              <a:latin typeface="Calibri"/>
              <a:ea typeface="Calibri"/>
              <a:cs typeface="Calibri"/>
              <a:sym typeface="Calibri"/>
            </a:endParaRPr>
          </a:p>
        </p:txBody>
      </p:sp>
      <p:cxnSp>
        <p:nvCxnSpPr>
          <p:cNvPr id="21" name="Google Shape;21;p22"/>
          <p:cNvCxnSpPr/>
          <p:nvPr/>
        </p:nvCxnSpPr>
        <p:spPr>
          <a:xfrm>
            <a:off x="6150117" y="4965272"/>
            <a:ext cx="0" cy="178228"/>
          </a:xfrm>
          <a:prstGeom prst="straightConnector1">
            <a:avLst/>
          </a:prstGeom>
          <a:noFill/>
          <a:ln w="9525" cap="flat" cmpd="sng">
            <a:solidFill>
              <a:schemeClr val="accent1"/>
            </a:solidFill>
            <a:prstDash val="solid"/>
            <a:miter lim="800000"/>
            <a:headEnd type="none" w="sm" len="sm"/>
            <a:tailEnd type="none" w="sm" len="sm"/>
          </a:ln>
        </p:spPr>
      </p:cxnSp>
      <p:sp>
        <p:nvSpPr>
          <p:cNvPr id="22" name="Google Shape;22;p22"/>
          <p:cNvSpPr txBox="1"/>
          <p:nvPr/>
        </p:nvSpPr>
        <p:spPr>
          <a:xfrm>
            <a:off x="7425809" y="4923184"/>
            <a:ext cx="768955"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0" u="none" strike="noStrike" cap="none">
                <a:solidFill>
                  <a:schemeClr val="lt1"/>
                </a:solidFill>
                <a:latin typeface="Calibri"/>
                <a:ea typeface="Calibri"/>
                <a:cs typeface="Calibri"/>
                <a:sym typeface="Calibri"/>
              </a:rPr>
              <a:t>05/02/2021</a:t>
            </a:r>
            <a:endParaRPr sz="900" b="1" i="0" u="none" strike="noStrike" cap="none">
              <a:solidFill>
                <a:schemeClr val="lt1"/>
              </a:solidFill>
              <a:latin typeface="Calibri"/>
              <a:ea typeface="Calibri"/>
              <a:cs typeface="Calibri"/>
              <a:sym typeface="Calibri"/>
            </a:endParaRPr>
          </a:p>
        </p:txBody>
      </p:sp>
      <p:sp>
        <p:nvSpPr>
          <p:cNvPr id="23" name="Google Shape;23;p22"/>
          <p:cNvSpPr txBox="1"/>
          <p:nvPr/>
        </p:nvSpPr>
        <p:spPr>
          <a:xfrm>
            <a:off x="8783491" y="4915226"/>
            <a:ext cx="389850"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fld id="{00000000-1234-1234-1234-123412341234}" type="slidenum">
              <a:rPr lang="en-GB" sz="900" b="1" i="0" u="none" strike="noStrike" cap="none">
                <a:solidFill>
                  <a:schemeClr val="lt1"/>
                </a:solidFill>
                <a:latin typeface="Calibri"/>
                <a:ea typeface="Calibri"/>
                <a:cs typeface="Calibri"/>
                <a:sym typeface="Calibri"/>
              </a:rPr>
              <a:t>‹#›</a:t>
            </a:fld>
            <a:endParaRPr sz="900" b="1" i="0" u="none" strike="noStrike" cap="none">
              <a:solidFill>
                <a:schemeClr val="lt1"/>
              </a:solidFill>
              <a:latin typeface="Calibri"/>
              <a:ea typeface="Calibri"/>
              <a:cs typeface="Calibri"/>
              <a:sym typeface="Calibri"/>
            </a:endParaRPr>
          </a:p>
        </p:txBody>
      </p:sp>
      <p:pic>
        <p:nvPicPr>
          <p:cNvPr id="24" name="Google Shape;24;p22"/>
          <p:cNvPicPr preferRelativeResize="0"/>
          <p:nvPr/>
        </p:nvPicPr>
        <p:blipFill rotWithShape="1">
          <a:blip r:embed="rId9">
            <a:alphaModFix/>
          </a:blip>
          <a:srcRect/>
          <a:stretch/>
        </p:blipFill>
        <p:spPr>
          <a:xfrm>
            <a:off x="6276638" y="4965272"/>
            <a:ext cx="119690" cy="106391"/>
          </a:xfrm>
          <a:prstGeom prst="rect">
            <a:avLst/>
          </a:prstGeom>
          <a:noFill/>
          <a:ln>
            <a:noFill/>
          </a:ln>
        </p:spPr>
      </p:pic>
      <p:pic>
        <p:nvPicPr>
          <p:cNvPr id="25" name="Google Shape;25;p22"/>
          <p:cNvPicPr preferRelativeResize="0"/>
          <p:nvPr/>
        </p:nvPicPr>
        <p:blipFill rotWithShape="1">
          <a:blip r:embed="rId10">
            <a:alphaModFix/>
          </a:blip>
          <a:srcRect/>
          <a:stretch/>
        </p:blipFill>
        <p:spPr>
          <a:xfrm>
            <a:off x="5429503" y="4965701"/>
            <a:ext cx="93380" cy="98079"/>
          </a:xfrm>
          <a:prstGeom prst="rect">
            <a:avLst/>
          </a:prstGeom>
          <a:noFill/>
          <a:ln>
            <a:noFill/>
          </a:ln>
        </p:spPr>
      </p:pic>
      <p:pic>
        <p:nvPicPr>
          <p:cNvPr id="26" name="Google Shape;26;p22" descr="A picture containing logo&#10;&#10;Description automatically generated"/>
          <p:cNvPicPr preferRelativeResize="0"/>
          <p:nvPr/>
        </p:nvPicPr>
        <p:blipFill rotWithShape="1">
          <a:blip r:embed="rId11">
            <a:alphaModFix/>
          </a:blip>
          <a:srcRect/>
          <a:stretch/>
        </p:blipFill>
        <p:spPr>
          <a:xfrm>
            <a:off x="1506071" y="63574"/>
            <a:ext cx="631468" cy="36275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tm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title"/>
          </p:nvPr>
        </p:nvSpPr>
        <p:spPr>
          <a:xfrm>
            <a:off x="143925" y="1909200"/>
            <a:ext cx="4815300" cy="521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000"/>
              <a:buFont typeface="Calibri"/>
              <a:buNone/>
            </a:pPr>
            <a:r>
              <a:rPr lang="en-GB"/>
              <a:t>Data spaces: Services for online analytics</a:t>
            </a:r>
            <a:endParaRPr/>
          </a:p>
        </p:txBody>
      </p:sp>
      <p:sp>
        <p:nvSpPr>
          <p:cNvPr id="59" name="Google Shape;59;p1"/>
          <p:cNvSpPr txBox="1">
            <a:spLocks noGrp="1"/>
          </p:cNvSpPr>
          <p:nvPr>
            <p:ph type="body" idx="2"/>
          </p:nvPr>
        </p:nvSpPr>
        <p:spPr>
          <a:xfrm>
            <a:off x="155351" y="2885025"/>
            <a:ext cx="4024500" cy="25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200"/>
              <a:buNone/>
            </a:pPr>
            <a:r>
              <a:rPr lang="en-GB" sz="1600" dirty="0" err="1"/>
              <a:t>SeaDataNet</a:t>
            </a:r>
            <a:r>
              <a:rPr lang="en-GB" sz="1600" dirty="0"/>
              <a:t> </a:t>
            </a:r>
            <a:r>
              <a:rPr lang="en-GB" sz="1600" dirty="0" err="1"/>
              <a:t>WebODV</a:t>
            </a:r>
            <a:r>
              <a:rPr lang="en-GB" sz="1600" dirty="0"/>
              <a:t> analysis service</a:t>
            </a:r>
            <a:endParaRPr sz="1600" dirty="0"/>
          </a:p>
        </p:txBody>
      </p:sp>
      <p:sp>
        <p:nvSpPr>
          <p:cNvPr id="60" name="Google Shape;60;p1"/>
          <p:cNvSpPr txBox="1">
            <a:spLocks noGrp="1"/>
          </p:cNvSpPr>
          <p:nvPr>
            <p:ph type="body" idx="2"/>
          </p:nvPr>
        </p:nvSpPr>
        <p:spPr>
          <a:xfrm>
            <a:off x="155343" y="3729350"/>
            <a:ext cx="3368100" cy="25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200"/>
              <a:buNone/>
            </a:pPr>
            <a:r>
              <a:rPr lang="en-GB" sz="1600"/>
              <a:t>05th. February 2021</a:t>
            </a:r>
            <a:endParaRPr sz="1600"/>
          </a:p>
        </p:txBody>
      </p:sp>
      <p:sp>
        <p:nvSpPr>
          <p:cNvPr id="61" name="Google Shape;61;p1"/>
          <p:cNvSpPr txBox="1">
            <a:spLocks noGrp="1"/>
          </p:cNvSpPr>
          <p:nvPr>
            <p:ph type="body" idx="2"/>
          </p:nvPr>
        </p:nvSpPr>
        <p:spPr>
          <a:xfrm>
            <a:off x="155343" y="3348350"/>
            <a:ext cx="3368100" cy="251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200"/>
              <a:buNone/>
            </a:pPr>
            <a:r>
              <a:rPr lang="en-GB" sz="1600" dirty="0"/>
              <a:t>Dick M.A. </a:t>
            </a:r>
            <a:r>
              <a:rPr lang="en-GB" sz="1600" dirty="0" err="1"/>
              <a:t>Schaap</a:t>
            </a: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body" idx="1"/>
          </p:nvPr>
        </p:nvSpPr>
        <p:spPr>
          <a:xfrm>
            <a:off x="3112496" y="1078030"/>
            <a:ext cx="5818491" cy="3773104"/>
          </a:xfrm>
          <a:prstGeom prst="rect">
            <a:avLst/>
          </a:prstGeom>
          <a:noFill/>
          <a:ln>
            <a:noFill/>
          </a:ln>
        </p:spPr>
        <p:txBody>
          <a:bodyPr spcFirstLastPara="1" wrap="square" lIns="91425" tIns="45700" rIns="91425" bIns="45700" anchor="t" anchorCtr="0">
            <a:noAutofit/>
          </a:bodyPr>
          <a:lstStyle/>
          <a:p>
            <a:pPr marL="171450" lvl="0" indent="-44450" algn="l" rtl="0">
              <a:lnSpc>
                <a:spcPct val="90000"/>
              </a:lnSpc>
              <a:spcBef>
                <a:spcPts val="0"/>
              </a:spcBef>
              <a:spcAft>
                <a:spcPts val="0"/>
              </a:spcAft>
              <a:buClr>
                <a:schemeClr val="dk1"/>
              </a:buClr>
              <a:buSzPts val="2000"/>
              <a:buNone/>
            </a:pPr>
            <a:endParaRPr lang="en-GB" dirty="0"/>
          </a:p>
          <a:p>
            <a:pPr marL="171450" lvl="0" indent="-44450" algn="l" rtl="0">
              <a:lnSpc>
                <a:spcPct val="90000"/>
              </a:lnSpc>
              <a:spcBef>
                <a:spcPts val="0"/>
              </a:spcBef>
              <a:spcAft>
                <a:spcPts val="0"/>
              </a:spcAft>
              <a:buClr>
                <a:schemeClr val="dk1"/>
              </a:buClr>
              <a:buSzPts val="2000"/>
              <a:buNone/>
            </a:pPr>
            <a:endParaRPr lang="en-US" dirty="0"/>
          </a:p>
          <a:p>
            <a:pPr marL="171450" lvl="0" indent="-44450" algn="l" rtl="0">
              <a:lnSpc>
                <a:spcPct val="90000"/>
              </a:lnSpc>
              <a:spcBef>
                <a:spcPts val="0"/>
              </a:spcBef>
              <a:spcAft>
                <a:spcPts val="0"/>
              </a:spcAft>
              <a:buClr>
                <a:schemeClr val="dk1"/>
              </a:buClr>
              <a:buSzPts val="2000"/>
              <a:buNone/>
            </a:pPr>
            <a:endParaRPr lang="en-US" dirty="0"/>
          </a:p>
          <a:p>
            <a:pPr marL="171450" lvl="0" indent="-44450" algn="l" rtl="0">
              <a:lnSpc>
                <a:spcPct val="90000"/>
              </a:lnSpc>
              <a:spcBef>
                <a:spcPts val="0"/>
              </a:spcBef>
              <a:spcAft>
                <a:spcPts val="0"/>
              </a:spcAft>
              <a:buClr>
                <a:schemeClr val="dk1"/>
              </a:buClr>
              <a:buSzPts val="2000"/>
              <a:buNone/>
            </a:pPr>
            <a:endParaRPr lang="en-US" dirty="0"/>
          </a:p>
          <a:p>
            <a:pPr marL="171450" lvl="0" indent="-44450" algn="l" rtl="0">
              <a:lnSpc>
                <a:spcPct val="90000"/>
              </a:lnSpc>
              <a:spcBef>
                <a:spcPts val="0"/>
              </a:spcBef>
              <a:spcAft>
                <a:spcPts val="0"/>
              </a:spcAft>
              <a:buClr>
                <a:schemeClr val="dk1"/>
              </a:buClr>
              <a:buSzPts val="2000"/>
              <a:buNone/>
            </a:pPr>
            <a:endParaRPr lang="en-US" dirty="0"/>
          </a:p>
          <a:p>
            <a:pPr marL="469900" indent="-342900">
              <a:spcBef>
                <a:spcPts val="0"/>
              </a:spcBef>
            </a:pPr>
            <a:endParaRPr lang="en-US" sz="1800" dirty="0"/>
          </a:p>
          <a:p>
            <a:pPr marL="469900" indent="-342900">
              <a:spcBef>
                <a:spcPts val="0"/>
              </a:spcBef>
            </a:pPr>
            <a:endParaRPr lang="en-US" sz="1800" dirty="0"/>
          </a:p>
          <a:p>
            <a:pPr marL="469900" indent="-342900">
              <a:spcBef>
                <a:spcPts val="0"/>
              </a:spcBef>
            </a:pPr>
            <a:r>
              <a:rPr lang="en-US" sz="1800" dirty="0"/>
              <a:t>Connecting &gt; 110 data </a:t>
            </a:r>
            <a:r>
              <a:rPr lang="en-US" sz="1800" dirty="0" err="1"/>
              <a:t>centres</a:t>
            </a:r>
            <a:r>
              <a:rPr lang="en-US" sz="1800" dirty="0"/>
              <a:t> from 34 countries for discovery and access to marine data for physics, chemistry, geology, bathymetry, and biology from scientific and monitoring activities  </a:t>
            </a:r>
          </a:p>
          <a:p>
            <a:pPr marL="469900" indent="-342900">
              <a:spcBef>
                <a:spcPts val="0"/>
              </a:spcBef>
            </a:pPr>
            <a:r>
              <a:rPr lang="en-US" sz="1800" dirty="0"/>
              <a:t>Developing and promoting FAIR data management standards, services, and tools</a:t>
            </a:r>
          </a:p>
          <a:p>
            <a:pPr marL="469900" indent="-342900">
              <a:spcBef>
                <a:spcPts val="0"/>
              </a:spcBef>
            </a:pPr>
            <a:r>
              <a:rPr lang="en-US" sz="1800" dirty="0"/>
              <a:t>Major contributor to </a:t>
            </a:r>
            <a:r>
              <a:rPr lang="en-US" sz="1800" dirty="0" err="1"/>
              <a:t>EMODnet</a:t>
            </a:r>
            <a:r>
              <a:rPr lang="en-US" sz="1800" dirty="0"/>
              <a:t>, Copernicus CMEMS, and Blue-Cloud </a:t>
            </a:r>
            <a:endParaRPr sz="1800" dirty="0"/>
          </a:p>
        </p:txBody>
      </p:sp>
      <p:sp>
        <p:nvSpPr>
          <p:cNvPr id="107" name="Google Shape;107;p4"/>
          <p:cNvSpPr txBox="1">
            <a:spLocks noGrp="1"/>
          </p:cNvSpPr>
          <p:nvPr>
            <p:ph type="title"/>
          </p:nvPr>
        </p:nvSpPr>
        <p:spPr>
          <a:xfrm>
            <a:off x="2579076" y="169145"/>
            <a:ext cx="6351909" cy="34163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E67AD"/>
              </a:buClr>
              <a:buSzPts val="2500"/>
              <a:buFont typeface="Calibri"/>
              <a:buNone/>
            </a:pPr>
            <a:r>
              <a:rPr lang="en-GB" dirty="0"/>
              <a:t>Short intro of the scientific communities</a:t>
            </a:r>
            <a:endParaRPr dirty="0"/>
          </a:p>
        </p:txBody>
      </p:sp>
      <p:sp>
        <p:nvSpPr>
          <p:cNvPr id="108" name="Google Shape;108;p4"/>
          <p:cNvSpPr txBox="1">
            <a:spLocks noGrp="1"/>
          </p:cNvSpPr>
          <p:nvPr>
            <p:ph type="subTitle" idx="2"/>
          </p:nvPr>
        </p:nvSpPr>
        <p:spPr>
          <a:xfrm>
            <a:off x="1232034" y="628358"/>
            <a:ext cx="7698951" cy="369291"/>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7F7F7F"/>
              </a:buClr>
              <a:buSzPts val="2000"/>
              <a:buNone/>
            </a:pPr>
            <a:r>
              <a:rPr lang="en-US" sz="2000" b="1" dirty="0" err="1">
                <a:solidFill>
                  <a:srgbClr val="0551A0"/>
                </a:solidFill>
              </a:rPr>
              <a:t>SeaDataNet</a:t>
            </a:r>
            <a:r>
              <a:rPr lang="en-US" sz="2000" b="1" dirty="0">
                <a:solidFill>
                  <a:srgbClr val="0551A0"/>
                </a:solidFill>
              </a:rPr>
              <a:t> </a:t>
            </a:r>
            <a:r>
              <a:rPr lang="en-US" sz="2000" dirty="0">
                <a:solidFill>
                  <a:srgbClr val="0551A0"/>
                </a:solidFill>
              </a:rPr>
              <a:t>- pan-European infrastructure for marine data management</a:t>
            </a:r>
            <a:endParaRPr dirty="0"/>
          </a:p>
        </p:txBody>
      </p:sp>
      <p:pic>
        <p:nvPicPr>
          <p:cNvPr id="2" name="Picture 1">
            <a:extLst>
              <a:ext uri="{FF2B5EF4-FFF2-40B4-BE49-F238E27FC236}">
                <a16:creationId xmlns:a16="http://schemas.microsoft.com/office/drawing/2014/main" id="{8AA9CBA6-EBB4-4A4E-B26A-35871A924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03" y="997649"/>
            <a:ext cx="3000293" cy="3684570"/>
          </a:xfrm>
          <a:prstGeom prst="rect">
            <a:avLst/>
          </a:prstGeom>
        </p:spPr>
      </p:pic>
      <p:sp>
        <p:nvSpPr>
          <p:cNvPr id="3" name="TextBox 2">
            <a:extLst>
              <a:ext uri="{FF2B5EF4-FFF2-40B4-BE49-F238E27FC236}">
                <a16:creationId xmlns:a16="http://schemas.microsoft.com/office/drawing/2014/main" id="{08C9CED7-0D6A-4C3F-9E3E-E8778F78E6A4}"/>
              </a:ext>
            </a:extLst>
          </p:cNvPr>
          <p:cNvSpPr txBox="1"/>
          <p:nvPr/>
        </p:nvSpPr>
        <p:spPr>
          <a:xfrm>
            <a:off x="193107" y="4640874"/>
            <a:ext cx="2919389" cy="307777"/>
          </a:xfrm>
          <a:prstGeom prst="rect">
            <a:avLst/>
          </a:prstGeom>
          <a:noFill/>
        </p:spPr>
        <p:txBody>
          <a:bodyPr wrap="none" rtlCol="0">
            <a:spAutoFit/>
          </a:bodyPr>
          <a:lstStyle/>
          <a:p>
            <a:r>
              <a:rPr lang="en-GB" dirty="0"/>
              <a:t>European marine data landscape</a:t>
            </a:r>
            <a:endParaRPr lang="en-NL" dirty="0"/>
          </a:p>
        </p:txBody>
      </p:sp>
      <p:pic>
        <p:nvPicPr>
          <p:cNvPr id="10" name="Picture 9">
            <a:extLst>
              <a:ext uri="{FF2B5EF4-FFF2-40B4-BE49-F238E27FC236}">
                <a16:creationId xmlns:a16="http://schemas.microsoft.com/office/drawing/2014/main" id="{EC4D7672-FBF6-4D51-A676-1C984A6D45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5903" y="997649"/>
            <a:ext cx="3549572" cy="1843189"/>
          </a:xfrm>
          <a:prstGeom prst="rect">
            <a:avLst/>
          </a:prstGeom>
        </p:spPr>
      </p:pic>
      <p:cxnSp>
        <p:nvCxnSpPr>
          <p:cNvPr id="15" name="Straight Arrow Connector 14">
            <a:extLst>
              <a:ext uri="{FF2B5EF4-FFF2-40B4-BE49-F238E27FC236}">
                <a16:creationId xmlns:a16="http://schemas.microsoft.com/office/drawing/2014/main" id="{53565FC8-D9CE-4200-8ECA-0582632B9AD1}"/>
              </a:ext>
            </a:extLst>
          </p:cNvPr>
          <p:cNvCxnSpPr>
            <a:cxnSpLocks/>
          </p:cNvCxnSpPr>
          <p:nvPr/>
        </p:nvCxnSpPr>
        <p:spPr>
          <a:xfrm flipV="1">
            <a:off x="2188143" y="2305232"/>
            <a:ext cx="1281764" cy="840606"/>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FBAD5BE-4E58-4D50-9339-D43FAC457408}"/>
              </a:ext>
            </a:extLst>
          </p:cNvPr>
          <p:cNvPicPr>
            <a:picLocks noChangeAspect="1"/>
          </p:cNvPicPr>
          <p:nvPr/>
        </p:nvPicPr>
        <p:blipFill>
          <a:blip r:embed="rId5"/>
          <a:stretch>
            <a:fillRect/>
          </a:stretch>
        </p:blipFill>
        <p:spPr>
          <a:xfrm>
            <a:off x="3469907" y="1464626"/>
            <a:ext cx="1840484" cy="84060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gb5b6ab0061_0_17"/>
          <p:cNvSpPr txBox="1">
            <a:spLocks noGrp="1"/>
          </p:cNvSpPr>
          <p:nvPr>
            <p:ph type="title"/>
          </p:nvPr>
        </p:nvSpPr>
        <p:spPr>
          <a:xfrm>
            <a:off x="2579074" y="169150"/>
            <a:ext cx="62151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The computing/data challenges that will be addressed by the Data Space</a:t>
            </a:r>
            <a:endParaRPr/>
          </a:p>
        </p:txBody>
      </p:sp>
      <p:grpSp>
        <p:nvGrpSpPr>
          <p:cNvPr id="4" name="Groupe 3">
            <a:extLst>
              <a:ext uri="{FF2B5EF4-FFF2-40B4-BE49-F238E27FC236}">
                <a16:creationId xmlns:a16="http://schemas.microsoft.com/office/drawing/2014/main" id="{4DE8D220-3BD8-4961-91D7-F33FA3EF94F4}"/>
              </a:ext>
            </a:extLst>
          </p:cNvPr>
          <p:cNvGrpSpPr/>
          <p:nvPr/>
        </p:nvGrpSpPr>
        <p:grpSpPr>
          <a:xfrm>
            <a:off x="251339" y="1989928"/>
            <a:ext cx="4065592" cy="2607038"/>
            <a:chOff x="320663" y="2005012"/>
            <a:chExt cx="8310860" cy="4651833"/>
          </a:xfrm>
        </p:grpSpPr>
        <p:pic>
          <p:nvPicPr>
            <p:cNvPr id="5" name="Image 4" descr="SeaDataNet Common Data Index (CDI) V3 - Google Chrome">
              <a:extLst>
                <a:ext uri="{FF2B5EF4-FFF2-40B4-BE49-F238E27FC236}">
                  <a16:creationId xmlns:a16="http://schemas.microsoft.com/office/drawing/2014/main" id="{FE5C6E0E-1556-4124-A881-8A0E229BC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663" y="2028932"/>
              <a:ext cx="3536962" cy="1904124"/>
            </a:xfrm>
            <a:prstGeom prst="rect">
              <a:avLst/>
            </a:prstGeom>
          </p:spPr>
        </p:pic>
        <p:sp>
          <p:nvSpPr>
            <p:cNvPr id="6" name="Rectangle 5">
              <a:extLst>
                <a:ext uri="{FF2B5EF4-FFF2-40B4-BE49-F238E27FC236}">
                  <a16:creationId xmlns:a16="http://schemas.microsoft.com/office/drawing/2014/main" id="{6E757775-D64B-4DBC-916A-03413467243F}"/>
                </a:ext>
              </a:extLst>
            </p:cNvPr>
            <p:cNvSpPr/>
            <p:nvPr/>
          </p:nvSpPr>
          <p:spPr>
            <a:xfrm>
              <a:off x="2443162" y="3157538"/>
              <a:ext cx="1214437" cy="6715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551A0"/>
                  </a:solidFill>
                </a:rPr>
                <a:t>CDI</a:t>
              </a:r>
            </a:p>
          </p:txBody>
        </p:sp>
        <p:pic>
          <p:nvPicPr>
            <p:cNvPr id="7" name="Picture 2" descr="http://sextant.ifremer.fr/geonetwork/srv/eng/resources.get?uuid=2a5c1396-f832-4500-8faa-8cfeeded1ebb&amp;fname=NorthAtlanticTransp_s.png">
              <a:extLst>
                <a:ext uri="{FF2B5EF4-FFF2-40B4-BE49-F238E27FC236}">
                  <a16:creationId xmlns:a16="http://schemas.microsoft.com/office/drawing/2014/main" id="{CB3CC4CC-2FD9-4EC4-940E-F5068C6FFC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2847" y="2005012"/>
              <a:ext cx="2992427" cy="2011578"/>
            </a:xfrm>
            <a:prstGeom prst="rect">
              <a:avLst/>
            </a:prstGeom>
            <a:noFill/>
            <a:extLst>
              <a:ext uri="{909E8E84-426E-40DD-AFC4-6F175D3DCCD1}">
                <a14:hiddenFill xmlns:a14="http://schemas.microsoft.com/office/drawing/2010/main">
                  <a:solidFill>
                    <a:srgbClr val="FFFFFF"/>
                  </a:solidFill>
                </a14:hiddenFill>
              </a:ext>
            </a:extLst>
          </p:spPr>
        </p:pic>
        <p:sp>
          <p:nvSpPr>
            <p:cNvPr id="8" name="Flèche droite 7">
              <a:extLst>
                <a:ext uri="{FF2B5EF4-FFF2-40B4-BE49-F238E27FC236}">
                  <a16:creationId xmlns:a16="http://schemas.microsoft.com/office/drawing/2014/main" id="{39B5C4C7-22E1-4C3A-9C07-7361192939A4}"/>
                </a:ext>
              </a:extLst>
            </p:cNvPr>
            <p:cNvSpPr/>
            <p:nvPr/>
          </p:nvSpPr>
          <p:spPr>
            <a:xfrm>
              <a:off x="4043363" y="2628900"/>
              <a:ext cx="757237" cy="5286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E6CC95DC-B3ED-4A03-9B2C-AC7FF18E8653}"/>
                </a:ext>
              </a:extLst>
            </p:cNvPr>
            <p:cNvSpPr/>
            <p:nvPr/>
          </p:nvSpPr>
          <p:spPr>
            <a:xfrm>
              <a:off x="5512892" y="3143251"/>
              <a:ext cx="2224592" cy="68580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rgbClr val="0551A0"/>
                  </a:solidFill>
                </a:rPr>
                <a:t>Qualified</a:t>
              </a:r>
              <a:r>
                <a:rPr lang="fr-FR" sz="1200" b="1" dirty="0">
                  <a:solidFill>
                    <a:srgbClr val="0551A0"/>
                  </a:solidFill>
                </a:rPr>
                <a:t> buffer</a:t>
              </a:r>
            </a:p>
          </p:txBody>
        </p:sp>
        <p:pic>
          <p:nvPicPr>
            <p:cNvPr id="10" name="Picture 4" descr="Thumbnail">
              <a:extLst>
                <a:ext uri="{FF2B5EF4-FFF2-40B4-BE49-F238E27FC236}">
                  <a16:creationId xmlns:a16="http://schemas.microsoft.com/office/drawing/2014/main" id="{5E16479F-7167-44FA-9885-355A8295E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63" y="4317999"/>
              <a:ext cx="2808300" cy="219983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F5A0D0B-4C74-4875-AAD7-48836D443DD9}"/>
                </a:ext>
              </a:extLst>
            </p:cNvPr>
            <p:cNvSpPr/>
            <p:nvPr/>
          </p:nvSpPr>
          <p:spPr>
            <a:xfrm>
              <a:off x="947397" y="5753564"/>
              <a:ext cx="2283492" cy="90328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err="1">
                  <a:solidFill>
                    <a:srgbClr val="0551A0"/>
                  </a:solidFill>
                </a:rPr>
                <a:t>Geo</a:t>
              </a:r>
              <a:r>
                <a:rPr lang="fr-FR" sz="1200" b="1" dirty="0">
                  <a:solidFill>
                    <a:srgbClr val="0551A0"/>
                  </a:solidFill>
                </a:rPr>
                <a:t>  interpolation</a:t>
              </a:r>
            </a:p>
          </p:txBody>
        </p:sp>
        <p:sp>
          <p:nvSpPr>
            <p:cNvPr id="12" name="Flèche droite 11">
              <a:extLst>
                <a:ext uri="{FF2B5EF4-FFF2-40B4-BE49-F238E27FC236}">
                  <a16:creationId xmlns:a16="http://schemas.microsoft.com/office/drawing/2014/main" id="{FB6DE2D7-D8E5-442A-8FAE-C6A9899D1945}"/>
                </a:ext>
              </a:extLst>
            </p:cNvPr>
            <p:cNvSpPr/>
            <p:nvPr/>
          </p:nvSpPr>
          <p:spPr>
            <a:xfrm rot="8748926">
              <a:off x="3471863" y="4016590"/>
              <a:ext cx="1328737" cy="5268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Sextant - Catalogue - Google Chrome">
              <a:extLst>
                <a:ext uri="{FF2B5EF4-FFF2-40B4-BE49-F238E27FC236}">
                  <a16:creationId xmlns:a16="http://schemas.microsoft.com/office/drawing/2014/main" id="{69A1A98C-FDB9-42D4-9340-C040F3C525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2847" y="4357902"/>
              <a:ext cx="2328862" cy="1253743"/>
            </a:xfrm>
            <a:prstGeom prst="rect">
              <a:avLst/>
            </a:prstGeom>
          </p:spPr>
        </p:pic>
        <p:sp>
          <p:nvSpPr>
            <p:cNvPr id="14" name="Flèche droite 13">
              <a:extLst>
                <a:ext uri="{FF2B5EF4-FFF2-40B4-BE49-F238E27FC236}">
                  <a16:creationId xmlns:a16="http://schemas.microsoft.com/office/drawing/2014/main" id="{D813CF9C-CDC6-48FA-890E-419ECC5812C5}"/>
                </a:ext>
              </a:extLst>
            </p:cNvPr>
            <p:cNvSpPr/>
            <p:nvPr/>
          </p:nvSpPr>
          <p:spPr>
            <a:xfrm>
              <a:off x="3334652" y="5154828"/>
              <a:ext cx="1465948" cy="488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WP3: Capacity building &amp; Training - Google Chrome">
              <a:extLst>
                <a:ext uri="{FF2B5EF4-FFF2-40B4-BE49-F238E27FC236}">
                  <a16:creationId xmlns:a16="http://schemas.microsoft.com/office/drawing/2014/main" id="{E18355C4-C6CC-43F7-92F2-0EFBA79707B9}"/>
                </a:ext>
              </a:extLst>
            </p:cNvPr>
            <p:cNvPicPr>
              <a:picLocks noChangeAspect="1"/>
            </p:cNvPicPr>
            <p:nvPr/>
          </p:nvPicPr>
          <p:blipFill rotWithShape="1">
            <a:blip r:embed="rId7">
              <a:extLst>
                <a:ext uri="{28A0092B-C50C-407E-A947-70E740481C1C}">
                  <a14:useLocalDpi xmlns:a14="http://schemas.microsoft.com/office/drawing/2010/main" val="0"/>
                </a:ext>
              </a:extLst>
            </a:blip>
            <a:srcRect l="16754" t="23075" r="50468" b="40713"/>
            <a:stretch/>
          </p:blipFill>
          <p:spPr>
            <a:xfrm>
              <a:off x="6419060" y="4637089"/>
              <a:ext cx="2212463" cy="1315868"/>
            </a:xfrm>
            <a:prstGeom prst="rect">
              <a:avLst/>
            </a:prstGeom>
          </p:spPr>
        </p:pic>
        <p:sp>
          <p:nvSpPr>
            <p:cNvPr id="16" name="Rectangle 15">
              <a:extLst>
                <a:ext uri="{FF2B5EF4-FFF2-40B4-BE49-F238E27FC236}">
                  <a16:creationId xmlns:a16="http://schemas.microsoft.com/office/drawing/2014/main" id="{1975CECE-0045-46B4-A66D-9C7C21ED3695}"/>
                </a:ext>
              </a:extLst>
            </p:cNvPr>
            <p:cNvSpPr/>
            <p:nvPr/>
          </p:nvSpPr>
          <p:spPr>
            <a:xfrm>
              <a:off x="5100637" y="5453695"/>
              <a:ext cx="2438873" cy="87427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551A0"/>
                  </a:solidFill>
                </a:rPr>
                <a:t>Publication</a:t>
              </a:r>
              <a:r>
                <a:rPr lang="fr-FR" sz="1200" dirty="0">
                  <a:solidFill>
                    <a:srgbClr val="0551A0"/>
                  </a:solidFill>
                </a:rPr>
                <a:t> </a:t>
              </a:r>
            </a:p>
          </p:txBody>
        </p:sp>
      </p:grpSp>
      <p:sp>
        <p:nvSpPr>
          <p:cNvPr id="18" name="TextBox 17">
            <a:extLst>
              <a:ext uri="{FF2B5EF4-FFF2-40B4-BE49-F238E27FC236}">
                <a16:creationId xmlns:a16="http://schemas.microsoft.com/office/drawing/2014/main" id="{6D172637-7C08-4416-9EEA-B58CD522DAED}"/>
              </a:ext>
            </a:extLst>
          </p:cNvPr>
          <p:cNvSpPr txBox="1"/>
          <p:nvPr/>
        </p:nvSpPr>
        <p:spPr>
          <a:xfrm>
            <a:off x="149662" y="1326867"/>
            <a:ext cx="4167269" cy="307777"/>
          </a:xfrm>
          <a:prstGeom prst="rect">
            <a:avLst/>
          </a:prstGeom>
          <a:noFill/>
        </p:spPr>
        <p:txBody>
          <a:bodyPr wrap="square">
            <a:spAutoFit/>
          </a:bodyPr>
          <a:lstStyle/>
          <a:p>
            <a:r>
              <a:rPr lang="fr-FR" sz="1400" b="1" dirty="0"/>
              <a:t>Workflows for </a:t>
            </a:r>
            <a:r>
              <a:rPr lang="fr-FR" sz="1400" b="1" dirty="0" err="1"/>
              <a:t>generating</a:t>
            </a:r>
            <a:r>
              <a:rPr lang="fr-FR" sz="1400" b="1" dirty="0"/>
              <a:t> climatologies</a:t>
            </a:r>
            <a:r>
              <a:rPr lang="fr-FR" sz="1400" dirty="0"/>
              <a:t> </a:t>
            </a:r>
            <a:endParaRPr lang="en-NL" dirty="0"/>
          </a:p>
        </p:txBody>
      </p:sp>
      <p:sp>
        <p:nvSpPr>
          <p:cNvPr id="22" name="TextBox 21">
            <a:extLst>
              <a:ext uri="{FF2B5EF4-FFF2-40B4-BE49-F238E27FC236}">
                <a16:creationId xmlns:a16="http://schemas.microsoft.com/office/drawing/2014/main" id="{EB2AE39F-97D1-4E88-A6E8-118AA434B63D}"/>
              </a:ext>
            </a:extLst>
          </p:cNvPr>
          <p:cNvSpPr txBox="1"/>
          <p:nvPr/>
        </p:nvSpPr>
        <p:spPr>
          <a:xfrm>
            <a:off x="4441709" y="1321446"/>
            <a:ext cx="4167269" cy="523220"/>
          </a:xfrm>
          <a:prstGeom prst="rect">
            <a:avLst/>
          </a:prstGeom>
          <a:noFill/>
        </p:spPr>
        <p:txBody>
          <a:bodyPr wrap="square">
            <a:spAutoFit/>
          </a:bodyPr>
          <a:lstStyle/>
          <a:p>
            <a:r>
              <a:rPr lang="fr-FR" sz="1400" b="1" dirty="0" err="1"/>
              <a:t>WebODV</a:t>
            </a:r>
            <a:r>
              <a:rPr lang="fr-FR" sz="1400" b="1" dirty="0"/>
              <a:t> for QA-QC, visualisation, </a:t>
            </a:r>
            <a:r>
              <a:rPr lang="fr-FR" sz="1400" b="1" dirty="0" err="1"/>
              <a:t>subsetting</a:t>
            </a:r>
            <a:r>
              <a:rPr lang="fr-FR" sz="1400" b="1" dirty="0"/>
              <a:t>, and export of large data collections</a:t>
            </a:r>
            <a:endParaRPr lang="en-NL" dirty="0"/>
          </a:p>
        </p:txBody>
      </p:sp>
      <p:pic>
        <p:nvPicPr>
          <p:cNvPr id="23" name="Google Shape;660;p65">
            <a:extLst>
              <a:ext uri="{FF2B5EF4-FFF2-40B4-BE49-F238E27FC236}">
                <a16:creationId xmlns:a16="http://schemas.microsoft.com/office/drawing/2014/main" id="{07542FEC-D0A7-4451-9762-098DCA50BD2B}"/>
              </a:ext>
            </a:extLst>
          </p:cNvPr>
          <p:cNvPicPr preferRelativeResize="0"/>
          <p:nvPr/>
        </p:nvPicPr>
        <p:blipFill>
          <a:blip r:embed="rId8">
            <a:alphaModFix/>
          </a:blip>
          <a:stretch>
            <a:fillRect/>
          </a:stretch>
        </p:blipFill>
        <p:spPr>
          <a:xfrm>
            <a:off x="4524536" y="1972784"/>
            <a:ext cx="3718541" cy="2550594"/>
          </a:xfrm>
          <a:prstGeom prst="rect">
            <a:avLst/>
          </a:prstGeom>
          <a:noFill/>
          <a:ln>
            <a:noFill/>
          </a:ln>
        </p:spPr>
      </p:pic>
      <p:pic>
        <p:nvPicPr>
          <p:cNvPr id="24" name="Google Shape;666;p66">
            <a:extLst>
              <a:ext uri="{FF2B5EF4-FFF2-40B4-BE49-F238E27FC236}">
                <a16:creationId xmlns:a16="http://schemas.microsoft.com/office/drawing/2014/main" id="{6A4084F0-FC96-427A-9DA4-C92AF840586E}"/>
              </a:ext>
            </a:extLst>
          </p:cNvPr>
          <p:cNvPicPr preferRelativeResize="0"/>
          <p:nvPr/>
        </p:nvPicPr>
        <p:blipFill>
          <a:blip r:embed="rId9">
            <a:alphaModFix/>
          </a:blip>
          <a:stretch>
            <a:fillRect/>
          </a:stretch>
        </p:blipFill>
        <p:spPr>
          <a:xfrm>
            <a:off x="4874918" y="2216978"/>
            <a:ext cx="3734680" cy="2448690"/>
          </a:xfrm>
          <a:prstGeom prst="rect">
            <a:avLst/>
          </a:prstGeom>
          <a:noFill/>
          <a:ln>
            <a:noFill/>
          </a:ln>
        </p:spPr>
      </p:pic>
      <p:pic>
        <p:nvPicPr>
          <p:cNvPr id="25" name="Google Shape;682;p68">
            <a:extLst>
              <a:ext uri="{FF2B5EF4-FFF2-40B4-BE49-F238E27FC236}">
                <a16:creationId xmlns:a16="http://schemas.microsoft.com/office/drawing/2014/main" id="{DF1BC0E7-D7EC-48C9-A860-45F6ED70EC3E}"/>
              </a:ext>
            </a:extLst>
          </p:cNvPr>
          <p:cNvPicPr preferRelativeResize="0"/>
          <p:nvPr/>
        </p:nvPicPr>
        <p:blipFill>
          <a:blip r:embed="rId10">
            <a:alphaModFix/>
          </a:blip>
          <a:stretch>
            <a:fillRect/>
          </a:stretch>
        </p:blipFill>
        <p:spPr>
          <a:xfrm>
            <a:off x="5319220" y="2391266"/>
            <a:ext cx="3711151" cy="24877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b5b6ab0061_0_23"/>
          <p:cNvSpPr txBox="1">
            <a:spLocks noGrp="1"/>
          </p:cNvSpPr>
          <p:nvPr>
            <p:ph type="body" idx="1"/>
          </p:nvPr>
        </p:nvSpPr>
        <p:spPr>
          <a:xfrm>
            <a:off x="176645" y="1369219"/>
            <a:ext cx="8754300" cy="31974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dirty="0"/>
              <a:t>Activities to be undertaken by MARIS and AWI (</a:t>
            </a:r>
            <a:r>
              <a:rPr lang="en-US" dirty="0" err="1"/>
              <a:t>WebODV</a:t>
            </a:r>
            <a:r>
              <a:rPr lang="en-US" dirty="0"/>
              <a:t> developer)</a:t>
            </a:r>
          </a:p>
          <a:p>
            <a:pPr lvl="0" indent="-457200" algn="l" rtl="0">
              <a:spcBef>
                <a:spcPts val="750"/>
              </a:spcBef>
              <a:spcAft>
                <a:spcPts val="0"/>
              </a:spcAft>
              <a:buAutoNum type="arabicParenR"/>
            </a:pPr>
            <a:r>
              <a:rPr lang="en-US" dirty="0"/>
              <a:t>Deploying and configuring </a:t>
            </a:r>
            <a:r>
              <a:rPr lang="en-US" dirty="0" err="1"/>
              <a:t>WebODV</a:t>
            </a:r>
            <a:r>
              <a:rPr lang="en-US" dirty="0"/>
              <a:t> at EGI-ACE service platform, including account management, and providing a set of large data collections</a:t>
            </a:r>
          </a:p>
          <a:p>
            <a:pPr lvl="0" indent="-457200" algn="l" rtl="0">
              <a:spcBef>
                <a:spcPts val="750"/>
              </a:spcBef>
              <a:spcAft>
                <a:spcPts val="0"/>
              </a:spcAft>
              <a:buAutoNum type="arabicParenR"/>
            </a:pPr>
            <a:r>
              <a:rPr lang="en-US" dirty="0"/>
              <a:t>Onboarding </a:t>
            </a:r>
            <a:r>
              <a:rPr lang="en-US" dirty="0" err="1"/>
              <a:t>WebODV</a:t>
            </a:r>
            <a:r>
              <a:rPr lang="en-US" dirty="0"/>
              <a:t> service in the EOSC service catalogue</a:t>
            </a:r>
          </a:p>
          <a:p>
            <a:pPr lvl="0" indent="-457200" algn="l" rtl="0">
              <a:spcBef>
                <a:spcPts val="750"/>
              </a:spcBef>
              <a:spcAft>
                <a:spcPts val="0"/>
              </a:spcAft>
              <a:buAutoNum type="arabicParenR"/>
            </a:pPr>
            <a:r>
              <a:rPr lang="en-US" dirty="0"/>
              <a:t>Promoting and mobilizing uptake by users communities, e.g. through </a:t>
            </a:r>
            <a:r>
              <a:rPr lang="en-US" dirty="0" err="1"/>
              <a:t>SeaDataNet</a:t>
            </a:r>
            <a:r>
              <a:rPr lang="en-US" dirty="0"/>
              <a:t>, </a:t>
            </a:r>
            <a:r>
              <a:rPr lang="en-US" dirty="0" err="1"/>
              <a:t>EMODnet</a:t>
            </a:r>
            <a:r>
              <a:rPr lang="en-US" dirty="0"/>
              <a:t>, existing ODV user base, and wider</a:t>
            </a:r>
          </a:p>
          <a:p>
            <a:pPr lvl="0" indent="-457200" algn="l" rtl="0">
              <a:spcBef>
                <a:spcPts val="750"/>
              </a:spcBef>
              <a:spcAft>
                <a:spcPts val="0"/>
              </a:spcAft>
              <a:buAutoNum type="arabicParenR"/>
            </a:pPr>
            <a:r>
              <a:rPr lang="en-US" dirty="0" err="1"/>
              <a:t>Organising</a:t>
            </a:r>
            <a:r>
              <a:rPr lang="en-US" dirty="0"/>
              <a:t> webinars </a:t>
            </a:r>
          </a:p>
          <a:p>
            <a:pPr lvl="0" indent="-457200" algn="l" rtl="0">
              <a:spcBef>
                <a:spcPts val="750"/>
              </a:spcBef>
              <a:spcAft>
                <a:spcPts val="0"/>
              </a:spcAft>
              <a:buAutoNum type="arabicParenR"/>
            </a:pPr>
            <a:r>
              <a:rPr lang="en-US" dirty="0"/>
              <a:t>Providing support to users</a:t>
            </a:r>
          </a:p>
          <a:p>
            <a:pPr lvl="0" indent="-457200" algn="l" rtl="0">
              <a:spcBef>
                <a:spcPts val="750"/>
              </a:spcBef>
              <a:spcAft>
                <a:spcPts val="0"/>
              </a:spcAft>
              <a:buAutoNum type="arabicParenR"/>
            </a:pPr>
            <a:r>
              <a:rPr lang="en-US" dirty="0"/>
              <a:t>Reviewing overall performance of services  </a:t>
            </a:r>
          </a:p>
          <a:p>
            <a:pPr lvl="0" indent="-457200" algn="l" rtl="0">
              <a:spcBef>
                <a:spcPts val="750"/>
              </a:spcBef>
              <a:spcAft>
                <a:spcPts val="0"/>
              </a:spcAft>
              <a:buAutoNum type="arabicParenR"/>
            </a:pPr>
            <a:r>
              <a:rPr lang="en-US" dirty="0"/>
              <a:t>Gathering and reporting KPIs </a:t>
            </a:r>
            <a:endParaRPr dirty="0"/>
          </a:p>
        </p:txBody>
      </p:sp>
      <p:sp>
        <p:nvSpPr>
          <p:cNvPr id="87" name="Google Shape;87;gb5b6ab0061_0_23"/>
          <p:cNvSpPr txBox="1">
            <a:spLocks noGrp="1"/>
          </p:cNvSpPr>
          <p:nvPr>
            <p:ph type="title"/>
          </p:nvPr>
        </p:nvSpPr>
        <p:spPr>
          <a:xfrm>
            <a:off x="2579074" y="169150"/>
            <a:ext cx="62151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Planned work in EGI-ACE</a:t>
            </a:r>
            <a:endParaRPr/>
          </a:p>
        </p:txBody>
      </p:sp>
      <p:sp>
        <p:nvSpPr>
          <p:cNvPr id="88" name="Google Shape;88;gb5b6ab0061_0_23"/>
          <p:cNvSpPr txBox="1">
            <a:spLocks noGrp="1"/>
          </p:cNvSpPr>
          <p:nvPr>
            <p:ph type="subTitle" idx="2"/>
          </p:nvPr>
        </p:nvSpPr>
        <p:spPr>
          <a:xfrm>
            <a:off x="2579075" y="628358"/>
            <a:ext cx="5154823"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dirty="0"/>
              <a:t>Deploying, operating and exploiting </a:t>
            </a:r>
            <a:r>
              <a:rPr lang="en-US" dirty="0" err="1"/>
              <a:t>WebODV</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b5b6ab0061_0_29"/>
          <p:cNvSpPr txBox="1">
            <a:spLocks noGrp="1"/>
          </p:cNvSpPr>
          <p:nvPr>
            <p:ph type="body" idx="1"/>
          </p:nvPr>
        </p:nvSpPr>
        <p:spPr>
          <a:xfrm>
            <a:off x="176645" y="1369219"/>
            <a:ext cx="8754300" cy="3197400"/>
          </a:xfrm>
          <a:prstGeom prst="rect">
            <a:avLst/>
          </a:prstGeom>
        </p:spPr>
        <p:txBody>
          <a:bodyPr spcFirstLastPara="1" wrap="square" lIns="91425" tIns="45700" rIns="91425" bIns="45700" anchor="t" anchorCtr="0">
            <a:noAutofit/>
          </a:bodyPr>
          <a:lstStyle/>
          <a:p>
            <a:pPr marL="101600" indent="0">
              <a:buNone/>
            </a:pPr>
            <a:r>
              <a:rPr lang="en-US" sz="1800" b="0" i="0" u="none" strike="noStrike" baseline="0" dirty="0">
                <a:solidFill>
                  <a:srgbClr val="000000"/>
                </a:solidFill>
                <a:latin typeface="Arial" panose="020B0604020202020204" pitchFamily="34" charset="0"/>
              </a:rPr>
              <a:t>EGI-ACE to provide:</a:t>
            </a:r>
          </a:p>
          <a:p>
            <a:r>
              <a:rPr lang="en-US" sz="1800" b="0" i="0" u="none" strike="noStrike" baseline="0" dirty="0">
                <a:solidFill>
                  <a:srgbClr val="000000"/>
                </a:solidFill>
                <a:latin typeface="Arial" panose="020B0604020202020204" pitchFamily="34" charset="0"/>
              </a:rPr>
              <a:t>Technical support for the initial technical deployment of </a:t>
            </a:r>
            <a:r>
              <a:rPr lang="en-US" sz="1800" b="0" i="0" u="none" strike="noStrike" baseline="0" dirty="0" err="1">
                <a:solidFill>
                  <a:srgbClr val="000000"/>
                </a:solidFill>
                <a:latin typeface="Arial" panose="020B0604020202020204" pitchFamily="34" charset="0"/>
              </a:rPr>
              <a:t>WebODV</a:t>
            </a:r>
            <a:r>
              <a:rPr lang="en-US" sz="1800" b="0" i="0" u="none" strike="noStrike" baseline="0" dirty="0">
                <a:solidFill>
                  <a:srgbClr val="000000"/>
                </a:solidFill>
                <a:latin typeface="Arial" panose="020B0604020202020204" pitchFamily="34" charset="0"/>
              </a:rPr>
              <a:t> components as a number of Docker containers </a:t>
            </a:r>
          </a:p>
          <a:p>
            <a:r>
              <a:rPr lang="en-US" sz="1800" b="0" i="0" u="none" strike="noStrike" baseline="0" dirty="0">
                <a:solidFill>
                  <a:srgbClr val="000000"/>
                </a:solidFill>
                <a:latin typeface="Arial" panose="020B0604020202020204" pitchFamily="34" charset="0"/>
              </a:rPr>
              <a:t>Sufficient storage </a:t>
            </a:r>
          </a:p>
          <a:p>
            <a:r>
              <a:rPr lang="en-US" sz="1800" dirty="0">
                <a:solidFill>
                  <a:srgbClr val="000000"/>
                </a:solidFill>
                <a:latin typeface="Arial" panose="020B0604020202020204" pitchFamily="34" charset="0"/>
              </a:rPr>
              <a:t>Sufficient </a:t>
            </a:r>
            <a:r>
              <a:rPr lang="en-US" sz="1800" b="0" i="0" u="none" strike="noStrike" baseline="0" dirty="0">
                <a:solidFill>
                  <a:srgbClr val="000000"/>
                </a:solidFill>
                <a:latin typeface="Arial" panose="020B0604020202020204" pitchFamily="34" charset="0"/>
              </a:rPr>
              <a:t>computing resources</a:t>
            </a:r>
          </a:p>
          <a:p>
            <a:r>
              <a:rPr lang="en-US" sz="1800" dirty="0">
                <a:solidFill>
                  <a:srgbClr val="000000"/>
                </a:solidFill>
                <a:latin typeface="Arial" panose="020B0604020202020204" pitchFamily="34" charset="0"/>
              </a:rPr>
              <a:t>AAI and account management</a:t>
            </a:r>
          </a:p>
          <a:p>
            <a:r>
              <a:rPr lang="en-US" sz="1800" b="0" i="0" u="none" strike="noStrike" baseline="0" dirty="0">
                <a:solidFill>
                  <a:srgbClr val="000000"/>
                </a:solidFill>
                <a:latin typeface="Arial" panose="020B0604020202020204" pitchFamily="34" charset="0"/>
              </a:rPr>
              <a:t>Tracking of use for KPIs</a:t>
            </a:r>
          </a:p>
          <a:p>
            <a:r>
              <a:rPr lang="en-US" sz="1800" b="0" i="0" u="none" strike="noStrike" baseline="0" dirty="0">
                <a:solidFill>
                  <a:srgbClr val="000000"/>
                </a:solidFill>
                <a:latin typeface="Arial" panose="020B0604020202020204" pitchFamily="34" charset="0"/>
              </a:rPr>
              <a:t>Co-promotion  </a:t>
            </a:r>
            <a:endParaRPr dirty="0"/>
          </a:p>
        </p:txBody>
      </p:sp>
      <p:sp>
        <p:nvSpPr>
          <p:cNvPr id="94" name="Google Shape;94;gb5b6ab0061_0_29"/>
          <p:cNvSpPr txBox="1">
            <a:spLocks noGrp="1"/>
          </p:cNvSpPr>
          <p:nvPr>
            <p:ph type="title"/>
          </p:nvPr>
        </p:nvSpPr>
        <p:spPr>
          <a:xfrm>
            <a:off x="2456400" y="169150"/>
            <a:ext cx="5903141"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Which services will be used/requested</a:t>
            </a:r>
            <a:endParaRPr dirty="0"/>
          </a:p>
        </p:txBody>
      </p:sp>
      <p:pic>
        <p:nvPicPr>
          <p:cNvPr id="3" name="Picture 2">
            <a:extLst>
              <a:ext uri="{FF2B5EF4-FFF2-40B4-BE49-F238E27FC236}">
                <a16:creationId xmlns:a16="http://schemas.microsoft.com/office/drawing/2014/main" id="{18B345EF-0D99-4A9C-9D34-B46BFF2EF90A}"/>
              </a:ext>
            </a:extLst>
          </p:cNvPr>
          <p:cNvPicPr>
            <a:picLocks noChangeAspect="1"/>
          </p:cNvPicPr>
          <p:nvPr/>
        </p:nvPicPr>
        <p:blipFill>
          <a:blip r:embed="rId3"/>
          <a:stretch>
            <a:fillRect/>
          </a:stretch>
        </p:blipFill>
        <p:spPr>
          <a:xfrm>
            <a:off x="4380996" y="2293976"/>
            <a:ext cx="4146755" cy="23357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b5b6ab0061_0_44"/>
          <p:cNvSpPr txBox="1">
            <a:spLocks noGrp="1"/>
          </p:cNvSpPr>
          <p:nvPr>
            <p:ph type="body" idx="1"/>
          </p:nvPr>
        </p:nvSpPr>
        <p:spPr>
          <a:xfrm>
            <a:off x="194850" y="1229653"/>
            <a:ext cx="8754300" cy="3197400"/>
          </a:xfrm>
          <a:prstGeom prst="rect">
            <a:avLst/>
          </a:prstGeom>
        </p:spPr>
        <p:txBody>
          <a:bodyPr spcFirstLastPara="1" wrap="square" lIns="91425" tIns="45700" rIns="91425" bIns="45700" anchor="t" anchorCtr="0">
            <a:noAutofit/>
          </a:bodyPr>
          <a:lstStyle/>
          <a:p>
            <a:r>
              <a:rPr lang="en-US" sz="1800" dirty="0">
                <a:solidFill>
                  <a:srgbClr val="000000"/>
                </a:solidFill>
                <a:latin typeface="Arial" panose="020B0604020202020204" pitchFamily="34" charset="0"/>
              </a:rPr>
              <a:t>Aim is to </a:t>
            </a:r>
            <a:r>
              <a:rPr lang="en-US" sz="1800" b="0" i="0" u="none" strike="noStrike" baseline="0" dirty="0">
                <a:solidFill>
                  <a:srgbClr val="000000"/>
                </a:solidFill>
                <a:latin typeface="Arial" panose="020B0604020202020204" pitchFamily="34" charset="0"/>
              </a:rPr>
              <a:t>reach out to several thousands of potential users, mostly oceanographers managing and studying marine </a:t>
            </a:r>
            <a:r>
              <a:rPr lang="en-US" sz="1800" dirty="0">
                <a:solidFill>
                  <a:srgbClr val="000000"/>
                </a:solidFill>
                <a:latin typeface="Arial" panose="020B0604020202020204" pitchFamily="34" charset="0"/>
              </a:rPr>
              <a:t>physical and chemical data sets for various applications</a:t>
            </a:r>
            <a:endParaRPr lang="en-US" sz="16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Existing users of ODV and potential users of </a:t>
            </a:r>
            <a:r>
              <a:rPr lang="en-US" sz="1800" b="0" i="0" u="none" strike="noStrike" baseline="0" dirty="0" err="1">
                <a:solidFill>
                  <a:srgbClr val="000000"/>
                </a:solidFill>
                <a:latin typeface="Arial" panose="020B0604020202020204" pitchFamily="34" charset="0"/>
              </a:rPr>
              <a:t>webODV</a:t>
            </a:r>
            <a:r>
              <a:rPr lang="en-US" sz="1800" b="0" i="0" u="none" strike="noStrike" baseline="0" dirty="0">
                <a:solidFill>
                  <a:srgbClr val="000000"/>
                </a:solidFill>
                <a:latin typeface="Arial" panose="020B0604020202020204" pitchFamily="34" charset="0"/>
              </a:rPr>
              <a:t> can be found at all the major marine research institutes and universities, in Europe and beyond as oceanographic research has a global dimension. </a:t>
            </a:r>
          </a:p>
          <a:p>
            <a:r>
              <a:rPr lang="en-US" sz="1800" dirty="0">
                <a:solidFill>
                  <a:srgbClr val="000000"/>
                </a:solidFill>
                <a:latin typeface="Arial" panose="020B0604020202020204" pitchFamily="34" charset="0"/>
              </a:rPr>
              <a:t>Estimating scale of resources is difficult in this stage, but targets are </a:t>
            </a:r>
            <a:r>
              <a:rPr lang="en-US" sz="1800" b="1" dirty="0">
                <a:solidFill>
                  <a:srgbClr val="000000"/>
                </a:solidFill>
                <a:latin typeface="Arial" panose="020B0604020202020204" pitchFamily="34" charset="0"/>
              </a:rPr>
              <a:t>250</a:t>
            </a:r>
            <a:r>
              <a:rPr lang="en-US" sz="1800" dirty="0">
                <a:solidFill>
                  <a:srgbClr val="000000"/>
                </a:solidFill>
                <a:latin typeface="Arial" panose="020B0604020202020204" pitchFamily="34" charset="0"/>
              </a:rPr>
              <a:t> users in the </a:t>
            </a:r>
            <a:r>
              <a:rPr lang="en-US" sz="1800" b="1" dirty="0">
                <a:solidFill>
                  <a:srgbClr val="000000"/>
                </a:solidFill>
                <a:latin typeface="Arial" panose="020B0604020202020204" pitchFamily="34" charset="0"/>
              </a:rPr>
              <a:t>2</a:t>
            </a:r>
            <a:r>
              <a:rPr lang="en-US" sz="1800" b="1" baseline="30000" dirty="0">
                <a:solidFill>
                  <a:srgbClr val="000000"/>
                </a:solidFill>
                <a:latin typeface="Arial" panose="020B0604020202020204" pitchFamily="34" charset="0"/>
              </a:rPr>
              <a:t>nd</a:t>
            </a:r>
            <a:r>
              <a:rPr lang="en-US" sz="1800" dirty="0">
                <a:solidFill>
                  <a:srgbClr val="000000"/>
                </a:solidFill>
                <a:latin typeface="Arial" panose="020B0604020202020204" pitchFamily="34" charset="0"/>
              </a:rPr>
              <a:t> project phase and </a:t>
            </a:r>
            <a:r>
              <a:rPr lang="en-US" sz="1800" b="1" dirty="0">
                <a:solidFill>
                  <a:srgbClr val="000000"/>
                </a:solidFill>
                <a:latin typeface="Arial" panose="020B0604020202020204" pitchFamily="34" charset="0"/>
              </a:rPr>
              <a:t>500</a:t>
            </a:r>
            <a:r>
              <a:rPr lang="en-US" sz="1800" dirty="0">
                <a:solidFill>
                  <a:srgbClr val="000000"/>
                </a:solidFill>
                <a:latin typeface="Arial" panose="020B0604020202020204" pitchFamily="34" charset="0"/>
              </a:rPr>
              <a:t> users in the </a:t>
            </a:r>
            <a:r>
              <a:rPr lang="en-US" sz="1800" b="1" dirty="0">
                <a:solidFill>
                  <a:srgbClr val="000000"/>
                </a:solidFill>
                <a:latin typeface="Arial" panose="020B0604020202020204" pitchFamily="34" charset="0"/>
              </a:rPr>
              <a:t>3</a:t>
            </a:r>
            <a:r>
              <a:rPr lang="en-US" sz="1800" b="1" baseline="30000" dirty="0">
                <a:solidFill>
                  <a:srgbClr val="000000"/>
                </a:solidFill>
                <a:latin typeface="Arial" panose="020B0604020202020204" pitchFamily="34" charset="0"/>
              </a:rPr>
              <a:t>rd</a:t>
            </a:r>
            <a:r>
              <a:rPr lang="en-US" sz="1800" dirty="0">
                <a:solidFill>
                  <a:srgbClr val="000000"/>
                </a:solidFill>
                <a:latin typeface="Arial" panose="020B0604020202020204" pitchFamily="34" charset="0"/>
              </a:rPr>
              <a:t> project phase</a:t>
            </a:r>
          </a:p>
          <a:p>
            <a:endParaRPr lang="en-US" sz="1800" dirty="0">
              <a:solidFill>
                <a:srgbClr val="000000"/>
              </a:solidFill>
              <a:latin typeface="Arial" panose="020B0604020202020204" pitchFamily="34" charset="0"/>
            </a:endParaRPr>
          </a:p>
          <a:p>
            <a:pPr marL="0" lvl="0" indent="0" algn="l" rtl="0">
              <a:spcBef>
                <a:spcPts val="750"/>
              </a:spcBef>
              <a:spcAft>
                <a:spcPts val="0"/>
              </a:spcAft>
              <a:buNone/>
            </a:pPr>
            <a:endParaRPr dirty="0"/>
          </a:p>
        </p:txBody>
      </p:sp>
      <p:sp>
        <p:nvSpPr>
          <p:cNvPr id="101" name="Google Shape;101;gb5b6ab0061_0_44"/>
          <p:cNvSpPr txBox="1">
            <a:spLocks noGrp="1"/>
          </p:cNvSpPr>
          <p:nvPr>
            <p:ph type="title"/>
          </p:nvPr>
        </p:nvSpPr>
        <p:spPr>
          <a:xfrm>
            <a:off x="2456400" y="169150"/>
            <a:ext cx="66228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Scale of resources needed</a:t>
            </a:r>
            <a:endParaRPr/>
          </a:p>
        </p:txBody>
      </p:sp>
      <p:sp>
        <p:nvSpPr>
          <p:cNvPr id="102" name="Google Shape;102;gb5b6ab0061_0_44"/>
          <p:cNvSpPr txBox="1">
            <a:spLocks noGrp="1"/>
          </p:cNvSpPr>
          <p:nvPr>
            <p:ph type="subTitle" idx="2"/>
          </p:nvPr>
        </p:nvSpPr>
        <p:spPr>
          <a:xfrm>
            <a:off x="2579076" y="628358"/>
            <a:ext cx="4728900"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dirty="0"/>
              <a:t>Targets and estimates</a:t>
            </a:r>
            <a:endParaRPr dirty="0"/>
          </a:p>
        </p:txBody>
      </p:sp>
      <p:pic>
        <p:nvPicPr>
          <p:cNvPr id="3" name="Picture 2">
            <a:extLst>
              <a:ext uri="{FF2B5EF4-FFF2-40B4-BE49-F238E27FC236}">
                <a16:creationId xmlns:a16="http://schemas.microsoft.com/office/drawing/2014/main" id="{7F89C8DB-CFBC-471A-9804-36C266C1CDC6}"/>
              </a:ext>
            </a:extLst>
          </p:cNvPr>
          <p:cNvPicPr>
            <a:picLocks noChangeAspect="1"/>
          </p:cNvPicPr>
          <p:nvPr/>
        </p:nvPicPr>
        <p:blipFill>
          <a:blip r:embed="rId3"/>
          <a:stretch>
            <a:fillRect/>
          </a:stretch>
        </p:blipFill>
        <p:spPr>
          <a:xfrm>
            <a:off x="712397" y="3633536"/>
            <a:ext cx="5402666" cy="123684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b5b6ab0061_0_38"/>
          <p:cNvSpPr txBox="1">
            <a:spLocks noGrp="1"/>
          </p:cNvSpPr>
          <p:nvPr>
            <p:ph type="body" idx="1"/>
          </p:nvPr>
        </p:nvSpPr>
        <p:spPr>
          <a:xfrm>
            <a:off x="176645" y="1369219"/>
            <a:ext cx="8754300" cy="3197400"/>
          </a:xfrm>
          <a:prstGeom prst="rect">
            <a:avLst/>
          </a:prstGeom>
        </p:spPr>
        <p:txBody>
          <a:bodyPr spcFirstLastPara="1" wrap="square" lIns="91425" tIns="45700" rIns="91425" bIns="45700" anchor="t" anchorCtr="0">
            <a:noAutofit/>
          </a:bodyPr>
          <a:lstStyle/>
          <a:p>
            <a:r>
              <a:rPr lang="en-US" sz="1800" b="1" i="1" u="none" strike="noStrike" baseline="0" dirty="0">
                <a:solidFill>
                  <a:srgbClr val="000000"/>
                </a:solidFill>
                <a:latin typeface="Arial" panose="020B0604020202020204" pitchFamily="34" charset="0"/>
              </a:rPr>
              <a:t>Jan 2021 - Oct 2021</a:t>
            </a:r>
            <a:r>
              <a:rPr lang="en-US" sz="1800" b="0" i="1"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WebODV</a:t>
            </a:r>
            <a:r>
              <a:rPr lang="en-US" sz="1800" b="0" i="0" u="none" strike="noStrike" baseline="0" dirty="0">
                <a:solidFill>
                  <a:srgbClr val="000000"/>
                </a:solidFill>
                <a:latin typeface="Arial" panose="020B0604020202020204" pitchFamily="34" charset="0"/>
              </a:rPr>
              <a:t> will be deployed, configured, and tested, after which it will be launched as part of EOSC offer </a:t>
            </a:r>
          </a:p>
          <a:p>
            <a:r>
              <a:rPr lang="en-US" sz="1800" b="1" i="1" u="none" strike="noStrike" baseline="0" dirty="0">
                <a:solidFill>
                  <a:srgbClr val="000000"/>
                </a:solidFill>
                <a:latin typeface="Arial" panose="020B0604020202020204" pitchFamily="34" charset="0"/>
              </a:rPr>
              <a:t>Nov 2021 - Aug 2022</a:t>
            </a:r>
            <a:r>
              <a:rPr lang="en-US" sz="1800" b="0" i="1" u="none" strike="noStrike" baseline="0" dirty="0">
                <a:solidFill>
                  <a:srgbClr val="000000"/>
                </a:solidFill>
                <a:latin typeface="Arial" panose="020B0604020202020204" pitchFamily="34" charset="0"/>
              </a:rPr>
              <a:t>: </a:t>
            </a:r>
            <a:r>
              <a:rPr lang="en-US" sz="1800" b="0" i="0" u="none" strike="noStrike" baseline="0" dirty="0" err="1">
                <a:solidFill>
                  <a:srgbClr val="000000"/>
                </a:solidFill>
                <a:latin typeface="Arial" panose="020B0604020202020204" pitchFamily="34" charset="0"/>
              </a:rPr>
              <a:t>Mobilising</a:t>
            </a:r>
            <a:r>
              <a:rPr lang="en-US" sz="1800" b="0" i="0" u="none" strike="noStrike" baseline="0" dirty="0">
                <a:solidFill>
                  <a:srgbClr val="000000"/>
                </a:solidFill>
                <a:latin typeface="Arial" panose="020B0604020202020204" pitchFamily="34" charset="0"/>
              </a:rPr>
              <a:t> and supporting users to make use of the </a:t>
            </a:r>
            <a:r>
              <a:rPr lang="en-US" sz="1800" b="0" i="0" u="none" strike="noStrike" baseline="0" dirty="0" err="1">
                <a:solidFill>
                  <a:srgbClr val="000000"/>
                </a:solidFill>
                <a:latin typeface="Arial" panose="020B0604020202020204" pitchFamily="34" charset="0"/>
              </a:rPr>
              <a:t>WebODV</a:t>
            </a:r>
            <a:r>
              <a:rPr lang="en-US" sz="1800" b="0" i="0" u="none" strike="noStrike" baseline="0" dirty="0">
                <a:solidFill>
                  <a:srgbClr val="000000"/>
                </a:solidFill>
                <a:latin typeface="Arial" panose="020B0604020202020204" pitchFamily="34" charset="0"/>
              </a:rPr>
              <a:t> services in a productive and operational way, setting up user-accounts, providing technical and scientific support to users undertaking scientific analyses, monitoring performances and usage, and progress reporting </a:t>
            </a:r>
          </a:p>
          <a:p>
            <a:r>
              <a:rPr lang="en-US" sz="2000" b="1" i="1" u="none" strike="noStrike" baseline="0" dirty="0">
                <a:solidFill>
                  <a:srgbClr val="000000"/>
                </a:solidFill>
                <a:latin typeface="Arial" panose="020B0604020202020204" pitchFamily="34" charset="0"/>
              </a:rPr>
              <a:t>Sep 2022 - June 2023</a:t>
            </a:r>
            <a:r>
              <a:rPr lang="en-US" sz="2000" b="0" i="1" u="none" strike="noStrike" baseline="0" dirty="0">
                <a:solidFill>
                  <a:srgbClr val="000000"/>
                </a:solidFill>
                <a:latin typeface="Arial" panose="020B0604020202020204" pitchFamily="34" charset="0"/>
              </a:rPr>
              <a:t>: </a:t>
            </a:r>
            <a:r>
              <a:rPr lang="en-US" sz="2000" b="0" i="0" u="none" strike="noStrike" baseline="0" dirty="0">
                <a:solidFill>
                  <a:srgbClr val="000000"/>
                </a:solidFill>
                <a:latin typeface="Arial" panose="020B0604020202020204" pitchFamily="34" charset="0"/>
              </a:rPr>
              <a:t>See above, learning from the use experiences in several ways, and final reporting</a:t>
            </a:r>
            <a:endParaRPr dirty="0"/>
          </a:p>
        </p:txBody>
      </p:sp>
      <p:sp>
        <p:nvSpPr>
          <p:cNvPr id="108" name="Google Shape;108;gb5b6ab0061_0_38"/>
          <p:cNvSpPr txBox="1">
            <a:spLocks noGrp="1"/>
          </p:cNvSpPr>
          <p:nvPr>
            <p:ph type="title"/>
          </p:nvPr>
        </p:nvSpPr>
        <p:spPr>
          <a:xfrm>
            <a:off x="2456400" y="169150"/>
            <a:ext cx="66228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Timeline for the implementation </a:t>
            </a:r>
            <a:endParaRPr/>
          </a:p>
        </p:txBody>
      </p:sp>
      <p:sp>
        <p:nvSpPr>
          <p:cNvPr id="109" name="Google Shape;109;gb5b6ab0061_0_38"/>
          <p:cNvSpPr txBox="1">
            <a:spLocks noGrp="1"/>
          </p:cNvSpPr>
          <p:nvPr>
            <p:ph type="subTitle" idx="2"/>
          </p:nvPr>
        </p:nvSpPr>
        <p:spPr>
          <a:xfrm>
            <a:off x="2579076" y="628358"/>
            <a:ext cx="4728900" cy="369300"/>
          </a:xfrm>
          <a:prstGeom prst="rect">
            <a:avLst/>
          </a:prstGeom>
        </p:spPr>
        <p:txBody>
          <a:bodyPr spcFirstLastPara="1" wrap="square" lIns="91425" tIns="45700" rIns="91425" bIns="45700" anchor="t" anchorCtr="0">
            <a:noAutofit/>
          </a:bodyPr>
          <a:lstStyle/>
          <a:p>
            <a:pPr marL="0" lvl="0" indent="0" algn="l" rtl="0">
              <a:spcBef>
                <a:spcPts val="750"/>
              </a:spcBef>
              <a:spcAft>
                <a:spcPts val="0"/>
              </a:spcAft>
              <a:buNone/>
            </a:pPr>
            <a:r>
              <a:rPr lang="en-US" dirty="0"/>
              <a:t>3 project phases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Google Shape;115;gb5b6ab0061_0_52"/>
          <p:cNvSpPr txBox="1">
            <a:spLocks noGrp="1"/>
          </p:cNvSpPr>
          <p:nvPr>
            <p:ph type="title"/>
          </p:nvPr>
        </p:nvSpPr>
        <p:spPr>
          <a:xfrm>
            <a:off x="2456400" y="169150"/>
            <a:ext cx="66228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Expected impacts</a:t>
            </a:r>
            <a:endParaRPr dirty="0"/>
          </a:p>
        </p:txBody>
      </p:sp>
      <p:sp>
        <p:nvSpPr>
          <p:cNvPr id="6" name="TextBox 5">
            <a:extLst>
              <a:ext uri="{FF2B5EF4-FFF2-40B4-BE49-F238E27FC236}">
                <a16:creationId xmlns:a16="http://schemas.microsoft.com/office/drawing/2014/main" id="{D78BA96B-F144-4F15-81A3-A7498E3E97BB}"/>
              </a:ext>
            </a:extLst>
          </p:cNvPr>
          <p:cNvSpPr txBox="1"/>
          <p:nvPr/>
        </p:nvSpPr>
        <p:spPr>
          <a:xfrm>
            <a:off x="245443" y="884764"/>
            <a:ext cx="8552047" cy="4401205"/>
          </a:xfrm>
          <a:prstGeom prst="rect">
            <a:avLst/>
          </a:prstGeom>
          <a:noFill/>
        </p:spPr>
        <p:txBody>
          <a:bodyPr wrap="square">
            <a:spAutoFit/>
          </a:bodyPr>
          <a:lstStyle/>
          <a:p>
            <a:r>
              <a:rPr lang="en-US" sz="1400" b="0" i="0" u="none" strike="noStrike" baseline="0" dirty="0">
                <a:solidFill>
                  <a:srgbClr val="000000"/>
                </a:solidFill>
                <a:latin typeface="Arial" panose="020B0604020202020204" pitchFamily="34" charset="0"/>
              </a:rPr>
              <a:t>Potential users are oceanographers, working at all major marine research institutes and universities, in Europe and beyond as oceanographic research has a global dimension</a:t>
            </a:r>
            <a:endParaRPr lang="en-US" dirty="0"/>
          </a:p>
          <a:p>
            <a:endParaRPr lang="en-US" sz="1400" b="0" i="0" u="none" strike="noStrike" baseline="0" dirty="0">
              <a:solidFill>
                <a:srgbClr val="000000"/>
              </a:solidFill>
              <a:latin typeface="Arial" panose="020B0604020202020204" pitchFamily="34" charset="0"/>
            </a:endParaRPr>
          </a:p>
          <a:p>
            <a:r>
              <a:rPr lang="en-US" dirty="0" err="1">
                <a:latin typeface="Arial" panose="020B0604020202020204" pitchFamily="34" charset="0"/>
              </a:rPr>
              <a:t>webODV</a:t>
            </a:r>
            <a:r>
              <a:rPr lang="en-US" dirty="0">
                <a:latin typeface="Arial" panose="020B0604020202020204" pitchFamily="34" charset="0"/>
              </a:rPr>
              <a:t> facilitates them to </a:t>
            </a:r>
            <a:r>
              <a:rPr lang="en-US" sz="1400" b="0" i="0" u="none" strike="noStrike" baseline="0" dirty="0">
                <a:solidFill>
                  <a:srgbClr val="000000"/>
                </a:solidFill>
                <a:latin typeface="Arial" panose="020B0604020202020204" pitchFamily="34" charset="0"/>
              </a:rPr>
              <a:t>import large amounts of marine observations and to explore and </a:t>
            </a:r>
            <a:r>
              <a:rPr lang="en-US" sz="1400" b="0" i="0" u="none" strike="noStrike" baseline="0" dirty="0" err="1">
                <a:solidFill>
                  <a:srgbClr val="000000"/>
                </a:solidFill>
                <a:latin typeface="Arial" panose="020B0604020202020204" pitchFamily="34" charset="0"/>
              </a:rPr>
              <a:t>analyse</a:t>
            </a:r>
            <a:r>
              <a:rPr lang="en-US" sz="1400" b="0" i="0" u="none" strike="noStrike" baseline="0" dirty="0">
                <a:solidFill>
                  <a:srgbClr val="000000"/>
                </a:solidFill>
                <a:latin typeface="Arial" panose="020B0604020202020204" pitchFamily="34" charset="0"/>
              </a:rPr>
              <a:t> these as a group interactively by tables of numbers and by dedicated plots, performing quality control and giving quality flags, generating specific </a:t>
            </a:r>
            <a:r>
              <a:rPr lang="en-US" sz="1400" b="0" i="0" u="none" strike="noStrike" baseline="0" dirty="0" err="1">
                <a:solidFill>
                  <a:srgbClr val="000000"/>
                </a:solidFill>
                <a:latin typeface="Arial" panose="020B0604020202020204" pitchFamily="34" charset="0"/>
              </a:rPr>
              <a:t>visualisations</a:t>
            </a:r>
            <a:r>
              <a:rPr lang="en-US" sz="1400" b="0" i="0" u="none" strike="noStrike" baseline="0" dirty="0">
                <a:solidFill>
                  <a:srgbClr val="000000"/>
                </a:solidFill>
                <a:latin typeface="Arial" panose="020B0604020202020204" pitchFamily="34" charset="0"/>
              </a:rPr>
              <a:t>, and finally prepare output as ODV data collections, which can be shared for other </a:t>
            </a:r>
            <a:r>
              <a:rPr lang="en-US" sz="1400" b="0" i="0" u="none" strike="noStrike" baseline="0" dirty="0" err="1">
                <a:solidFill>
                  <a:srgbClr val="000000"/>
                </a:solidFill>
                <a:latin typeface="Arial" panose="020B0604020202020204" pitchFamily="34" charset="0"/>
              </a:rPr>
              <a:t>webODV</a:t>
            </a:r>
            <a:r>
              <a:rPr lang="en-US" sz="1400" b="0" i="0" u="none" strike="noStrike" baseline="0" dirty="0">
                <a:solidFill>
                  <a:srgbClr val="000000"/>
                </a:solidFill>
                <a:latin typeface="Arial" panose="020B0604020202020204" pitchFamily="34" charset="0"/>
              </a:rPr>
              <a:t> sessions.</a:t>
            </a:r>
          </a:p>
          <a:p>
            <a:r>
              <a:rPr lang="en-US" sz="1400" b="0" i="0" u="none" strike="noStrike" baseline="0" dirty="0">
                <a:solidFill>
                  <a:srgbClr val="000000"/>
                </a:solidFill>
                <a:latin typeface="Arial" panose="020B0604020202020204" pitchFamily="34" charset="0"/>
              </a:rPr>
              <a:t> </a:t>
            </a:r>
          </a:p>
          <a:p>
            <a:r>
              <a:rPr lang="en-US" sz="1400" b="0" i="0" u="none" strike="noStrike" baseline="0" dirty="0">
                <a:solidFill>
                  <a:srgbClr val="000000"/>
                </a:solidFill>
                <a:latin typeface="Arial" panose="020B0604020202020204" pitchFamily="34" charset="0"/>
              </a:rPr>
              <a:t>These data outputs are important for studies on marine ecosystems and climate change related analyses, to support scientific papers, and marine environmental management and policies, such as the Marine Strategy Framework Directive (MSFD) of EU. </a:t>
            </a:r>
          </a:p>
          <a:p>
            <a:endParaRPr lang="en-US" dirty="0">
              <a:latin typeface="Arial" panose="020B0604020202020204" pitchFamily="34" charset="0"/>
            </a:endParaRPr>
          </a:p>
          <a:p>
            <a:r>
              <a:rPr lang="en-US" sz="1400" b="0" i="0" u="none" strike="noStrike" baseline="0" dirty="0">
                <a:solidFill>
                  <a:srgbClr val="000000"/>
                </a:solidFill>
                <a:latin typeface="Arial" panose="020B0604020202020204" pitchFamily="34" charset="0"/>
              </a:rPr>
              <a:t>Expected impacts of EGI-ACE use case:</a:t>
            </a:r>
          </a:p>
          <a:p>
            <a:pPr marL="285750" indent="-285750">
              <a:buFont typeface="Arial" panose="020B0604020202020204" pitchFamily="34" charset="0"/>
              <a:buChar char="•"/>
            </a:pPr>
            <a:r>
              <a:rPr lang="en-US" dirty="0">
                <a:latin typeface="Arial" panose="020B0604020202020204" pitchFamily="34" charset="0"/>
              </a:rPr>
              <a:t>More users aware and adopting </a:t>
            </a:r>
            <a:r>
              <a:rPr lang="en-US" dirty="0" err="1">
                <a:latin typeface="Arial" panose="020B0604020202020204" pitchFamily="34" charset="0"/>
              </a:rPr>
              <a:t>webODV</a:t>
            </a:r>
            <a:endParaRPr lang="en-US" dirty="0">
              <a:latin typeface="Arial" panose="020B0604020202020204" pitchFamily="34" charset="0"/>
            </a:endParaRPr>
          </a:p>
          <a:p>
            <a:pPr marL="285750" indent="-285750">
              <a:buFont typeface="Arial" panose="020B0604020202020204" pitchFamily="34" charset="0"/>
              <a:buChar char="•"/>
            </a:pPr>
            <a:r>
              <a:rPr lang="en-US" sz="1400" b="0" i="0" u="none" strike="noStrike" baseline="0" dirty="0">
                <a:solidFill>
                  <a:srgbClr val="000000"/>
                </a:solidFill>
                <a:latin typeface="Arial" panose="020B0604020202020204" pitchFamily="34" charset="0"/>
              </a:rPr>
              <a:t>More users experiencing the benefits of web-based science</a:t>
            </a:r>
          </a:p>
          <a:p>
            <a:pPr marL="285750" indent="-285750">
              <a:buFont typeface="Arial" panose="020B0604020202020204" pitchFamily="34" charset="0"/>
              <a:buChar char="•"/>
            </a:pPr>
            <a:r>
              <a:rPr lang="en-US" dirty="0">
                <a:latin typeface="Arial" panose="020B0604020202020204" pitchFamily="34" charset="0"/>
              </a:rPr>
              <a:t>More experience with </a:t>
            </a:r>
            <a:r>
              <a:rPr lang="en-US" dirty="0" err="1">
                <a:latin typeface="Arial" panose="020B0604020202020204" pitchFamily="34" charset="0"/>
              </a:rPr>
              <a:t>webODV</a:t>
            </a:r>
            <a:r>
              <a:rPr lang="en-US" dirty="0">
                <a:latin typeface="Arial" panose="020B0604020202020204" pitchFamily="34" charset="0"/>
              </a:rPr>
              <a:t> performance with many parallel workflow runs</a:t>
            </a:r>
          </a:p>
          <a:p>
            <a:pPr marL="285750" indent="-285750">
              <a:buFont typeface="Arial" panose="020B0604020202020204" pitchFamily="34" charset="0"/>
              <a:buChar char="•"/>
            </a:pPr>
            <a:r>
              <a:rPr lang="en-US" dirty="0">
                <a:latin typeface="Arial" panose="020B0604020202020204" pitchFamily="34" charset="0"/>
              </a:rPr>
              <a:t>More insights in computing requirements for </a:t>
            </a:r>
            <a:r>
              <a:rPr lang="en-US" dirty="0" err="1">
                <a:latin typeface="Arial" panose="020B0604020202020204" pitchFamily="34" charset="0"/>
              </a:rPr>
              <a:t>webODV</a:t>
            </a:r>
            <a:r>
              <a:rPr lang="en-US" dirty="0">
                <a:latin typeface="Arial" panose="020B0604020202020204" pitchFamily="34" charset="0"/>
              </a:rPr>
              <a:t> operations</a:t>
            </a:r>
          </a:p>
          <a:p>
            <a:pPr marL="285750" indent="-285750">
              <a:buFont typeface="Arial" panose="020B0604020202020204" pitchFamily="34" charset="0"/>
              <a:buChar char="•"/>
            </a:pPr>
            <a:r>
              <a:rPr lang="en-US" dirty="0">
                <a:latin typeface="Arial" panose="020B0604020202020204" pitchFamily="34" charset="0"/>
              </a:rPr>
              <a:t>More feedback and suggestions for improving and/or expanding functionality of </a:t>
            </a:r>
            <a:r>
              <a:rPr lang="en-US" sz="1400" b="0" i="0" u="none" strike="noStrike" baseline="0" dirty="0" err="1">
                <a:solidFill>
                  <a:srgbClr val="000000"/>
                </a:solidFill>
                <a:latin typeface="Arial" panose="020B0604020202020204" pitchFamily="34" charset="0"/>
              </a:rPr>
              <a:t>webODV</a:t>
            </a:r>
            <a:endParaRPr lang="en-US" sz="14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rPr>
              <a:t>More interest from users in </a:t>
            </a:r>
            <a:r>
              <a:rPr lang="en-US" sz="1400" b="0" i="0" u="none" strike="noStrike" baseline="0" dirty="0" err="1">
                <a:solidFill>
                  <a:srgbClr val="000000"/>
                </a:solidFill>
                <a:latin typeface="Arial" panose="020B0604020202020204" pitchFamily="34" charset="0"/>
              </a:rPr>
              <a:t>SeaDataNet</a:t>
            </a:r>
            <a:r>
              <a:rPr lang="en-US" sz="1400" b="0" i="0" u="none" strike="noStrike" baseline="0" dirty="0">
                <a:solidFill>
                  <a:srgbClr val="000000"/>
                </a:solidFill>
                <a:latin typeface="Arial" panose="020B0604020202020204" pitchFamily="34" charset="0"/>
              </a:rPr>
              <a:t>, EGI, and EOSC</a:t>
            </a:r>
          </a:p>
          <a:p>
            <a:endParaRPr lang="en-US" sz="1400" b="0" i="0" u="none" strike="noStrike" baseline="0" dirty="0">
              <a:solidFill>
                <a:srgbClr val="000000"/>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3"/>
          <p:cNvSpPr txBox="1">
            <a:spLocks noGrp="1"/>
          </p:cNvSpPr>
          <p:nvPr>
            <p:ph type="title"/>
          </p:nvPr>
        </p:nvSpPr>
        <p:spPr>
          <a:xfrm>
            <a:off x="3336079" y="2112291"/>
            <a:ext cx="3300501" cy="34163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E67AD"/>
              </a:buClr>
              <a:buSzPts val="2500"/>
              <a:buFont typeface="Calibri"/>
              <a:buNone/>
            </a:pPr>
            <a:r>
              <a:rPr lang="en-GB"/>
              <a:t>Thank you!</a:t>
            </a:r>
            <a:endParaRPr/>
          </a:p>
        </p:txBody>
      </p:sp>
    </p:spTree>
  </p:cSld>
  <p:clrMapOvr>
    <a:masterClrMapping/>
  </p:clrMapOvr>
</p:sld>
</file>

<file path=ppt/theme/theme1.xml><?xml version="1.0" encoding="utf-8"?>
<a:theme xmlns:a="http://schemas.openxmlformats.org/drawingml/2006/main"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653</Words>
  <Application>Microsoft Office PowerPoint</Application>
  <PresentationFormat>On-screen Show (16:9)</PresentationFormat>
  <Paragraphs>67</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Courier New</vt:lpstr>
      <vt:lpstr>Noto Sans Symbols</vt:lpstr>
      <vt:lpstr>HOME</vt:lpstr>
      <vt:lpstr>CONTENT</vt:lpstr>
      <vt:lpstr>Data spaces: Services for online analytics</vt:lpstr>
      <vt:lpstr>Short intro of the scientific communities</vt:lpstr>
      <vt:lpstr>The computing/data challenges that will be addressed by the Data Space</vt:lpstr>
      <vt:lpstr>Planned work in EGI-ACE</vt:lpstr>
      <vt:lpstr>Which services will be used/requested</vt:lpstr>
      <vt:lpstr>Scale of resources needed</vt:lpstr>
      <vt:lpstr>Timeline for the implementation </vt:lpstr>
      <vt:lpstr>Expected impacts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spaces: Services for online analytics</dc:title>
  <dc:creator>dick</dc:creator>
  <cp:lastModifiedBy>dick</cp:lastModifiedBy>
  <cp:revision>27</cp:revision>
  <dcterms:modified xsi:type="dcterms:W3CDTF">2021-02-04T15:20:29Z</dcterms:modified>
</cp:coreProperties>
</file>