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Economica"/>
      <p:regular r:id="rId33"/>
      <p:bold r:id="rId34"/>
      <p:italic r:id="rId35"/>
      <p:boldItalic r:id="rId36"/>
    </p:embeddedFont>
    <p:embeddedFont>
      <p:font typeface="Corbel"/>
      <p:regular r:id="rId37"/>
      <p:bold r:id="rId38"/>
      <p:italic r:id="rId39"/>
      <p:boldItalic r:id="rId40"/>
    </p:embeddedFont>
    <p:embeddedFont>
      <p:font typeface="Open Sans SemiBold"/>
      <p:regular r:id="rId41"/>
      <p:bold r:id="rId42"/>
      <p:italic r:id="rId43"/>
      <p:boldItalic r:id="rId44"/>
    </p:embeddedFont>
    <p:embeddedFont>
      <p:font typeface="Helvetica Neue"/>
      <p:regular r:id="rId45"/>
      <p:bold r:id="rId46"/>
      <p:italic r:id="rId47"/>
      <p:boldItalic r:id="rId48"/>
    </p:embeddedFont>
    <p:embeddedFont>
      <p:font typeface="Source Sans Pro"/>
      <p:regular r:id="rId49"/>
      <p:bold r:id="rId50"/>
      <p:italic r:id="rId51"/>
      <p:boldItalic r:id="rId52"/>
    </p:embeddedFont>
    <p:embeddedFont>
      <p:font typeface="Open Sans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6F9C338-7D52-4B14-BC89-FB56751B9558}">
  <a:tblStyle styleId="{76F9C338-7D52-4B14-BC89-FB56751B95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orbel-boldItalic.fntdata"/><Relationship Id="rId42" Type="http://schemas.openxmlformats.org/officeDocument/2006/relationships/font" Target="fonts/OpenSansSemiBold-bold.fntdata"/><Relationship Id="rId41" Type="http://schemas.openxmlformats.org/officeDocument/2006/relationships/font" Target="fonts/OpenSansSemiBold-regular.fntdata"/><Relationship Id="rId44" Type="http://schemas.openxmlformats.org/officeDocument/2006/relationships/font" Target="fonts/OpenSansSemiBold-boldItalic.fntdata"/><Relationship Id="rId43" Type="http://schemas.openxmlformats.org/officeDocument/2006/relationships/font" Target="fonts/OpenSansSemiBold-italic.fntdata"/><Relationship Id="rId46" Type="http://schemas.openxmlformats.org/officeDocument/2006/relationships/font" Target="fonts/HelveticaNeue-bold.fntdata"/><Relationship Id="rId45" Type="http://schemas.openxmlformats.org/officeDocument/2006/relationships/font" Target="fonts/HelveticaNeue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HelveticaNeue-boldItalic.fntdata"/><Relationship Id="rId47" Type="http://schemas.openxmlformats.org/officeDocument/2006/relationships/font" Target="fonts/HelveticaNeue-italic.fntdata"/><Relationship Id="rId49" Type="http://schemas.openxmlformats.org/officeDocument/2006/relationships/font" Target="fonts/SourceSansPr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font" Target="fonts/Economica-regular.fntdata"/><Relationship Id="rId32" Type="http://schemas.openxmlformats.org/officeDocument/2006/relationships/slide" Target="slides/slide27.xml"/><Relationship Id="rId35" Type="http://schemas.openxmlformats.org/officeDocument/2006/relationships/font" Target="fonts/Economica-italic.fntdata"/><Relationship Id="rId34" Type="http://schemas.openxmlformats.org/officeDocument/2006/relationships/font" Target="fonts/Economica-bold.fntdata"/><Relationship Id="rId37" Type="http://schemas.openxmlformats.org/officeDocument/2006/relationships/font" Target="fonts/Corbel-regular.fntdata"/><Relationship Id="rId36" Type="http://schemas.openxmlformats.org/officeDocument/2006/relationships/font" Target="fonts/Economica-boldItalic.fntdata"/><Relationship Id="rId39" Type="http://schemas.openxmlformats.org/officeDocument/2006/relationships/font" Target="fonts/Corbel-italic.fntdata"/><Relationship Id="rId38" Type="http://schemas.openxmlformats.org/officeDocument/2006/relationships/font" Target="fonts/Corbel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SourceSansPro-italic.fntdata"/><Relationship Id="rId50" Type="http://schemas.openxmlformats.org/officeDocument/2006/relationships/font" Target="fonts/SourceSansPro-bold.fntdata"/><Relationship Id="rId53" Type="http://schemas.openxmlformats.org/officeDocument/2006/relationships/font" Target="fonts/OpenSans-regular.fntdata"/><Relationship Id="rId52" Type="http://schemas.openxmlformats.org/officeDocument/2006/relationships/font" Target="fonts/SourceSansPro-boldItalic.fntdata"/><Relationship Id="rId11" Type="http://schemas.openxmlformats.org/officeDocument/2006/relationships/slide" Target="slides/slide6.xml"/><Relationship Id="rId55" Type="http://schemas.openxmlformats.org/officeDocument/2006/relationships/font" Target="fonts/OpenSans-italic.fntdata"/><Relationship Id="rId10" Type="http://schemas.openxmlformats.org/officeDocument/2006/relationships/slide" Target="slides/slide5.xml"/><Relationship Id="rId54" Type="http://schemas.openxmlformats.org/officeDocument/2006/relationships/font" Target="fonts/OpenSans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56" Type="http://schemas.openxmlformats.org/officeDocument/2006/relationships/font" Target="fonts/OpenSans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9f278485e2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9f278485e2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9f2784867c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9f2784867c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baea0e4bb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baea0e4bb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9f27848a6b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9f27848a6b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baea0e4bbb_1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baea0e4bbb_1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baea0e4bbb_1_2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baea0e4bbb_1_2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baea0e4bbb_1_2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baea0e4bbb_1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baea0e4bbb_1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baea0e4bbb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baea0e4bbb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baea0e4bbb_1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baea0e4bbb_1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baea0e4bbb_1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baea0e4bbb_1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f2784867c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f2784867c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9f278485e2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9f278485e2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9f2784867c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9f2784867c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9f2784867c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9f2784867c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9f27848a6b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9f27848a6b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9f2784867c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9f2784867c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a6e546ce5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a6e546ce5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9f27848a6b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9f27848a6b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9f27848a6b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9f27848a6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baea0e4bbb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baea0e4bbb_1_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9f27848a6b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9f27848a6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9f2784867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9f2784867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9f2784867c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9f2784867c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baea0e4bbb_2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baea0e4bbb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f2784867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f2784867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f2784867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f2784867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f2784867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9f2784867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644774" y="-1409700"/>
            <a:ext cx="4394995" cy="4514990"/>
            <a:chOff x="-6" y="0"/>
            <a:chExt cx="12027900" cy="11485601"/>
          </a:xfrm>
        </p:grpSpPr>
        <p:sp>
          <p:nvSpPr>
            <p:cNvPr id="11" name="Google Shape;11;p2"/>
            <p:cNvSpPr/>
            <p:nvPr/>
          </p:nvSpPr>
          <p:spPr>
            <a:xfrm rot="1351204">
              <a:off x="528667" y="1912358"/>
              <a:ext cx="10970555" cy="4944584"/>
            </a:xfrm>
            <a:prstGeom prst="rect">
              <a:avLst/>
            </a:prstGeom>
            <a:solidFill>
              <a:srgbClr val="23428D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-10411172">
              <a:off x="2366327" y="3217923"/>
              <a:ext cx="7876704" cy="7848353"/>
            </a:xfrm>
            <a:custGeom>
              <a:rect b="b" l="l" r="r" t="t"/>
              <a:pathLst>
                <a:path extrusionOk="0"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BA38">
                <a:alpha val="69410"/>
              </a:srgbClr>
            </a:solidFill>
            <a:ln>
              <a:noFill/>
            </a:ln>
          </p:spPr>
        </p:sp>
      </p:grpSp>
      <p:sp>
        <p:nvSpPr>
          <p:cNvPr id="13" name="Google Shape;13;p2"/>
          <p:cNvSpPr/>
          <p:nvPr/>
        </p:nvSpPr>
        <p:spPr>
          <a:xfrm>
            <a:off x="342901" y="4665460"/>
            <a:ext cx="5760000" cy="39600"/>
          </a:xfrm>
          <a:prstGeom prst="rect">
            <a:avLst/>
          </a:prstGeom>
          <a:solidFill>
            <a:srgbClr val="CEBA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42901" y="3236229"/>
            <a:ext cx="5760000" cy="34800"/>
          </a:xfrm>
          <a:prstGeom prst="rect">
            <a:avLst/>
          </a:prstGeom>
          <a:solidFill>
            <a:srgbClr val="CEBA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54350" y="3619200"/>
            <a:ext cx="2141975" cy="6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>
            <p:ph type="title"/>
          </p:nvPr>
        </p:nvSpPr>
        <p:spPr>
          <a:xfrm>
            <a:off x="387900" y="239725"/>
            <a:ext cx="5660400" cy="290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b="1"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2" type="title"/>
          </p:nvPr>
        </p:nvSpPr>
        <p:spPr>
          <a:xfrm>
            <a:off x="419100" y="3257325"/>
            <a:ext cx="57600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2"/>
          <p:cNvSpPr txBox="1"/>
          <p:nvPr>
            <p:ph idx="3" type="title"/>
          </p:nvPr>
        </p:nvSpPr>
        <p:spPr>
          <a:xfrm>
            <a:off x="2486025" y="4095450"/>
            <a:ext cx="3643200" cy="57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06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387900" y="11125"/>
            <a:ext cx="82524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None/>
              <a:defRPr sz="300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311700" y="1072825"/>
            <a:ext cx="8520600" cy="37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>
            <a:off x="7729949" y="-581550"/>
            <a:ext cx="1758479" cy="1800942"/>
            <a:chOff x="-6" y="0"/>
            <a:chExt cx="12027900" cy="11485601"/>
          </a:xfrm>
        </p:grpSpPr>
        <p:sp>
          <p:nvSpPr>
            <p:cNvPr id="24" name="Google Shape;24;p3"/>
            <p:cNvSpPr/>
            <p:nvPr/>
          </p:nvSpPr>
          <p:spPr>
            <a:xfrm rot="1351204">
              <a:off x="528667" y="1912358"/>
              <a:ext cx="10970555" cy="4944584"/>
            </a:xfrm>
            <a:prstGeom prst="rect">
              <a:avLst/>
            </a:prstGeom>
            <a:solidFill>
              <a:srgbClr val="23428D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10411172">
              <a:off x="2366327" y="3217923"/>
              <a:ext cx="7876704" cy="7848353"/>
            </a:xfrm>
            <a:custGeom>
              <a:rect b="b" l="l" r="r" t="t"/>
              <a:pathLst>
                <a:path extrusionOk="0"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BA38">
                <a:alpha val="69410"/>
              </a:srgbClr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Font typeface="Source Sans Pro"/>
              <a:buNone/>
              <a:defRPr b="1" sz="48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" name="Google Shape;30;p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539552" y="249492"/>
            <a:ext cx="81534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3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3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3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3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3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6"/>
          <p:cNvSpPr txBox="1"/>
          <p:nvPr>
            <p:ph idx="1" type="body"/>
          </p:nvPr>
        </p:nvSpPr>
        <p:spPr>
          <a:xfrm>
            <a:off x="533400" y="1144191"/>
            <a:ext cx="81534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bel"/>
              <a:buChar char="•"/>
              <a:defRPr b="0" i="0" sz="2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556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556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556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556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556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11125"/>
            <a:ext cx="8249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Open Sans"/>
              <a:buNone/>
              <a:defRPr sz="30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200"/>
              <a:buFont typeface="Economica"/>
              <a:buNone/>
              <a:defRPr sz="4200">
                <a:solidFill>
                  <a:srgbClr val="073763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200"/>
              <a:buFont typeface="Economica"/>
              <a:buNone/>
              <a:defRPr sz="4200">
                <a:solidFill>
                  <a:srgbClr val="073763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200"/>
              <a:buFont typeface="Economica"/>
              <a:buNone/>
              <a:defRPr sz="4200">
                <a:solidFill>
                  <a:srgbClr val="073763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200"/>
              <a:buFont typeface="Economica"/>
              <a:buNone/>
              <a:defRPr sz="4200">
                <a:solidFill>
                  <a:srgbClr val="073763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200"/>
              <a:buFont typeface="Economica"/>
              <a:buNone/>
              <a:defRPr sz="4200">
                <a:solidFill>
                  <a:srgbClr val="073763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200"/>
              <a:buFont typeface="Economica"/>
              <a:buNone/>
              <a:defRPr sz="4200">
                <a:solidFill>
                  <a:srgbClr val="073763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200"/>
              <a:buFont typeface="Economica"/>
              <a:buNone/>
              <a:defRPr sz="4200">
                <a:solidFill>
                  <a:srgbClr val="073763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200"/>
              <a:buFont typeface="Economica"/>
              <a:buNone/>
              <a:defRPr sz="4200">
                <a:solidFill>
                  <a:srgbClr val="073763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072825"/>
            <a:ext cx="8520600" cy="3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png"/><Relationship Id="rId10" Type="http://schemas.openxmlformats.org/officeDocument/2006/relationships/image" Target="../media/image40.png"/><Relationship Id="rId13" Type="http://schemas.openxmlformats.org/officeDocument/2006/relationships/image" Target="../media/image44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5" Type="http://schemas.openxmlformats.org/officeDocument/2006/relationships/image" Target="../media/image47.png"/><Relationship Id="rId14" Type="http://schemas.openxmlformats.org/officeDocument/2006/relationships/image" Target="../media/image46.png"/><Relationship Id="rId17" Type="http://schemas.openxmlformats.org/officeDocument/2006/relationships/image" Target="../media/image49.png"/><Relationship Id="rId16" Type="http://schemas.openxmlformats.org/officeDocument/2006/relationships/image" Target="../media/image48.png"/><Relationship Id="rId5" Type="http://schemas.openxmlformats.org/officeDocument/2006/relationships/image" Target="../media/image36.png"/><Relationship Id="rId19" Type="http://schemas.openxmlformats.org/officeDocument/2006/relationships/image" Target="../media/image52.png"/><Relationship Id="rId6" Type="http://schemas.openxmlformats.org/officeDocument/2006/relationships/image" Target="../media/image35.png"/><Relationship Id="rId18" Type="http://schemas.openxmlformats.org/officeDocument/2006/relationships/image" Target="../media/image51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103.png"/><Relationship Id="rId6" Type="http://schemas.openxmlformats.org/officeDocument/2006/relationships/image" Target="../media/image57.png"/><Relationship Id="rId7" Type="http://schemas.openxmlformats.org/officeDocument/2006/relationships/image" Target="../media/image7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6.png"/><Relationship Id="rId4" Type="http://schemas.openxmlformats.org/officeDocument/2006/relationships/image" Target="../media/image10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9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65.png"/><Relationship Id="rId10" Type="http://schemas.openxmlformats.org/officeDocument/2006/relationships/image" Target="../media/image69.png"/><Relationship Id="rId13" Type="http://schemas.openxmlformats.org/officeDocument/2006/relationships/image" Target="../media/image76.png"/><Relationship Id="rId1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2.png"/><Relationship Id="rId4" Type="http://schemas.openxmlformats.org/officeDocument/2006/relationships/image" Target="../media/image60.png"/><Relationship Id="rId9" Type="http://schemas.openxmlformats.org/officeDocument/2006/relationships/image" Target="../media/image67.png"/><Relationship Id="rId14" Type="http://schemas.openxmlformats.org/officeDocument/2006/relationships/image" Target="../media/image64.png"/><Relationship Id="rId5" Type="http://schemas.openxmlformats.org/officeDocument/2006/relationships/hyperlink" Target="https://usegalaxy.eu/" TargetMode="External"/><Relationship Id="rId6" Type="http://schemas.openxmlformats.org/officeDocument/2006/relationships/hyperlink" Target="https://climate.usegalaxy.eu/library/list#folders/F393158eac8115f5d" TargetMode="External"/><Relationship Id="rId7" Type="http://schemas.openxmlformats.org/officeDocument/2006/relationships/image" Target="../media/image55.png"/><Relationship Id="rId8" Type="http://schemas.openxmlformats.org/officeDocument/2006/relationships/image" Target="../media/image5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5.png"/><Relationship Id="rId5" Type="http://schemas.openxmlformats.org/officeDocument/2006/relationships/image" Target="../media/image72.png"/><Relationship Id="rId6" Type="http://schemas.openxmlformats.org/officeDocument/2006/relationships/hyperlink" Target="https://usegalaxy.eu/tiaas/stats" TargetMode="External"/><Relationship Id="rId7" Type="http://schemas.openxmlformats.org/officeDocument/2006/relationships/hyperlink" Target="https://usegalaxy.eu/tiaas/calendar" TargetMode="External"/><Relationship Id="rId8" Type="http://schemas.openxmlformats.org/officeDocument/2006/relationships/image" Target="../media/image7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hyperlink" Target="https://galaxyproject.org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77.png"/><Relationship Id="rId6" Type="http://schemas.openxmlformats.org/officeDocument/2006/relationships/image" Target="../media/image100.png"/><Relationship Id="rId7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9" Type="http://schemas.openxmlformats.org/officeDocument/2006/relationships/image" Target="../media/image83.png"/><Relationship Id="rId5" Type="http://schemas.openxmlformats.org/officeDocument/2006/relationships/image" Target="../media/image77.png"/><Relationship Id="rId6" Type="http://schemas.openxmlformats.org/officeDocument/2006/relationships/image" Target="../media/image100.png"/><Relationship Id="rId7" Type="http://schemas.openxmlformats.org/officeDocument/2006/relationships/image" Target="../media/image33.png"/><Relationship Id="rId8" Type="http://schemas.openxmlformats.org/officeDocument/2006/relationships/image" Target="../media/image8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9.png"/><Relationship Id="rId4" Type="http://schemas.openxmlformats.org/officeDocument/2006/relationships/image" Target="../media/image86.png"/><Relationship Id="rId5" Type="http://schemas.openxmlformats.org/officeDocument/2006/relationships/image" Target="../media/image84.png"/><Relationship Id="rId6" Type="http://schemas.openxmlformats.org/officeDocument/2006/relationships/image" Target="../media/image90.png"/><Relationship Id="rId7" Type="http://schemas.openxmlformats.org/officeDocument/2006/relationships/image" Target="../media/image85.png"/><Relationship Id="rId8" Type="http://schemas.openxmlformats.org/officeDocument/2006/relationships/image" Target="../media/image82.png"/></Relationships>
</file>

<file path=ppt/slides/_rels/slide24.xml.rels><?xml version="1.0" encoding="UTF-8" standalone="yes"?><Relationships xmlns="http://schemas.openxmlformats.org/package/2006/relationships"><Relationship Id="rId1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9.png"/><Relationship Id="rId4" Type="http://schemas.openxmlformats.org/officeDocument/2006/relationships/image" Target="../media/image96.png"/><Relationship Id="rId9" Type="http://schemas.openxmlformats.org/officeDocument/2006/relationships/image" Target="../media/image93.png"/><Relationship Id="rId5" Type="http://schemas.openxmlformats.org/officeDocument/2006/relationships/image" Target="../media/image97.png"/><Relationship Id="rId6" Type="http://schemas.openxmlformats.org/officeDocument/2006/relationships/image" Target="../media/image92.png"/><Relationship Id="rId7" Type="http://schemas.openxmlformats.org/officeDocument/2006/relationships/image" Target="../media/image94.png"/><Relationship Id="rId8" Type="http://schemas.openxmlformats.org/officeDocument/2006/relationships/image" Target="../media/image10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1.png"/><Relationship Id="rId4" Type="http://schemas.openxmlformats.org/officeDocument/2006/relationships/hyperlink" Target="https://stats.galaxyproject.eu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image" Target="../media/image50.png"/><Relationship Id="rId5" Type="http://schemas.openxmlformats.org/officeDocument/2006/relationships/image" Target="../media/image41.png"/><Relationship Id="rId6" Type="http://schemas.openxmlformats.org/officeDocument/2006/relationships/image" Target="../media/image14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26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9.png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5" Type="http://schemas.openxmlformats.org/officeDocument/2006/relationships/image" Target="../media/image20.png"/><Relationship Id="rId14" Type="http://schemas.openxmlformats.org/officeDocument/2006/relationships/image" Target="../media/image23.png"/><Relationship Id="rId17" Type="http://schemas.openxmlformats.org/officeDocument/2006/relationships/image" Target="../media/image22.png"/><Relationship Id="rId16" Type="http://schemas.openxmlformats.org/officeDocument/2006/relationships/image" Target="../media/image21.png"/><Relationship Id="rId5" Type="http://schemas.openxmlformats.org/officeDocument/2006/relationships/image" Target="../media/image11.png"/><Relationship Id="rId19" Type="http://schemas.openxmlformats.org/officeDocument/2006/relationships/image" Target="../media/image27.png"/><Relationship Id="rId6" Type="http://schemas.openxmlformats.org/officeDocument/2006/relationships/image" Target="../media/image10.png"/><Relationship Id="rId18" Type="http://schemas.openxmlformats.org/officeDocument/2006/relationships/image" Target="../media/image24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29.png"/><Relationship Id="rId5" Type="http://schemas.openxmlformats.org/officeDocument/2006/relationships/image" Target="../media/image31.png"/><Relationship Id="rId6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87900" y="239725"/>
            <a:ext cx="6103500" cy="290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700">
                <a:latin typeface="Open Sans SemiBold"/>
                <a:ea typeface="Open Sans SemiBold"/>
                <a:cs typeface="Open Sans SemiBold"/>
                <a:sym typeface="Open Sans SemiBold"/>
              </a:rPr>
              <a:t>UseGalaxy.eu</a:t>
            </a:r>
            <a:endParaRPr b="0" sz="2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7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b="0" sz="2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700">
                <a:latin typeface="Open Sans SemiBold"/>
                <a:ea typeface="Open Sans SemiBold"/>
                <a:cs typeface="Open Sans SemiBold"/>
                <a:sym typeface="Open Sans SemiBold"/>
              </a:rPr>
              <a:t>An accessible </a:t>
            </a:r>
            <a:endParaRPr b="0" sz="2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700">
                <a:latin typeface="Open Sans SemiBold"/>
                <a:ea typeface="Open Sans SemiBold"/>
                <a:cs typeface="Open Sans SemiBold"/>
                <a:sym typeface="Open Sans SemiBold"/>
              </a:rPr>
              <a:t>and reproducible workbench </a:t>
            </a:r>
            <a:endParaRPr b="0" sz="2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700">
                <a:latin typeface="Open Sans SemiBold"/>
                <a:ea typeface="Open Sans SemiBold"/>
                <a:cs typeface="Open Sans SemiBold"/>
                <a:sym typeface="Open Sans SemiBold"/>
              </a:rPr>
              <a:t>with an European-wide </a:t>
            </a:r>
            <a:endParaRPr b="0" sz="2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700">
                <a:latin typeface="Open Sans SemiBold"/>
                <a:ea typeface="Open Sans SemiBold"/>
                <a:cs typeface="Open Sans SemiBold"/>
                <a:sym typeface="Open Sans SemiBold"/>
              </a:rPr>
              <a:t>distributed compute network</a:t>
            </a:r>
            <a:endParaRPr b="0" sz="2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0" name="Google Shape;40;p7"/>
          <p:cNvSpPr txBox="1"/>
          <p:nvPr>
            <p:ph idx="2" type="title"/>
          </p:nvPr>
        </p:nvSpPr>
        <p:spPr>
          <a:xfrm>
            <a:off x="419100" y="3257325"/>
            <a:ext cx="39177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Open Sans SemiBold"/>
                <a:ea typeface="Open Sans SemiBold"/>
                <a:cs typeface="Open Sans SemiBold"/>
                <a:sym typeface="Open Sans SemiBold"/>
              </a:rPr>
              <a:t>Björn Grüning</a:t>
            </a:r>
            <a:endParaRPr sz="25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1" name="Google Shape;41;p7"/>
          <p:cNvSpPr txBox="1"/>
          <p:nvPr>
            <p:ph idx="3" type="title"/>
          </p:nvPr>
        </p:nvSpPr>
        <p:spPr>
          <a:xfrm>
            <a:off x="2126450" y="4095450"/>
            <a:ext cx="4002900" cy="57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EGI-ACE Kickoff meeting</a:t>
            </a:r>
            <a:r>
              <a:rPr lang="en-GB" sz="1600"/>
              <a:t>, 05.02.2021</a:t>
            </a:r>
            <a:endParaRPr sz="1600"/>
          </a:p>
        </p:txBody>
      </p:sp>
      <p:grpSp>
        <p:nvGrpSpPr>
          <p:cNvPr id="42" name="Google Shape;42;p7"/>
          <p:cNvGrpSpPr/>
          <p:nvPr/>
        </p:nvGrpSpPr>
        <p:grpSpPr>
          <a:xfrm>
            <a:off x="5626025" y="4743150"/>
            <a:ext cx="4522025" cy="424200"/>
            <a:chOff x="5473625" y="4666950"/>
            <a:chExt cx="4522025" cy="424200"/>
          </a:xfrm>
        </p:grpSpPr>
        <p:pic>
          <p:nvPicPr>
            <p:cNvPr id="43" name="Google Shape;43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73625" y="4741250"/>
              <a:ext cx="323050" cy="323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44;p7"/>
            <p:cNvSpPr txBox="1"/>
            <p:nvPr/>
          </p:nvSpPr>
          <p:spPr>
            <a:xfrm>
              <a:off x="5669350" y="4666950"/>
              <a:ext cx="4326300" cy="42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073763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</a:t>
              </a:r>
              <a:r>
                <a:rPr lang="en-GB" sz="1500">
                  <a:solidFill>
                    <a:srgbClr val="073763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@bjoerngruening          bgruening</a:t>
              </a:r>
              <a:endParaRPr sz="1000"/>
            </a:p>
          </p:txBody>
        </p:sp>
        <p:pic>
          <p:nvPicPr>
            <p:cNvPr id="45" name="Google Shape;45;p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62375" y="4743150"/>
              <a:ext cx="271825" cy="271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/>
          <p:nvPr>
            <p:ph type="title"/>
          </p:nvPr>
        </p:nvSpPr>
        <p:spPr>
          <a:xfrm>
            <a:off x="387900" y="11125"/>
            <a:ext cx="82524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Distributed Computing across the Globe</a:t>
            </a:r>
            <a:endParaRPr/>
          </a:p>
        </p:txBody>
      </p:sp>
      <p:pic>
        <p:nvPicPr>
          <p:cNvPr id="134" name="Google Shape;13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975" y="891875"/>
            <a:ext cx="5442875" cy="408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0850" y="750925"/>
            <a:ext cx="1757775" cy="100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46422" y="1621523"/>
            <a:ext cx="1517926" cy="58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2375" y="2464650"/>
            <a:ext cx="775632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75051" y="957376"/>
            <a:ext cx="1464025" cy="25581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6"/>
          <p:cNvSpPr txBox="1"/>
          <p:nvPr/>
        </p:nvSpPr>
        <p:spPr>
          <a:xfrm>
            <a:off x="4872000" y="4768900"/>
            <a:ext cx="42720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https://pulsar-network.readthedocs.io</a:t>
            </a:r>
            <a:endParaRPr/>
          </a:p>
        </p:txBody>
      </p:sp>
      <p:pic>
        <p:nvPicPr>
          <p:cNvPr id="140" name="Google Shape;14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59025" y="898225"/>
            <a:ext cx="671982" cy="78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88983" y="2428625"/>
            <a:ext cx="1118741" cy="61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25225" y="3384473"/>
            <a:ext cx="889390" cy="3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57476" y="3959813"/>
            <a:ext cx="865030" cy="4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91051" y="3042549"/>
            <a:ext cx="706950" cy="46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23576" y="3772775"/>
            <a:ext cx="1607024" cy="4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27900" y="3102588"/>
            <a:ext cx="1187375" cy="61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760023" y="1405675"/>
            <a:ext cx="671975" cy="54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666772" y="2136638"/>
            <a:ext cx="995250" cy="2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859027" y="1778949"/>
            <a:ext cx="787537" cy="78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935400" y="2648399"/>
            <a:ext cx="889400" cy="560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963076" y="4205874"/>
            <a:ext cx="2091499" cy="46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/>
          <p:nvPr>
            <p:ph type="title"/>
          </p:nvPr>
        </p:nvSpPr>
        <p:spPr>
          <a:xfrm>
            <a:off x="-1325" y="51050"/>
            <a:ext cx="47085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Cross-EOSC platform</a:t>
            </a:r>
            <a:endParaRPr/>
          </a:p>
        </p:txBody>
      </p:sp>
      <p:pic>
        <p:nvPicPr>
          <p:cNvPr id="157" name="Google Shape;15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916" y="1098025"/>
            <a:ext cx="1237690" cy="9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350" y="2318606"/>
            <a:ext cx="4708600" cy="2732019"/>
          </a:xfrm>
          <a:prstGeom prst="rect">
            <a:avLst/>
          </a:prstGeom>
          <a:noFill/>
          <a:ln cap="flat" cmpd="sng" w="28575">
            <a:solidFill>
              <a:srgbClr val="CEBA3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1750" y="2863075"/>
            <a:ext cx="3744074" cy="2187550"/>
          </a:xfrm>
          <a:prstGeom prst="rect">
            <a:avLst/>
          </a:prstGeom>
          <a:noFill/>
          <a:ln cap="flat" cmpd="sng" w="28575">
            <a:solidFill>
              <a:srgbClr val="CEBA3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0" name="Google Shape;160;p17"/>
          <p:cNvPicPr preferRelativeResize="0"/>
          <p:nvPr/>
        </p:nvPicPr>
        <p:blipFill rotWithShape="1">
          <a:blip r:embed="rId6">
            <a:alphaModFix/>
          </a:blip>
          <a:srcRect b="13859" l="1874" r="0" t="0"/>
          <a:stretch/>
        </p:blipFill>
        <p:spPr>
          <a:xfrm>
            <a:off x="4729887" y="315475"/>
            <a:ext cx="4322149" cy="1950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1" name="Google Shape;16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2251" y="2407925"/>
            <a:ext cx="741125" cy="3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7"/>
          <p:cNvSpPr txBox="1"/>
          <p:nvPr>
            <p:ph idx="1" type="body"/>
          </p:nvPr>
        </p:nvSpPr>
        <p:spPr>
          <a:xfrm>
            <a:off x="5255425" y="0"/>
            <a:ext cx="19923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latin typeface="Arial"/>
                <a:ea typeface="Arial"/>
                <a:cs typeface="Arial"/>
                <a:sym typeface="Arial"/>
              </a:rPr>
              <a:t>EOSC Marketplace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7"/>
          <p:cNvSpPr txBox="1"/>
          <p:nvPr>
            <p:ph idx="1" type="body"/>
          </p:nvPr>
        </p:nvSpPr>
        <p:spPr>
          <a:xfrm>
            <a:off x="76200" y="1986875"/>
            <a:ext cx="47085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latin typeface="Arial"/>
                <a:ea typeface="Arial"/>
                <a:cs typeface="Arial"/>
                <a:sym typeface="Arial"/>
              </a:rPr>
              <a:t>EOSC-Life Tools Collaboratory Roadmap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7"/>
          <p:cNvSpPr txBox="1"/>
          <p:nvPr>
            <p:ph idx="1" type="body"/>
          </p:nvPr>
        </p:nvSpPr>
        <p:spPr>
          <a:xfrm>
            <a:off x="5140225" y="2531038"/>
            <a:ext cx="22227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latin typeface="Arial"/>
                <a:ea typeface="Arial"/>
                <a:cs typeface="Arial"/>
                <a:sym typeface="Arial"/>
              </a:rPr>
              <a:t>EOSC-Nordic Roadmap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 txBox="1"/>
          <p:nvPr>
            <p:ph type="title"/>
          </p:nvPr>
        </p:nvSpPr>
        <p:spPr>
          <a:xfrm>
            <a:off x="387900" y="11125"/>
            <a:ext cx="4770600" cy="131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Domain-specific useGalaxy.eu Flavors</a:t>
            </a:r>
            <a:endParaRPr/>
          </a:p>
        </p:txBody>
      </p:sp>
      <p:sp>
        <p:nvSpPr>
          <p:cNvPr id="170" name="Google Shape;170;p18"/>
          <p:cNvSpPr txBox="1"/>
          <p:nvPr/>
        </p:nvSpPr>
        <p:spPr>
          <a:xfrm>
            <a:off x="387900" y="1709000"/>
            <a:ext cx="45108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</a:pPr>
            <a:r>
              <a:rPr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Different entry point for </a:t>
            </a:r>
            <a:r>
              <a:rPr b="1" lang="en-GB" sz="1600">
                <a:solidFill>
                  <a:srgbClr val="2F5897"/>
                </a:solidFill>
                <a:latin typeface="Open Sans"/>
                <a:ea typeface="Open Sans"/>
                <a:cs typeface="Open Sans"/>
                <a:sym typeface="Open Sans"/>
              </a:rPr>
              <a:t>communities</a:t>
            </a:r>
            <a:endParaRPr b="1" sz="1600">
              <a:solidFill>
                <a:srgbClr val="2F589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</a:pPr>
            <a:r>
              <a:rPr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Different view of tools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</a:pPr>
            <a:r>
              <a:rPr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Interface customizations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-GB" sz="1600">
                <a:latin typeface="Open Sans"/>
                <a:ea typeface="Open Sans"/>
                <a:cs typeface="Open Sans"/>
                <a:sym typeface="Open Sans"/>
              </a:rPr>
              <a:t>Same infrastructure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-GB" sz="1600">
                <a:latin typeface="Open Sans"/>
                <a:ea typeface="Open Sans"/>
                <a:cs typeface="Open Sans"/>
                <a:sym typeface="Open Sans"/>
              </a:rPr>
              <a:t>Same deployment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71" name="Google Shape;171;p18"/>
          <p:cNvGraphicFramePr/>
          <p:nvPr/>
        </p:nvGraphicFramePr>
        <p:xfrm>
          <a:off x="3164725" y="981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{76F9C338-7D52-4B14-BC89-FB56751B9558}</a:tableStyleId>
              </a:tblPr>
              <a:tblGrid>
                <a:gridCol w="2589425"/>
                <a:gridCol w="2776825"/>
              </a:tblGrid>
              <a:tr h="3231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5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streetscience</a:t>
                      </a:r>
                      <a:r>
                        <a:rPr lang="en-GB" sz="12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.usegalaxy.eu</a:t>
                      </a:r>
                      <a:endParaRPr sz="1200">
                        <a:solidFill>
                          <a:srgbClr val="2F589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5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africa</a:t>
                      </a:r>
                      <a:r>
                        <a:rPr lang="en-GB" sz="12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.usegalaxy.eu</a:t>
                      </a:r>
                      <a:endParaRPr sz="1200">
                        <a:solidFill>
                          <a:srgbClr val="2F589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erasmusmc</a:t>
                      </a:r>
                      <a:r>
                        <a:rPr lang="en-GB" sz="12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.usegalaxy.eu</a:t>
                      </a:r>
                      <a:endParaRPr b="1" sz="1200">
                        <a:solidFill>
                          <a:srgbClr val="2F589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5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climate</a:t>
                      </a:r>
                      <a:r>
                        <a:rPr lang="en-GB" sz="12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.usegalaxy.eu</a:t>
                      </a:r>
                      <a:endParaRPr sz="1200">
                        <a:solidFill>
                          <a:srgbClr val="2F589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5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virology</a:t>
                      </a:r>
                      <a:r>
                        <a:rPr lang="en-GB" sz="12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.usegalaxy.eu</a:t>
                      </a:r>
                      <a:endParaRPr sz="1200">
                        <a:solidFill>
                          <a:srgbClr val="2F589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5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cheminformatics</a:t>
                      </a:r>
                      <a:r>
                        <a:rPr lang="en-GB" sz="12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.usegalaxy.eu</a:t>
                      </a:r>
                      <a:endParaRPr sz="1200">
                        <a:solidFill>
                          <a:srgbClr val="2F589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5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covid19</a:t>
                      </a:r>
                      <a:r>
                        <a:rPr lang="en-GB" sz="12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.usegalaxy.eu</a:t>
                      </a:r>
                      <a:endParaRPr sz="1200">
                        <a:solidFill>
                          <a:srgbClr val="2F589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5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ecology</a:t>
                      </a:r>
                      <a:r>
                        <a:rPr lang="en-GB" sz="12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.usegalaxy.eu</a:t>
                      </a:r>
                      <a:endParaRPr sz="1200">
                        <a:solidFill>
                          <a:srgbClr val="2F589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5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graphclust</a:t>
                      </a:r>
                      <a:r>
                        <a:rPr lang="en-GB" sz="12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.usegalaxy.eu</a:t>
                      </a:r>
                      <a:endParaRPr sz="1200">
                        <a:solidFill>
                          <a:srgbClr val="2F589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imaging</a:t>
                      </a:r>
                      <a:r>
                        <a:rPr lang="en-GB" sz="12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.usegalaxy.eu</a:t>
                      </a:r>
                      <a:endParaRPr sz="1200">
                        <a:solidFill>
                          <a:srgbClr val="2F589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metabolomics</a:t>
                      </a:r>
                      <a:r>
                        <a:rPr lang="en-GB" sz="12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.usegalaxy.eu</a:t>
                      </a:r>
                      <a:endParaRPr sz="1200">
                        <a:solidFill>
                          <a:srgbClr val="2F589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metagenomics</a:t>
                      </a:r>
                      <a:r>
                        <a:rPr lang="en-GB" sz="12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.usegalaxy.eu</a:t>
                      </a:r>
                      <a:endParaRPr sz="1200">
                        <a:solidFill>
                          <a:srgbClr val="2F589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ml</a:t>
                      </a:r>
                      <a:r>
                        <a:rPr lang="en-GB" sz="12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.usegalaxy.eu</a:t>
                      </a:r>
                      <a:endParaRPr sz="1200">
                        <a:solidFill>
                          <a:srgbClr val="2F589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nanopore</a:t>
                      </a:r>
                      <a:r>
                        <a:rPr lang="en-GB" sz="12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.usegalaxy.eu</a:t>
                      </a:r>
                      <a:endParaRPr sz="1200">
                        <a:solidFill>
                          <a:srgbClr val="2F589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proteomics</a:t>
                      </a:r>
                      <a:r>
                        <a:rPr lang="en-GB" sz="12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.usegalaxy.eu</a:t>
                      </a:r>
                      <a:endParaRPr sz="1200">
                        <a:solidFill>
                          <a:srgbClr val="2F589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rna</a:t>
                      </a:r>
                      <a:r>
                        <a:rPr lang="en-GB" sz="12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.usegalaxy.eu</a:t>
                      </a:r>
                      <a:endParaRPr sz="1200">
                        <a:solidFill>
                          <a:srgbClr val="2F589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singlecell</a:t>
                      </a:r>
                      <a:r>
                        <a:rPr lang="en-GB" sz="1200">
                          <a:solidFill>
                            <a:srgbClr val="2F589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.usegalaxy.eu</a:t>
                      </a:r>
                      <a:endParaRPr sz="1200">
                        <a:solidFill>
                          <a:srgbClr val="2F589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 txBox="1"/>
          <p:nvPr/>
        </p:nvSpPr>
        <p:spPr>
          <a:xfrm>
            <a:off x="128925" y="998895"/>
            <a:ext cx="3807900" cy="18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RNA structure analysis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RNA alignment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RNA annotation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RNA-protein interaction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Ribosome profiling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RNA target prediction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RNA-Seq analysis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single-cell RNA analysis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direct RNA-seq with Nanopore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7" name="Google Shape;177;p19"/>
          <p:cNvSpPr txBox="1"/>
          <p:nvPr>
            <p:ph type="ctrTitle"/>
          </p:nvPr>
        </p:nvSpPr>
        <p:spPr>
          <a:xfrm>
            <a:off x="167250" y="130500"/>
            <a:ext cx="5721900" cy="48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800">
                <a:solidFill>
                  <a:srgbClr val="2F5897"/>
                </a:solidFill>
              </a:rPr>
              <a:t>https://rna.usegalaxy.eu</a:t>
            </a:r>
            <a:endParaRPr b="0" sz="2800">
              <a:solidFill>
                <a:srgbClr val="2F5897"/>
              </a:solidFill>
            </a:endParaRPr>
          </a:p>
        </p:txBody>
      </p:sp>
      <p:pic>
        <p:nvPicPr>
          <p:cNvPr id="178" name="Google Shape;17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01" y="3147250"/>
            <a:ext cx="2765125" cy="169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0" name="Google Shape;18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5425" y="915317"/>
            <a:ext cx="4563761" cy="407578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9"/>
          <p:cNvSpPr txBox="1"/>
          <p:nvPr>
            <p:ph type="ctrTitle"/>
          </p:nvPr>
        </p:nvSpPr>
        <p:spPr>
          <a:xfrm>
            <a:off x="1136477" y="512892"/>
            <a:ext cx="8153400" cy="48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800">
                <a:solidFill>
                  <a:srgbClr val="2F5897"/>
                </a:solidFill>
              </a:rPr>
              <a:t>https://hicexplorer.usegalaxy.eu</a:t>
            </a:r>
            <a:endParaRPr b="0" sz="2800">
              <a:solidFill>
                <a:srgbClr val="2F5897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596024"/>
            <a:ext cx="6591226" cy="46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0"/>
          <p:cNvSpPr txBox="1"/>
          <p:nvPr/>
        </p:nvSpPr>
        <p:spPr>
          <a:xfrm>
            <a:off x="737350" y="3878600"/>
            <a:ext cx="51795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0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0" name="Google Shape;190;p20"/>
          <p:cNvSpPr txBox="1"/>
          <p:nvPr>
            <p:ph type="title"/>
          </p:nvPr>
        </p:nvSpPr>
        <p:spPr>
          <a:xfrm>
            <a:off x="387900" y="11125"/>
            <a:ext cx="6645300" cy="13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Natural </a:t>
            </a:r>
            <a:r>
              <a:rPr lang="en-GB">
                <a:solidFill>
                  <a:srgbClr val="000000"/>
                </a:solidFill>
              </a:rPr>
              <a:t>Language</a:t>
            </a:r>
            <a:r>
              <a:rPr lang="en-GB">
                <a:solidFill>
                  <a:srgbClr val="000000"/>
                </a:solidFill>
              </a:rPr>
              <a:t> Processing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 txBox="1"/>
          <p:nvPr/>
        </p:nvSpPr>
        <p:spPr>
          <a:xfrm>
            <a:off x="152400" y="76200"/>
            <a:ext cx="61515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2F5897"/>
                </a:solidFill>
              </a:rPr>
              <a:t>https://cheminformatics.usegalaxy.eu</a:t>
            </a:r>
            <a:endParaRPr sz="2800">
              <a:solidFill>
                <a:srgbClr val="2F5897"/>
              </a:solidFill>
            </a:endParaRPr>
          </a:p>
        </p:txBody>
      </p:sp>
      <p:pic>
        <p:nvPicPr>
          <p:cNvPr id="196" name="Google Shape;1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9200" y="687300"/>
            <a:ext cx="4425574" cy="434994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1"/>
          <p:cNvSpPr txBox="1"/>
          <p:nvPr>
            <p:ph idx="12" type="sldNum"/>
          </p:nvPr>
        </p:nvSpPr>
        <p:spPr>
          <a:xfrm>
            <a:off x="85486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2025" y="2417975"/>
            <a:ext cx="3354525" cy="18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2"/>
          <p:cNvSpPr txBox="1"/>
          <p:nvPr/>
        </p:nvSpPr>
        <p:spPr>
          <a:xfrm>
            <a:off x="4974950" y="1446274"/>
            <a:ext cx="3985200" cy="9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Researchers can visualize and analyze the results of their simulations, compare and combine with Copernicus data. All the </a:t>
            </a:r>
            <a:r>
              <a:rPr b="1" lang="en-GB" sz="1300">
                <a:solidFill>
                  <a:srgbClr val="ED7D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PANGEO software </a:t>
            </a:r>
            <a:r>
              <a:rPr b="1" lang="en-GB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stack </a:t>
            </a:r>
            <a:r>
              <a:rPr lang="en-GB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available.</a:t>
            </a:r>
            <a:endParaRPr i="1" sz="13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p22"/>
          <p:cNvSpPr txBox="1"/>
          <p:nvPr/>
        </p:nvSpPr>
        <p:spPr>
          <a:xfrm>
            <a:off x="4858350" y="1067575"/>
            <a:ext cx="41019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INTERACTIVE TOOL: CLIMATE JUPYTERLAB WITH GALAXY</a:t>
            </a:r>
            <a:endParaRPr b="1" sz="13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5" name="Google Shape;20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5608" y="3598841"/>
            <a:ext cx="642029" cy="735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2"/>
          <p:cNvSpPr txBox="1"/>
          <p:nvPr/>
        </p:nvSpPr>
        <p:spPr>
          <a:xfrm>
            <a:off x="5223200" y="4374663"/>
            <a:ext cx="33546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Examples of Jupyter notebooks for climate analysis are available on </a:t>
            </a:r>
            <a:r>
              <a:rPr lang="en-GB" sz="500" u="sng">
                <a:solidFill>
                  <a:srgbClr val="0563C1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Galaxy Europe</a:t>
            </a:r>
            <a:r>
              <a:rPr lang="en-GB" sz="5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 a Data Library “</a:t>
            </a:r>
            <a:r>
              <a:rPr lang="en-GB" sz="500" u="sng">
                <a:solidFill>
                  <a:srgbClr val="0563C1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Earth System community Modeling</a:t>
            </a:r>
            <a:r>
              <a:rPr lang="en-GB" sz="5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”</a:t>
            </a:r>
            <a:endParaRPr sz="5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07" name="Google Shape;207;p22"/>
          <p:cNvGrpSpPr/>
          <p:nvPr/>
        </p:nvGrpSpPr>
        <p:grpSpPr>
          <a:xfrm>
            <a:off x="6204007" y="138571"/>
            <a:ext cx="2826189" cy="688883"/>
            <a:chOff x="4731453" y="2884175"/>
            <a:chExt cx="3912222" cy="1089660"/>
          </a:xfrm>
        </p:grpSpPr>
        <p:pic>
          <p:nvPicPr>
            <p:cNvPr id="208" name="Google Shape;208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731453" y="3063622"/>
              <a:ext cx="822100" cy="730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2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257125" y="2884175"/>
              <a:ext cx="2743200" cy="1089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2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821575" y="2925598"/>
              <a:ext cx="822100" cy="9425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1" name="Google Shape;211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12300" y="4601250"/>
            <a:ext cx="983578" cy="34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71522" y="4710131"/>
            <a:ext cx="634402" cy="258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364852" y="4598059"/>
            <a:ext cx="365178" cy="35529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2"/>
          <p:cNvSpPr txBox="1"/>
          <p:nvPr/>
        </p:nvSpPr>
        <p:spPr>
          <a:xfrm>
            <a:off x="206550" y="827450"/>
            <a:ext cx="4491300" cy="138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Programming experience is not required; Users can repeat/understand a complete </a:t>
            </a:r>
            <a:r>
              <a:rPr b="1" lang="en-GB" sz="1300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computational analysis</a:t>
            </a:r>
            <a:r>
              <a:rPr lang="en-GB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b="1" lang="en-GB" sz="1300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share/ publish</a:t>
            </a:r>
            <a:r>
              <a:rPr lang="en-GB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histories, workflows, and visualisations via the web.The platform favors </a:t>
            </a:r>
            <a:r>
              <a:rPr b="1" lang="en-GB" sz="1300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knowledge sharing</a:t>
            </a:r>
            <a:r>
              <a:rPr lang="en-GB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still adopting </a:t>
            </a:r>
            <a:r>
              <a:rPr b="1" lang="en-GB" sz="1300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separation of concerns </a:t>
            </a:r>
            <a:r>
              <a:rPr lang="en-GB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principle.</a:t>
            </a:r>
            <a:endParaRPr sz="13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5" name="Google Shape;215;p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1200" y="2341775"/>
            <a:ext cx="4426656" cy="210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812850" y="4498274"/>
            <a:ext cx="558675" cy="55484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2"/>
          <p:cNvSpPr txBox="1"/>
          <p:nvPr/>
        </p:nvSpPr>
        <p:spPr>
          <a:xfrm>
            <a:off x="152400" y="76200"/>
            <a:ext cx="61515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2F5897"/>
                </a:solidFill>
              </a:rPr>
              <a:t>https://climate.usegalaxy.eu</a:t>
            </a:r>
            <a:endParaRPr sz="2800">
              <a:solidFill>
                <a:srgbClr val="2F5897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822" y="2196325"/>
            <a:ext cx="2910525" cy="92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3"/>
          <p:cNvSpPr txBox="1"/>
          <p:nvPr/>
        </p:nvSpPr>
        <p:spPr>
          <a:xfrm>
            <a:off x="4392500" y="2244125"/>
            <a:ext cx="6699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600">
                <a:solidFill>
                  <a:schemeClr val="dk1"/>
                </a:solidFill>
              </a:rPr>
              <a:t>+</a:t>
            </a:r>
            <a:endParaRPr sz="490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24" name="Google Shape;22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6850" y="2121601"/>
            <a:ext cx="2444800" cy="116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3"/>
          <p:cNvSpPr txBox="1"/>
          <p:nvPr/>
        </p:nvSpPr>
        <p:spPr>
          <a:xfrm>
            <a:off x="235225" y="279825"/>
            <a:ext cx="79674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F5897"/>
                </a:solidFill>
                <a:latin typeface="Corbel"/>
                <a:ea typeface="Corbel"/>
                <a:cs typeface="Corbel"/>
                <a:sym typeface="Corbel"/>
              </a:rPr>
              <a:t>Training Infrastructure as a Service (TIaaS)</a:t>
            </a:r>
            <a:endParaRPr>
              <a:solidFill>
                <a:srgbClr val="2F5897"/>
              </a:solidFill>
            </a:endParaRPr>
          </a:p>
        </p:txBody>
      </p:sp>
      <p:sp>
        <p:nvSpPr>
          <p:cNvPr id="226" name="Google Shape;22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4"/>
          <p:cNvPicPr preferRelativeResize="0"/>
          <p:nvPr/>
        </p:nvPicPr>
        <p:blipFill rotWithShape="1">
          <a:blip r:embed="rId3">
            <a:alphaModFix/>
          </a:blip>
          <a:srcRect b="7240" l="1350" r="6771" t="3807"/>
          <a:stretch/>
        </p:blipFill>
        <p:spPr>
          <a:xfrm>
            <a:off x="1995725" y="820378"/>
            <a:ext cx="6771661" cy="411429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4"/>
          <p:cNvSpPr txBox="1"/>
          <p:nvPr>
            <p:ph type="title"/>
          </p:nvPr>
        </p:nvSpPr>
        <p:spPr>
          <a:xfrm>
            <a:off x="1752600" y="152400"/>
            <a:ext cx="3433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F5897"/>
                </a:solidFill>
              </a:rPr>
              <a:t>TIaaS Successes</a:t>
            </a:r>
            <a:endParaRPr>
              <a:solidFill>
                <a:srgbClr val="2F5897"/>
              </a:solidFill>
            </a:endParaRPr>
          </a:p>
        </p:txBody>
      </p:sp>
      <p:sp>
        <p:nvSpPr>
          <p:cNvPr id="233" name="Google Shape;233;p24"/>
          <p:cNvSpPr txBox="1"/>
          <p:nvPr>
            <p:ph idx="12" type="sldNum"/>
          </p:nvPr>
        </p:nvSpPr>
        <p:spPr>
          <a:xfrm>
            <a:off x="85486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4" name="Google Shape;234;p24"/>
          <p:cNvPicPr preferRelativeResize="0"/>
          <p:nvPr/>
        </p:nvPicPr>
        <p:blipFill rotWithShape="1">
          <a:blip r:embed="rId4">
            <a:alphaModFix/>
          </a:blip>
          <a:srcRect b="11261" l="68488" r="7184" t="9152"/>
          <a:stretch/>
        </p:blipFill>
        <p:spPr>
          <a:xfrm>
            <a:off x="5039325" y="383150"/>
            <a:ext cx="2313449" cy="699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35" name="Google Shape;235;p24"/>
          <p:cNvPicPr preferRelativeResize="0"/>
          <p:nvPr/>
        </p:nvPicPr>
        <p:blipFill rotWithShape="1">
          <a:blip r:embed="rId5">
            <a:alphaModFix/>
          </a:blip>
          <a:srcRect b="3710" l="2860" r="4271" t="11765"/>
          <a:stretch/>
        </p:blipFill>
        <p:spPr>
          <a:xfrm>
            <a:off x="1895850" y="866525"/>
            <a:ext cx="2635575" cy="810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36" name="Google Shape;236;p24"/>
          <p:cNvPicPr preferRelativeResize="0"/>
          <p:nvPr/>
        </p:nvPicPr>
        <p:blipFill rotWithShape="1">
          <a:blip r:embed="rId4">
            <a:alphaModFix/>
          </a:blip>
          <a:srcRect b="10037" l="1157" r="79052" t="7616"/>
          <a:stretch/>
        </p:blipFill>
        <p:spPr>
          <a:xfrm>
            <a:off x="5825950" y="1372675"/>
            <a:ext cx="1809600" cy="699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37" name="Google Shape;237;p24"/>
          <p:cNvPicPr preferRelativeResize="0"/>
          <p:nvPr/>
        </p:nvPicPr>
        <p:blipFill rotWithShape="1">
          <a:blip r:embed="rId4">
            <a:alphaModFix/>
          </a:blip>
          <a:srcRect b="9362" l="34506" r="46689" t="8292"/>
          <a:stretch/>
        </p:blipFill>
        <p:spPr>
          <a:xfrm>
            <a:off x="7214325" y="2003425"/>
            <a:ext cx="1719500" cy="699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38" name="Google Shape;238;p24"/>
          <p:cNvSpPr txBox="1"/>
          <p:nvPr/>
        </p:nvSpPr>
        <p:spPr>
          <a:xfrm>
            <a:off x="4688700" y="4536100"/>
            <a:ext cx="30078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u="sng">
                <a:solidFill>
                  <a:schemeClr val="hlink"/>
                </a:solidFill>
                <a:hlinkClick r:id="rId6"/>
              </a:rPr>
              <a:t>https://usegalaxy.eu/tiaas/stats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u="sng">
                <a:solidFill>
                  <a:schemeClr val="hlink"/>
                </a:solidFill>
                <a:hlinkClick r:id="rId7"/>
              </a:rPr>
              <a:t>https://usegalaxy.eu/tiaas/calendar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grpSp>
        <p:nvGrpSpPr>
          <p:cNvPr id="239" name="Google Shape;239;p24"/>
          <p:cNvGrpSpPr/>
          <p:nvPr/>
        </p:nvGrpSpPr>
        <p:grpSpPr>
          <a:xfrm>
            <a:off x="228600" y="-9825"/>
            <a:ext cx="1185750" cy="5077122"/>
            <a:chOff x="249275" y="725100"/>
            <a:chExt cx="1185750" cy="5077122"/>
          </a:xfrm>
        </p:grpSpPr>
        <p:pic>
          <p:nvPicPr>
            <p:cNvPr id="240" name="Google Shape;240;p24"/>
            <p:cNvPicPr preferRelativeResize="0"/>
            <p:nvPr/>
          </p:nvPicPr>
          <p:blipFill rotWithShape="1">
            <a:blip r:embed="rId8">
              <a:alphaModFix/>
            </a:blip>
            <a:srcRect b="0" l="0" r="58723" t="0"/>
            <a:stretch/>
          </p:blipFill>
          <p:spPr>
            <a:xfrm>
              <a:off x="249275" y="725100"/>
              <a:ext cx="1185750" cy="1666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24"/>
            <p:cNvPicPr preferRelativeResize="0"/>
            <p:nvPr/>
          </p:nvPicPr>
          <p:blipFill rotWithShape="1">
            <a:blip r:embed="rId9">
              <a:alphaModFix/>
            </a:blip>
            <a:srcRect b="0" l="60835" r="0" t="0"/>
            <a:stretch/>
          </p:blipFill>
          <p:spPr>
            <a:xfrm>
              <a:off x="317029" y="4581197"/>
              <a:ext cx="1091588" cy="122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24"/>
            <p:cNvPicPr preferRelativeResize="0"/>
            <p:nvPr/>
          </p:nvPicPr>
          <p:blipFill rotWithShape="1">
            <a:blip r:embed="rId8">
              <a:alphaModFix/>
            </a:blip>
            <a:srcRect b="8014" l="60164" r="0" t="30382"/>
            <a:stretch/>
          </p:blipFill>
          <p:spPr>
            <a:xfrm>
              <a:off x="290625" y="2408075"/>
              <a:ext cx="1144399" cy="102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24"/>
            <p:cNvPicPr preferRelativeResize="0"/>
            <p:nvPr/>
          </p:nvPicPr>
          <p:blipFill rotWithShape="1">
            <a:blip r:embed="rId9">
              <a:alphaModFix/>
            </a:blip>
            <a:srcRect b="0" l="0" r="60835" t="0"/>
            <a:stretch/>
          </p:blipFill>
          <p:spPr>
            <a:xfrm>
              <a:off x="296355" y="3391947"/>
              <a:ext cx="1091588" cy="1221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793" y="-49400"/>
            <a:ext cx="7275559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5"/>
          <p:cNvSpPr/>
          <p:nvPr/>
        </p:nvSpPr>
        <p:spPr>
          <a:xfrm>
            <a:off x="793975" y="2002175"/>
            <a:ext cx="559200" cy="386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250" name="Google Shape;250;p25"/>
          <p:cNvSpPr txBox="1"/>
          <p:nvPr/>
        </p:nvSpPr>
        <p:spPr>
          <a:xfrm>
            <a:off x="1016775" y="2180825"/>
            <a:ext cx="40392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" name="Google Shape;251;p25"/>
          <p:cNvSpPr txBox="1"/>
          <p:nvPr/>
        </p:nvSpPr>
        <p:spPr>
          <a:xfrm>
            <a:off x="823700" y="1879925"/>
            <a:ext cx="687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900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25</a:t>
            </a:r>
            <a:endParaRPr b="1" sz="2900">
              <a:solidFill>
                <a:srgbClr val="FF99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/>
        </p:nvSpPr>
        <p:spPr>
          <a:xfrm>
            <a:off x="311700" y="2302325"/>
            <a:ext cx="8520600" cy="24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GB" sz="30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Galaxy is an </a:t>
            </a:r>
            <a:r>
              <a:rPr b="1" lang="en-GB" sz="30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open</a:t>
            </a:r>
            <a:r>
              <a:rPr lang="en-GB" sz="30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web-based platform for </a:t>
            </a:r>
            <a:r>
              <a:rPr b="1" lang="en-GB" sz="30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accessible</a:t>
            </a:r>
            <a:r>
              <a:rPr lang="en-GB" sz="30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b="1" lang="en-GB" sz="30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reproducible</a:t>
            </a:r>
            <a:r>
              <a:rPr lang="en-GB" sz="30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and </a:t>
            </a:r>
            <a:r>
              <a:rPr b="1" lang="en-GB" sz="30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transparent</a:t>
            </a:r>
            <a:r>
              <a:rPr lang="en-GB" sz="30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computational research</a:t>
            </a:r>
            <a:endParaRPr sz="18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1" name="Google Shape;5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6650" y="726044"/>
            <a:ext cx="4585900" cy="162342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/>
          <p:nvPr/>
        </p:nvSpPr>
        <p:spPr>
          <a:xfrm>
            <a:off x="2302975" y="4395750"/>
            <a:ext cx="44448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24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https://galaxyproject.org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"/>
          <p:cNvSpPr txBox="1"/>
          <p:nvPr>
            <p:ph type="title"/>
          </p:nvPr>
        </p:nvSpPr>
        <p:spPr>
          <a:xfrm>
            <a:off x="387900" y="11125"/>
            <a:ext cx="82524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Need of a Meta-scheduler!</a:t>
            </a:r>
            <a:endParaRPr/>
          </a:p>
        </p:txBody>
      </p:sp>
      <p:pic>
        <p:nvPicPr>
          <p:cNvPr id="257" name="Google Shape;25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312" y="2718112"/>
            <a:ext cx="1075057" cy="77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7074" y="2966949"/>
            <a:ext cx="1250813" cy="90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1403" y="3557062"/>
            <a:ext cx="853429" cy="6144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" name="Google Shape;260;p26"/>
          <p:cNvCxnSpPr/>
          <p:nvPr/>
        </p:nvCxnSpPr>
        <p:spPr>
          <a:xfrm flipH="1">
            <a:off x="4406962" y="1719767"/>
            <a:ext cx="5400" cy="286800"/>
          </a:xfrm>
          <a:prstGeom prst="straightConnector1">
            <a:avLst/>
          </a:prstGeom>
          <a:noFill/>
          <a:ln cap="flat" cmpd="sng" w="9525">
            <a:solidFill>
              <a:srgbClr val="2F589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1" name="Google Shape;261;p26"/>
          <p:cNvCxnSpPr/>
          <p:nvPr/>
        </p:nvCxnSpPr>
        <p:spPr>
          <a:xfrm flipH="1">
            <a:off x="2988394" y="2916725"/>
            <a:ext cx="477000" cy="376800"/>
          </a:xfrm>
          <a:prstGeom prst="straightConnector1">
            <a:avLst/>
          </a:prstGeom>
          <a:noFill/>
          <a:ln cap="flat" cmpd="sng" w="9525">
            <a:solidFill>
              <a:srgbClr val="2F589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2" name="Google Shape;262;p26"/>
          <p:cNvCxnSpPr/>
          <p:nvPr/>
        </p:nvCxnSpPr>
        <p:spPr>
          <a:xfrm>
            <a:off x="5317062" y="2879066"/>
            <a:ext cx="690300" cy="244800"/>
          </a:xfrm>
          <a:prstGeom prst="straightConnector1">
            <a:avLst/>
          </a:prstGeom>
          <a:noFill/>
          <a:ln cap="flat" cmpd="sng" w="9525">
            <a:solidFill>
              <a:srgbClr val="2F589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3" name="Google Shape;263;p26"/>
          <p:cNvCxnSpPr/>
          <p:nvPr/>
        </p:nvCxnSpPr>
        <p:spPr>
          <a:xfrm flipH="1">
            <a:off x="3339908" y="2966949"/>
            <a:ext cx="395400" cy="590100"/>
          </a:xfrm>
          <a:prstGeom prst="straightConnector1">
            <a:avLst/>
          </a:prstGeom>
          <a:noFill/>
          <a:ln cap="flat" cmpd="sng" w="9525">
            <a:solidFill>
              <a:srgbClr val="2F5897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64" name="Google Shape;26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2458" y="3330015"/>
            <a:ext cx="684388" cy="4927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26"/>
          <p:cNvCxnSpPr/>
          <p:nvPr/>
        </p:nvCxnSpPr>
        <p:spPr>
          <a:xfrm>
            <a:off x="5160143" y="2954402"/>
            <a:ext cx="0" cy="251100"/>
          </a:xfrm>
          <a:prstGeom prst="straightConnector1">
            <a:avLst/>
          </a:prstGeom>
          <a:noFill/>
          <a:ln cap="flat" cmpd="sng" w="9525">
            <a:solidFill>
              <a:srgbClr val="2F5897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66" name="Google Shape;26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9304" y="1950976"/>
            <a:ext cx="2760689" cy="878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2629" y="842425"/>
            <a:ext cx="774036" cy="77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98250" y="3512400"/>
            <a:ext cx="1790149" cy="134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7"/>
          <p:cNvSpPr txBox="1"/>
          <p:nvPr>
            <p:ph type="title"/>
          </p:nvPr>
        </p:nvSpPr>
        <p:spPr>
          <a:xfrm>
            <a:off x="387900" y="11125"/>
            <a:ext cx="82524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Local Caching of Data</a:t>
            </a:r>
            <a:endParaRPr/>
          </a:p>
        </p:txBody>
      </p:sp>
      <p:pic>
        <p:nvPicPr>
          <p:cNvPr id="274" name="Google Shape;2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312" y="2718112"/>
            <a:ext cx="1075057" cy="77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7074" y="2966949"/>
            <a:ext cx="1250813" cy="90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1403" y="3557062"/>
            <a:ext cx="853429" cy="6144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p27"/>
          <p:cNvCxnSpPr/>
          <p:nvPr/>
        </p:nvCxnSpPr>
        <p:spPr>
          <a:xfrm flipH="1">
            <a:off x="4406962" y="1719767"/>
            <a:ext cx="5400" cy="286800"/>
          </a:xfrm>
          <a:prstGeom prst="straightConnector1">
            <a:avLst/>
          </a:prstGeom>
          <a:noFill/>
          <a:ln cap="flat" cmpd="sng" w="9525">
            <a:solidFill>
              <a:srgbClr val="2F589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8" name="Google Shape;278;p27"/>
          <p:cNvCxnSpPr/>
          <p:nvPr/>
        </p:nvCxnSpPr>
        <p:spPr>
          <a:xfrm flipH="1">
            <a:off x="2988394" y="2916725"/>
            <a:ext cx="477000" cy="376800"/>
          </a:xfrm>
          <a:prstGeom prst="straightConnector1">
            <a:avLst/>
          </a:prstGeom>
          <a:noFill/>
          <a:ln cap="flat" cmpd="sng" w="9525">
            <a:solidFill>
              <a:srgbClr val="2F589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9" name="Google Shape;279;p27"/>
          <p:cNvCxnSpPr/>
          <p:nvPr/>
        </p:nvCxnSpPr>
        <p:spPr>
          <a:xfrm>
            <a:off x="5317062" y="2879066"/>
            <a:ext cx="690300" cy="244800"/>
          </a:xfrm>
          <a:prstGeom prst="straightConnector1">
            <a:avLst/>
          </a:prstGeom>
          <a:noFill/>
          <a:ln cap="flat" cmpd="sng" w="9525">
            <a:solidFill>
              <a:srgbClr val="2F589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0" name="Google Shape;280;p27"/>
          <p:cNvCxnSpPr/>
          <p:nvPr/>
        </p:nvCxnSpPr>
        <p:spPr>
          <a:xfrm flipH="1">
            <a:off x="3339908" y="2966949"/>
            <a:ext cx="395400" cy="590100"/>
          </a:xfrm>
          <a:prstGeom prst="straightConnector1">
            <a:avLst/>
          </a:prstGeom>
          <a:noFill/>
          <a:ln cap="flat" cmpd="sng" w="9525">
            <a:solidFill>
              <a:srgbClr val="2F5897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81" name="Google Shape;28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2458" y="3330015"/>
            <a:ext cx="684388" cy="4927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2" name="Google Shape;282;p27"/>
          <p:cNvCxnSpPr/>
          <p:nvPr/>
        </p:nvCxnSpPr>
        <p:spPr>
          <a:xfrm>
            <a:off x="5160143" y="2954402"/>
            <a:ext cx="0" cy="251100"/>
          </a:xfrm>
          <a:prstGeom prst="straightConnector1">
            <a:avLst/>
          </a:prstGeom>
          <a:noFill/>
          <a:ln cap="flat" cmpd="sng" w="9525">
            <a:solidFill>
              <a:srgbClr val="2F5897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83" name="Google Shape;28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9304" y="1950976"/>
            <a:ext cx="2760689" cy="878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2629" y="842425"/>
            <a:ext cx="774036" cy="77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98250" y="3512400"/>
            <a:ext cx="1790149" cy="134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84349" y="741575"/>
            <a:ext cx="898965" cy="97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54750" y="1712717"/>
            <a:ext cx="958149" cy="153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8"/>
          <p:cNvSpPr txBox="1"/>
          <p:nvPr>
            <p:ph type="title"/>
          </p:nvPr>
        </p:nvSpPr>
        <p:spPr>
          <a:xfrm>
            <a:off x="387900" y="11125"/>
            <a:ext cx="82524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Sustainability</a:t>
            </a:r>
            <a:endParaRPr/>
          </a:p>
        </p:txBody>
      </p:sp>
      <p:pic>
        <p:nvPicPr>
          <p:cNvPr id="293" name="Google Shape;2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500" y="1420150"/>
            <a:ext cx="7911900" cy="289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9"/>
          <p:cNvSpPr txBox="1"/>
          <p:nvPr>
            <p:ph type="title"/>
          </p:nvPr>
        </p:nvSpPr>
        <p:spPr>
          <a:xfrm>
            <a:off x="387900" y="11125"/>
            <a:ext cx="82524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Acknowledgements</a:t>
            </a:r>
            <a:endParaRPr/>
          </a:p>
        </p:txBody>
      </p:sp>
      <p:sp>
        <p:nvSpPr>
          <p:cNvPr id="299" name="Google Shape;299;p29"/>
          <p:cNvSpPr/>
          <p:nvPr/>
        </p:nvSpPr>
        <p:spPr>
          <a:xfrm>
            <a:off x="6437350" y="3738050"/>
            <a:ext cx="1184400" cy="43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550" y="925975"/>
            <a:ext cx="7584675" cy="405897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9"/>
          <p:cNvSpPr/>
          <p:nvPr/>
        </p:nvSpPr>
        <p:spPr>
          <a:xfrm>
            <a:off x="6293275" y="3766850"/>
            <a:ext cx="1184400" cy="43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2" name="Google Shape;30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1075" y="3424200"/>
            <a:ext cx="245745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4374" y="4281349"/>
            <a:ext cx="2009475" cy="7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38125" y="4090950"/>
            <a:ext cx="792275" cy="796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2725" y="4312625"/>
            <a:ext cx="1319200" cy="6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93832" y="3938548"/>
            <a:ext cx="1568487" cy="487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0"/>
          <p:cNvSpPr txBox="1"/>
          <p:nvPr>
            <p:ph type="title"/>
          </p:nvPr>
        </p:nvSpPr>
        <p:spPr>
          <a:xfrm>
            <a:off x="3581675" y="11125"/>
            <a:ext cx="50589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Thanks!</a:t>
            </a:r>
            <a:endParaRPr/>
          </a:p>
        </p:txBody>
      </p:sp>
      <p:sp>
        <p:nvSpPr>
          <p:cNvPr id="312" name="Google Shape;312;p30"/>
          <p:cNvSpPr/>
          <p:nvPr/>
        </p:nvSpPr>
        <p:spPr>
          <a:xfrm>
            <a:off x="6437350" y="3738050"/>
            <a:ext cx="1184400" cy="43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1473" y="631450"/>
            <a:ext cx="1585200" cy="405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1750" y="2309446"/>
            <a:ext cx="1346081" cy="63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9400" y="828347"/>
            <a:ext cx="543175" cy="63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01618" y="3162093"/>
            <a:ext cx="1272800" cy="79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85625" y="4019150"/>
            <a:ext cx="1102399" cy="74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69138" y="1762787"/>
            <a:ext cx="937781" cy="246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70542" y="2618481"/>
            <a:ext cx="2943772" cy="246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725" y="157950"/>
            <a:ext cx="2883005" cy="257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1"/>
          <p:cNvSpPr txBox="1"/>
          <p:nvPr>
            <p:ph idx="1" type="body"/>
          </p:nvPr>
        </p:nvSpPr>
        <p:spPr>
          <a:xfrm>
            <a:off x="722450" y="463225"/>
            <a:ext cx="7728900" cy="37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1600"/>
              </a:spcBef>
              <a:spcAft>
                <a:spcPts val="0"/>
              </a:spcAft>
              <a:buNone/>
            </a:pPr>
            <a:r>
              <a:rPr i="1" lang="en-GB" sz="3000"/>
              <a:t>Ceterum censeo, magis luce nobis opus sunt!</a:t>
            </a:r>
            <a:endParaRPr i="1" sz="3000"/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-GB" sz="1000"/>
              <a:t>freely adapted from Cato</a:t>
            </a:r>
            <a:endParaRPr i="1" sz="1700"/>
          </a:p>
        </p:txBody>
      </p:sp>
      <p:pic>
        <p:nvPicPr>
          <p:cNvPr id="326" name="Google Shape;32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000" y="2891675"/>
            <a:ext cx="1356700" cy="1628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1"/>
          <p:cNvSpPr txBox="1"/>
          <p:nvPr/>
        </p:nvSpPr>
        <p:spPr>
          <a:xfrm>
            <a:off x="2442400" y="4180450"/>
            <a:ext cx="17577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latin typeface="Open Sans"/>
                <a:ea typeface="Open Sans"/>
                <a:cs typeface="Open Sans"/>
                <a:sym typeface="Open Sans"/>
              </a:rPr>
              <a:t>More light we need!</a:t>
            </a:r>
            <a:endParaRPr i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2"/>
          <p:cNvSpPr txBox="1"/>
          <p:nvPr>
            <p:ph type="title"/>
          </p:nvPr>
        </p:nvSpPr>
        <p:spPr>
          <a:xfrm>
            <a:off x="387900" y="11125"/>
            <a:ext cx="82524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few words about scheduling</a:t>
            </a:r>
            <a:r>
              <a:rPr lang="en-GB"/>
              <a:t> &amp; storage</a:t>
            </a:r>
            <a:endParaRPr/>
          </a:p>
        </p:txBody>
      </p:sp>
      <p:sp>
        <p:nvSpPr>
          <p:cNvPr id="333" name="Google Shape;333;p32"/>
          <p:cNvSpPr txBox="1"/>
          <p:nvPr>
            <p:ph idx="1" type="body"/>
          </p:nvPr>
        </p:nvSpPr>
        <p:spPr>
          <a:xfrm>
            <a:off x="616500" y="1203025"/>
            <a:ext cx="3945600" cy="37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Galaxy is known to work with destinations running: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T</a:t>
            </a:r>
            <a:r>
              <a:rPr lang="en-GB" sz="1400"/>
              <a:t>ORQUE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PBS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Open Grid Engine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Univa Grid Engine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LSF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HTCondor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Slurm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Kubernetes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Chronos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Galaxy Pulsar 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… anything supporting DRMAA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34" name="Google Shape;334;p32"/>
          <p:cNvSpPr txBox="1"/>
          <p:nvPr/>
        </p:nvSpPr>
        <p:spPr>
          <a:xfrm>
            <a:off x="4557725" y="1203025"/>
            <a:ext cx="3945600" cy="3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Galaxy can be configured to use </a:t>
            </a: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any number of destinations</a:t>
            </a: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 and</a:t>
            </a: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 send jobs to them dynamically</a:t>
            </a: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 based on input parameters.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ontainer</a:t>
            </a: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 destinations, </a:t>
            </a: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fast FS</a:t>
            </a: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 destination, or </a:t>
            </a: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GPU</a:t>
            </a: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 destinations based on the version of a tool, the user/group or the OpenID profile.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Pulsar</a:t>
            </a: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 can avoid the need for a shared file system.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Storage</a:t>
            </a: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: can use Amazon S3, iRODS, Swift, Azure, Google Compute, Dropbox, etc.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3"/>
          <p:cNvSpPr txBox="1"/>
          <p:nvPr>
            <p:ph type="title"/>
          </p:nvPr>
        </p:nvSpPr>
        <p:spPr>
          <a:xfrm>
            <a:off x="539551" y="249500"/>
            <a:ext cx="5615700" cy="48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F5897"/>
                </a:solidFill>
              </a:rPr>
              <a:t>Developers - KPIs</a:t>
            </a:r>
            <a:endParaRPr>
              <a:solidFill>
                <a:srgbClr val="2F5897"/>
              </a:solidFill>
            </a:endParaRPr>
          </a:p>
        </p:txBody>
      </p:sp>
      <p:sp>
        <p:nvSpPr>
          <p:cNvPr id="340" name="Google Shape;340;p33"/>
          <p:cNvSpPr txBox="1"/>
          <p:nvPr/>
        </p:nvSpPr>
        <p:spPr>
          <a:xfrm>
            <a:off x="3029100" y="4690550"/>
            <a:ext cx="31743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Tool usage metrics</a:t>
            </a:r>
            <a:endParaRPr/>
          </a:p>
        </p:txBody>
      </p:sp>
      <p:pic>
        <p:nvPicPr>
          <p:cNvPr id="341" name="Google Shape;34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830742"/>
            <a:ext cx="7567215" cy="3783608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3" name="Google Shape;343;p33"/>
          <p:cNvSpPr txBox="1"/>
          <p:nvPr/>
        </p:nvSpPr>
        <p:spPr>
          <a:xfrm>
            <a:off x="6753150" y="4749850"/>
            <a:ext cx="30000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4"/>
              </a:rPr>
              <a:t>https://stats.galaxyproject.eu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387900" y="11125"/>
            <a:ext cx="82524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Data Analysis Gateway for Everyone!</a:t>
            </a:r>
            <a:endParaRPr/>
          </a:p>
        </p:txBody>
      </p:sp>
      <p:pic>
        <p:nvPicPr>
          <p:cNvPr id="58" name="Google Shape;58;p9"/>
          <p:cNvPicPr preferRelativeResize="0"/>
          <p:nvPr/>
        </p:nvPicPr>
        <p:blipFill rotWithShape="1">
          <a:blip r:embed="rId3">
            <a:alphaModFix/>
          </a:blip>
          <a:srcRect b="6093" l="8178" r="8286" t="7220"/>
          <a:stretch/>
        </p:blipFill>
        <p:spPr>
          <a:xfrm>
            <a:off x="1110100" y="910450"/>
            <a:ext cx="6786701" cy="41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115250" y="11125"/>
            <a:ext cx="85251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Web-based User Interface </a:t>
            </a:r>
            <a:r>
              <a:rPr lang="en-GB" sz="1200"/>
              <a:t>(+ API access)</a:t>
            </a:r>
            <a:endParaRPr sz="1200"/>
          </a:p>
        </p:txBody>
      </p:sp>
      <p:pic>
        <p:nvPicPr>
          <p:cNvPr id="64" name="Google Shape;6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8731" y="1106088"/>
            <a:ext cx="3972244" cy="3800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0"/>
          <p:cNvPicPr preferRelativeResize="0"/>
          <p:nvPr/>
        </p:nvPicPr>
        <p:blipFill rotWithShape="1">
          <a:blip r:embed="rId4">
            <a:alphaModFix/>
          </a:blip>
          <a:srcRect b="0" l="0" r="1980" t="7749"/>
          <a:stretch/>
        </p:blipFill>
        <p:spPr>
          <a:xfrm>
            <a:off x="0" y="855925"/>
            <a:ext cx="4938827" cy="33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62225" y="2432950"/>
            <a:ext cx="4866952" cy="278979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0"/>
          <p:cNvSpPr/>
          <p:nvPr/>
        </p:nvSpPr>
        <p:spPr>
          <a:xfrm>
            <a:off x="3140850" y="2585025"/>
            <a:ext cx="3133800" cy="2637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22328" y="3171437"/>
            <a:ext cx="1776120" cy="158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33293" y="3949676"/>
            <a:ext cx="956426" cy="956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75450" y="2902000"/>
            <a:ext cx="1090466" cy="867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/>
          <p:nvPr>
            <p:ph type="title"/>
          </p:nvPr>
        </p:nvSpPr>
        <p:spPr>
          <a:xfrm>
            <a:off x="387900" y="11125"/>
            <a:ext cx="82524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Management</a:t>
            </a:r>
            <a:endParaRPr/>
          </a:p>
        </p:txBody>
      </p:sp>
      <p:sp>
        <p:nvSpPr>
          <p:cNvPr id="76" name="Google Shape;76;p11"/>
          <p:cNvSpPr txBox="1"/>
          <p:nvPr>
            <p:ph idx="1" type="body"/>
          </p:nvPr>
        </p:nvSpPr>
        <p:spPr>
          <a:xfrm>
            <a:off x="311700" y="1072825"/>
            <a:ext cx="4186200" cy="19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Rich, persistent metadata system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Histories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Data libraries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2-stage delete process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Access management control</a:t>
            </a:r>
            <a:endParaRPr sz="1700"/>
          </a:p>
        </p:txBody>
      </p:sp>
      <p:pic>
        <p:nvPicPr>
          <p:cNvPr id="77" name="Google Shape;7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28792"/>
            <a:ext cx="8839198" cy="189147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4296025" y="1027675"/>
            <a:ext cx="5598900" cy="21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Group/role model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Reference data / user data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User quota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Data importer and data exporter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LIMS integration (everything is scriptable)</a:t>
            </a:r>
            <a:endParaRPr sz="1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/>
          <p:nvPr>
            <p:ph type="title"/>
          </p:nvPr>
        </p:nvSpPr>
        <p:spPr>
          <a:xfrm>
            <a:off x="387900" y="11125"/>
            <a:ext cx="82524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2F5897"/>
                </a:solidFill>
              </a:rPr>
              <a:t>Tools: </a:t>
            </a:r>
            <a:r>
              <a:rPr lang="en-GB">
                <a:solidFill>
                  <a:srgbClr val="2F5897"/>
                </a:solidFill>
              </a:rPr>
              <a:t>2550 and counting</a:t>
            </a:r>
            <a:endParaRPr>
              <a:solidFill>
                <a:srgbClr val="2F5897"/>
              </a:solidFill>
            </a:endParaRPr>
          </a:p>
        </p:txBody>
      </p:sp>
      <p:pic>
        <p:nvPicPr>
          <p:cNvPr id="84" name="Google Shape;84;p12"/>
          <p:cNvPicPr preferRelativeResize="0"/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>
            <a:off x="-193200" y="901375"/>
            <a:ext cx="6131151" cy="408743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2"/>
          <p:cNvSpPr txBox="1"/>
          <p:nvPr/>
        </p:nvSpPr>
        <p:spPr>
          <a:xfrm>
            <a:off x="5642125" y="1030524"/>
            <a:ext cx="3306600" cy="29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</a:pPr>
            <a:r>
              <a:rPr lang="en-GB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App Store-like distribution system</a:t>
            </a: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</a:pPr>
            <a:r>
              <a:rPr lang="en-GB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Can run in Conda, Containers, modules, etc. </a:t>
            </a: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</a:pPr>
            <a:r>
              <a:rPr lang="en-GB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DOTADIW philosophy</a:t>
            </a: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6" name="Google Shape;8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3700" y="4460254"/>
            <a:ext cx="1605350" cy="2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6792" y="4202655"/>
            <a:ext cx="823650" cy="82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82525" y="4273501"/>
            <a:ext cx="681950" cy="68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42225" y="1664237"/>
            <a:ext cx="1934170" cy="4596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0" name="Google Shape;90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03918" y="1084891"/>
            <a:ext cx="1020357" cy="102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3500" y="1805281"/>
            <a:ext cx="805036" cy="754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347025" y="2215725"/>
            <a:ext cx="1065900" cy="553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3" name="Google Shape;93;p12"/>
          <p:cNvPicPr preferRelativeResize="0"/>
          <p:nvPr/>
        </p:nvPicPr>
        <p:blipFill rotWithShape="1">
          <a:blip r:embed="rId11">
            <a:alphaModFix/>
          </a:blip>
          <a:srcRect b="18073" l="0" r="0" t="0"/>
          <a:stretch/>
        </p:blipFill>
        <p:spPr>
          <a:xfrm>
            <a:off x="3078784" y="2181912"/>
            <a:ext cx="2021681" cy="48594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4" name="Google Shape;94;p1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29719" y="3946236"/>
            <a:ext cx="1065902" cy="6664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5" name="Google Shape;95;p1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23503" y="1225182"/>
            <a:ext cx="1765880" cy="439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2"/>
          <p:cNvPicPr preferRelativeResize="0"/>
          <p:nvPr/>
        </p:nvPicPr>
        <p:blipFill rotWithShape="1">
          <a:blip r:embed="rId14">
            <a:alphaModFix/>
          </a:blip>
          <a:srcRect b="12925" l="16808" r="16333" t="19856"/>
          <a:stretch/>
        </p:blipFill>
        <p:spPr>
          <a:xfrm>
            <a:off x="1545294" y="4066449"/>
            <a:ext cx="990329" cy="56220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7" name="Google Shape;97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424924" y="2546902"/>
            <a:ext cx="823650" cy="82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0999" y="3560615"/>
            <a:ext cx="754100" cy="8001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9" name="Google Shape;99;p1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12000" y="2904699"/>
            <a:ext cx="1457325" cy="48594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0" name="Google Shape;100;p1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422197" y="3338366"/>
            <a:ext cx="1668997" cy="4631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1" name="Google Shape;101;p1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989724" y="4036463"/>
            <a:ext cx="1101464" cy="4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32635" y="3320838"/>
            <a:ext cx="1065900" cy="703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/>
          <p:nvPr>
            <p:ph type="title"/>
          </p:nvPr>
        </p:nvSpPr>
        <p:spPr>
          <a:xfrm>
            <a:off x="387900" y="11125"/>
            <a:ext cx="82524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From Tools to (async) Workflows</a:t>
            </a:r>
            <a:endParaRPr/>
          </a:p>
        </p:txBody>
      </p:sp>
      <p:pic>
        <p:nvPicPr>
          <p:cNvPr id="108" name="Google Shape;10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00" y="804775"/>
            <a:ext cx="7589376" cy="423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3"/>
          <p:cNvSpPr txBox="1"/>
          <p:nvPr/>
        </p:nvSpPr>
        <p:spPr>
          <a:xfrm>
            <a:off x="6469075" y="1242725"/>
            <a:ext cx="2674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Portable across Galaxy instances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Run in containers (Singularity, Docker ...)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Rich metadata annotation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/>
          <p:nvPr>
            <p:ph type="title"/>
          </p:nvPr>
        </p:nvSpPr>
        <p:spPr>
          <a:xfrm>
            <a:off x="387900" y="11125"/>
            <a:ext cx="82524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Synchronous</a:t>
            </a:r>
            <a:r>
              <a:rPr lang="en-GB"/>
              <a:t> Workflows</a:t>
            </a:r>
            <a:endParaRPr/>
          </a:p>
        </p:txBody>
      </p:sp>
      <p:pic>
        <p:nvPicPr>
          <p:cNvPr id="115" name="Google Shape;115;p14"/>
          <p:cNvPicPr preferRelativeResize="0"/>
          <p:nvPr/>
        </p:nvPicPr>
        <p:blipFill rotWithShape="1">
          <a:blip r:embed="rId3">
            <a:alphaModFix/>
          </a:blip>
          <a:srcRect b="4141" l="0" r="-1204" t="0"/>
          <a:stretch/>
        </p:blipFill>
        <p:spPr>
          <a:xfrm>
            <a:off x="609600" y="976075"/>
            <a:ext cx="8066899" cy="408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5"/>
          <p:cNvPicPr preferRelativeResize="0"/>
          <p:nvPr/>
        </p:nvPicPr>
        <p:blipFill rotWithShape="1">
          <a:blip r:embed="rId3">
            <a:alphaModFix/>
          </a:blip>
          <a:srcRect b="10127" l="0" r="0" t="9370"/>
          <a:stretch/>
        </p:blipFill>
        <p:spPr>
          <a:xfrm>
            <a:off x="-755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6900" y="1966975"/>
            <a:ext cx="2445925" cy="77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000"/>
              </a:srgbClr>
            </a:outerShdw>
          </a:effectLst>
        </p:spPr>
      </p:pic>
      <p:grpSp>
        <p:nvGrpSpPr>
          <p:cNvPr id="122" name="Google Shape;122;p15"/>
          <p:cNvGrpSpPr/>
          <p:nvPr/>
        </p:nvGrpSpPr>
        <p:grpSpPr>
          <a:xfrm>
            <a:off x="6518522" y="3807334"/>
            <a:ext cx="2327222" cy="838986"/>
            <a:chOff x="2714624" y="2437550"/>
            <a:chExt cx="5002627" cy="1641851"/>
          </a:xfrm>
        </p:grpSpPr>
        <p:pic>
          <p:nvPicPr>
            <p:cNvPr id="123" name="Google Shape;123;p15"/>
            <p:cNvPicPr preferRelativeResize="0"/>
            <p:nvPr/>
          </p:nvPicPr>
          <p:blipFill rotWithShape="1">
            <a:blip r:embed="rId5">
              <a:alphaModFix/>
            </a:blip>
            <a:srcRect b="0" l="0" r="0" t="52872"/>
            <a:stretch/>
          </p:blipFill>
          <p:spPr>
            <a:xfrm>
              <a:off x="3972301" y="2437550"/>
              <a:ext cx="3744950" cy="1641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5"/>
            <p:cNvPicPr preferRelativeResize="0"/>
            <p:nvPr/>
          </p:nvPicPr>
          <p:blipFill rotWithShape="1">
            <a:blip r:embed="rId5">
              <a:alphaModFix/>
            </a:blip>
            <a:srcRect b="46660" l="0" r="0" t="0"/>
            <a:stretch/>
          </p:blipFill>
          <p:spPr>
            <a:xfrm>
              <a:off x="2714624" y="2622275"/>
              <a:ext cx="1708775" cy="8478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5" name="Google Shape;12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225" y="2397775"/>
            <a:ext cx="2279449" cy="67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5"/>
          <p:cNvSpPr/>
          <p:nvPr/>
        </p:nvSpPr>
        <p:spPr>
          <a:xfrm rot="600208">
            <a:off x="1848854" y="2225031"/>
            <a:ext cx="5953104" cy="2274138"/>
          </a:xfrm>
          <a:prstGeom prst="arc">
            <a:avLst>
              <a:gd fmla="val 18648898" name="adj1"/>
              <a:gd fmla="val 21502421" name="adj2"/>
            </a:avLst>
          </a:prstGeom>
          <a:noFill/>
          <a:ln cap="flat" cmpd="sng" w="38100">
            <a:solidFill>
              <a:srgbClr val="FF9300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5"/>
          <p:cNvSpPr/>
          <p:nvPr/>
        </p:nvSpPr>
        <p:spPr>
          <a:xfrm rot="600208">
            <a:off x="1848854" y="2225031"/>
            <a:ext cx="5953104" cy="2274138"/>
          </a:xfrm>
          <a:prstGeom prst="arc">
            <a:avLst>
              <a:gd fmla="val 1223128" name="adj1"/>
              <a:gd fmla="val 10412303" name="adj2"/>
            </a:avLst>
          </a:prstGeom>
          <a:noFill/>
          <a:ln cap="flat" cmpd="sng" w="38100">
            <a:solidFill>
              <a:srgbClr val="FF9300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5"/>
          <p:cNvSpPr/>
          <p:nvPr/>
        </p:nvSpPr>
        <p:spPr>
          <a:xfrm rot="600208">
            <a:off x="1848854" y="2225031"/>
            <a:ext cx="5953104" cy="2274138"/>
          </a:xfrm>
          <a:prstGeom prst="arc">
            <a:avLst>
              <a:gd fmla="val 11472569" name="adj1"/>
              <a:gd fmla="val 12585110" name="adj2"/>
            </a:avLst>
          </a:prstGeom>
          <a:noFill/>
          <a:ln cap="flat" cmpd="sng" w="38100">
            <a:solidFill>
              <a:srgbClr val="FF9300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alaxy_EU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