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  <p:sldMasterId id="214748365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7" roundtripDataSignature="AMtx7miES7Rf16bg4CrlGnVQziu9ycPN7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86F9D36-C144-40CC-B84C-7EE6992F0859}">
  <a:tblStyle styleId="{786F9D36-C144-40CC-B84C-7EE6992F085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7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" name="Google Shape;5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bb10b688b6_6_1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gbb10b688b6_6_1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ITSM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Accounting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Monitoring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Helpdesk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Check-in</a:t>
            </a:r>
            <a:endParaRPr/>
          </a:p>
        </p:txBody>
      </p:sp>
      <p:sp>
        <p:nvSpPr>
          <p:cNvPr id="286" name="Google Shape;286;gbb10b688b6_6_1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bb10b688b6_6_18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gbb10b688b6_6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bb10b688b6_6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5" name="Google Shape;365;gbb10b688b6_6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bb10b688b6_6_20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3" name="Google Shape;373;gbb10b688b6_6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bb10b688b6_6_3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8" name="Google Shape;418;gbb10b688b6_6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bb10b688b6_6_3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5" name="Google Shape;435;gbb10b688b6_6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bc107b112f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gbc107b112f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bb10b688b6_6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7" name="Google Shape;507;gbb10b688b6_6_3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bb10b688b6_7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0" name="Google Shape;560;gbb10b688b6_7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bb10b688b6_7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7" name="Google Shape;567;gbb10b688b6_7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a27a77131a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ga27a77131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" name="Google Shape;64;ga27a77131a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bc107b112f_0_7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gbc107b112f_0_7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bb10b688b6_6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gbb10b688b6_6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gbb10b688b6_6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bb10b688b6_6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9" name="Google Shape;149;gbb10b688b6_6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bb10b688b6_6_5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gbb10b688b6_6_5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bb10b688b6_6_5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2" name="Google Shape;192;gbb10b688b6_6_5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bb10b688b6_6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8" name="Google Shape;218;gbb10b688b6_6_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bb10b688b6_6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gbb10b688b6_6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Expand how the federated compute platform comes together</a:t>
            </a:r>
            <a:endParaRPr/>
          </a:p>
        </p:txBody>
      </p:sp>
      <p:sp>
        <p:nvSpPr>
          <p:cNvPr id="226" name="Google Shape;226;gbb10b688b6_6_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1"/>
          <p:cNvSpPr txBox="1"/>
          <p:nvPr>
            <p:ph idx="1" type="subTitle"/>
          </p:nvPr>
        </p:nvSpPr>
        <p:spPr>
          <a:xfrm>
            <a:off x="329919" y="2490809"/>
            <a:ext cx="4543746" cy="4801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0" i="1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1"/>
          <p:cNvSpPr txBox="1"/>
          <p:nvPr>
            <p:ph type="title"/>
          </p:nvPr>
        </p:nvSpPr>
        <p:spPr>
          <a:xfrm>
            <a:off x="329919" y="1948714"/>
            <a:ext cx="4815417" cy="521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b="1" i="0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21"/>
          <p:cNvSpPr txBox="1"/>
          <p:nvPr>
            <p:ph idx="2" type="body"/>
          </p:nvPr>
        </p:nvSpPr>
        <p:spPr>
          <a:xfrm>
            <a:off x="354634" y="3636204"/>
            <a:ext cx="1936583" cy="250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21"/>
          <p:cNvSpPr txBox="1"/>
          <p:nvPr>
            <p:ph idx="3" type="body"/>
          </p:nvPr>
        </p:nvSpPr>
        <p:spPr>
          <a:xfrm>
            <a:off x="354634" y="3353555"/>
            <a:ext cx="1936583" cy="250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">
  <p:cSld name="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/>
          <p:nvPr>
            <p:ph idx="1" type="body"/>
          </p:nvPr>
        </p:nvSpPr>
        <p:spPr>
          <a:xfrm>
            <a:off x="176645" y="1369219"/>
            <a:ext cx="8754341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24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24"/>
          <p:cNvSpPr txBox="1"/>
          <p:nvPr>
            <p:ph idx="2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a1672bf099_0_399"/>
          <p:cNvSpPr txBox="1"/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ga1672bf099_0_399"/>
          <p:cNvSpPr txBox="1"/>
          <p:nvPr>
            <p:ph idx="1" type="subTitle"/>
          </p:nvPr>
        </p:nvSpPr>
        <p:spPr>
          <a:xfrm>
            <a:off x="2579076" y="628358"/>
            <a:ext cx="4728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">
  <p:cSld name="Text + imag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7"/>
          <p:cNvSpPr/>
          <p:nvPr>
            <p:ph idx="2" type="pic"/>
          </p:nvPr>
        </p:nvSpPr>
        <p:spPr>
          <a:xfrm>
            <a:off x="4649933" y="1370013"/>
            <a:ext cx="4275858" cy="319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27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27"/>
          <p:cNvSpPr txBox="1"/>
          <p:nvPr>
            <p:ph idx="1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27"/>
          <p:cNvSpPr txBox="1"/>
          <p:nvPr>
            <p:ph idx="3" type="body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2 columns">
  <p:cSld name="Text 2 column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5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25"/>
          <p:cNvSpPr txBox="1"/>
          <p:nvPr>
            <p:ph idx="1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25"/>
          <p:cNvSpPr txBox="1"/>
          <p:nvPr>
            <p:ph idx="2" type="body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25"/>
          <p:cNvSpPr txBox="1"/>
          <p:nvPr>
            <p:ph idx="3" type="body"/>
          </p:nvPr>
        </p:nvSpPr>
        <p:spPr>
          <a:xfrm>
            <a:off x="4649932" y="1369219"/>
            <a:ext cx="4317422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s">
  <p:cSld name="3 Column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/>
          <p:nvPr>
            <p:ph idx="1" type="body"/>
          </p:nvPr>
        </p:nvSpPr>
        <p:spPr>
          <a:xfrm>
            <a:off x="176646" y="1369217"/>
            <a:ext cx="2811410" cy="3197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26"/>
          <p:cNvSpPr txBox="1"/>
          <p:nvPr>
            <p:ph idx="2" type="body"/>
          </p:nvPr>
        </p:nvSpPr>
        <p:spPr>
          <a:xfrm>
            <a:off x="3180000" y="1369217"/>
            <a:ext cx="2783999" cy="3197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26"/>
          <p:cNvSpPr txBox="1"/>
          <p:nvPr>
            <p:ph idx="3" type="body"/>
          </p:nvPr>
        </p:nvSpPr>
        <p:spPr>
          <a:xfrm>
            <a:off x="6155944" y="1369216"/>
            <a:ext cx="2783999" cy="31973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26"/>
          <p:cNvSpPr txBox="1"/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26"/>
          <p:cNvSpPr txBox="1"/>
          <p:nvPr>
            <p:ph idx="4" type="subTitle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">
  <p:cSld name="1 Colum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1672bf099_0_323"/>
          <p:cNvSpPr txBox="1"/>
          <p:nvPr>
            <p:ph idx="1" type="subTitle"/>
          </p:nvPr>
        </p:nvSpPr>
        <p:spPr>
          <a:xfrm>
            <a:off x="2579076" y="471269"/>
            <a:ext cx="4728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ga1672bf099_0_323"/>
          <p:cNvSpPr txBox="1"/>
          <p:nvPr>
            <p:ph idx="2" type="body"/>
          </p:nvPr>
        </p:nvSpPr>
        <p:spPr>
          <a:xfrm>
            <a:off x="190500" y="915668"/>
            <a:ext cx="8763000" cy="37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ga1672bf099_0_323"/>
          <p:cNvSpPr txBox="1"/>
          <p:nvPr>
            <p:ph type="title"/>
          </p:nvPr>
        </p:nvSpPr>
        <p:spPr>
          <a:xfrm>
            <a:off x="2579077" y="126859"/>
            <a:ext cx="4728900" cy="2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slideLayout" Target="../slideLayouts/slideLayout1.xml"/><Relationship Id="rId7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7.xml"/><Relationship Id="rId9" Type="http://schemas.openxmlformats.org/officeDocument/2006/relationships/slideLayout" Target="../slideLayouts/slideLayout6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/>
          <p:nvPr/>
        </p:nvSpPr>
        <p:spPr>
          <a:xfrm>
            <a:off x="546242" y="816345"/>
            <a:ext cx="1656681" cy="358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www.egi.eu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E67AD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@EGI_eInfra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20"/>
          <p:cNvSpPr txBox="1"/>
          <p:nvPr/>
        </p:nvSpPr>
        <p:spPr>
          <a:xfrm>
            <a:off x="723100" y="4558808"/>
            <a:ext cx="2173781" cy="3090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The work of the EGI Foundation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0" i="1" lang="en-GB" sz="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is partly funded by the European Commission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b="0" i="1" lang="en-GB" sz="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under H2020 Framework Programme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6761" y="4558808"/>
            <a:ext cx="471315" cy="30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418" y="1050147"/>
            <a:ext cx="133824" cy="118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2986" y="892073"/>
            <a:ext cx="113256" cy="11895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0"/>
          <p:cNvSpPr txBox="1"/>
          <p:nvPr/>
        </p:nvSpPr>
        <p:spPr>
          <a:xfrm>
            <a:off x="2624575" y="53846"/>
            <a:ext cx="4091495" cy="443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EGI: Advanced Computing for Research</a:t>
            </a:r>
            <a:endParaRPr b="1" i="0" sz="1800" u="none" cap="none" strike="noStrik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logo&#10;&#10;Description automatically generated" id="12" name="Google Shape;12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95231" y="1885950"/>
            <a:ext cx="2387600" cy="13716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2"/>
          <p:cNvSpPr txBox="1"/>
          <p:nvPr/>
        </p:nvSpPr>
        <p:spPr>
          <a:xfrm>
            <a:off x="6359778" y="4909725"/>
            <a:ext cx="980136" cy="1567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@EGI_eInfra</a:t>
            </a:r>
            <a:endParaRPr b="0" i="0" sz="800" u="none" cap="none" strike="noStrik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2"/>
          <p:cNvSpPr txBox="1"/>
          <p:nvPr/>
        </p:nvSpPr>
        <p:spPr>
          <a:xfrm>
            <a:off x="5481272" y="4909682"/>
            <a:ext cx="716899" cy="161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www.egi.eu</a:t>
            </a:r>
            <a:endParaRPr b="0" i="0" sz="800" u="none" cap="none" strike="noStrik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" name="Google Shape;21;p22"/>
          <p:cNvCxnSpPr/>
          <p:nvPr/>
        </p:nvCxnSpPr>
        <p:spPr>
          <a:xfrm>
            <a:off x="6150117" y="4965272"/>
            <a:ext cx="0" cy="178228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" name="Google Shape;22;p22"/>
          <p:cNvSpPr txBox="1"/>
          <p:nvPr/>
        </p:nvSpPr>
        <p:spPr>
          <a:xfrm>
            <a:off x="7425809" y="4923184"/>
            <a:ext cx="76895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05/02/2021</a:t>
            </a:r>
            <a:endParaRPr b="1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2"/>
          <p:cNvSpPr txBox="1"/>
          <p:nvPr/>
        </p:nvSpPr>
        <p:spPr>
          <a:xfrm>
            <a:off x="8783491" y="4915226"/>
            <a:ext cx="38985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1" i="0" lang="en-GB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76638" y="4965272"/>
            <a:ext cx="119690" cy="10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9503" y="4965701"/>
            <a:ext cx="93380" cy="980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logo&#10;&#10;Description automatically generated" id="26" name="Google Shape;2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6071" y="63574"/>
            <a:ext cx="631468" cy="36275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png"/><Relationship Id="rId10" Type="http://schemas.openxmlformats.org/officeDocument/2006/relationships/image" Target="../media/image22.png"/><Relationship Id="rId13" Type="http://schemas.openxmlformats.org/officeDocument/2006/relationships/image" Target="../media/image26.png"/><Relationship Id="rId1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23.png"/><Relationship Id="rId14" Type="http://schemas.openxmlformats.org/officeDocument/2006/relationships/image" Target="../media/image25.png"/><Relationship Id="rId5" Type="http://schemas.openxmlformats.org/officeDocument/2006/relationships/image" Target="../media/image10.png"/><Relationship Id="rId6" Type="http://schemas.openxmlformats.org/officeDocument/2006/relationships/image" Target="../media/image30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3.png"/><Relationship Id="rId4" Type="http://schemas.openxmlformats.org/officeDocument/2006/relationships/image" Target="../media/image37.png"/></Relationships>
</file>

<file path=ppt/slides/_rels/slide13.xml.rels><?xml version="1.0" encoding="UTF-8" standalone="yes"?><Relationships xmlns="http://schemas.openxmlformats.org/package/2006/relationships"><Relationship Id="rId20" Type="http://schemas.openxmlformats.org/officeDocument/2006/relationships/image" Target="../media/image49.png"/><Relationship Id="rId22" Type="http://schemas.openxmlformats.org/officeDocument/2006/relationships/image" Target="../media/image47.png"/><Relationship Id="rId21" Type="http://schemas.openxmlformats.org/officeDocument/2006/relationships/image" Target="../media/image53.png"/><Relationship Id="rId24" Type="http://schemas.openxmlformats.org/officeDocument/2006/relationships/image" Target="../media/image46.png"/><Relationship Id="rId23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6.jpg"/><Relationship Id="rId4" Type="http://schemas.openxmlformats.org/officeDocument/2006/relationships/image" Target="../media/image35.png"/><Relationship Id="rId9" Type="http://schemas.openxmlformats.org/officeDocument/2006/relationships/image" Target="../media/image28.png"/><Relationship Id="rId26" Type="http://schemas.openxmlformats.org/officeDocument/2006/relationships/image" Target="../media/image50.png"/><Relationship Id="rId25" Type="http://schemas.openxmlformats.org/officeDocument/2006/relationships/image" Target="../media/image51.png"/><Relationship Id="rId28" Type="http://schemas.openxmlformats.org/officeDocument/2006/relationships/image" Target="../media/image54.png"/><Relationship Id="rId27" Type="http://schemas.openxmlformats.org/officeDocument/2006/relationships/image" Target="../media/image52.png"/><Relationship Id="rId5" Type="http://schemas.openxmlformats.org/officeDocument/2006/relationships/image" Target="../media/image34.png"/><Relationship Id="rId6" Type="http://schemas.openxmlformats.org/officeDocument/2006/relationships/image" Target="../media/image27.png"/><Relationship Id="rId7" Type="http://schemas.openxmlformats.org/officeDocument/2006/relationships/image" Target="../media/image32.png"/><Relationship Id="rId8" Type="http://schemas.openxmlformats.org/officeDocument/2006/relationships/image" Target="../media/image38.png"/><Relationship Id="rId11" Type="http://schemas.openxmlformats.org/officeDocument/2006/relationships/image" Target="../media/image29.png"/><Relationship Id="rId10" Type="http://schemas.openxmlformats.org/officeDocument/2006/relationships/image" Target="../media/image39.png"/><Relationship Id="rId13" Type="http://schemas.openxmlformats.org/officeDocument/2006/relationships/image" Target="../media/image40.png"/><Relationship Id="rId12" Type="http://schemas.openxmlformats.org/officeDocument/2006/relationships/image" Target="../media/image31.png"/><Relationship Id="rId15" Type="http://schemas.openxmlformats.org/officeDocument/2006/relationships/image" Target="../media/image41.jpg"/><Relationship Id="rId14" Type="http://schemas.openxmlformats.org/officeDocument/2006/relationships/image" Target="../media/image42.jpg"/><Relationship Id="rId17" Type="http://schemas.openxmlformats.org/officeDocument/2006/relationships/image" Target="../media/image55.png"/><Relationship Id="rId16" Type="http://schemas.openxmlformats.org/officeDocument/2006/relationships/image" Target="../media/image44.jpg"/><Relationship Id="rId19" Type="http://schemas.openxmlformats.org/officeDocument/2006/relationships/image" Target="../media/image43.png"/><Relationship Id="rId18" Type="http://schemas.openxmlformats.org/officeDocument/2006/relationships/image" Target="../media/image4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mailto:egi-ace-po@mailman.egi.eu" TargetMode="External"/><Relationship Id="rId4" Type="http://schemas.openxmlformats.org/officeDocument/2006/relationships/hyperlink" Target="https://www.egi.eu/about/egi-council/joining-the-egi-council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marketplace.eosc-portal.eu/services?related_platforms=52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op.europa.eu/en/publication-detail/-/publication/581d82a4-2ed6-11eb-b27b-01aa75ed71a1/language-en/format-PDF/source-175468053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hyperlink" Target="https://zenodo.org/record/3675081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15.png"/><Relationship Id="rId6" Type="http://schemas.openxmlformats.org/officeDocument/2006/relationships/image" Target="../media/image17.png"/><Relationship Id="rId7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 txBox="1"/>
          <p:nvPr>
            <p:ph type="title"/>
          </p:nvPr>
        </p:nvSpPr>
        <p:spPr>
          <a:xfrm>
            <a:off x="143925" y="2061600"/>
            <a:ext cx="48153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en-GB"/>
              <a:t>EGI-ACE Public Launch</a:t>
            </a:r>
            <a:endParaRPr/>
          </a:p>
        </p:txBody>
      </p:sp>
      <p:sp>
        <p:nvSpPr>
          <p:cNvPr id="59" name="Google Shape;59;p1"/>
          <p:cNvSpPr txBox="1"/>
          <p:nvPr>
            <p:ph idx="2" type="body"/>
          </p:nvPr>
        </p:nvSpPr>
        <p:spPr>
          <a:xfrm>
            <a:off x="155343" y="2504024"/>
            <a:ext cx="33681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GB" sz="1600"/>
              <a:t>EGI Advanced Computing for EOSC</a:t>
            </a:r>
            <a:endParaRPr sz="1600"/>
          </a:p>
        </p:txBody>
      </p:sp>
      <p:sp>
        <p:nvSpPr>
          <p:cNvPr id="60" name="Google Shape;60;p1"/>
          <p:cNvSpPr txBox="1"/>
          <p:nvPr>
            <p:ph idx="2" type="body"/>
          </p:nvPr>
        </p:nvSpPr>
        <p:spPr>
          <a:xfrm>
            <a:off x="155343" y="3424550"/>
            <a:ext cx="33681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GB" sz="1600"/>
              <a:t>5th February 2021</a:t>
            </a:r>
            <a:endParaRPr sz="1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bb10b688b6_6_115"/>
          <p:cNvSpPr txBox="1"/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/>
              <a:t>EGI federation - Core tools</a:t>
            </a:r>
            <a:endParaRPr/>
          </a:p>
        </p:txBody>
      </p:sp>
      <p:sp>
        <p:nvSpPr>
          <p:cNvPr id="289" name="Google Shape;289;gbb10b688b6_6_115"/>
          <p:cNvSpPr/>
          <p:nvPr/>
        </p:nvSpPr>
        <p:spPr>
          <a:xfrm>
            <a:off x="30175" y="961050"/>
            <a:ext cx="4290900" cy="41220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rgbClr val="7878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gbb10b688b6_6_115"/>
          <p:cNvSpPr txBox="1"/>
          <p:nvPr/>
        </p:nvSpPr>
        <p:spPr>
          <a:xfrm>
            <a:off x="565625" y="884850"/>
            <a:ext cx="3565500" cy="5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Service Management, Tools, Processes, Policies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bb10b688b6_6_115"/>
          <p:cNvSpPr/>
          <p:nvPr/>
        </p:nvSpPr>
        <p:spPr>
          <a:xfrm>
            <a:off x="5023796" y="2662580"/>
            <a:ext cx="1025700" cy="2298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gbb10b688b6_6_115"/>
          <p:cNvSpPr/>
          <p:nvPr/>
        </p:nvSpPr>
        <p:spPr>
          <a:xfrm>
            <a:off x="7357003" y="2662697"/>
            <a:ext cx="1025700" cy="2298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gbb10b688b6_6_115"/>
          <p:cNvSpPr/>
          <p:nvPr/>
        </p:nvSpPr>
        <p:spPr>
          <a:xfrm>
            <a:off x="6190400" y="2662697"/>
            <a:ext cx="1025700" cy="2298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gbb10b688b6_6_115"/>
          <p:cNvSpPr/>
          <p:nvPr/>
        </p:nvSpPr>
        <p:spPr>
          <a:xfrm>
            <a:off x="5023796" y="2237510"/>
            <a:ext cx="773400" cy="2277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rgbClr val="AC5B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Interactive Computing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gbb10b688b6_6_115"/>
          <p:cNvSpPr/>
          <p:nvPr/>
        </p:nvSpPr>
        <p:spPr>
          <a:xfrm>
            <a:off x="6726743" y="2237510"/>
            <a:ext cx="773400" cy="2277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rgbClr val="AC5B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Distributed AI training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gbb10b688b6_6_115"/>
          <p:cNvSpPr/>
          <p:nvPr/>
        </p:nvSpPr>
        <p:spPr>
          <a:xfrm>
            <a:off x="7578215" y="2237510"/>
            <a:ext cx="773400" cy="2277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rgbClr val="AC5B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Workload Management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gbb10b688b6_6_115"/>
          <p:cNvSpPr/>
          <p:nvPr/>
        </p:nvSpPr>
        <p:spPr>
          <a:xfrm>
            <a:off x="5875270" y="2237510"/>
            <a:ext cx="773400" cy="2277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rgbClr val="AC5B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Automated Cluster deployment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8" name="Google Shape;298;gbb10b688b6_6_115"/>
          <p:cNvGrpSpPr/>
          <p:nvPr/>
        </p:nvGrpSpPr>
        <p:grpSpPr>
          <a:xfrm>
            <a:off x="7674508" y="3114995"/>
            <a:ext cx="677067" cy="436914"/>
            <a:chOff x="7054511" y="3309931"/>
            <a:chExt cx="1166150" cy="752521"/>
          </a:xfrm>
        </p:grpSpPr>
        <p:sp>
          <p:nvSpPr>
            <p:cNvPr id="299" name="Google Shape;299;gbb10b688b6_6_115"/>
            <p:cNvSpPr/>
            <p:nvPr/>
          </p:nvSpPr>
          <p:spPr>
            <a:xfrm>
              <a:off x="7252261" y="3309931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rgbClr val="4472C4">
                <a:alpha val="20000"/>
              </a:srgbClr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gbb10b688b6_6_115"/>
            <p:cNvSpPr/>
            <p:nvPr/>
          </p:nvSpPr>
          <p:spPr>
            <a:xfrm>
              <a:off x="7153386" y="3389192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rgbClr val="4472C4">
                <a:alpha val="47058"/>
              </a:srgbClr>
            </a:solidFill>
            <a:ln cap="flat" cmpd="sng" w="127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gbb10b688b6_6_115"/>
            <p:cNvSpPr/>
            <p:nvPr/>
          </p:nvSpPr>
          <p:spPr>
            <a:xfrm>
              <a:off x="7054511" y="3468452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HPC</a:t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" name="Google Shape;302;gbb10b688b6_6_115"/>
          <p:cNvGrpSpPr/>
          <p:nvPr/>
        </p:nvGrpSpPr>
        <p:grpSpPr>
          <a:xfrm>
            <a:off x="5905511" y="3116549"/>
            <a:ext cx="665253" cy="433806"/>
            <a:chOff x="4462071" y="3297744"/>
            <a:chExt cx="1145802" cy="747168"/>
          </a:xfrm>
        </p:grpSpPr>
        <p:sp>
          <p:nvSpPr>
            <p:cNvPr id="303" name="Google Shape;303;gbb10b688b6_6_115"/>
            <p:cNvSpPr/>
            <p:nvPr/>
          </p:nvSpPr>
          <p:spPr>
            <a:xfrm>
              <a:off x="4639473" y="3297744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rgbClr val="4472C4">
                <a:alpha val="20000"/>
              </a:srgbClr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gbb10b688b6_6_115"/>
            <p:cNvSpPr/>
            <p:nvPr/>
          </p:nvSpPr>
          <p:spPr>
            <a:xfrm>
              <a:off x="4540598" y="3377005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rgbClr val="4472C4">
                <a:alpha val="47058"/>
              </a:srgbClr>
            </a:solidFill>
            <a:ln cap="flat" cmpd="sng" w="127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gbb10b688b6_6_115"/>
            <p:cNvSpPr/>
            <p:nvPr/>
          </p:nvSpPr>
          <p:spPr>
            <a:xfrm>
              <a:off x="4462071" y="3450912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Public Clouds</a:t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6" name="Google Shape;306;gbb10b688b6_6_115"/>
          <p:cNvGrpSpPr/>
          <p:nvPr/>
        </p:nvGrpSpPr>
        <p:grpSpPr>
          <a:xfrm>
            <a:off x="6787225" y="3117119"/>
            <a:ext cx="670821" cy="432667"/>
            <a:chOff x="5712127" y="3285441"/>
            <a:chExt cx="1155392" cy="745207"/>
          </a:xfrm>
        </p:grpSpPr>
        <p:sp>
          <p:nvSpPr>
            <p:cNvPr id="307" name="Google Shape;307;gbb10b688b6_6_115"/>
            <p:cNvSpPr/>
            <p:nvPr/>
          </p:nvSpPr>
          <p:spPr>
            <a:xfrm>
              <a:off x="5899119" y="3285441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rgbClr val="4472C4">
                <a:alpha val="20000"/>
              </a:srgbClr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gbb10b688b6_6_115"/>
            <p:cNvSpPr/>
            <p:nvPr/>
          </p:nvSpPr>
          <p:spPr>
            <a:xfrm>
              <a:off x="5800244" y="3364702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rgbClr val="4472C4">
                <a:alpha val="47058"/>
              </a:srgbClr>
            </a:solidFill>
            <a:ln cap="flat" cmpd="sng" w="127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gbb10b688b6_6_115"/>
            <p:cNvSpPr/>
            <p:nvPr/>
          </p:nvSpPr>
          <p:spPr>
            <a:xfrm>
              <a:off x="5712127" y="3436648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HTC</a:t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0" name="Google Shape;310;gbb10b688b6_6_115"/>
          <p:cNvGrpSpPr/>
          <p:nvPr/>
        </p:nvGrpSpPr>
        <p:grpSpPr>
          <a:xfrm>
            <a:off x="5023796" y="3118317"/>
            <a:ext cx="665253" cy="430271"/>
            <a:chOff x="3119687" y="3284950"/>
            <a:chExt cx="1145802" cy="741080"/>
          </a:xfrm>
        </p:grpSpPr>
        <p:sp>
          <p:nvSpPr>
            <p:cNvPr id="311" name="Google Shape;311;gbb10b688b6_6_115"/>
            <p:cNvSpPr/>
            <p:nvPr/>
          </p:nvSpPr>
          <p:spPr>
            <a:xfrm>
              <a:off x="3297089" y="3284950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rgbClr val="4472C4">
                <a:alpha val="20000"/>
              </a:srgbClr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gbb10b688b6_6_115"/>
            <p:cNvSpPr/>
            <p:nvPr/>
          </p:nvSpPr>
          <p:spPr>
            <a:xfrm>
              <a:off x="3198214" y="3364211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rgbClr val="4472C4">
                <a:alpha val="47058"/>
              </a:srgbClr>
            </a:solidFill>
            <a:ln cap="flat" cmpd="sng" w="127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gbb10b688b6_6_115"/>
            <p:cNvSpPr/>
            <p:nvPr/>
          </p:nvSpPr>
          <p:spPr>
            <a:xfrm>
              <a:off x="3119687" y="3432030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Research Clouds</a:t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14" name="Google Shape;314;gbb10b688b6_6_115"/>
          <p:cNvCxnSpPr>
            <a:stCxn id="301" idx="2"/>
            <a:endCxn id="309" idx="2"/>
          </p:cNvCxnSpPr>
          <p:nvPr/>
        </p:nvCxnSpPr>
        <p:spPr>
          <a:xfrm flipH="1" rot="5400000">
            <a:off x="7510885" y="3107159"/>
            <a:ext cx="2100" cy="887400"/>
          </a:xfrm>
          <a:prstGeom prst="bentConnector3">
            <a:avLst>
              <a:gd fmla="val -11392669" name="adj1"/>
            </a:avLst>
          </a:prstGeom>
          <a:noFill/>
          <a:ln cap="flat" cmpd="sng" w="12700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5" name="Google Shape;315;gbb10b688b6_6_115"/>
          <p:cNvCxnSpPr>
            <a:stCxn id="305" idx="2"/>
            <a:endCxn id="309" idx="2"/>
          </p:cNvCxnSpPr>
          <p:nvPr/>
        </p:nvCxnSpPr>
        <p:spPr>
          <a:xfrm rot="-5400000">
            <a:off x="6627188" y="3109205"/>
            <a:ext cx="600" cy="881700"/>
          </a:xfrm>
          <a:prstGeom prst="bentConnector3">
            <a:avLst>
              <a:gd fmla="val -41482495" name="adj1"/>
            </a:avLst>
          </a:prstGeom>
          <a:noFill/>
          <a:ln cap="flat" cmpd="sng" w="12700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6" name="Google Shape;316;gbb10b688b6_6_115"/>
          <p:cNvCxnSpPr>
            <a:stCxn id="313" idx="2"/>
            <a:endCxn id="305" idx="2"/>
          </p:cNvCxnSpPr>
          <p:nvPr/>
        </p:nvCxnSpPr>
        <p:spPr>
          <a:xfrm flipH="1" rot="-5400000">
            <a:off x="5744873" y="3108638"/>
            <a:ext cx="1800" cy="881700"/>
          </a:xfrm>
          <a:prstGeom prst="bentConnector3">
            <a:avLst>
              <a:gd fmla="val 13772670" name="adj1"/>
            </a:avLst>
          </a:prstGeom>
          <a:noFill/>
          <a:ln cap="flat" cmpd="sng" w="12700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17" name="Google Shape;317;gbb10b688b6_6_115"/>
          <p:cNvGrpSpPr/>
          <p:nvPr/>
        </p:nvGrpSpPr>
        <p:grpSpPr>
          <a:xfrm>
            <a:off x="6287184" y="2684235"/>
            <a:ext cx="1353614" cy="189125"/>
            <a:chOff x="4282104" y="2840926"/>
            <a:chExt cx="2331406" cy="325740"/>
          </a:xfrm>
        </p:grpSpPr>
        <p:pic>
          <p:nvPicPr>
            <p:cNvPr id="318" name="Google Shape;318;gbb10b688b6_6_1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282104" y="2840926"/>
              <a:ext cx="366457" cy="3257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9" name="Google Shape;319;gbb10b688b6_6_115"/>
            <p:cNvSpPr txBox="1"/>
            <p:nvPr/>
          </p:nvSpPr>
          <p:spPr>
            <a:xfrm>
              <a:off x="4587010" y="2883138"/>
              <a:ext cx="20265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Federated Identity</a:t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0" name="Google Shape;320;gbb10b688b6_6_115"/>
          <p:cNvGrpSpPr/>
          <p:nvPr/>
        </p:nvGrpSpPr>
        <p:grpSpPr>
          <a:xfrm>
            <a:off x="5103882" y="2687511"/>
            <a:ext cx="945396" cy="180055"/>
            <a:chOff x="3041867" y="2350767"/>
            <a:chExt cx="1628309" cy="310118"/>
          </a:xfrm>
        </p:grpSpPr>
        <p:pic>
          <p:nvPicPr>
            <p:cNvPr id="321" name="Google Shape;321;gbb10b688b6_6_1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041867" y="2350767"/>
              <a:ext cx="348883" cy="3101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2" name="Google Shape;322;gbb10b688b6_6_115"/>
            <p:cNvSpPr txBox="1"/>
            <p:nvPr/>
          </p:nvSpPr>
          <p:spPr>
            <a:xfrm>
              <a:off x="3352276" y="2386110"/>
              <a:ext cx="13179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Federated Compute</a:t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3" name="Google Shape;323;gbb10b688b6_6_115"/>
          <p:cNvGrpSpPr/>
          <p:nvPr/>
        </p:nvGrpSpPr>
        <p:grpSpPr>
          <a:xfrm>
            <a:off x="7526315" y="2698826"/>
            <a:ext cx="761538" cy="157425"/>
            <a:chOff x="6258791" y="2329809"/>
            <a:chExt cx="1311639" cy="271142"/>
          </a:xfrm>
        </p:grpSpPr>
        <p:sp>
          <p:nvSpPr>
            <p:cNvPr id="324" name="Google Shape;324;gbb10b688b6_6_115"/>
            <p:cNvSpPr txBox="1"/>
            <p:nvPr/>
          </p:nvSpPr>
          <p:spPr>
            <a:xfrm>
              <a:off x="6500930" y="2342270"/>
              <a:ext cx="10695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Federated Data</a:t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25" name="Google Shape;325;gbb10b688b6_6_1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258791" y="2329809"/>
              <a:ext cx="271142" cy="2711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6" name="Google Shape;326;gbb10b688b6_6_115"/>
          <p:cNvSpPr/>
          <p:nvPr/>
        </p:nvSpPr>
        <p:spPr>
          <a:xfrm>
            <a:off x="6981784" y="1787162"/>
            <a:ext cx="652200" cy="278400"/>
          </a:xfrm>
          <a:prstGeom prst="roundRect">
            <a:avLst>
              <a:gd fmla="val 16667" name="adj"/>
            </a:avLst>
          </a:prstGeom>
          <a:solidFill>
            <a:srgbClr val="31538F"/>
          </a:solidFill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Fundamental Science Data Space</a:t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gbb10b688b6_6_115"/>
          <p:cNvSpPr/>
          <p:nvPr/>
        </p:nvSpPr>
        <p:spPr>
          <a:xfrm>
            <a:off x="6292519" y="1787162"/>
            <a:ext cx="652200" cy="278400"/>
          </a:xfrm>
          <a:prstGeom prst="roundRect">
            <a:avLst>
              <a:gd fmla="val 16667" name="adj"/>
            </a:avLst>
          </a:prstGeom>
          <a:solidFill>
            <a:srgbClr val="31538F"/>
          </a:solidFill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Health Data Space</a:t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gbb10b688b6_6_115"/>
          <p:cNvSpPr/>
          <p:nvPr/>
        </p:nvSpPr>
        <p:spPr>
          <a:xfrm>
            <a:off x="5603253" y="1787162"/>
            <a:ext cx="652200" cy="278400"/>
          </a:xfrm>
          <a:prstGeom prst="roundRect">
            <a:avLst>
              <a:gd fmla="val 16667" name="adj"/>
            </a:avLst>
          </a:prstGeom>
          <a:solidFill>
            <a:srgbClr val="31538F"/>
          </a:solidFill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Green Deal Data Space</a:t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9" name="Google Shape;329;gbb10b688b6_6_115"/>
          <p:cNvCxnSpPr/>
          <p:nvPr/>
        </p:nvCxnSpPr>
        <p:spPr>
          <a:xfrm>
            <a:off x="4950647" y="3043450"/>
            <a:ext cx="3513300" cy="0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0" name="Google Shape;330;gbb10b688b6_6_115"/>
          <p:cNvCxnSpPr/>
          <p:nvPr/>
        </p:nvCxnSpPr>
        <p:spPr>
          <a:xfrm flipH="1" rot="10800000">
            <a:off x="4950647" y="2140898"/>
            <a:ext cx="3513300" cy="5700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1" name="Google Shape;331;gbb10b688b6_6_115"/>
          <p:cNvSpPr/>
          <p:nvPr/>
        </p:nvSpPr>
        <p:spPr>
          <a:xfrm>
            <a:off x="8595419" y="1721496"/>
            <a:ext cx="414000" cy="1967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A1A1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EOSC portal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gbb10b688b6_6_1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27172" y="2162284"/>
            <a:ext cx="271012" cy="240891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gbb10b688b6_6_115"/>
          <p:cNvSpPr txBox="1"/>
          <p:nvPr/>
        </p:nvSpPr>
        <p:spPr>
          <a:xfrm>
            <a:off x="8684133" y="2354230"/>
            <a:ext cx="557100" cy="1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EOSC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users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gbb10b688b6_6_115"/>
          <p:cNvSpPr/>
          <p:nvPr/>
        </p:nvSpPr>
        <p:spPr>
          <a:xfrm>
            <a:off x="8373420" y="1762226"/>
            <a:ext cx="325500" cy="278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gbb10b688b6_6_115"/>
          <p:cNvSpPr/>
          <p:nvPr/>
        </p:nvSpPr>
        <p:spPr>
          <a:xfrm>
            <a:off x="8373420" y="2409208"/>
            <a:ext cx="325500" cy="278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gbb10b688b6_6_115"/>
          <p:cNvSpPr/>
          <p:nvPr/>
        </p:nvSpPr>
        <p:spPr>
          <a:xfrm>
            <a:off x="8373420" y="3142583"/>
            <a:ext cx="325500" cy="278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gbb10b688b6_6_115"/>
          <p:cNvSpPr/>
          <p:nvPr/>
        </p:nvSpPr>
        <p:spPr>
          <a:xfrm>
            <a:off x="7673487" y="1787162"/>
            <a:ext cx="652200" cy="278400"/>
          </a:xfrm>
          <a:prstGeom prst="roundRect">
            <a:avLst>
              <a:gd fmla="val 16667" name="adj"/>
            </a:avLst>
          </a:prstGeom>
          <a:solidFill>
            <a:srgbClr val="31538F"/>
          </a:solidFill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Humanities </a:t>
            </a:r>
            <a:br>
              <a:rPr b="0" i="0" lang="en-GB" sz="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Space</a:t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gbb10b688b6_6_115"/>
          <p:cNvSpPr/>
          <p:nvPr/>
        </p:nvSpPr>
        <p:spPr>
          <a:xfrm>
            <a:off x="5030273" y="1787162"/>
            <a:ext cx="515400" cy="278400"/>
          </a:xfrm>
          <a:prstGeom prst="roundRect">
            <a:avLst>
              <a:gd fmla="val 16667" name="adj"/>
            </a:avLst>
          </a:prstGeom>
          <a:solidFill>
            <a:srgbClr val="599BD5"/>
          </a:solidFill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Early adopters</a:t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gbb10b688b6_6_115"/>
          <p:cNvSpPr/>
          <p:nvPr/>
        </p:nvSpPr>
        <p:spPr>
          <a:xfrm>
            <a:off x="987375" y="1719900"/>
            <a:ext cx="1210200" cy="733500"/>
          </a:xfrm>
          <a:prstGeom prst="foldedCorner">
            <a:avLst>
              <a:gd fmla="val 19823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gbb10b688b6_6_115"/>
          <p:cNvSpPr/>
          <p:nvPr/>
        </p:nvSpPr>
        <p:spPr>
          <a:xfrm>
            <a:off x="3990400" y="2292700"/>
            <a:ext cx="945300" cy="7386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gbb10b688b6_6_1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15707" y="1835673"/>
            <a:ext cx="1010735" cy="501999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gbb10b688b6_6_115"/>
          <p:cNvSpPr txBox="1"/>
          <p:nvPr/>
        </p:nvSpPr>
        <p:spPr>
          <a:xfrm>
            <a:off x="614675" y="1376900"/>
            <a:ext cx="1974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Service Management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gbb10b688b6_6_115"/>
          <p:cNvSpPr txBox="1"/>
          <p:nvPr/>
        </p:nvSpPr>
        <p:spPr>
          <a:xfrm>
            <a:off x="404025" y="2477800"/>
            <a:ext cx="1010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Accounting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gbb10b688b6_6_115"/>
          <p:cNvSpPr txBox="1"/>
          <p:nvPr/>
        </p:nvSpPr>
        <p:spPr>
          <a:xfrm>
            <a:off x="1669350" y="2477350"/>
            <a:ext cx="1010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Monitoring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Google Shape;345;gbb10b688b6_6_1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025700" y="2890891"/>
            <a:ext cx="945400" cy="793572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gbb10b688b6_6_115"/>
          <p:cNvSpPr txBox="1"/>
          <p:nvPr/>
        </p:nvSpPr>
        <p:spPr>
          <a:xfrm>
            <a:off x="3017400" y="2477350"/>
            <a:ext cx="881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Helpdesk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gbb10b688b6_6_115"/>
          <p:cNvSpPr txBox="1"/>
          <p:nvPr/>
        </p:nvSpPr>
        <p:spPr>
          <a:xfrm>
            <a:off x="2724300" y="1366525"/>
            <a:ext cx="1010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Check-in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8" name="Google Shape;348;gbb10b688b6_6_1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58963" y="2859691"/>
            <a:ext cx="1010697" cy="84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gbb10b688b6_6_11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57950" y="2871500"/>
            <a:ext cx="1210202" cy="848375"/>
          </a:xfrm>
          <a:prstGeom prst="rect">
            <a:avLst/>
          </a:prstGeom>
          <a:noFill/>
          <a:ln cap="flat" cmpd="sng" w="9525">
            <a:solidFill>
              <a:srgbClr val="78787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50" name="Google Shape;350;gbb10b688b6_6_11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649759" y="1679800"/>
            <a:ext cx="1127458" cy="733501"/>
          </a:xfrm>
          <a:prstGeom prst="rect">
            <a:avLst/>
          </a:prstGeom>
          <a:noFill/>
          <a:ln cap="flat" cmpd="sng" w="9525">
            <a:solidFill>
              <a:srgbClr val="78787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51" name="Google Shape;351;gbb10b688b6_6_11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99312" y="4061778"/>
            <a:ext cx="1127476" cy="860048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gbb10b688b6_6_115"/>
          <p:cNvSpPr txBox="1"/>
          <p:nvPr/>
        </p:nvSpPr>
        <p:spPr>
          <a:xfrm>
            <a:off x="212350" y="3744275"/>
            <a:ext cx="1446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Configuration DB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gbb10b688b6_6_11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563275" y="4184625"/>
            <a:ext cx="1025699" cy="7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gbb10b688b6_6_115"/>
          <p:cNvSpPr txBox="1"/>
          <p:nvPr/>
        </p:nvSpPr>
        <p:spPr>
          <a:xfrm>
            <a:off x="1563275" y="3685500"/>
            <a:ext cx="945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Operations portal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5" name="Google Shape;355;gbb10b688b6_6_11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725451" y="4162085"/>
            <a:ext cx="1210201" cy="81389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gbb10b688b6_6_115"/>
          <p:cNvSpPr txBox="1"/>
          <p:nvPr/>
        </p:nvSpPr>
        <p:spPr>
          <a:xfrm>
            <a:off x="2679525" y="3685500"/>
            <a:ext cx="1252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Unified middleware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1" name="Google Shape;361;gbb10b688b6_6_188"/>
          <p:cNvGraphicFramePr/>
          <p:nvPr/>
        </p:nvGraphicFramePr>
        <p:xfrm>
          <a:off x="30480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{786F9D36-C144-40CC-B84C-7EE6992F0859}</a:tableStyleId>
              </a:tblPr>
              <a:tblGrid>
                <a:gridCol w="2002875"/>
                <a:gridCol w="2002875"/>
                <a:gridCol w="2130275"/>
                <a:gridCol w="2087800"/>
              </a:tblGrid>
              <a:tr h="378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000" u="none" cap="none" strike="noStrike"/>
                        <a:t>Compute services</a:t>
                      </a:r>
                      <a:endParaRPr b="1" sz="1000" u="none" cap="none" strike="noStrike">
                        <a:solidFill>
                          <a:srgbClr val="9900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000" u="none" cap="none" strike="noStrike"/>
                        <a:t>Platform services</a:t>
                      </a:r>
                      <a:endParaRPr b="1" sz="1000" u="none" cap="none" strike="noStrike">
                        <a:solidFill>
                          <a:srgbClr val="9900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000" u="none" cap="none" strike="noStrike"/>
                        <a:t>Data space services</a:t>
                      </a:r>
                      <a:endParaRPr b="1" sz="1000" u="none" cap="none" strike="noStrike">
                        <a:solidFill>
                          <a:srgbClr val="9900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000" u="none" cap="none" strike="noStrike"/>
                        <a:t>Federation services</a:t>
                      </a:r>
                      <a:br>
                        <a:rPr b="1" lang="en-GB" sz="1000" u="none" cap="none" strike="noStrike"/>
                      </a:br>
                      <a:r>
                        <a:rPr b="1" lang="en-GB" sz="1000" u="none" cap="none" strike="noStrike"/>
                        <a:t>(AAI, data, compute)</a:t>
                      </a:r>
                      <a:endParaRPr b="1" sz="1000" u="none" cap="none" strike="noStrike">
                        <a:solidFill>
                          <a:srgbClr val="9900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/>
                        <a:t>IM</a:t>
                      </a:r>
                      <a:endParaRPr sz="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/>
                        <a:t>AppDB</a:t>
                      </a:r>
                      <a:endParaRPr sz="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/>
                        <a:t>EGI HTC &amp; Storage</a:t>
                      </a:r>
                      <a:endParaRPr sz="800" u="none" cap="none" strike="noStrike"/>
                    </a:p>
                    <a:p>
                      <a:pPr indent="0" lvl="0" marL="17999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</a:rPr>
                        <a:t>dCache</a:t>
                      </a:r>
                      <a:endParaRPr sz="8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17999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</a:rPr>
                        <a:t>Spider Storage</a:t>
                      </a:r>
                      <a:endParaRPr sz="8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17999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</a:rPr>
                        <a:t>Data Processing Compute</a:t>
                      </a:r>
                      <a:endParaRPr sz="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/>
                        <a:t>EGI Cloud Compute</a:t>
                      </a:r>
                      <a:endParaRPr sz="800" u="none" cap="none" strike="noStrike"/>
                    </a:p>
                    <a:p>
                      <a:pPr indent="0" lvl="0" marL="17999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</a:rPr>
                        <a:t>AppDB</a:t>
                      </a:r>
                      <a:endParaRPr sz="8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17999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</a:rPr>
                        <a:t>DynDNS</a:t>
                      </a:r>
                      <a:endParaRPr sz="750" u="none" cap="none" strike="noStrike"/>
                    </a:p>
                    <a:p>
                      <a:pPr indent="0" lvl="0" marL="17999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750" u="none" cap="none" strike="noStrike"/>
                        <a:t>MetaCentrumCloud - CPU</a:t>
                      </a:r>
                      <a:endParaRPr sz="750" u="none" cap="none" strike="noStrike"/>
                    </a:p>
                    <a:p>
                      <a:pPr indent="0" lvl="0" marL="17999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750" u="none" cap="none" strike="noStrike"/>
                        <a:t>MetaCentrumCloud - GPU</a:t>
                      </a:r>
                      <a:endParaRPr sz="750" u="none" cap="none" strike="noStrike"/>
                    </a:p>
                    <a:p>
                      <a:pPr indent="0" lvl="0" marL="17999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750" u="none" cap="none" strike="noStrike"/>
                        <a:t>MetaCentrumCloud - Storage</a:t>
                      </a:r>
                      <a:endParaRPr sz="750" u="none" cap="none" strike="noStrike"/>
                    </a:p>
                    <a:p>
                      <a:pPr indent="0" lvl="0" marL="17999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750" u="none" cap="none" strike="noStrike"/>
                        <a:t>SCAI FedCloud v2</a:t>
                      </a:r>
                      <a:endParaRPr sz="750" u="none" cap="none" strike="noStrike"/>
                    </a:p>
                    <a:p>
                      <a:pPr indent="0" lvl="0" marL="17999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750" u="none" cap="none" strike="noStrike"/>
                        <a:t>EGI - GSIOS</a:t>
                      </a:r>
                      <a:endParaRPr sz="750" u="none" cap="none" strike="noStrike"/>
                    </a:p>
                    <a:p>
                      <a:pPr indent="0" lvl="0" marL="17999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750" u="none" cap="none" strike="noStrike"/>
                        <a:t>IN2P3-IRES-CPU</a:t>
                      </a:r>
                      <a:endParaRPr sz="750" u="none" cap="none" strike="noStrike"/>
                    </a:p>
                    <a:p>
                      <a:pPr indent="0" lvl="0" marL="17999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750" u="none" cap="none" strike="noStrike"/>
                        <a:t>IN2P3-IRES-Storage</a:t>
                      </a:r>
                      <a:endParaRPr sz="750" u="none" cap="none" strike="noStrike"/>
                    </a:p>
                    <a:p>
                      <a:pPr indent="0" lvl="0" marL="17999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750" u="none" cap="none" strike="noStrike"/>
                        <a:t>TR-FC1-ULAKBIM - CPU</a:t>
                      </a:r>
                      <a:endParaRPr sz="750" u="none" cap="none" strike="noStrike"/>
                    </a:p>
                    <a:p>
                      <a:pPr indent="0" lvl="0" marL="17999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750" u="none" cap="none" strike="noStrike"/>
                        <a:t>TR-FC1-ULAKBIM - Storage</a:t>
                      </a:r>
                      <a:endParaRPr sz="750" u="none" cap="none" strike="noStrike"/>
                    </a:p>
                    <a:p>
                      <a:pPr indent="0" lvl="0" marL="17999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750" u="none" cap="none" strike="noStrike"/>
                        <a:t>INFN-BARI-CPU</a:t>
                      </a:r>
                      <a:endParaRPr sz="750" u="none" cap="none" strike="noStrike"/>
                    </a:p>
                    <a:p>
                      <a:pPr indent="0" lvl="0" marL="17999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750" u="none" cap="none" strike="noStrike"/>
                        <a:t>INFN-BARI-Storage</a:t>
                      </a:r>
                      <a:endParaRPr sz="750" u="none" cap="none" strike="noStrike"/>
                    </a:p>
                    <a:p>
                      <a:pPr indent="0" lvl="0" marL="17999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750" u="none" cap="none" strike="noStrike"/>
                        <a:t>INFN-CNAF-CPU</a:t>
                      </a:r>
                      <a:endParaRPr sz="750" u="none" cap="none" strike="noStrike"/>
                    </a:p>
                    <a:p>
                      <a:pPr indent="0" lvl="0" marL="17999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750" u="none" cap="none" strike="noStrike"/>
                        <a:t>INFN-CNAF-GPU</a:t>
                      </a:r>
                      <a:endParaRPr sz="750" u="none" cap="none" strike="noStrike"/>
                    </a:p>
                    <a:p>
                      <a:pPr indent="0" lvl="0" marL="17999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750" u="none" cap="none" strike="noStrike"/>
                        <a:t>INFN-CNAF-Storage</a:t>
                      </a:r>
                      <a:endParaRPr sz="750" u="none" cap="none" strike="noStrike"/>
                    </a:p>
                    <a:p>
                      <a:pPr indent="0" lvl="0" marL="17999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750" u="none" cap="none" strike="noStrike"/>
                        <a:t>INCD-Lisbon (NCG)-CPU</a:t>
                      </a:r>
                      <a:endParaRPr sz="750" u="none" cap="none" strike="noStrike"/>
                    </a:p>
                    <a:p>
                      <a:pPr indent="0" lvl="0" marL="17999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750" u="none" cap="none" strike="noStrike"/>
                        <a:t>INCD-Lisbon (NCG)-Storage</a:t>
                      </a:r>
                      <a:endParaRPr sz="750" u="none" cap="none" strike="noStrike"/>
                    </a:p>
                    <a:p>
                      <a:pPr indent="0" lvl="0" marL="17999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750" u="none" cap="none" strike="noStrike"/>
                        <a:t>EGI – IISAS</a:t>
                      </a:r>
                      <a:endParaRPr sz="750" u="none" cap="none" strike="noStrike"/>
                    </a:p>
                    <a:p>
                      <a:pPr indent="0" lvl="0" marL="17999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750" u="none" cap="none" strike="noStrike"/>
                        <a:t>DESY-FedCloud</a:t>
                      </a:r>
                      <a:endParaRPr sz="750" u="none" cap="none" strike="noStrike"/>
                    </a:p>
                    <a:p>
                      <a:pPr indent="0" lvl="0" marL="17999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750" u="none" cap="none" strike="noStrike"/>
                        <a:t>CESGA-CPU</a:t>
                      </a:r>
                      <a:endParaRPr sz="750" u="none" cap="none" strike="noStrike"/>
                    </a:p>
                    <a:p>
                      <a:pPr indent="0" lvl="0" marL="17999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750" u="none" cap="none" strike="noStrike"/>
                        <a:t>CESGA-Storage</a:t>
                      </a:r>
                      <a:endParaRPr sz="750" u="none" cap="none" strike="noStrike"/>
                    </a:p>
                    <a:p>
                      <a:pPr indent="0" lvl="0" marL="17999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750" u="none" cap="none" strike="noStrike"/>
                        <a:t>IFCA-LCG2-CPU</a:t>
                      </a:r>
                      <a:endParaRPr sz="750" u="none" cap="none" strike="noStrike"/>
                    </a:p>
                    <a:p>
                      <a:pPr indent="0" lvl="0" marL="17999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750" u="none" cap="none" strike="noStrike"/>
                        <a:t>IFCA-LCG2-Storage</a:t>
                      </a:r>
                      <a:endParaRPr sz="750" u="none" cap="none" strike="noStrike"/>
                    </a:p>
                    <a:p>
                      <a:pPr indent="0" lvl="0" marL="17999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750" u="none" cap="none" strike="noStrike"/>
                        <a:t>INCD-LIP-CPU</a:t>
                      </a:r>
                      <a:endParaRPr sz="750" u="none" cap="none" strike="noStrike"/>
                    </a:p>
                    <a:p>
                      <a:pPr indent="0" lvl="0" marL="17999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750" u="none" cap="none" strike="noStrike"/>
                        <a:t>INCD-LIP-Storage</a:t>
                      </a:r>
                      <a:endParaRPr sz="750" u="none" cap="none" strike="noStrike"/>
                    </a:p>
                    <a:p>
                      <a:pPr indent="0" lvl="0" marL="17999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750" u="none" cap="none" strike="noStrike"/>
                        <a:t>CYFRONET-CLOUD-CPU</a:t>
                      </a:r>
                      <a:endParaRPr sz="750" u="none" cap="none" strike="noStrike"/>
                    </a:p>
                    <a:p>
                      <a:pPr indent="0" lvl="0" marL="17999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750" u="none" cap="none" strike="noStrike"/>
                        <a:t>CYFRONET-CLOUD-Storage</a:t>
                      </a:r>
                      <a:endParaRPr sz="750" u="none" cap="none" strike="noStrike"/>
                    </a:p>
                    <a:p>
                      <a:pPr indent="0" lvl="0" marL="17999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750" u="none" cap="none" strike="noStrike"/>
                        <a:t>IICT-BAS-CPU</a:t>
                      </a:r>
                      <a:endParaRPr sz="750" u="none" cap="none" strike="noStrike"/>
                    </a:p>
                    <a:p>
                      <a:pPr indent="0" lvl="0" marL="17999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750" u="none" cap="none" strike="noStrike"/>
                        <a:t>IICT-BAS-Storage</a:t>
                      </a:r>
                      <a:endParaRPr sz="750" u="none" cap="none" strike="noStrike"/>
                    </a:p>
                    <a:p>
                      <a:pPr indent="0" lvl="0" marL="17999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750" u="none" cap="none" strike="noStrike"/>
                        <a:t>CLOUDIFIN-CPU</a:t>
                      </a:r>
                      <a:endParaRPr sz="750" u="none" cap="none" strike="noStrike"/>
                    </a:p>
                    <a:p>
                      <a:pPr indent="0" lvl="0" marL="17999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750" u="none" cap="none" strike="noStrike"/>
                        <a:t>CLOUDIFIN-Storage</a:t>
                      </a:r>
                      <a:endParaRPr sz="75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/>
                        <a:t>EGI Notebooks &amp; Binder</a:t>
                      </a:r>
                      <a:endParaRPr sz="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/>
                        <a:t>EGI Workload Manager</a:t>
                      </a:r>
                      <a:endParaRPr sz="800" u="none" cap="none" strike="noStrike"/>
                    </a:p>
                    <a:p>
                      <a:pPr indent="0" lvl="0" marL="17999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/>
                        <a:t>DIRAC</a:t>
                      </a:r>
                      <a:endParaRPr sz="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/>
                        <a:t>DEEP training facility</a:t>
                      </a:r>
                      <a:endParaRPr sz="800" u="none" cap="none" strike="noStrike"/>
                    </a:p>
                    <a:p>
                      <a:pPr indent="0" lvl="0" marL="17999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/>
                        <a:t>CSIC DEEP training facility</a:t>
                      </a:r>
                      <a:endParaRPr sz="800" u="none" cap="none" strike="noStrike"/>
                    </a:p>
                    <a:p>
                      <a:pPr indent="0" lvl="0" marL="17999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/>
                        <a:t>LIP DEEP training facility</a:t>
                      </a:r>
                      <a:endParaRPr sz="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/>
                        <a:t>DODAS</a:t>
                      </a:r>
                      <a:endParaRPr sz="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</a:rPr>
                        <a:t>WeNMR portals</a:t>
                      </a:r>
                      <a:endParaRPr sz="8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26999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/>
                        <a:t>UU WeNMR Portals</a:t>
                      </a:r>
                      <a:endParaRPr sz="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/>
                        <a:t>UseGalaxy.eu</a:t>
                      </a:r>
                      <a:endParaRPr sz="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/>
                        <a:t>Virtual Imaging Platform</a:t>
                      </a:r>
                      <a:endParaRPr sz="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/>
                        <a:t>OpenRiskNet/NanoCommons Virtual Env. </a:t>
                      </a:r>
                      <a:endParaRPr sz="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/>
                        <a:t>ENES Data Space</a:t>
                      </a:r>
                      <a:endParaRPr sz="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/>
                        <a:t>OpenCoastS</a:t>
                      </a:r>
                      <a:endParaRPr sz="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/>
                        <a:t>Prominence</a:t>
                      </a:r>
                      <a:endParaRPr sz="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/>
                        <a:t>SURFSARA LOFAR Science Products</a:t>
                      </a:r>
                      <a:endParaRPr sz="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/>
                        <a:t>NWO-I LOFAR Science Products</a:t>
                      </a:r>
                      <a:endParaRPr sz="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/>
                        <a:t>Disaster mitigation and agriculture</a:t>
                      </a:r>
                      <a:endParaRPr sz="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/>
                        <a:t>SeaDataNet WebOcean Data Analysis</a:t>
                      </a:r>
                      <a:endParaRPr sz="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</a:rPr>
                        <a:t>Iberian GBIF data space</a:t>
                      </a:r>
                      <a:endParaRPr sz="8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26999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</a:rPr>
                        <a:t>CSIC GBIF Cloud data space</a:t>
                      </a:r>
                      <a:endParaRPr sz="8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26999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/>
                        <a:t>LIP GBIF Cloud data space</a:t>
                      </a:r>
                      <a:endParaRPr sz="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/>
                        <a:t>EMSO ERIC data service</a:t>
                      </a:r>
                      <a:endParaRPr sz="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/>
                        <a:t>OPERAS Metrics service</a:t>
                      </a:r>
                      <a:endParaRPr sz="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/>
                        <a:t>OPERAS Certification service</a:t>
                      </a:r>
                      <a:endParaRPr sz="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/>
                        <a:t>iop</a:t>
                      </a:r>
                      <a:endParaRPr sz="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</a:rPr>
                        <a:t>EGI Check-in</a:t>
                      </a:r>
                      <a:endParaRPr sz="8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17999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/>
                        <a:t>PERUN</a:t>
                      </a:r>
                      <a:endParaRPr sz="800" u="none" cap="none" strike="noStrike"/>
                    </a:p>
                    <a:p>
                      <a:pPr indent="0" lvl="0" marL="17999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/>
                        <a:t>MasterPortal (EGI - Check-in)</a:t>
                      </a:r>
                      <a:endParaRPr sz="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</a:rPr>
                        <a:t>EC3</a:t>
                      </a:r>
                      <a:endParaRPr sz="8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</a:rPr>
                        <a:t>Indigo PaaS Orchestrator</a:t>
                      </a:r>
                      <a:endParaRPr sz="8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/>
                        <a:t>Rucio</a:t>
                      </a:r>
                      <a:endParaRPr sz="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/>
                        <a:t>CVMFS</a:t>
                      </a:r>
                      <a:endParaRPr sz="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</a:rPr>
                        <a:t>OpenRDM</a:t>
                      </a:r>
                      <a:endParaRPr sz="8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</a:rPr>
                        <a:t>EGI content distribution</a:t>
                      </a:r>
                      <a:endParaRPr sz="8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17999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</a:rPr>
                        <a:t>CVFMS</a:t>
                      </a:r>
                      <a:endParaRPr sz="8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</a:rPr>
                        <a:t>EGI Data Transfer</a:t>
                      </a:r>
                      <a:endParaRPr sz="8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17999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</a:rPr>
                        <a:t>FTS</a:t>
                      </a:r>
                      <a:endParaRPr sz="8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/>
                        <a:t>EGI DataHub</a:t>
                      </a:r>
                      <a:endParaRPr sz="800" u="none" cap="none" strike="noStrike"/>
                    </a:p>
                    <a:p>
                      <a:pPr indent="0" lvl="0" marL="17999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/>
                        <a:t>Onedata</a:t>
                      </a:r>
                      <a:endParaRPr sz="800" u="none" cap="none" strike="noStrike"/>
                    </a:p>
                    <a:p>
                      <a:pPr indent="0" lvl="0" marL="17999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u="none" cap="none" strike="noStrike">
                          <a:solidFill>
                            <a:schemeClr val="dk1"/>
                          </a:solidFill>
                        </a:rPr>
                        <a:t>Rucio</a:t>
                      </a:r>
                      <a:endParaRPr sz="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highlight>
                          <a:srgbClr val="B6D7A8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highlight>
                          <a:srgbClr val="B6D7A8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  <a:highlight>
                          <a:srgbClr val="B6D7A8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62" name="Google Shape;362;gbb10b688b6_6_188"/>
          <p:cNvSpPr/>
          <p:nvPr/>
        </p:nvSpPr>
        <p:spPr>
          <a:xfrm>
            <a:off x="5560425" y="3736675"/>
            <a:ext cx="2077800" cy="894300"/>
          </a:xfrm>
          <a:prstGeom prst="roundRect">
            <a:avLst>
              <a:gd fmla="val 16667" name="adj"/>
            </a:avLst>
          </a:prstGeom>
          <a:solidFill>
            <a:srgbClr val="EB792A"/>
          </a:solidFill>
          <a:ln cap="flat" cmpd="sng" w="28575">
            <a:solidFill>
              <a:srgbClr val="2274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31 different services </a:t>
            </a:r>
            <a:br>
              <a:rPr b="0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from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61 providers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gbb10b688b6_6_1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1109" y="725543"/>
            <a:ext cx="5327500" cy="4184374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gbb10b688b6_6_192"/>
          <p:cNvSpPr txBox="1"/>
          <p:nvPr>
            <p:ph type="title"/>
          </p:nvPr>
        </p:nvSpPr>
        <p:spPr>
          <a:xfrm>
            <a:off x="2579074" y="169150"/>
            <a:ext cx="62505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/>
              <a:t>EGI-ACE portfolio in the EOSC Marketplace</a:t>
            </a:r>
            <a:endParaRPr/>
          </a:p>
        </p:txBody>
      </p:sp>
      <p:sp>
        <p:nvSpPr>
          <p:cNvPr id="369" name="Google Shape;369;gbb10b688b6_6_192"/>
          <p:cNvSpPr/>
          <p:nvPr/>
        </p:nvSpPr>
        <p:spPr>
          <a:xfrm>
            <a:off x="558925" y="3452575"/>
            <a:ext cx="1966800" cy="983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0" name="Google Shape;370;gbb10b688b6_6_1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48901" y="584050"/>
            <a:ext cx="5639600" cy="443209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bb10b688b6_6_205"/>
          <p:cNvSpPr txBox="1"/>
          <p:nvPr>
            <p:ph idx="1" type="body"/>
          </p:nvPr>
        </p:nvSpPr>
        <p:spPr>
          <a:xfrm>
            <a:off x="-76199" y="508159"/>
            <a:ext cx="9144000" cy="3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016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GB" sz="2400"/>
              <a:t>For users and communities within the project </a:t>
            </a:r>
            <a:r>
              <a:rPr b="1" lang="en-GB" sz="2400" u="sng"/>
              <a:t>AND</a:t>
            </a:r>
            <a:r>
              <a:rPr lang="en-GB" sz="2400"/>
              <a:t> for new EOSC users</a:t>
            </a:r>
            <a:endParaRPr sz="100"/>
          </a:p>
          <a:p>
            <a: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/>
              <a:t>Increasing capacity (Cloud and HTC):</a:t>
            </a:r>
            <a:endParaRPr/>
          </a:p>
          <a:p>
            <a:pPr indent="-174625" lvl="1" marL="746125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</a:pPr>
            <a:r>
              <a:rPr b="1" lang="en-GB"/>
              <a:t>Phase 1 (month 1-10)</a:t>
            </a:r>
            <a:r>
              <a:rPr lang="en-GB"/>
              <a:t> ⇒ 13.8 Million CPU hours/41,300 GPU hours/7.5 PB/month</a:t>
            </a:r>
            <a:endParaRPr/>
          </a:p>
          <a:p>
            <a:pPr indent="-174625" lvl="1" marL="746125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</a:pPr>
            <a:r>
              <a:rPr b="1" lang="en-GB"/>
              <a:t>Phase 2 (month 11-20)</a:t>
            </a:r>
            <a:r>
              <a:rPr lang="en-GB"/>
              <a:t> ⇒ 27.6 Million CPU hours/83,000 GPU hours/15 PB/month</a:t>
            </a:r>
            <a:endParaRPr/>
          </a:p>
          <a:p>
            <a:pPr indent="-174625" lvl="1" marL="746125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</a:pPr>
            <a:r>
              <a:rPr b="1" lang="en-GB"/>
              <a:t>Phase 3 (month 21-30)</a:t>
            </a:r>
            <a:r>
              <a:rPr lang="en-GB"/>
              <a:t> ⇒ 41.4 Million CPU hours/124,000 GPU hours/23 PB/month</a:t>
            </a:r>
            <a:endParaRPr/>
          </a:p>
          <a:p>
            <a: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GB"/>
              <a:t>Mix of funding mechanisms: </a:t>
            </a:r>
            <a:endParaRPr/>
          </a:p>
          <a:p>
            <a:pPr indent="-174625" lvl="1" marL="746125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Virtual Access: </a:t>
            </a:r>
            <a:endParaRPr/>
          </a:p>
          <a:p>
            <a:pPr indent="-60325" lvl="1" marL="746125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174625" lvl="1" marL="746125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Local grants enabling policy-based access (EGI Cloud Federation + new partners):</a:t>
            </a:r>
            <a:endParaRPr/>
          </a:p>
          <a:p>
            <a:pPr indent="-60325" lvl="1" marL="746125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60325" lvl="1" marL="746125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174625" lvl="1" marL="746125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Pay-for-use:</a:t>
            </a:r>
            <a:endParaRPr/>
          </a:p>
          <a:p>
            <a:pPr indent="-174625" lvl="1" marL="746125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Pilot HPC sites:  </a:t>
            </a:r>
            <a:endParaRPr/>
          </a:p>
          <a:p>
            <a:pPr indent="-60325" lvl="1" marL="746125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76" name="Google Shape;376;gbb10b688b6_6_205"/>
          <p:cNvSpPr txBox="1"/>
          <p:nvPr>
            <p:ph type="title"/>
          </p:nvPr>
        </p:nvSpPr>
        <p:spPr>
          <a:xfrm>
            <a:off x="2579075" y="169150"/>
            <a:ext cx="54096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Infrastructure layer – Cloud, HTC, HPC</a:t>
            </a:r>
            <a:endParaRPr/>
          </a:p>
        </p:txBody>
      </p:sp>
      <p:pic>
        <p:nvPicPr>
          <p:cNvPr descr="INCD-NCG – IberGrid – IBERIAN GRID INFRASTRUCTURE" id="377" name="Google Shape;377;gbb10b688b6_6_2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3081" y="2549387"/>
            <a:ext cx="312568" cy="3125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ESNET | CESNET logo" id="378" name="Google Shape;378;gbb10b688b6_6_2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01265" y="2562815"/>
            <a:ext cx="686134" cy="3751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edcloud.eu" id="379" name="Google Shape;379;gbb10b688b6_6_2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81708" y="2664920"/>
            <a:ext cx="894603" cy="17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gbb10b688b6_6_20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31794" y="2648940"/>
            <a:ext cx="403166" cy="2028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ientific and Technological Research Council of Turkey - Wikipedia" id="381" name="Google Shape;381;gbb10b688b6_6_20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73605" y="2486845"/>
            <a:ext cx="280970" cy="3751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NRS Logo - CEFC" id="382" name="Google Shape;382;gbb10b688b6_6_20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081443" y="2562815"/>
            <a:ext cx="316774" cy="3125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SY Logo Vector (.AI) Free Download" id="383" name="Google Shape;383;gbb10b688b6_6_20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513179" y="2589285"/>
            <a:ext cx="286098" cy="2860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ob Administrative Managing Director (f/m/d) for Fair GmbH and GSI GmbH -  GSI Helmholtzzentrum für Schwerionenforschung / Facility for Antiproton and  Ion Research in Europe GmbH - ZEIT ONLINE Stellenmarkt" id="384" name="Google Shape;384;gbb10b688b6_6_20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861478" y="2554125"/>
            <a:ext cx="591602" cy="2864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mepage - Fraunhofer SCAI" id="385" name="Google Shape;385;gbb10b688b6_6_20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886472" y="2620029"/>
            <a:ext cx="717563" cy="2009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ESGA Logo Vector (.EPS) Free Download" id="386" name="Google Shape;386;gbb10b688b6_6_20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369945" y="2951133"/>
            <a:ext cx="706366" cy="2896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CSIC » URBIOFIN Project" id="387" name="Google Shape;387;gbb10b688b6_6_20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200011" y="2947654"/>
            <a:ext cx="890704" cy="3125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ACK Cyfronet AGH" id="388" name="Google Shape;388;gbb10b688b6_6_20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207675" y="2931652"/>
            <a:ext cx="591602" cy="2857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stitute of Information and Communication Technologies - BAS" id="389" name="Google Shape;389;gbb10b688b6_6_20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799277" y="2835819"/>
            <a:ext cx="686135" cy="3619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“Horia Hulubei” National Institute of Physics and Nuclear Engineering ( IFIN-HH) - MHTC - MHTC" id="390" name="Google Shape;390;gbb10b688b6_6_20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6543716" y="2874005"/>
            <a:ext cx="443865" cy="4438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P" id="391" name="Google Shape;391;gbb10b688b6_6_205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7077014" y="2937014"/>
            <a:ext cx="369631" cy="248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392" name="Google Shape;392;gbb10b688b6_6_205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2895878" y="3562273"/>
            <a:ext cx="254681" cy="2716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393" name="Google Shape;393;gbb10b688b6_6_205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3408647" y="3601324"/>
            <a:ext cx="573882" cy="2326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, food&#10;&#10;Description automatically generated" id="394" name="Google Shape;394;gbb10b688b6_6_205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2179270" y="3584628"/>
            <a:ext cx="506392" cy="2287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pic Innolabs – EXCELLENCE IN PRODUCTION INFORMATICS AND CONTROL" id="395" name="Google Shape;395;gbb10b688b6_6_205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4167413" y="3581039"/>
            <a:ext cx="756737" cy="252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chnische Universität Wien – Wikipedia" id="396" name="Google Shape;396;gbb10b688b6_6_20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5092292" y="3597820"/>
            <a:ext cx="679310" cy="256835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gbb10b688b6_6_205"/>
          <p:cNvSpPr txBox="1"/>
          <p:nvPr/>
        </p:nvSpPr>
        <p:spPr>
          <a:xfrm>
            <a:off x="2226889" y="3876527"/>
            <a:ext cx="338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1" lang="en-GB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Moldova</a:t>
            </a:r>
            <a:endParaRPr b="0" i="1" sz="7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gbb10b688b6_6_205"/>
          <p:cNvSpPr txBox="1"/>
          <p:nvPr/>
        </p:nvSpPr>
        <p:spPr>
          <a:xfrm>
            <a:off x="4390639" y="3869173"/>
            <a:ext cx="338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1" lang="en-GB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Hungary</a:t>
            </a:r>
            <a:endParaRPr b="0" i="1" sz="7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gbb10b688b6_6_205"/>
          <p:cNvSpPr txBox="1"/>
          <p:nvPr/>
        </p:nvSpPr>
        <p:spPr>
          <a:xfrm>
            <a:off x="3537498" y="3876006"/>
            <a:ext cx="3189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1" lang="en-GB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Georgia</a:t>
            </a:r>
            <a:endParaRPr b="0" i="1" sz="7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gbb10b688b6_6_205"/>
          <p:cNvSpPr txBox="1"/>
          <p:nvPr/>
        </p:nvSpPr>
        <p:spPr>
          <a:xfrm>
            <a:off x="2903794" y="3869173"/>
            <a:ext cx="238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1" lang="en-GB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Latvia</a:t>
            </a:r>
            <a:endParaRPr b="0" i="1" sz="7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gbb10b688b6_6_205"/>
          <p:cNvSpPr txBox="1"/>
          <p:nvPr/>
        </p:nvSpPr>
        <p:spPr>
          <a:xfrm>
            <a:off x="5292485" y="3890776"/>
            <a:ext cx="2790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1" lang="en-GB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Austria</a:t>
            </a:r>
            <a:endParaRPr b="0" i="1" sz="7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loudFerro | Cutting-edge cloud computing services" id="402" name="Google Shape;402;gbb10b688b6_6_205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2012802" y="4115595"/>
            <a:ext cx="1052327" cy="2863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-Systems Symposium 2019" id="403" name="Google Shape;403;gbb10b688b6_6_205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3258283" y="4182512"/>
            <a:ext cx="1152525" cy="2422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5-05-18 at 01.59.22.png" id="404" name="Google Shape;404;gbb10b688b6_6_205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5924262" y="3581039"/>
            <a:ext cx="581228" cy="3153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405" name="Google Shape;405;gbb10b688b6_6_205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6618758" y="3607003"/>
            <a:ext cx="681700" cy="197047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gbb10b688b6_6_205"/>
          <p:cNvSpPr txBox="1"/>
          <p:nvPr/>
        </p:nvSpPr>
        <p:spPr>
          <a:xfrm>
            <a:off x="6063500" y="3899125"/>
            <a:ext cx="2325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1" lang="en-GB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USA</a:t>
            </a:r>
            <a:endParaRPr b="0" i="1" sz="7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gbb10b688b6_6_205"/>
          <p:cNvSpPr txBox="1"/>
          <p:nvPr/>
        </p:nvSpPr>
        <p:spPr>
          <a:xfrm>
            <a:off x="6832754" y="3890776"/>
            <a:ext cx="2325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1" lang="en-GB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China</a:t>
            </a:r>
            <a:endParaRPr b="0" i="1" sz="7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DIA – UWC Astrophysics" id="408" name="Google Shape;408;gbb10b688b6_6_205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7399525" y="3584382"/>
            <a:ext cx="409020" cy="314754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gbb10b688b6_6_205"/>
          <p:cNvSpPr txBox="1"/>
          <p:nvPr/>
        </p:nvSpPr>
        <p:spPr>
          <a:xfrm>
            <a:off x="7356236" y="3899136"/>
            <a:ext cx="4890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1" lang="en-GB" sz="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South Africa</a:t>
            </a:r>
            <a:endParaRPr b="0" i="1" sz="7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gbb10b688b6_6_205"/>
          <p:cNvSpPr/>
          <p:nvPr/>
        </p:nvSpPr>
        <p:spPr>
          <a:xfrm>
            <a:off x="7820495" y="2445789"/>
            <a:ext cx="1223400" cy="503100"/>
          </a:xfrm>
          <a:prstGeom prst="wedgeRectCallout">
            <a:avLst>
              <a:gd fmla="val -59567" name="adj1"/>
              <a:gd fmla="val 35062" name="adj2"/>
            </a:avLst>
          </a:prstGeom>
          <a:solidFill>
            <a:schemeClr val="accent1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Diverse locations</a:t>
            </a:r>
            <a:br>
              <a:rPr b="0" i="0" lang="en-GB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br>
              <a:rPr b="0" i="0" lang="en-GB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compute flavors</a:t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ientific and Technological Research Council of Turkey - Wikipedia" id="411" name="Google Shape;411;gbb10b688b6_6_20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46905" y="4595890"/>
            <a:ext cx="280970" cy="3751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ESGA Logo Vector (.EPS) Free Download" id="412" name="Google Shape;412;gbb10b688b6_6_20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276645" y="4596944"/>
            <a:ext cx="706366" cy="2896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stitute of Information and Communication Technologies - BAS" id="413" name="Google Shape;413;gbb10b688b6_6_20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391769" y="4563871"/>
            <a:ext cx="686135" cy="3619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P" id="414" name="Google Shape;414;gbb10b688b6_6_205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4164627" y="4603831"/>
            <a:ext cx="369631" cy="248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gbb10b688b6_6_205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2557400" y="2953753"/>
            <a:ext cx="573875" cy="296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bb10b688b6_6_302"/>
          <p:cNvSpPr txBox="1"/>
          <p:nvPr/>
        </p:nvSpPr>
        <p:spPr>
          <a:xfrm>
            <a:off x="6221150" y="999150"/>
            <a:ext cx="297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International projects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Multi-national communities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gbb10b688b6_6_302"/>
          <p:cNvSpPr txBox="1"/>
          <p:nvPr/>
        </p:nvSpPr>
        <p:spPr>
          <a:xfrm>
            <a:off x="155200" y="915925"/>
            <a:ext cx="2308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Single users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Small groups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Experimental users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gbb10b688b6_6_302"/>
          <p:cNvSpPr txBox="1"/>
          <p:nvPr>
            <p:ph type="title"/>
          </p:nvPr>
        </p:nvSpPr>
        <p:spPr>
          <a:xfrm>
            <a:off x="2579075" y="92950"/>
            <a:ext cx="53247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/>
              <a:t>Resource allocation, user support (2/1)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/>
          </a:p>
        </p:txBody>
      </p:sp>
      <p:sp>
        <p:nvSpPr>
          <p:cNvPr id="423" name="Google Shape;423;gbb10b688b6_6_302"/>
          <p:cNvSpPr txBox="1"/>
          <p:nvPr/>
        </p:nvSpPr>
        <p:spPr>
          <a:xfrm>
            <a:off x="3107500" y="1553038"/>
            <a:ext cx="2865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GB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EOSC USERS</a:t>
            </a:r>
            <a:endParaRPr b="1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gbb10b688b6_6_302"/>
          <p:cNvSpPr txBox="1"/>
          <p:nvPr/>
        </p:nvSpPr>
        <p:spPr>
          <a:xfrm>
            <a:off x="5565750" y="3690275"/>
            <a:ext cx="3113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Char char="●"/>
            </a:pPr>
            <a:r>
              <a:rPr b="1" i="0" lang="en-GB" sz="14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High capacity demand</a:t>
            </a:r>
            <a:endParaRPr b="1" i="0" sz="14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Char char="●"/>
            </a:pPr>
            <a:r>
              <a:rPr b="1" i="0" lang="en-GB" sz="14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Custom configurations</a:t>
            </a:r>
            <a:endParaRPr b="1" i="0" sz="14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Char char="●"/>
            </a:pPr>
            <a:r>
              <a:rPr b="1" i="0" lang="en-GB" sz="14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Long term engagement</a:t>
            </a:r>
            <a:endParaRPr b="0" i="0" sz="14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gbb10b688b6_6_302"/>
          <p:cNvSpPr txBox="1"/>
          <p:nvPr/>
        </p:nvSpPr>
        <p:spPr>
          <a:xfrm>
            <a:off x="5521700" y="3070850"/>
            <a:ext cx="3449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7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EGI-ACE Open calls</a:t>
            </a:r>
            <a:br>
              <a:rPr b="1" i="0" lang="en-GB" sz="17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GB" sz="17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(3x per year, </a:t>
            </a:r>
            <a:r>
              <a:rPr b="1" i="0" lang="en-GB" sz="1700" u="sng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1st in March 2021</a:t>
            </a:r>
            <a:r>
              <a:rPr b="1" i="0" lang="en-GB" sz="17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i="0" sz="17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gbb10b688b6_6_302"/>
          <p:cNvSpPr txBox="1"/>
          <p:nvPr/>
        </p:nvSpPr>
        <p:spPr>
          <a:xfrm>
            <a:off x="724000" y="2975350"/>
            <a:ext cx="2363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7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EOSC Portal</a:t>
            </a:r>
            <a:endParaRPr b="1" i="0" sz="17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gbb10b688b6_6_302"/>
          <p:cNvSpPr txBox="1"/>
          <p:nvPr/>
        </p:nvSpPr>
        <p:spPr>
          <a:xfrm>
            <a:off x="419200" y="3594775"/>
            <a:ext cx="3507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Char char="●"/>
            </a:pPr>
            <a:r>
              <a:rPr b="1" i="0" lang="en-GB" sz="14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Ready-to-use resources/services</a:t>
            </a:r>
            <a:endParaRPr b="1" i="0" sz="14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Char char="●"/>
            </a:pPr>
            <a:r>
              <a:rPr b="1" i="0" lang="en-GB" sz="14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Self-service configuration</a:t>
            </a:r>
            <a:endParaRPr b="1" i="0" sz="14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Char char="●"/>
            </a:pPr>
            <a:r>
              <a:rPr b="1" i="0" lang="en-GB" sz="14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Short term engagement</a:t>
            </a:r>
            <a:endParaRPr b="1" i="0" sz="14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8" name="Google Shape;428;gbb10b688b6_6_302"/>
          <p:cNvCxnSpPr/>
          <p:nvPr/>
        </p:nvCxnSpPr>
        <p:spPr>
          <a:xfrm>
            <a:off x="4540150" y="2186350"/>
            <a:ext cx="0" cy="2972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9" name="Google Shape;429;gbb10b688b6_6_302"/>
          <p:cNvSpPr txBox="1"/>
          <p:nvPr/>
        </p:nvSpPr>
        <p:spPr>
          <a:xfrm>
            <a:off x="1804400" y="2330763"/>
            <a:ext cx="2363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1" lang="en-GB" sz="15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Business-to-User</a:t>
            </a:r>
            <a:endParaRPr b="1" i="1" sz="15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gbb10b688b6_6_302"/>
          <p:cNvSpPr txBox="1"/>
          <p:nvPr/>
        </p:nvSpPr>
        <p:spPr>
          <a:xfrm>
            <a:off x="4422200" y="2330763"/>
            <a:ext cx="2363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1" lang="en-GB" sz="15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Business-to-Business</a:t>
            </a:r>
            <a:endParaRPr b="1" i="1" sz="15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gbb10b688b6_6_302"/>
          <p:cNvSpPr/>
          <p:nvPr/>
        </p:nvSpPr>
        <p:spPr>
          <a:xfrm rot="10800000">
            <a:off x="1617075" y="1706925"/>
            <a:ext cx="1419000" cy="1305900"/>
          </a:xfrm>
          <a:prstGeom prst="bentUpArrow">
            <a:avLst>
              <a:gd fmla="val 25000" name="adj1"/>
              <a:gd fmla="val 24144" name="adj2"/>
              <a:gd fmla="val 28687" name="adj3"/>
            </a:avLst>
          </a:prstGeom>
          <a:solidFill>
            <a:srgbClr val="0E67A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gbb10b688b6_6_302"/>
          <p:cNvSpPr/>
          <p:nvPr/>
        </p:nvSpPr>
        <p:spPr>
          <a:xfrm flipH="1" rot="10800000">
            <a:off x="6044225" y="1723050"/>
            <a:ext cx="1419000" cy="1305900"/>
          </a:xfrm>
          <a:prstGeom prst="bentUpArrow">
            <a:avLst>
              <a:gd fmla="val 25000" name="adj1"/>
              <a:gd fmla="val 24144" name="adj2"/>
              <a:gd fmla="val 28687" name="adj3"/>
            </a:avLst>
          </a:prstGeom>
          <a:solidFill>
            <a:srgbClr val="0E67A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bb10b688b6_6_319"/>
          <p:cNvSpPr txBox="1"/>
          <p:nvPr>
            <p:ph type="title"/>
          </p:nvPr>
        </p:nvSpPr>
        <p:spPr>
          <a:xfrm>
            <a:off x="2579075" y="92950"/>
            <a:ext cx="53247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/>
              <a:t>Resource allocation, user support (2/2)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/>
          </a:p>
        </p:txBody>
      </p:sp>
      <p:cxnSp>
        <p:nvCxnSpPr>
          <p:cNvPr id="438" name="Google Shape;438;gbb10b688b6_6_319"/>
          <p:cNvCxnSpPr/>
          <p:nvPr/>
        </p:nvCxnSpPr>
        <p:spPr>
          <a:xfrm>
            <a:off x="4540150" y="1229300"/>
            <a:ext cx="0" cy="3929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9" name="Google Shape;439;gbb10b688b6_6_319"/>
          <p:cNvSpPr txBox="1"/>
          <p:nvPr/>
        </p:nvSpPr>
        <p:spPr>
          <a:xfrm>
            <a:off x="155200" y="915925"/>
            <a:ext cx="2308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Single users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Small groups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Experimental users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gbb10b688b6_6_319"/>
          <p:cNvSpPr txBox="1"/>
          <p:nvPr/>
        </p:nvSpPr>
        <p:spPr>
          <a:xfrm>
            <a:off x="6221150" y="999150"/>
            <a:ext cx="297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International projects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Multi-national communities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gbb10b688b6_6_319"/>
          <p:cNvSpPr txBox="1"/>
          <p:nvPr/>
        </p:nvSpPr>
        <p:spPr>
          <a:xfrm>
            <a:off x="347650" y="3580475"/>
            <a:ext cx="4075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68899" lvl="0" marL="26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Char char="●"/>
            </a:pPr>
            <a:r>
              <a:rPr b="1" i="0" lang="en-GB" sz="14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Bring the user to ‘fit for purpose’ services</a:t>
            </a:r>
            <a:endParaRPr b="1" i="0" sz="14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8899" lvl="0" marL="26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Char char="●"/>
            </a:pPr>
            <a:r>
              <a:rPr b="1" i="0" lang="en-GB" sz="14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Bring data to user (DataHub)</a:t>
            </a:r>
            <a:endParaRPr b="1" i="0" sz="14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8899" lvl="0" marL="26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Char char="●"/>
            </a:pPr>
            <a:r>
              <a:rPr b="1" i="0" lang="en-GB" sz="14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Bring application to user (AppDB)</a:t>
            </a:r>
            <a:endParaRPr b="1" i="0" sz="14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8899" lvl="0" marL="26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Char char="●"/>
            </a:pPr>
            <a:r>
              <a:rPr b="1" i="0" lang="en-GB" sz="14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Aligned customer relationship mgm.</a:t>
            </a:r>
            <a:endParaRPr b="1" i="0" sz="14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gbb10b688b6_6_319"/>
          <p:cNvSpPr/>
          <p:nvPr/>
        </p:nvSpPr>
        <p:spPr>
          <a:xfrm>
            <a:off x="293325" y="2881939"/>
            <a:ext cx="254700" cy="246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gbb10b688b6_6_319"/>
          <p:cNvSpPr/>
          <p:nvPr/>
        </p:nvSpPr>
        <p:spPr>
          <a:xfrm>
            <a:off x="654044" y="2994038"/>
            <a:ext cx="254700" cy="246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gbb10b688b6_6_319"/>
          <p:cNvSpPr/>
          <p:nvPr/>
        </p:nvSpPr>
        <p:spPr>
          <a:xfrm>
            <a:off x="958175" y="2881939"/>
            <a:ext cx="254700" cy="246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gbb10b688b6_6_319"/>
          <p:cNvSpPr/>
          <p:nvPr/>
        </p:nvSpPr>
        <p:spPr>
          <a:xfrm>
            <a:off x="1262294" y="3013575"/>
            <a:ext cx="254700" cy="246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gbb10b688b6_6_319"/>
          <p:cNvSpPr/>
          <p:nvPr/>
        </p:nvSpPr>
        <p:spPr>
          <a:xfrm>
            <a:off x="888200" y="3222839"/>
            <a:ext cx="254700" cy="246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gbb10b688b6_6_319"/>
          <p:cNvSpPr/>
          <p:nvPr/>
        </p:nvSpPr>
        <p:spPr>
          <a:xfrm>
            <a:off x="1142894" y="3288638"/>
            <a:ext cx="254700" cy="246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gbb10b688b6_6_319"/>
          <p:cNvSpPr/>
          <p:nvPr/>
        </p:nvSpPr>
        <p:spPr>
          <a:xfrm>
            <a:off x="306700" y="3154014"/>
            <a:ext cx="254700" cy="246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gbb10b688b6_6_319"/>
          <p:cNvSpPr/>
          <p:nvPr/>
        </p:nvSpPr>
        <p:spPr>
          <a:xfrm>
            <a:off x="598219" y="3338475"/>
            <a:ext cx="254700" cy="246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gbb10b688b6_6_319"/>
          <p:cNvSpPr/>
          <p:nvPr/>
        </p:nvSpPr>
        <p:spPr>
          <a:xfrm>
            <a:off x="598225" y="2649589"/>
            <a:ext cx="254700" cy="246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gbb10b688b6_6_319"/>
          <p:cNvSpPr/>
          <p:nvPr/>
        </p:nvSpPr>
        <p:spPr>
          <a:xfrm>
            <a:off x="922675" y="2573139"/>
            <a:ext cx="254700" cy="246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gbb10b688b6_6_319"/>
          <p:cNvSpPr/>
          <p:nvPr/>
        </p:nvSpPr>
        <p:spPr>
          <a:xfrm>
            <a:off x="1247119" y="2683813"/>
            <a:ext cx="254700" cy="246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gbb10b688b6_6_319"/>
          <p:cNvSpPr txBox="1"/>
          <p:nvPr/>
        </p:nvSpPr>
        <p:spPr>
          <a:xfrm>
            <a:off x="217425" y="2706375"/>
            <a:ext cx="1476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resources</a:t>
            </a:r>
            <a:br>
              <a:rPr b="1" i="0" lang="en-GB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GB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(more than EGI-ACE)</a:t>
            </a:r>
            <a:endParaRPr b="1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4" name="Google Shape;454;gbb10b688b6_6_319"/>
          <p:cNvCxnSpPr/>
          <p:nvPr/>
        </p:nvCxnSpPr>
        <p:spPr>
          <a:xfrm>
            <a:off x="1696025" y="1718200"/>
            <a:ext cx="0" cy="87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55" name="Google Shape;455;gbb10b688b6_6_319"/>
          <p:cNvSpPr txBox="1"/>
          <p:nvPr/>
        </p:nvSpPr>
        <p:spPr>
          <a:xfrm>
            <a:off x="1691750" y="1799250"/>
            <a:ext cx="2363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7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User profiling</a:t>
            </a:r>
            <a:endParaRPr b="1" i="0" sz="17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gbb10b688b6_6_319"/>
          <p:cNvSpPr txBox="1"/>
          <p:nvPr/>
        </p:nvSpPr>
        <p:spPr>
          <a:xfrm>
            <a:off x="684100" y="4576375"/>
            <a:ext cx="3355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Project focus on the providers</a:t>
            </a:r>
            <a:endParaRPr b="1" i="0" sz="17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gbb10b688b6_6_319"/>
          <p:cNvSpPr/>
          <p:nvPr/>
        </p:nvSpPr>
        <p:spPr>
          <a:xfrm>
            <a:off x="6184375" y="2694618"/>
            <a:ext cx="924000" cy="471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gbb10b688b6_6_319"/>
          <p:cNvSpPr/>
          <p:nvPr/>
        </p:nvSpPr>
        <p:spPr>
          <a:xfrm>
            <a:off x="6521500" y="2959550"/>
            <a:ext cx="651000" cy="615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gbb10b688b6_6_319"/>
          <p:cNvSpPr/>
          <p:nvPr/>
        </p:nvSpPr>
        <p:spPr>
          <a:xfrm>
            <a:off x="6974225" y="2839675"/>
            <a:ext cx="778200" cy="438600"/>
          </a:xfrm>
          <a:prstGeom prst="snip2DiagRect">
            <a:avLst>
              <a:gd fmla="val 0" name="adj1"/>
              <a:gd fmla="val 16667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gbb10b688b6_6_319"/>
          <p:cNvSpPr/>
          <p:nvPr/>
        </p:nvSpPr>
        <p:spPr>
          <a:xfrm>
            <a:off x="7281425" y="3147675"/>
            <a:ext cx="471000" cy="471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gbb10b688b6_6_319"/>
          <p:cNvSpPr/>
          <p:nvPr/>
        </p:nvSpPr>
        <p:spPr>
          <a:xfrm>
            <a:off x="7552675" y="2670100"/>
            <a:ext cx="651000" cy="651000"/>
          </a:xfrm>
          <a:prstGeom prst="diamon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gbb10b688b6_6_319"/>
          <p:cNvSpPr txBox="1"/>
          <p:nvPr/>
        </p:nvSpPr>
        <p:spPr>
          <a:xfrm>
            <a:off x="6068738" y="2782050"/>
            <a:ext cx="2363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community</a:t>
            </a:r>
            <a:br>
              <a:rPr b="1" i="0" lang="en-GB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GB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Virtual Organisations</a:t>
            </a:r>
            <a:endParaRPr b="1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3" name="Google Shape;463;gbb10b688b6_6_319"/>
          <p:cNvCxnSpPr/>
          <p:nvPr/>
        </p:nvCxnSpPr>
        <p:spPr>
          <a:xfrm>
            <a:off x="7176775" y="1704575"/>
            <a:ext cx="0" cy="87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64" name="Google Shape;464;gbb10b688b6_6_319"/>
          <p:cNvSpPr txBox="1"/>
          <p:nvPr/>
        </p:nvSpPr>
        <p:spPr>
          <a:xfrm>
            <a:off x="7172500" y="1785625"/>
            <a:ext cx="2363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7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Call evaluation</a:t>
            </a:r>
            <a:endParaRPr b="1" i="0" sz="17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gbb10b688b6_6_319"/>
          <p:cNvSpPr txBox="1"/>
          <p:nvPr/>
        </p:nvSpPr>
        <p:spPr>
          <a:xfrm>
            <a:off x="5694350" y="3583000"/>
            <a:ext cx="29793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68899" lvl="0" marL="26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Char char="●"/>
            </a:pPr>
            <a:r>
              <a:rPr b="1" i="0" lang="en-GB" sz="14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Select suitable providers</a:t>
            </a:r>
            <a:endParaRPr b="1" i="0" sz="14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8899" lvl="0" marL="26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Char char="●"/>
            </a:pPr>
            <a:r>
              <a:rPr b="1" i="0" lang="en-GB" sz="14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Select suitable services</a:t>
            </a:r>
            <a:endParaRPr b="1" i="0" sz="14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8899" lvl="0" marL="26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Char char="●"/>
            </a:pPr>
            <a:r>
              <a:rPr b="1" i="0" lang="en-GB" sz="14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Deploy, configure, test</a:t>
            </a:r>
            <a:endParaRPr b="1" i="0" sz="14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8899" lvl="0" marL="26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Char char="●"/>
            </a:pPr>
            <a:r>
              <a:rPr b="1" i="0" lang="en-GB" sz="14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Support scale-up and uptake</a:t>
            </a:r>
            <a:endParaRPr b="1" i="0" sz="14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gbb10b688b6_6_319"/>
          <p:cNvSpPr txBox="1"/>
          <p:nvPr/>
        </p:nvSpPr>
        <p:spPr>
          <a:xfrm>
            <a:off x="5649050" y="4534325"/>
            <a:ext cx="3355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Project focus on the users</a:t>
            </a:r>
            <a:endParaRPr b="1" i="0" sz="17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7" name="Google Shape;467;gbb10b688b6_6_319"/>
          <p:cNvGrpSpPr/>
          <p:nvPr/>
        </p:nvGrpSpPr>
        <p:grpSpPr>
          <a:xfrm>
            <a:off x="1562075" y="2628549"/>
            <a:ext cx="2979476" cy="994424"/>
            <a:chOff x="2478069" y="3413675"/>
            <a:chExt cx="4105657" cy="1257173"/>
          </a:xfrm>
        </p:grpSpPr>
        <p:sp>
          <p:nvSpPr>
            <p:cNvPr id="468" name="Google Shape;468;gbb10b688b6_6_319"/>
            <p:cNvSpPr/>
            <p:nvPr/>
          </p:nvSpPr>
          <p:spPr>
            <a:xfrm>
              <a:off x="2782850" y="3622700"/>
              <a:ext cx="2739000" cy="10257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gbb10b688b6_6_319"/>
            <p:cNvSpPr txBox="1"/>
            <p:nvPr/>
          </p:nvSpPr>
          <p:spPr>
            <a:xfrm>
              <a:off x="4784300" y="3456450"/>
              <a:ext cx="924000" cy="17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i="0" lang="en-GB" sz="900" u="none" cap="none" strike="noStrike">
                  <a:solidFill>
                    <a:srgbClr val="93C47D"/>
                  </a:solidFill>
                  <a:latin typeface="Arial"/>
                  <a:ea typeface="Arial"/>
                  <a:cs typeface="Arial"/>
                  <a:sym typeface="Arial"/>
                </a:rPr>
                <a:t>OneData</a:t>
              </a:r>
              <a:endParaRPr b="1" i="0" sz="900" u="none" cap="none" strike="noStrike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gbb10b688b6_6_319"/>
            <p:cNvSpPr txBox="1"/>
            <p:nvPr/>
          </p:nvSpPr>
          <p:spPr>
            <a:xfrm>
              <a:off x="2478069" y="3597584"/>
              <a:ext cx="651000" cy="40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i="0" lang="en-GB" sz="900" u="none" cap="none" strike="noStrike">
                  <a:solidFill>
                    <a:srgbClr val="93C47D"/>
                  </a:solidFill>
                  <a:latin typeface="Arial"/>
                  <a:ea typeface="Arial"/>
                  <a:cs typeface="Arial"/>
                  <a:sym typeface="Arial"/>
                </a:rPr>
                <a:t>EC3</a:t>
              </a:r>
              <a:endParaRPr b="1" i="0" sz="900" u="none" cap="none" strike="noStrike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gbb10b688b6_6_319"/>
            <p:cNvSpPr txBox="1"/>
            <p:nvPr/>
          </p:nvSpPr>
          <p:spPr>
            <a:xfrm>
              <a:off x="2958850" y="3452900"/>
              <a:ext cx="651000" cy="24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i="0" lang="en-GB" sz="900" u="none" cap="none" strike="noStrike">
                  <a:solidFill>
                    <a:srgbClr val="93C47D"/>
                  </a:solidFill>
                  <a:latin typeface="Arial"/>
                  <a:ea typeface="Arial"/>
                  <a:cs typeface="Arial"/>
                  <a:sym typeface="Arial"/>
                </a:rPr>
                <a:t>VMOps</a:t>
              </a:r>
              <a:endParaRPr b="1" i="0" sz="900" u="none" cap="none" strike="noStrike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gbb10b688b6_6_319"/>
            <p:cNvSpPr txBox="1"/>
            <p:nvPr/>
          </p:nvSpPr>
          <p:spPr>
            <a:xfrm>
              <a:off x="3649050" y="3413675"/>
              <a:ext cx="924000" cy="24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i="0" lang="en-GB" sz="900" u="none" cap="none" strike="noStrike">
                  <a:solidFill>
                    <a:srgbClr val="93C47D"/>
                  </a:solidFill>
                  <a:latin typeface="Arial"/>
                  <a:ea typeface="Arial"/>
                  <a:cs typeface="Arial"/>
                  <a:sym typeface="Arial"/>
                </a:rPr>
                <a:t>Notebooks</a:t>
              </a:r>
              <a:endParaRPr b="1" i="0" sz="900" u="none" cap="none" strike="noStrike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gbb10b688b6_6_319"/>
            <p:cNvSpPr txBox="1"/>
            <p:nvPr/>
          </p:nvSpPr>
          <p:spPr>
            <a:xfrm>
              <a:off x="2944538" y="3522748"/>
              <a:ext cx="2363400" cy="114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n-GB" sz="13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Existing</a:t>
              </a:r>
              <a:br>
                <a:rPr b="1" i="0" lang="en-GB" sz="13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en-GB" sz="13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Virtual Organisations </a:t>
              </a:r>
              <a:br>
                <a:rPr b="1" i="0" lang="en-GB" sz="13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en-GB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(more than EGI-ACE)</a:t>
              </a:r>
              <a:endParaRPr b="1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gbb10b688b6_6_319"/>
            <p:cNvSpPr txBox="1"/>
            <p:nvPr/>
          </p:nvSpPr>
          <p:spPr>
            <a:xfrm>
              <a:off x="5592363" y="4012938"/>
              <a:ext cx="924000" cy="17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i="0" lang="en-GB" sz="900" u="none" cap="none" strike="noStrike">
                  <a:solidFill>
                    <a:srgbClr val="93C47D"/>
                  </a:solidFill>
                  <a:latin typeface="Arial"/>
                  <a:ea typeface="Arial"/>
                  <a:cs typeface="Arial"/>
                  <a:sym typeface="Arial"/>
                </a:rPr>
                <a:t>DIRAC</a:t>
              </a:r>
              <a:endParaRPr b="1" i="0" sz="900" u="none" cap="none" strike="noStrike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gbb10b688b6_6_319"/>
            <p:cNvSpPr txBox="1"/>
            <p:nvPr/>
          </p:nvSpPr>
          <p:spPr>
            <a:xfrm>
              <a:off x="5546300" y="3837450"/>
              <a:ext cx="924000" cy="17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i="0" lang="en-GB" sz="900" u="none" cap="none" strike="noStrike">
                  <a:solidFill>
                    <a:srgbClr val="93C47D"/>
                  </a:solidFill>
                  <a:latin typeface="Arial"/>
                  <a:ea typeface="Arial"/>
                  <a:cs typeface="Arial"/>
                  <a:sym typeface="Arial"/>
                </a:rPr>
                <a:t>DODAS</a:t>
              </a:r>
              <a:endParaRPr b="1" i="0" sz="900" u="none" cap="none" strike="noStrike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gbb10b688b6_6_319"/>
            <p:cNvSpPr txBox="1"/>
            <p:nvPr/>
          </p:nvSpPr>
          <p:spPr>
            <a:xfrm>
              <a:off x="5229900" y="3643350"/>
              <a:ext cx="1071900" cy="17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i="0" lang="en-GB" sz="900" u="none" cap="none" strike="noStrike">
                  <a:solidFill>
                    <a:srgbClr val="93C47D"/>
                  </a:solidFill>
                  <a:latin typeface="Arial"/>
                  <a:ea typeface="Arial"/>
                  <a:cs typeface="Arial"/>
                  <a:sym typeface="Arial"/>
                </a:rPr>
                <a:t>DEEP training</a:t>
              </a:r>
              <a:endParaRPr b="1" i="0" sz="900" u="none" cap="none" strike="noStrike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gbb10b688b6_6_319"/>
            <p:cNvSpPr txBox="1"/>
            <p:nvPr/>
          </p:nvSpPr>
          <p:spPr>
            <a:xfrm>
              <a:off x="5511826" y="4218450"/>
              <a:ext cx="1071900" cy="17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i="0" lang="en-GB" sz="900" u="none" cap="none" strike="noStrike">
                  <a:solidFill>
                    <a:srgbClr val="93C47D"/>
                  </a:solidFill>
                  <a:latin typeface="Arial"/>
                  <a:ea typeface="Arial"/>
                  <a:cs typeface="Arial"/>
                  <a:sym typeface="Arial"/>
                </a:rPr>
                <a:t>INDIGO PaaS</a:t>
              </a:r>
              <a:endParaRPr b="1" i="0" sz="900" u="none" cap="none" strike="noStrike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gbb10b688b6_6_319"/>
            <p:cNvSpPr txBox="1"/>
            <p:nvPr/>
          </p:nvSpPr>
          <p:spPr>
            <a:xfrm>
              <a:off x="5319950" y="4447050"/>
              <a:ext cx="1071900" cy="17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GB" sz="9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...</a:t>
              </a:r>
              <a:endParaRPr b="0" i="0" sz="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bc107b112f_1_9"/>
          <p:cNvSpPr/>
          <p:nvPr/>
        </p:nvSpPr>
        <p:spPr>
          <a:xfrm>
            <a:off x="2499150" y="510850"/>
            <a:ext cx="4548000" cy="4548000"/>
          </a:xfrm>
          <a:prstGeom prst="ellipse">
            <a:avLst/>
          </a:prstGeom>
          <a:solidFill>
            <a:srgbClr val="C55A11">
              <a:alpha val="45098"/>
            </a:srgbClr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Thematic service providers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gbc107b112f_1_9"/>
          <p:cNvSpPr/>
          <p:nvPr/>
        </p:nvSpPr>
        <p:spPr>
          <a:xfrm>
            <a:off x="3003250" y="1408050"/>
            <a:ext cx="3553200" cy="3553200"/>
          </a:xfrm>
          <a:prstGeom prst="ellipse">
            <a:avLst/>
          </a:prstGeom>
          <a:solidFill>
            <a:srgbClr val="A8D08C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Infrastructure partners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gbc107b112f_1_9"/>
          <p:cNvSpPr/>
          <p:nvPr/>
        </p:nvSpPr>
        <p:spPr>
          <a:xfrm>
            <a:off x="3486850" y="2304575"/>
            <a:ext cx="2538600" cy="2538600"/>
          </a:xfrm>
          <a:prstGeom prst="ellipse">
            <a:avLst/>
          </a:prstGeom>
          <a:solidFill>
            <a:srgbClr val="599BD5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EGI Participants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gbc107b112f_1_9"/>
          <p:cNvSpPr txBox="1"/>
          <p:nvPr>
            <p:ph type="title"/>
          </p:nvPr>
        </p:nvSpPr>
        <p:spPr>
          <a:xfrm>
            <a:off x="2579074" y="92950"/>
            <a:ext cx="63906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/>
              <a:t>Joining the EGI-ACE Platform as a provider</a:t>
            </a:r>
            <a:endParaRPr/>
          </a:p>
        </p:txBody>
      </p:sp>
      <p:sp>
        <p:nvSpPr>
          <p:cNvPr id="487" name="Google Shape;487;gbc107b112f_1_9"/>
          <p:cNvSpPr/>
          <p:nvPr/>
        </p:nvSpPr>
        <p:spPr>
          <a:xfrm>
            <a:off x="3975250" y="3105150"/>
            <a:ext cx="1548600" cy="1548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Providers with Virtual access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gbc107b112f_1_9"/>
          <p:cNvSpPr txBox="1"/>
          <p:nvPr/>
        </p:nvSpPr>
        <p:spPr>
          <a:xfrm>
            <a:off x="87400" y="1817175"/>
            <a:ext cx="2404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n-GB" sz="1200" u="none" cap="none" strike="noStrike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Memorandum of Understanding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9" name="Google Shape;489;gbc107b112f_1_9"/>
          <p:cNvCxnSpPr/>
          <p:nvPr/>
        </p:nvCxnSpPr>
        <p:spPr>
          <a:xfrm flipH="1">
            <a:off x="619300" y="2098725"/>
            <a:ext cx="3052200" cy="34200"/>
          </a:xfrm>
          <a:prstGeom prst="straightConnector1">
            <a:avLst/>
          </a:prstGeom>
          <a:noFill/>
          <a:ln cap="flat" cmpd="sng" w="50800">
            <a:solidFill>
              <a:srgbClr val="ED7D31"/>
            </a:solidFill>
            <a:prstDash val="solid"/>
            <a:round/>
            <a:headEnd len="med" w="med" type="oval"/>
            <a:tailEnd len="sm" w="sm" type="none"/>
          </a:ln>
        </p:spPr>
      </p:cxnSp>
      <p:sp>
        <p:nvSpPr>
          <p:cNvPr id="490" name="Google Shape;490;gbc107b112f_1_9"/>
          <p:cNvSpPr txBox="1"/>
          <p:nvPr/>
        </p:nvSpPr>
        <p:spPr>
          <a:xfrm>
            <a:off x="123325" y="2594850"/>
            <a:ext cx="2404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n-GB" sz="1200" u="none" cap="none" strike="noStrike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Membership agreement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1" name="Google Shape;491;gbc107b112f_1_9"/>
          <p:cNvCxnSpPr/>
          <p:nvPr/>
        </p:nvCxnSpPr>
        <p:spPr>
          <a:xfrm flipH="1">
            <a:off x="697255" y="2908457"/>
            <a:ext cx="3210900" cy="21000"/>
          </a:xfrm>
          <a:prstGeom prst="straightConnector1">
            <a:avLst/>
          </a:prstGeom>
          <a:noFill/>
          <a:ln cap="flat" cmpd="sng" w="50800">
            <a:solidFill>
              <a:srgbClr val="ED7D31"/>
            </a:solidFill>
            <a:prstDash val="solid"/>
            <a:round/>
            <a:headEnd len="med" w="med" type="oval"/>
            <a:tailEnd len="sm" w="sm" type="none"/>
          </a:ln>
        </p:spPr>
      </p:cxnSp>
      <p:sp>
        <p:nvSpPr>
          <p:cNvPr id="492" name="Google Shape;492;gbc107b112f_1_9"/>
          <p:cNvSpPr txBox="1"/>
          <p:nvPr/>
        </p:nvSpPr>
        <p:spPr>
          <a:xfrm>
            <a:off x="132975" y="3651900"/>
            <a:ext cx="2404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n-GB" sz="1200" u="none" cap="none" strike="noStrike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Project Grant agreement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3" name="Google Shape;493;gbc107b112f_1_9"/>
          <p:cNvCxnSpPr/>
          <p:nvPr/>
        </p:nvCxnSpPr>
        <p:spPr>
          <a:xfrm rot="10800000">
            <a:off x="697255" y="3933594"/>
            <a:ext cx="3553200" cy="0"/>
          </a:xfrm>
          <a:prstGeom prst="straightConnector1">
            <a:avLst/>
          </a:prstGeom>
          <a:noFill/>
          <a:ln cap="flat" cmpd="sng" w="50800">
            <a:solidFill>
              <a:srgbClr val="ED7D31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494" name="Google Shape;494;gbc107b112f_1_9"/>
          <p:cNvCxnSpPr/>
          <p:nvPr/>
        </p:nvCxnSpPr>
        <p:spPr>
          <a:xfrm rot="10800000">
            <a:off x="668350" y="1275238"/>
            <a:ext cx="2735100" cy="18600"/>
          </a:xfrm>
          <a:prstGeom prst="straightConnector1">
            <a:avLst/>
          </a:prstGeom>
          <a:noFill/>
          <a:ln cap="flat" cmpd="sng" w="50800">
            <a:solidFill>
              <a:srgbClr val="ED7D31"/>
            </a:solidFill>
            <a:prstDash val="solid"/>
            <a:round/>
            <a:headEnd len="med" w="med" type="oval"/>
            <a:tailEnd len="sm" w="sm" type="none"/>
          </a:ln>
        </p:spPr>
      </p:cxnSp>
      <p:sp>
        <p:nvSpPr>
          <p:cNvPr id="495" name="Google Shape;495;gbc107b112f_1_9"/>
          <p:cNvSpPr txBox="1"/>
          <p:nvPr/>
        </p:nvSpPr>
        <p:spPr>
          <a:xfrm>
            <a:off x="87400" y="978975"/>
            <a:ext cx="2404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n-GB" sz="1200" u="none" cap="none" strike="noStrike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Service Level Agreement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6" name="Google Shape;496;gbc107b112f_1_9"/>
          <p:cNvCxnSpPr/>
          <p:nvPr/>
        </p:nvCxnSpPr>
        <p:spPr>
          <a:xfrm flipH="1" rot="10800000">
            <a:off x="6099250" y="1261450"/>
            <a:ext cx="2688300" cy="20400"/>
          </a:xfrm>
          <a:prstGeom prst="straightConnector1">
            <a:avLst/>
          </a:prstGeom>
          <a:noFill/>
          <a:ln cap="flat" cmpd="sng" w="50800">
            <a:solidFill>
              <a:srgbClr val="ED7D31"/>
            </a:solidFill>
            <a:prstDash val="solid"/>
            <a:round/>
            <a:headEnd len="med" w="med" type="oval"/>
            <a:tailEnd len="sm" w="sm" type="none"/>
          </a:ln>
        </p:spPr>
      </p:cxnSp>
      <p:sp>
        <p:nvSpPr>
          <p:cNvPr id="497" name="Google Shape;497;gbc107b112f_1_9"/>
          <p:cNvSpPr txBox="1"/>
          <p:nvPr/>
        </p:nvSpPr>
        <p:spPr>
          <a:xfrm>
            <a:off x="6632650" y="807950"/>
            <a:ext cx="2404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n-GB" sz="1200" u="none" cap="none" strike="noStrike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Receive infrastructure and platform services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8" name="Google Shape;498;gbc107b112f_1_9"/>
          <p:cNvCxnSpPr/>
          <p:nvPr/>
        </p:nvCxnSpPr>
        <p:spPr>
          <a:xfrm>
            <a:off x="5551000" y="2918950"/>
            <a:ext cx="3264300" cy="0"/>
          </a:xfrm>
          <a:prstGeom prst="straightConnector1">
            <a:avLst/>
          </a:prstGeom>
          <a:noFill/>
          <a:ln cap="flat" cmpd="sng" w="50800">
            <a:solidFill>
              <a:srgbClr val="ED7D31"/>
            </a:solidFill>
            <a:prstDash val="solid"/>
            <a:round/>
            <a:headEnd len="med" w="med" type="oval"/>
            <a:tailEnd len="sm" w="sm" type="none"/>
          </a:ln>
        </p:spPr>
      </p:cxnSp>
      <p:sp>
        <p:nvSpPr>
          <p:cNvPr id="499" name="Google Shape;499;gbc107b112f_1_9"/>
          <p:cNvSpPr txBox="1"/>
          <p:nvPr/>
        </p:nvSpPr>
        <p:spPr>
          <a:xfrm>
            <a:off x="7670350" y="2442450"/>
            <a:ext cx="1396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n-GB" sz="1200" u="none" cap="none" strike="noStrike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Integrate with Operation Tools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0" name="Google Shape;500;gbc107b112f_1_9"/>
          <p:cNvCxnSpPr/>
          <p:nvPr/>
        </p:nvCxnSpPr>
        <p:spPr>
          <a:xfrm>
            <a:off x="5870650" y="2196250"/>
            <a:ext cx="2916900" cy="0"/>
          </a:xfrm>
          <a:prstGeom prst="straightConnector1">
            <a:avLst/>
          </a:prstGeom>
          <a:noFill/>
          <a:ln cap="flat" cmpd="sng" w="50800">
            <a:solidFill>
              <a:srgbClr val="ED7D31"/>
            </a:solidFill>
            <a:prstDash val="solid"/>
            <a:round/>
            <a:headEnd len="med" w="med" type="oval"/>
            <a:tailEnd len="sm" w="sm" type="none"/>
          </a:ln>
        </p:spPr>
      </p:cxnSp>
      <p:sp>
        <p:nvSpPr>
          <p:cNvPr id="501" name="Google Shape;501;gbc107b112f_1_9"/>
          <p:cNvSpPr txBox="1"/>
          <p:nvPr/>
        </p:nvSpPr>
        <p:spPr>
          <a:xfrm>
            <a:off x="6708850" y="1722350"/>
            <a:ext cx="2404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n-GB" sz="1200" u="none" cap="none" strike="noStrike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Partner in resource allocation</a:t>
            </a:r>
            <a:endParaRPr b="0" i="1" sz="1200" u="none" cap="none" strike="noStrike">
              <a:solidFill>
                <a:srgbClr val="ED7D3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n-GB" sz="1200" u="none" cap="none" strike="noStrike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Aligned CRM</a:t>
            </a:r>
            <a:endParaRPr b="0" i="1" sz="1200" u="none" cap="none" strike="noStrike">
              <a:solidFill>
                <a:srgbClr val="ED7D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gbc107b112f_1_9"/>
          <p:cNvSpPr/>
          <p:nvPr/>
        </p:nvSpPr>
        <p:spPr>
          <a:xfrm>
            <a:off x="2803000" y="784850"/>
            <a:ext cx="3891000" cy="826800"/>
          </a:xfrm>
          <a:prstGeom prst="leftRightArrow">
            <a:avLst>
              <a:gd fmla="val 69491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RESPOND TO OUR USER CALLS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gbc107b112f_1_9"/>
          <p:cNvSpPr/>
          <p:nvPr/>
        </p:nvSpPr>
        <p:spPr>
          <a:xfrm>
            <a:off x="2803000" y="1623050"/>
            <a:ext cx="3891000" cy="826800"/>
          </a:xfrm>
          <a:prstGeom prst="leftRightArrow">
            <a:avLst>
              <a:gd fmla="val 68838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CONTACT </a:t>
            </a:r>
            <a:r>
              <a:rPr b="1" i="0" lang="en-GB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egi-ace-po@mailman.egi.eu</a:t>
            </a: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gbc107b112f_1_9"/>
          <p:cNvSpPr/>
          <p:nvPr/>
        </p:nvSpPr>
        <p:spPr>
          <a:xfrm>
            <a:off x="2803000" y="2461250"/>
            <a:ext cx="3891000" cy="888300"/>
          </a:xfrm>
          <a:prstGeom prst="leftRightArrow">
            <a:avLst>
              <a:gd fmla="val 71577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CONSULT WITH </a:t>
            </a:r>
            <a:r>
              <a:rPr b="1" i="0" lang="en-GB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https://www.egi.eu/about/egi-council/joining-the-egi-council/</a:t>
            </a: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9" name="Google Shape;509;gbb10b688b6_6_366"/>
          <p:cNvGrpSpPr/>
          <p:nvPr/>
        </p:nvGrpSpPr>
        <p:grpSpPr>
          <a:xfrm>
            <a:off x="1540124" y="551744"/>
            <a:ext cx="4062683" cy="4039919"/>
            <a:chOff x="1016611" y="11993"/>
            <a:chExt cx="4062683" cy="4039919"/>
          </a:xfrm>
        </p:grpSpPr>
        <p:sp>
          <p:nvSpPr>
            <p:cNvPr id="510" name="Google Shape;510;gbb10b688b6_6_366"/>
            <p:cNvSpPr/>
            <p:nvPr/>
          </p:nvSpPr>
          <p:spPr>
            <a:xfrm>
              <a:off x="2107406" y="1114254"/>
              <a:ext cx="1881300" cy="1881300"/>
            </a:xfrm>
            <a:prstGeom prst="ellipse">
              <a:avLst/>
            </a:prstGeom>
            <a:solidFill>
              <a:srgbClr val="3A66B1">
                <a:alpha val="4509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GB" sz="2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13 Data spaces</a:t>
              </a:r>
              <a:endParaRPr b="1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gbb10b688b6_6_366"/>
            <p:cNvSpPr/>
            <p:nvPr/>
          </p:nvSpPr>
          <p:spPr>
            <a:xfrm>
              <a:off x="2577703" y="11993"/>
              <a:ext cx="940500" cy="940500"/>
            </a:xfrm>
            <a:prstGeom prst="ellipse">
              <a:avLst/>
            </a:prstGeom>
            <a:solidFill>
              <a:srgbClr val="DBA9DF">
                <a:alpha val="4509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gbb10b688b6_6_366"/>
            <p:cNvSpPr txBox="1"/>
            <p:nvPr/>
          </p:nvSpPr>
          <p:spPr>
            <a:xfrm>
              <a:off x="2715450" y="149740"/>
              <a:ext cx="665100" cy="6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GB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OPERAS metrics and certification service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gbb10b688b6_6_366"/>
            <p:cNvSpPr/>
            <p:nvPr/>
          </p:nvSpPr>
          <p:spPr>
            <a:xfrm>
              <a:off x="3308506" y="192120"/>
              <a:ext cx="940500" cy="940500"/>
            </a:xfrm>
            <a:prstGeom prst="ellipse">
              <a:avLst/>
            </a:prstGeom>
            <a:solidFill>
              <a:schemeClr val="accent2">
                <a:alpha val="4509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gbb10b688b6_6_366"/>
            <p:cNvSpPr txBox="1"/>
            <p:nvPr/>
          </p:nvSpPr>
          <p:spPr>
            <a:xfrm>
              <a:off x="3446253" y="329867"/>
              <a:ext cx="665100" cy="6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GB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WeNMR (structural biology)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gbb10b688b6_6_366"/>
            <p:cNvSpPr/>
            <p:nvPr/>
          </p:nvSpPr>
          <p:spPr>
            <a:xfrm>
              <a:off x="3871892" y="691236"/>
              <a:ext cx="940500" cy="940500"/>
            </a:xfrm>
            <a:prstGeom prst="ellipse">
              <a:avLst/>
            </a:prstGeom>
            <a:solidFill>
              <a:srgbClr val="C55A11">
                <a:alpha val="4509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gbb10b688b6_6_366"/>
            <p:cNvSpPr txBox="1"/>
            <p:nvPr/>
          </p:nvSpPr>
          <p:spPr>
            <a:xfrm>
              <a:off x="4009639" y="828983"/>
              <a:ext cx="665100" cy="6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GB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Virtual Imaging Platform (medical imaging)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gbb10b688b6_6_366"/>
            <p:cNvSpPr/>
            <p:nvPr/>
          </p:nvSpPr>
          <p:spPr>
            <a:xfrm>
              <a:off x="4138794" y="1395000"/>
              <a:ext cx="940500" cy="940500"/>
            </a:xfrm>
            <a:prstGeom prst="ellipse">
              <a:avLst/>
            </a:prstGeom>
            <a:solidFill>
              <a:srgbClr val="C55A11">
                <a:alpha val="4509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gbb10b688b6_6_366"/>
            <p:cNvSpPr txBox="1"/>
            <p:nvPr/>
          </p:nvSpPr>
          <p:spPr>
            <a:xfrm>
              <a:off x="4259289" y="1532747"/>
              <a:ext cx="771600" cy="6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GB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OpenRiskNet</a:t>
              </a:r>
              <a:br>
                <a:rPr b="0" i="0" lang="en-GB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GB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NanoCommons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gbb10b688b6_6_366"/>
            <p:cNvSpPr/>
            <p:nvPr/>
          </p:nvSpPr>
          <p:spPr>
            <a:xfrm>
              <a:off x="4048069" y="2142187"/>
              <a:ext cx="940500" cy="940500"/>
            </a:xfrm>
            <a:prstGeom prst="ellipse">
              <a:avLst/>
            </a:prstGeom>
            <a:solidFill>
              <a:srgbClr val="C55A11">
                <a:alpha val="4509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gbb10b688b6_6_366"/>
            <p:cNvSpPr txBox="1"/>
            <p:nvPr/>
          </p:nvSpPr>
          <p:spPr>
            <a:xfrm>
              <a:off x="4151312" y="2279934"/>
              <a:ext cx="771600" cy="6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GB" sz="8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UseGalaxy.eu (bioinformatics)</a:t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gbb10b688b6_6_366"/>
            <p:cNvSpPr/>
            <p:nvPr/>
          </p:nvSpPr>
          <p:spPr>
            <a:xfrm>
              <a:off x="3620501" y="2761627"/>
              <a:ext cx="940500" cy="940500"/>
            </a:xfrm>
            <a:prstGeom prst="ellipse">
              <a:avLst/>
            </a:prstGeom>
            <a:solidFill>
              <a:srgbClr val="A8D08C">
                <a:alpha val="4509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gbb10b688b6_6_366"/>
            <p:cNvSpPr txBox="1"/>
            <p:nvPr/>
          </p:nvSpPr>
          <p:spPr>
            <a:xfrm>
              <a:off x="3758248" y="2899374"/>
              <a:ext cx="665100" cy="6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GB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OPENCoastS (circulation forecast)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gbb10b688b6_6_366"/>
            <p:cNvSpPr/>
            <p:nvPr/>
          </p:nvSpPr>
          <p:spPr>
            <a:xfrm>
              <a:off x="2954040" y="3111412"/>
              <a:ext cx="940500" cy="940500"/>
            </a:xfrm>
            <a:prstGeom prst="ellipse">
              <a:avLst/>
            </a:prstGeom>
            <a:solidFill>
              <a:srgbClr val="A8D08C">
                <a:alpha val="4509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gbb10b688b6_6_366"/>
            <p:cNvSpPr txBox="1"/>
            <p:nvPr/>
          </p:nvSpPr>
          <p:spPr>
            <a:xfrm>
              <a:off x="3091787" y="3249159"/>
              <a:ext cx="665100" cy="6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GB" sz="8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ENES</a:t>
              </a:r>
              <a:br>
                <a:rPr b="0" i="0" lang="en-GB" sz="8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GB" sz="8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(climate analytics)</a:t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gbb10b688b6_6_366"/>
            <p:cNvSpPr/>
            <p:nvPr/>
          </p:nvSpPr>
          <p:spPr>
            <a:xfrm>
              <a:off x="2201365" y="3111412"/>
              <a:ext cx="940500" cy="940500"/>
            </a:xfrm>
            <a:prstGeom prst="ellipse">
              <a:avLst/>
            </a:prstGeom>
            <a:solidFill>
              <a:srgbClr val="FFD966">
                <a:alpha val="4509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gbb10b688b6_6_366"/>
            <p:cNvSpPr txBox="1"/>
            <p:nvPr/>
          </p:nvSpPr>
          <p:spPr>
            <a:xfrm>
              <a:off x="2287580" y="3249159"/>
              <a:ext cx="716700" cy="6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GB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PROMINENCE (fusion physics)</a:t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gbb10b688b6_6_366"/>
            <p:cNvSpPr/>
            <p:nvPr/>
          </p:nvSpPr>
          <p:spPr>
            <a:xfrm>
              <a:off x="1534904" y="2761627"/>
              <a:ext cx="940500" cy="940500"/>
            </a:xfrm>
            <a:prstGeom prst="ellipse">
              <a:avLst/>
            </a:prstGeom>
            <a:solidFill>
              <a:srgbClr val="FFD966">
                <a:alpha val="4509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gbb10b688b6_6_366"/>
            <p:cNvSpPr txBox="1"/>
            <p:nvPr/>
          </p:nvSpPr>
          <p:spPr>
            <a:xfrm>
              <a:off x="1672651" y="2899374"/>
              <a:ext cx="665100" cy="6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GB" sz="8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LOFAR science products (astronomy)</a:t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gbb10b688b6_6_366"/>
            <p:cNvSpPr/>
            <p:nvPr/>
          </p:nvSpPr>
          <p:spPr>
            <a:xfrm>
              <a:off x="1107336" y="2142187"/>
              <a:ext cx="940500" cy="940500"/>
            </a:xfrm>
            <a:prstGeom prst="ellipse">
              <a:avLst/>
            </a:prstGeom>
            <a:solidFill>
              <a:srgbClr val="849AD0">
                <a:alpha val="4509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gbb10b688b6_6_366"/>
            <p:cNvSpPr txBox="1"/>
            <p:nvPr/>
          </p:nvSpPr>
          <p:spPr>
            <a:xfrm>
              <a:off x="1245083" y="2279934"/>
              <a:ext cx="665100" cy="6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GB" sz="8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SeaDataNet WebOcean Data Analysis</a:t>
              </a:r>
              <a:endParaRPr b="0" i="0" sz="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gbb10b688b6_6_366"/>
            <p:cNvSpPr/>
            <p:nvPr/>
          </p:nvSpPr>
          <p:spPr>
            <a:xfrm>
              <a:off x="1016611" y="1395000"/>
              <a:ext cx="940500" cy="940500"/>
            </a:xfrm>
            <a:prstGeom prst="ellipse">
              <a:avLst/>
            </a:prstGeom>
            <a:solidFill>
              <a:srgbClr val="8C9FD2">
                <a:alpha val="4509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gbb10b688b6_6_366"/>
            <p:cNvSpPr txBox="1"/>
            <p:nvPr/>
          </p:nvSpPr>
          <p:spPr>
            <a:xfrm>
              <a:off x="1154358" y="1532747"/>
              <a:ext cx="665100" cy="6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GB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EMSO ERIC data services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gbb10b688b6_6_366"/>
            <p:cNvSpPr/>
            <p:nvPr/>
          </p:nvSpPr>
          <p:spPr>
            <a:xfrm>
              <a:off x="1283513" y="691236"/>
              <a:ext cx="940500" cy="940500"/>
            </a:xfrm>
            <a:prstGeom prst="ellipse">
              <a:avLst/>
            </a:prstGeom>
            <a:solidFill>
              <a:srgbClr val="93A6D5">
                <a:alpha val="4509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gbb10b688b6_6_366"/>
            <p:cNvSpPr txBox="1"/>
            <p:nvPr/>
          </p:nvSpPr>
          <p:spPr>
            <a:xfrm>
              <a:off x="1421260" y="828983"/>
              <a:ext cx="665100" cy="6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GB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GBIF Cloud data space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gbb10b688b6_6_366"/>
            <p:cNvSpPr/>
            <p:nvPr/>
          </p:nvSpPr>
          <p:spPr>
            <a:xfrm>
              <a:off x="1846899" y="192120"/>
              <a:ext cx="940500" cy="940500"/>
            </a:xfrm>
            <a:prstGeom prst="ellipse">
              <a:avLst/>
            </a:prstGeom>
            <a:solidFill>
              <a:srgbClr val="8DA9DB">
                <a:alpha val="4509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gbb10b688b6_6_366"/>
            <p:cNvSpPr txBox="1"/>
            <p:nvPr/>
          </p:nvSpPr>
          <p:spPr>
            <a:xfrm>
              <a:off x="1984646" y="329867"/>
              <a:ext cx="665100" cy="6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GB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Disaster mitigation and agriculture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7" name="Google Shape;537;gbb10b688b6_6_366"/>
          <p:cNvSpPr txBox="1"/>
          <p:nvPr/>
        </p:nvSpPr>
        <p:spPr>
          <a:xfrm>
            <a:off x="5389336" y="1102613"/>
            <a:ext cx="2626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Health</a:t>
            </a:r>
            <a:b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b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medicine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gbb10b688b6_6_366"/>
          <p:cNvSpPr txBox="1"/>
          <p:nvPr/>
        </p:nvSpPr>
        <p:spPr>
          <a:xfrm>
            <a:off x="4128355" y="4122423"/>
            <a:ext cx="2139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Climate</a:t>
            </a:r>
            <a:b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research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gbb10b688b6_6_366"/>
          <p:cNvSpPr txBox="1"/>
          <p:nvPr/>
        </p:nvSpPr>
        <p:spPr>
          <a:xfrm>
            <a:off x="0" y="4231971"/>
            <a:ext cx="2679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Energy and physical sciences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gbb10b688b6_6_366"/>
          <p:cNvSpPr txBox="1"/>
          <p:nvPr/>
        </p:nvSpPr>
        <p:spPr>
          <a:xfrm>
            <a:off x="-1116369" y="1430672"/>
            <a:ext cx="2880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Environmental</a:t>
            </a:r>
            <a:b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sciences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gbb10b688b6_6_366"/>
          <p:cNvSpPr txBox="1"/>
          <p:nvPr/>
        </p:nvSpPr>
        <p:spPr>
          <a:xfrm>
            <a:off x="2832499" y="182031"/>
            <a:ext cx="152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Humanities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gbb10b688b6_6_366"/>
          <p:cNvSpPr/>
          <p:nvPr/>
        </p:nvSpPr>
        <p:spPr>
          <a:xfrm>
            <a:off x="8167262" y="986201"/>
            <a:ext cx="940500" cy="940500"/>
          </a:xfrm>
          <a:prstGeom prst="ellipse">
            <a:avLst/>
          </a:prstGeom>
          <a:solidFill>
            <a:srgbClr val="8C9FD2">
              <a:alpha val="4509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gbb10b688b6_6_366"/>
          <p:cNvSpPr txBox="1"/>
          <p:nvPr/>
        </p:nvSpPr>
        <p:spPr>
          <a:xfrm>
            <a:off x="8305009" y="1123948"/>
            <a:ext cx="6651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150" lIns="10150" spcFirstLastPara="1" rIns="10150" wrap="square" tIns="101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Earthquake response and landslide analysis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gbb10b688b6_6_366"/>
          <p:cNvSpPr/>
          <p:nvPr/>
        </p:nvSpPr>
        <p:spPr>
          <a:xfrm>
            <a:off x="8175150" y="1860702"/>
            <a:ext cx="940500" cy="940500"/>
          </a:xfrm>
          <a:prstGeom prst="ellipse">
            <a:avLst/>
          </a:prstGeom>
          <a:solidFill>
            <a:srgbClr val="DBA9DF">
              <a:alpha val="4509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gbb10b688b6_6_366"/>
          <p:cNvSpPr txBox="1"/>
          <p:nvPr/>
        </p:nvSpPr>
        <p:spPr>
          <a:xfrm>
            <a:off x="8314885" y="1998449"/>
            <a:ext cx="6651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150" lIns="10150" spcFirstLastPara="1" rIns="10150" wrap="square" tIns="101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E-RIHS (</a:t>
            </a:r>
            <a:r>
              <a:rPr b="0" i="0" lang="en-GB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heritage object analytics)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gbb10b688b6_6_366"/>
          <p:cNvSpPr/>
          <p:nvPr/>
        </p:nvSpPr>
        <p:spPr>
          <a:xfrm>
            <a:off x="6508590" y="1840507"/>
            <a:ext cx="940500" cy="940500"/>
          </a:xfrm>
          <a:prstGeom prst="ellipse">
            <a:avLst/>
          </a:prstGeom>
          <a:solidFill>
            <a:srgbClr val="FFD966">
              <a:alpha val="4509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gbb10b688b6_6_366"/>
          <p:cNvSpPr txBox="1"/>
          <p:nvPr/>
        </p:nvSpPr>
        <p:spPr>
          <a:xfrm>
            <a:off x="6594805" y="1978254"/>
            <a:ext cx="7167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150" lIns="10150" spcFirstLastPara="1" rIns="10150" wrap="square" tIns="101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VIRGO </a:t>
            </a:r>
            <a:br>
              <a:rPr b="0" i="0" lang="en-GB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(gravitational waves)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gbb10b688b6_6_366"/>
          <p:cNvSpPr/>
          <p:nvPr/>
        </p:nvSpPr>
        <p:spPr>
          <a:xfrm>
            <a:off x="7334088" y="2691601"/>
            <a:ext cx="940500" cy="940500"/>
          </a:xfrm>
          <a:prstGeom prst="ellipse">
            <a:avLst/>
          </a:prstGeom>
          <a:solidFill>
            <a:schemeClr val="accent2">
              <a:alpha val="45098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gbb10b688b6_6_366"/>
          <p:cNvSpPr txBox="1"/>
          <p:nvPr/>
        </p:nvSpPr>
        <p:spPr>
          <a:xfrm>
            <a:off x="7471835" y="2829348"/>
            <a:ext cx="6651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150" lIns="10150" spcFirstLastPara="1" rIns="10150" wrap="square" tIns="101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PHIRI (population health)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gbb10b688b6_6_366"/>
          <p:cNvSpPr/>
          <p:nvPr/>
        </p:nvSpPr>
        <p:spPr>
          <a:xfrm>
            <a:off x="7329177" y="1860702"/>
            <a:ext cx="940500" cy="940500"/>
          </a:xfrm>
          <a:prstGeom prst="ellipse">
            <a:avLst/>
          </a:prstGeom>
          <a:solidFill>
            <a:srgbClr val="FFD966">
              <a:alpha val="4509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gbb10b688b6_6_366"/>
          <p:cNvSpPr txBox="1"/>
          <p:nvPr/>
        </p:nvSpPr>
        <p:spPr>
          <a:xfrm>
            <a:off x="7466924" y="1998449"/>
            <a:ext cx="6651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150" lIns="10150" spcFirstLastPara="1" rIns="10150" wrap="square" tIns="101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MeerKAT workflows (astronomy)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gbb10b688b6_6_366"/>
          <p:cNvSpPr/>
          <p:nvPr/>
        </p:nvSpPr>
        <p:spPr>
          <a:xfrm>
            <a:off x="7328382" y="981555"/>
            <a:ext cx="940500" cy="940500"/>
          </a:xfrm>
          <a:prstGeom prst="ellipse">
            <a:avLst/>
          </a:prstGeom>
          <a:solidFill>
            <a:srgbClr val="8C9FD2">
              <a:alpha val="4509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gbb10b688b6_6_366"/>
          <p:cNvSpPr txBox="1"/>
          <p:nvPr/>
        </p:nvSpPr>
        <p:spPr>
          <a:xfrm>
            <a:off x="7466129" y="1119302"/>
            <a:ext cx="6651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150" lIns="10150" spcFirstLastPara="1" rIns="10150" wrap="square" tIns="101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GEOSS Portal and GEO DAB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gbb10b688b6_6_366"/>
          <p:cNvSpPr/>
          <p:nvPr/>
        </p:nvSpPr>
        <p:spPr>
          <a:xfrm>
            <a:off x="6481149" y="1009608"/>
            <a:ext cx="940500" cy="940500"/>
          </a:xfrm>
          <a:prstGeom prst="ellipse">
            <a:avLst/>
          </a:prstGeom>
          <a:solidFill>
            <a:srgbClr val="8C9FD2">
              <a:alpha val="4509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gbb10b688b6_6_366"/>
          <p:cNvSpPr txBox="1"/>
          <p:nvPr/>
        </p:nvSpPr>
        <p:spPr>
          <a:xfrm>
            <a:off x="6618896" y="1147355"/>
            <a:ext cx="6651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150" lIns="10150" spcFirstLastPara="1" rIns="10150" wrap="square" tIns="101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EISCAT_3D Data Portal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(atmospheric physics)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gbb10b688b6_6_366"/>
          <p:cNvSpPr txBox="1"/>
          <p:nvPr/>
        </p:nvSpPr>
        <p:spPr>
          <a:xfrm>
            <a:off x="6594800" y="587825"/>
            <a:ext cx="2537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 Early adopters</a:t>
            </a:r>
            <a:endParaRPr b="1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gbb10b688b6_6_366"/>
          <p:cNvSpPr/>
          <p:nvPr/>
        </p:nvSpPr>
        <p:spPr>
          <a:xfrm>
            <a:off x="5063896" y="2671494"/>
            <a:ext cx="1696200" cy="1087800"/>
          </a:xfrm>
          <a:prstGeom prst="wedgeRectCallout">
            <a:avLst>
              <a:gd fmla="val -105788" name="adj1"/>
              <a:gd fmla="val 69933" name="adj2"/>
            </a:avLst>
          </a:prstGeom>
          <a:solidFill>
            <a:schemeClr val="lt2"/>
          </a:solidFill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b="0" i="0" lang="en-GB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JupyterLab</a:t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b="0" i="0" lang="en-GB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Enes libraries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b="0" i="0" lang="en-GB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b="0" i="0" lang="en-GB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Synda &amp; DataHub</a:t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b="0" i="0" lang="en-GB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ESGF data archive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b="0" i="0" lang="en-GB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Cloud and HPC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bb10b688b6_7_6"/>
          <p:cNvSpPr txBox="1"/>
          <p:nvPr>
            <p:ph idx="1" type="body"/>
          </p:nvPr>
        </p:nvSpPr>
        <p:spPr>
          <a:xfrm>
            <a:off x="176645" y="1369219"/>
            <a:ext cx="8754300" cy="3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b="1" lang="en-GB"/>
              <a:t>EGI-ACE delivers the Compute platform in EOSC</a:t>
            </a:r>
            <a:endParaRPr b="1"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Compute continuum with HTC, Cloud and HPC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Online data analytics services</a:t>
            </a:r>
            <a:endParaRPr/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1" lang="en-GB"/>
              <a:t>We are open for business !</a:t>
            </a:r>
            <a:endParaRPr b="1"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Most of our services are already available in the EOSC Portal: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https://marketplace.eosc-portal.eu/services?related_platforms=52</a:t>
            </a:r>
            <a:r>
              <a:rPr lang="en-GB"/>
              <a:t> 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1st call for user communities to open in March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Providers can join via an MoU, with EGI Membership, or SLA (via user comm call)</a:t>
            </a:r>
            <a:endParaRPr/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1" lang="en-GB"/>
              <a:t>Collaboration with INFRAOESC-07 projects starts today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563" name="Google Shape;563;gbb10b688b6_7_6"/>
          <p:cNvSpPr txBox="1"/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/>
              <a:t>Summary</a:t>
            </a:r>
            <a:endParaRPr/>
          </a:p>
        </p:txBody>
      </p:sp>
      <p:sp>
        <p:nvSpPr>
          <p:cNvPr id="564" name="Google Shape;564;gbb10b688b6_7_6"/>
          <p:cNvSpPr txBox="1"/>
          <p:nvPr>
            <p:ph idx="2" type="subTitle"/>
          </p:nvPr>
        </p:nvSpPr>
        <p:spPr>
          <a:xfrm>
            <a:off x="2579076" y="628358"/>
            <a:ext cx="4728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bb10b688b6_7_13"/>
          <p:cNvSpPr txBox="1"/>
          <p:nvPr/>
        </p:nvSpPr>
        <p:spPr>
          <a:xfrm>
            <a:off x="2525775" y="2023450"/>
            <a:ext cx="4075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GB" sz="3000" u="none" cap="none" strike="noStrike">
                <a:solidFill>
                  <a:srgbClr val="005FAB"/>
                </a:solidFill>
                <a:latin typeface="Calibri"/>
                <a:ea typeface="Calibri"/>
                <a:cs typeface="Calibri"/>
                <a:sym typeface="Calibri"/>
              </a:rPr>
              <a:t>Thank you. Questions?</a:t>
            </a:r>
            <a:endParaRPr b="1" i="0" sz="3000" u="none" cap="none" strike="noStrike">
              <a:solidFill>
                <a:srgbClr val="005F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Google Shape;66;ga27a77131a_0_0"/>
          <p:cNvCxnSpPr>
            <a:stCxn id="67" idx="4"/>
            <a:endCxn id="68" idx="4"/>
          </p:cNvCxnSpPr>
          <p:nvPr/>
        </p:nvCxnSpPr>
        <p:spPr>
          <a:xfrm flipH="1">
            <a:off x="3627627" y="717209"/>
            <a:ext cx="5100" cy="3590100"/>
          </a:xfrm>
          <a:prstGeom prst="straightConnector1">
            <a:avLst/>
          </a:prstGeom>
          <a:noFill/>
          <a:ln cap="flat" cmpd="sng" w="9525">
            <a:solidFill>
              <a:srgbClr val="A1A1A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9" name="Google Shape;69;ga27a77131a_0_0"/>
          <p:cNvSpPr/>
          <p:nvPr/>
        </p:nvSpPr>
        <p:spPr>
          <a:xfrm>
            <a:off x="165698" y="760977"/>
            <a:ext cx="1871758" cy="4166963"/>
          </a:xfrm>
          <a:prstGeom prst="rect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ga27a77131a_0_0"/>
          <p:cNvSpPr txBox="1"/>
          <p:nvPr>
            <p:ph type="title"/>
          </p:nvPr>
        </p:nvSpPr>
        <p:spPr>
          <a:xfrm>
            <a:off x="799373" y="2466698"/>
            <a:ext cx="12381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>
                <a:solidFill>
                  <a:schemeClr val="lt1"/>
                </a:solidFill>
              </a:rPr>
              <a:t>Agenda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/>
          </a:p>
        </p:txBody>
      </p:sp>
      <p:sp>
        <p:nvSpPr>
          <p:cNvPr id="71" name="Google Shape;71;ga27a77131a_0_0"/>
          <p:cNvSpPr/>
          <p:nvPr/>
        </p:nvSpPr>
        <p:spPr>
          <a:xfrm>
            <a:off x="711882" y="2190878"/>
            <a:ext cx="1325574" cy="736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ga27a77131a_0_0"/>
          <p:cNvSpPr/>
          <p:nvPr/>
        </p:nvSpPr>
        <p:spPr>
          <a:xfrm>
            <a:off x="711882" y="3122666"/>
            <a:ext cx="1325574" cy="736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ga27a77131a_0_0"/>
          <p:cNvSpPr/>
          <p:nvPr/>
        </p:nvSpPr>
        <p:spPr>
          <a:xfrm rot="5400000">
            <a:off x="172342" y="2656773"/>
            <a:ext cx="1005433" cy="736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ga27a77131a_0_0"/>
          <p:cNvSpPr/>
          <p:nvPr/>
        </p:nvSpPr>
        <p:spPr>
          <a:xfrm>
            <a:off x="2858552" y="1025859"/>
            <a:ext cx="331500" cy="45600"/>
          </a:xfrm>
          <a:prstGeom prst="rect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ga27a77131a_0_0"/>
          <p:cNvSpPr/>
          <p:nvPr/>
        </p:nvSpPr>
        <p:spPr>
          <a:xfrm>
            <a:off x="2861342" y="1348301"/>
            <a:ext cx="331500" cy="45600"/>
          </a:xfrm>
          <a:prstGeom prst="rect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ga27a77131a_0_0"/>
          <p:cNvSpPr/>
          <p:nvPr/>
        </p:nvSpPr>
        <p:spPr>
          <a:xfrm rot="5400000">
            <a:off x="2665481" y="1185011"/>
            <a:ext cx="363900" cy="45600"/>
          </a:xfrm>
          <a:prstGeom prst="rect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ga27a77131a_0_0"/>
          <p:cNvSpPr/>
          <p:nvPr/>
        </p:nvSpPr>
        <p:spPr>
          <a:xfrm>
            <a:off x="2898156" y="1089990"/>
            <a:ext cx="589200" cy="235500"/>
          </a:xfrm>
          <a:prstGeom prst="homePlate">
            <a:avLst>
              <a:gd fmla="val 50000" name="adj"/>
            </a:avLst>
          </a:prstGeom>
          <a:solidFill>
            <a:srgbClr val="E7E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ga27a77131a_0_0"/>
          <p:cNvSpPr/>
          <p:nvPr/>
        </p:nvSpPr>
        <p:spPr>
          <a:xfrm>
            <a:off x="2875176" y="2022423"/>
            <a:ext cx="331500" cy="45600"/>
          </a:xfrm>
          <a:prstGeom prst="rect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ga27a77131a_0_0"/>
          <p:cNvSpPr/>
          <p:nvPr/>
        </p:nvSpPr>
        <p:spPr>
          <a:xfrm>
            <a:off x="2856365" y="2345317"/>
            <a:ext cx="331500" cy="45600"/>
          </a:xfrm>
          <a:prstGeom prst="rect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ga27a77131a_0_0"/>
          <p:cNvSpPr/>
          <p:nvPr/>
        </p:nvSpPr>
        <p:spPr>
          <a:xfrm rot="5400000">
            <a:off x="2677757" y="2181575"/>
            <a:ext cx="363900" cy="45600"/>
          </a:xfrm>
          <a:prstGeom prst="rect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ga27a77131a_0_0"/>
          <p:cNvSpPr/>
          <p:nvPr/>
        </p:nvSpPr>
        <p:spPr>
          <a:xfrm>
            <a:off x="2910432" y="2086554"/>
            <a:ext cx="589200" cy="235500"/>
          </a:xfrm>
          <a:prstGeom prst="homePlate">
            <a:avLst>
              <a:gd fmla="val 50000" name="adj"/>
            </a:avLst>
          </a:prstGeom>
          <a:solidFill>
            <a:srgbClr val="E7E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ga27a77131a_0_0"/>
          <p:cNvSpPr/>
          <p:nvPr/>
        </p:nvSpPr>
        <p:spPr>
          <a:xfrm>
            <a:off x="2870827" y="3040634"/>
            <a:ext cx="331500" cy="45600"/>
          </a:xfrm>
          <a:prstGeom prst="rect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ga27a77131a_0_0"/>
          <p:cNvSpPr/>
          <p:nvPr/>
        </p:nvSpPr>
        <p:spPr>
          <a:xfrm>
            <a:off x="2870234" y="3363302"/>
            <a:ext cx="331500" cy="45600"/>
          </a:xfrm>
          <a:prstGeom prst="rect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a27a77131a_0_0"/>
          <p:cNvSpPr/>
          <p:nvPr/>
        </p:nvSpPr>
        <p:spPr>
          <a:xfrm rot="5400000">
            <a:off x="2677756" y="3199786"/>
            <a:ext cx="363900" cy="45600"/>
          </a:xfrm>
          <a:prstGeom prst="rect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ga27a77131a_0_0"/>
          <p:cNvSpPr/>
          <p:nvPr/>
        </p:nvSpPr>
        <p:spPr>
          <a:xfrm>
            <a:off x="2910431" y="3104765"/>
            <a:ext cx="589200" cy="235500"/>
          </a:xfrm>
          <a:prstGeom prst="homePlate">
            <a:avLst>
              <a:gd fmla="val 50000" name="adj"/>
            </a:avLst>
          </a:prstGeom>
          <a:solidFill>
            <a:srgbClr val="E7E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ga27a77131a_0_0"/>
          <p:cNvSpPr/>
          <p:nvPr/>
        </p:nvSpPr>
        <p:spPr>
          <a:xfrm>
            <a:off x="2876966" y="4085666"/>
            <a:ext cx="331500" cy="45600"/>
          </a:xfrm>
          <a:prstGeom prst="rect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ga27a77131a_0_0"/>
          <p:cNvSpPr/>
          <p:nvPr/>
        </p:nvSpPr>
        <p:spPr>
          <a:xfrm>
            <a:off x="2876966" y="4408335"/>
            <a:ext cx="331500" cy="45600"/>
          </a:xfrm>
          <a:prstGeom prst="rect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ga27a77131a_0_0"/>
          <p:cNvSpPr/>
          <p:nvPr/>
        </p:nvSpPr>
        <p:spPr>
          <a:xfrm rot="5400000">
            <a:off x="2683896" y="4244818"/>
            <a:ext cx="363900" cy="45600"/>
          </a:xfrm>
          <a:prstGeom prst="rect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ga27a77131a_0_0"/>
          <p:cNvSpPr/>
          <p:nvPr/>
        </p:nvSpPr>
        <p:spPr>
          <a:xfrm>
            <a:off x="2916570" y="4149797"/>
            <a:ext cx="589200" cy="235500"/>
          </a:xfrm>
          <a:prstGeom prst="homePlate">
            <a:avLst>
              <a:gd fmla="val 50000" name="adj"/>
            </a:avLst>
          </a:prstGeom>
          <a:solidFill>
            <a:srgbClr val="E7E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a27a77131a_0_0"/>
          <p:cNvSpPr/>
          <p:nvPr/>
        </p:nvSpPr>
        <p:spPr>
          <a:xfrm>
            <a:off x="3592827" y="1164809"/>
            <a:ext cx="79800" cy="85800"/>
          </a:xfrm>
          <a:prstGeom prst="ellipse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ga27a77131a_0_0"/>
          <p:cNvSpPr/>
          <p:nvPr/>
        </p:nvSpPr>
        <p:spPr>
          <a:xfrm>
            <a:off x="3592492" y="2172186"/>
            <a:ext cx="79800" cy="85800"/>
          </a:xfrm>
          <a:prstGeom prst="ellipse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ga27a77131a_0_0"/>
          <p:cNvSpPr/>
          <p:nvPr/>
        </p:nvSpPr>
        <p:spPr>
          <a:xfrm>
            <a:off x="3596066" y="3179584"/>
            <a:ext cx="79800" cy="85800"/>
          </a:xfrm>
          <a:prstGeom prst="ellipse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ga27a77131a_0_0"/>
          <p:cNvSpPr/>
          <p:nvPr/>
        </p:nvSpPr>
        <p:spPr>
          <a:xfrm>
            <a:off x="3587636" y="4221548"/>
            <a:ext cx="79800" cy="85800"/>
          </a:xfrm>
          <a:prstGeom prst="ellipse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ga27a77131a_0_0"/>
          <p:cNvSpPr/>
          <p:nvPr/>
        </p:nvSpPr>
        <p:spPr>
          <a:xfrm>
            <a:off x="3778128" y="971029"/>
            <a:ext cx="1755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EGI-ACE overview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" id="94" name="Google Shape;94;ga27a77131a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6762" y="1587120"/>
            <a:ext cx="208553" cy="2085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ock" id="95" name="Google Shape;95;ga27a77131a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01286" y="898805"/>
            <a:ext cx="114363" cy="11436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ga27a77131a_0_0"/>
          <p:cNvSpPr/>
          <p:nvPr/>
        </p:nvSpPr>
        <p:spPr>
          <a:xfrm>
            <a:off x="2938016" y="874666"/>
            <a:ext cx="300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-GB" sz="5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40m</a:t>
            </a:r>
            <a:endParaRPr b="0" i="0" sz="700" u="none" cap="none" strike="noStrik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lock" id="97" name="Google Shape;97;ga27a77131a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07948" y="1897185"/>
            <a:ext cx="114363" cy="114363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ga27a77131a_0_0"/>
          <p:cNvSpPr/>
          <p:nvPr/>
        </p:nvSpPr>
        <p:spPr>
          <a:xfrm>
            <a:off x="2944678" y="1873044"/>
            <a:ext cx="300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-GB" sz="5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60m</a:t>
            </a:r>
            <a:endParaRPr b="0" i="0" sz="700" u="none" cap="none" strike="noStrik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lock" id="99" name="Google Shape;99;ga27a77131a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30564" y="2918425"/>
            <a:ext cx="114363" cy="11436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a27a77131a_0_0"/>
          <p:cNvSpPr/>
          <p:nvPr/>
        </p:nvSpPr>
        <p:spPr>
          <a:xfrm>
            <a:off x="2967293" y="2894286"/>
            <a:ext cx="344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-GB" sz="5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60m</a:t>
            </a:r>
            <a:endParaRPr b="0" i="0" sz="700" u="none" cap="none" strike="noStrik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lock" id="101" name="Google Shape;101;ga27a77131a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44728" y="3968261"/>
            <a:ext cx="114363" cy="11436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a27a77131a_0_0"/>
          <p:cNvSpPr/>
          <p:nvPr/>
        </p:nvSpPr>
        <p:spPr>
          <a:xfrm>
            <a:off x="2981458" y="3944122"/>
            <a:ext cx="300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-GB" sz="5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60m</a:t>
            </a:r>
            <a:endParaRPr b="0" i="0" sz="700" u="none" cap="none" strike="noStrik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lock" id="103" name="Google Shape;103;ga27a77131a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30776" y="1496773"/>
            <a:ext cx="117523" cy="11752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a27a77131a_0_0"/>
          <p:cNvSpPr/>
          <p:nvPr/>
        </p:nvSpPr>
        <p:spPr>
          <a:xfrm>
            <a:off x="2958583" y="1471276"/>
            <a:ext cx="300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-GB" sz="5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10m</a:t>
            </a:r>
            <a:endParaRPr b="0" i="0" sz="700" u="none" cap="none" strike="noStrik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ga27a77131a_0_0"/>
          <p:cNvSpPr/>
          <p:nvPr/>
        </p:nvSpPr>
        <p:spPr>
          <a:xfrm>
            <a:off x="3765175" y="1796800"/>
            <a:ext cx="2382300" cy="9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Infrastructure services: highlights from the compute, data, security areas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a27a77131a_0_0"/>
          <p:cNvSpPr/>
          <p:nvPr/>
        </p:nvSpPr>
        <p:spPr>
          <a:xfrm>
            <a:off x="3769600" y="2979325"/>
            <a:ext cx="3265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Data spaces: Services for online analytics</a:t>
            </a:r>
            <a:endParaRPr b="1" i="0" sz="1400" u="none" cap="none" strike="noStrike">
              <a:solidFill>
                <a:srgbClr val="2274B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2274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ga27a77131a_0_0"/>
          <p:cNvSpPr/>
          <p:nvPr/>
        </p:nvSpPr>
        <p:spPr>
          <a:xfrm>
            <a:off x="3749291" y="4030148"/>
            <a:ext cx="2090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Partners presentation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ga27a77131a_0_0"/>
          <p:cNvSpPr/>
          <p:nvPr/>
        </p:nvSpPr>
        <p:spPr>
          <a:xfrm>
            <a:off x="7064126" y="1047692"/>
            <a:ext cx="1537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-GB" sz="6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Speaker</a:t>
            </a:r>
            <a:r>
              <a:rPr b="0" i="0" lang="en-GB" sz="6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: Gergely Sipos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ga27a77131a_0_0"/>
          <p:cNvSpPr/>
          <p:nvPr/>
        </p:nvSpPr>
        <p:spPr>
          <a:xfrm>
            <a:off x="7064125" y="1936975"/>
            <a:ext cx="1793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-GB" sz="6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Speaker</a:t>
            </a:r>
            <a:r>
              <a:rPr b="0" i="0" lang="en-GB" sz="6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b="0" i="0" sz="600" u="none" cap="none" strike="noStrik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GB" sz="6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Enol Fernandez  - Compute</a:t>
            </a:r>
            <a:endParaRPr b="0" i="0" sz="600" u="none" cap="none" strike="noStrik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GB" sz="6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Andrea Manzi - Data</a:t>
            </a:r>
            <a:endParaRPr b="0" i="0" sz="600" u="none" cap="none" strike="noStrik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GB" sz="6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Diego Scardaci - Federation and access services</a:t>
            </a:r>
            <a:endParaRPr b="0" i="0" sz="600" u="none" cap="none" strike="noStrik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ga27a77131a_0_0"/>
          <p:cNvSpPr/>
          <p:nvPr/>
        </p:nvSpPr>
        <p:spPr>
          <a:xfrm>
            <a:off x="7064125" y="3011047"/>
            <a:ext cx="1537200" cy="7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-GB" sz="6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Speakers</a:t>
            </a:r>
            <a:r>
              <a:rPr b="0" i="0" lang="en-GB" sz="6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0" i="0" sz="600" u="none" cap="none" strike="noStrik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GB" sz="6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Fabrizio Antonio (CCMC)</a:t>
            </a:r>
            <a:br>
              <a:rPr b="0" i="0" lang="en-GB" sz="6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6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Dick M. A. Schaap (MARIS)</a:t>
            </a:r>
            <a:br>
              <a:rPr b="0" i="0" lang="en-GB" sz="6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6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Agnes Mika (ASTRON)</a:t>
            </a:r>
            <a:br>
              <a:rPr b="0" i="0" lang="en-GB" sz="6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6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Björn Grüning (Uni Freiburg)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a27a77131a_0_0"/>
          <p:cNvSpPr/>
          <p:nvPr/>
        </p:nvSpPr>
        <p:spPr>
          <a:xfrm>
            <a:off x="7064198" y="4100815"/>
            <a:ext cx="1537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-GB" sz="6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Speakers</a:t>
            </a:r>
            <a:r>
              <a:rPr b="0" i="0" lang="en-GB" sz="6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: Debora Testi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GB" sz="6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                  Paolo Manghi</a:t>
            </a:r>
            <a:endParaRPr b="0" i="0" sz="600" u="none" cap="none" strike="noStrik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GB" sz="6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                  Raul Palma</a:t>
            </a:r>
            <a:endParaRPr b="0" i="0" sz="600" u="none" cap="none" strike="noStrik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GB" sz="6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                  Christian Briese</a:t>
            </a:r>
            <a:endParaRPr b="0" i="0" sz="600" u="none" cap="none" strike="noStrik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a27a77131a_0_0"/>
          <p:cNvSpPr/>
          <p:nvPr/>
        </p:nvSpPr>
        <p:spPr>
          <a:xfrm>
            <a:off x="3874625" y="4236675"/>
            <a:ext cx="3265800" cy="13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89999" lvl="0" marL="8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4B4"/>
              </a:buClr>
              <a:buSzPts val="800"/>
              <a:buFont typeface="Calibri"/>
              <a:buChar char="●"/>
            </a:pPr>
            <a:r>
              <a:rPr b="0" i="0" lang="en-GB" sz="800" u="none" cap="none" strike="noStrike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DICE (Data Infrastructure Capacity for EOSC)</a:t>
            </a:r>
            <a:endParaRPr b="0" i="0" sz="800" u="none" cap="none" strike="noStrike">
              <a:solidFill>
                <a:srgbClr val="2274B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9999" lvl="0" marL="8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4B4"/>
              </a:buClr>
              <a:buSzPts val="800"/>
              <a:buFont typeface="Calibri"/>
              <a:buChar char="●"/>
            </a:pPr>
            <a:r>
              <a:rPr b="0" i="0" lang="en-GB" sz="800" u="none" cap="none" strike="noStrike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OpenAIRE-Nexus (Scholarly Communication Services for EOSC users)</a:t>
            </a:r>
            <a:endParaRPr b="0" i="0" sz="800" u="none" cap="none" strike="noStrike">
              <a:solidFill>
                <a:srgbClr val="2274B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9999" lvl="0" marL="8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4B4"/>
              </a:buClr>
              <a:buSzPts val="800"/>
              <a:buFont typeface="Calibri"/>
              <a:buChar char="●"/>
            </a:pPr>
            <a:r>
              <a:rPr b="0" i="0" lang="en-GB" sz="800" u="none" cap="none" strike="noStrike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RELIANCE (REsearch LIfecycle mAnagemeNt for Earth Science Communities and CopErnicus users in EOSC)</a:t>
            </a:r>
            <a:endParaRPr b="0" i="0" sz="800" u="none" cap="none" strike="noStrike">
              <a:solidFill>
                <a:srgbClr val="2274B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9999" lvl="0" marL="8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4B4"/>
              </a:buClr>
              <a:buSzPts val="800"/>
              <a:buFont typeface="Calibri"/>
              <a:buChar char="●"/>
            </a:pPr>
            <a:r>
              <a:rPr b="0" i="0" lang="en-GB" sz="800" u="none" cap="none" strike="noStrike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C-SCALE (Copernicus - eoSC AnaLytics Engine)</a:t>
            </a:r>
            <a:endParaRPr b="0" i="0" sz="800" u="none" cap="none" strike="noStrike">
              <a:solidFill>
                <a:srgbClr val="2274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lock" id="113" name="Google Shape;113;ga27a77131a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53651" y="3427461"/>
            <a:ext cx="117523" cy="117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a27a77131a_0_0"/>
          <p:cNvSpPr/>
          <p:nvPr/>
        </p:nvSpPr>
        <p:spPr>
          <a:xfrm>
            <a:off x="2981458" y="3478163"/>
            <a:ext cx="300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-GB" sz="5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60m</a:t>
            </a:r>
            <a:endParaRPr b="0" i="0" sz="700" u="none" cap="none" strike="noStrik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&#10;&#10;Description automatically generated" id="115" name="Google Shape;115;ga27a77131a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9637" y="2603407"/>
            <a:ext cx="208553" cy="2085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ock" id="116" name="Google Shape;116;ga27a77131a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53651" y="2513061"/>
            <a:ext cx="117523" cy="117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a27a77131a_0_0"/>
          <p:cNvSpPr/>
          <p:nvPr/>
        </p:nvSpPr>
        <p:spPr>
          <a:xfrm>
            <a:off x="2981458" y="2487563"/>
            <a:ext cx="300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-GB" sz="500" u="none" cap="none" strike="noStrike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10m</a:t>
            </a:r>
            <a:endParaRPr b="0" i="0" sz="700" u="none" cap="none" strike="noStrike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ga27a77131a_0_0"/>
          <p:cNvSpPr txBox="1"/>
          <p:nvPr/>
        </p:nvSpPr>
        <p:spPr>
          <a:xfrm>
            <a:off x="2077050" y="1061450"/>
            <a:ext cx="747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FFFFFF"/>
                </a:solidFill>
                <a:highlight>
                  <a:srgbClr val="2274B4"/>
                </a:highlight>
                <a:latin typeface="Calibri"/>
                <a:ea typeface="Calibri"/>
                <a:cs typeface="Calibri"/>
                <a:sym typeface="Calibri"/>
              </a:rPr>
              <a:t>09:10</a:t>
            </a:r>
            <a:r>
              <a:rPr b="0" i="0" lang="en-GB" sz="700" u="none" cap="none" strike="noStrike">
                <a:solidFill>
                  <a:srgbClr val="1A63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→ 09:40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ga27a77131a_0_0"/>
          <p:cNvSpPr txBox="1"/>
          <p:nvPr/>
        </p:nvSpPr>
        <p:spPr>
          <a:xfrm>
            <a:off x="2073413" y="2067000"/>
            <a:ext cx="747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FFFFFF"/>
                </a:solidFill>
                <a:highlight>
                  <a:srgbClr val="2274B4"/>
                </a:highlight>
                <a:latin typeface="Calibri"/>
                <a:ea typeface="Calibri"/>
                <a:cs typeface="Calibri"/>
                <a:sym typeface="Calibri"/>
              </a:rPr>
              <a:t>09:50</a:t>
            </a:r>
            <a:r>
              <a:rPr b="0" i="0" lang="en-GB" sz="700" u="none" cap="none" strike="noStrike">
                <a:solidFill>
                  <a:srgbClr val="1A63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→ 10:50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a27a77131a_0_0"/>
          <p:cNvSpPr txBox="1"/>
          <p:nvPr/>
        </p:nvSpPr>
        <p:spPr>
          <a:xfrm>
            <a:off x="2080625" y="3072550"/>
            <a:ext cx="747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FFFFFF"/>
                </a:solidFill>
                <a:highlight>
                  <a:srgbClr val="2274B4"/>
                </a:highlight>
                <a:latin typeface="Calibri"/>
                <a:ea typeface="Calibri"/>
                <a:cs typeface="Calibri"/>
                <a:sym typeface="Calibri"/>
              </a:rPr>
              <a:t>11:00</a:t>
            </a:r>
            <a:r>
              <a:rPr b="0" i="0" lang="en-GB" sz="700" u="none" cap="none" strike="noStrike">
                <a:solidFill>
                  <a:srgbClr val="1A63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→ 12:00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a27a77131a_0_0"/>
          <p:cNvSpPr txBox="1"/>
          <p:nvPr/>
        </p:nvSpPr>
        <p:spPr>
          <a:xfrm>
            <a:off x="2083700" y="4118200"/>
            <a:ext cx="747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FFFFFF"/>
                </a:solidFill>
                <a:highlight>
                  <a:srgbClr val="2274B4"/>
                </a:highlight>
                <a:latin typeface="Calibri"/>
                <a:ea typeface="Calibri"/>
                <a:cs typeface="Calibri"/>
                <a:sym typeface="Calibri"/>
              </a:rPr>
              <a:t>13:00</a:t>
            </a:r>
            <a:r>
              <a:rPr b="0" i="0" lang="en-GB" sz="700" u="none" cap="none" strike="noStrike">
                <a:solidFill>
                  <a:srgbClr val="1A63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→ 14:00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a27a77131a_0_0"/>
          <p:cNvSpPr/>
          <p:nvPr/>
        </p:nvSpPr>
        <p:spPr>
          <a:xfrm>
            <a:off x="3894225" y="3239675"/>
            <a:ext cx="3265800" cy="7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89999" lvl="0" marL="8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4B4"/>
              </a:buClr>
              <a:buSzPts val="800"/>
              <a:buFont typeface="Calibri"/>
              <a:buChar char="●"/>
            </a:pPr>
            <a:r>
              <a:rPr b="0" i="0" lang="en-GB" sz="800" u="none" cap="none" strike="noStrike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ENES Data Space</a:t>
            </a:r>
            <a:endParaRPr b="0" i="0" sz="800" u="none" cap="none" strike="noStrike">
              <a:solidFill>
                <a:srgbClr val="2274B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9999" lvl="0" marL="8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4B4"/>
              </a:buClr>
              <a:buSzPts val="800"/>
              <a:buFont typeface="Calibri"/>
              <a:buChar char="●"/>
            </a:pPr>
            <a:r>
              <a:rPr b="0" i="0" lang="en-GB" sz="800" u="none" cap="none" strike="noStrike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SeaDataNet WebOcean Data Analysis</a:t>
            </a:r>
            <a:endParaRPr b="0" i="0" sz="800" u="none" cap="none" strike="noStrike">
              <a:solidFill>
                <a:srgbClr val="2274B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9999" lvl="0" marL="8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4B4"/>
              </a:buClr>
              <a:buSzPts val="800"/>
              <a:buFont typeface="Calibri"/>
              <a:buChar char="●"/>
            </a:pPr>
            <a:r>
              <a:rPr b="0" i="0" lang="en-GB" sz="800" u="none" cap="none" strike="noStrike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LOFAR Science Products</a:t>
            </a:r>
            <a:endParaRPr b="0" i="0" sz="800" u="none" cap="none" strike="noStrike">
              <a:solidFill>
                <a:srgbClr val="2274B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9999" lvl="0" marL="8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4B4"/>
              </a:buClr>
              <a:buSzPts val="800"/>
              <a:buFont typeface="Calibri"/>
              <a:buChar char="●"/>
            </a:pPr>
            <a:r>
              <a:rPr b="0" i="0" lang="en-GB" sz="800" u="none" cap="none" strike="noStrike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UseGalaxy.eu</a:t>
            </a:r>
            <a:endParaRPr b="0" i="0" sz="800" u="none" cap="none" strike="noStrike">
              <a:solidFill>
                <a:srgbClr val="2274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a27a77131a_0_0"/>
          <p:cNvSpPr txBox="1"/>
          <p:nvPr/>
        </p:nvSpPr>
        <p:spPr>
          <a:xfrm>
            <a:off x="2801100" y="3632725"/>
            <a:ext cx="1238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Lunch break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a27a77131a_0_0"/>
          <p:cNvSpPr/>
          <p:nvPr/>
        </p:nvSpPr>
        <p:spPr>
          <a:xfrm>
            <a:off x="3591798" y="3759173"/>
            <a:ext cx="79800" cy="85800"/>
          </a:xfrm>
          <a:prstGeom prst="ellipse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a27a77131a_0_0"/>
          <p:cNvSpPr/>
          <p:nvPr/>
        </p:nvSpPr>
        <p:spPr>
          <a:xfrm>
            <a:off x="2858552" y="492459"/>
            <a:ext cx="331500" cy="45600"/>
          </a:xfrm>
          <a:prstGeom prst="rect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a27a77131a_0_0"/>
          <p:cNvSpPr/>
          <p:nvPr/>
        </p:nvSpPr>
        <p:spPr>
          <a:xfrm>
            <a:off x="2861342" y="814901"/>
            <a:ext cx="331500" cy="45600"/>
          </a:xfrm>
          <a:prstGeom prst="rect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a27a77131a_0_0"/>
          <p:cNvSpPr/>
          <p:nvPr/>
        </p:nvSpPr>
        <p:spPr>
          <a:xfrm rot="5400000">
            <a:off x="2665481" y="651611"/>
            <a:ext cx="363900" cy="45600"/>
          </a:xfrm>
          <a:prstGeom prst="rect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a27a77131a_0_0"/>
          <p:cNvSpPr/>
          <p:nvPr/>
        </p:nvSpPr>
        <p:spPr>
          <a:xfrm>
            <a:off x="2898156" y="556590"/>
            <a:ext cx="589200" cy="235500"/>
          </a:xfrm>
          <a:prstGeom prst="homePlate">
            <a:avLst>
              <a:gd fmla="val 50000" name="adj"/>
            </a:avLst>
          </a:prstGeom>
          <a:solidFill>
            <a:srgbClr val="E7E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ga27a77131a_0_0"/>
          <p:cNvSpPr/>
          <p:nvPr/>
        </p:nvSpPr>
        <p:spPr>
          <a:xfrm>
            <a:off x="3592827" y="631409"/>
            <a:ext cx="79800" cy="85800"/>
          </a:xfrm>
          <a:prstGeom prst="ellipse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a27a77131a_0_0"/>
          <p:cNvSpPr/>
          <p:nvPr/>
        </p:nvSpPr>
        <p:spPr>
          <a:xfrm>
            <a:off x="3778128" y="437629"/>
            <a:ext cx="1755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2274B4"/>
                </a:solidFill>
                <a:latin typeface="Calibri"/>
                <a:ea typeface="Calibri"/>
                <a:cs typeface="Calibri"/>
                <a:sym typeface="Calibri"/>
              </a:rPr>
              <a:t>Welcome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lock" id="130" name="Google Shape;130;ga27a77131a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01286" y="365405"/>
            <a:ext cx="114363" cy="114363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a27a77131a_0_0"/>
          <p:cNvSpPr/>
          <p:nvPr/>
        </p:nvSpPr>
        <p:spPr>
          <a:xfrm>
            <a:off x="2938016" y="341266"/>
            <a:ext cx="300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-GB" sz="5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10m</a:t>
            </a:r>
            <a:endParaRPr b="0" i="0" sz="700" u="none" cap="none" strike="noStrik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a27a77131a_0_0"/>
          <p:cNvSpPr/>
          <p:nvPr/>
        </p:nvSpPr>
        <p:spPr>
          <a:xfrm>
            <a:off x="7064126" y="514292"/>
            <a:ext cx="1537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-GB" sz="6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Speaker</a:t>
            </a:r>
            <a:r>
              <a:rPr b="0" i="0" lang="en-GB" sz="6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: Hien Bui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a27a77131a_0_0"/>
          <p:cNvSpPr txBox="1"/>
          <p:nvPr/>
        </p:nvSpPr>
        <p:spPr>
          <a:xfrm>
            <a:off x="2077050" y="528050"/>
            <a:ext cx="747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GB" sz="700" u="none" cap="none" strike="noStrike">
                <a:solidFill>
                  <a:srgbClr val="FFFFFF"/>
                </a:solidFill>
                <a:highlight>
                  <a:srgbClr val="2274B4"/>
                </a:highlight>
                <a:latin typeface="Calibri"/>
                <a:ea typeface="Calibri"/>
                <a:cs typeface="Calibri"/>
                <a:sym typeface="Calibri"/>
              </a:rPr>
              <a:t>09:00</a:t>
            </a:r>
            <a:r>
              <a:rPr b="0" i="0" lang="en-GB" sz="700" u="none" cap="none" strike="noStrike">
                <a:solidFill>
                  <a:srgbClr val="1A63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→ 09:10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bc107b112f_0_716"/>
          <p:cNvSpPr txBox="1"/>
          <p:nvPr>
            <p:ph type="title"/>
          </p:nvPr>
        </p:nvSpPr>
        <p:spPr>
          <a:xfrm>
            <a:off x="143925" y="2061600"/>
            <a:ext cx="48153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en-GB"/>
              <a:t>EGI-ACE Overview</a:t>
            </a:r>
            <a:endParaRPr/>
          </a:p>
        </p:txBody>
      </p:sp>
      <p:sp>
        <p:nvSpPr>
          <p:cNvPr id="139" name="Google Shape;139;gbc107b112f_0_716"/>
          <p:cNvSpPr txBox="1"/>
          <p:nvPr>
            <p:ph idx="2" type="body"/>
          </p:nvPr>
        </p:nvSpPr>
        <p:spPr>
          <a:xfrm>
            <a:off x="155343" y="2504024"/>
            <a:ext cx="33681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GB" sz="1600"/>
              <a:t>Gergely Sipos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GB" sz="1600"/>
              <a:t>EGI-ACE Technical Coordinator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bb10b688b6_6_0"/>
          <p:cNvSpPr txBox="1"/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/>
              <a:t>EGI-ACE objective</a:t>
            </a:r>
            <a:endParaRPr/>
          </a:p>
        </p:txBody>
      </p:sp>
      <p:sp>
        <p:nvSpPr>
          <p:cNvPr id="146" name="Google Shape;146;gbb10b688b6_6_0"/>
          <p:cNvSpPr/>
          <p:nvPr>
            <p:ph idx="1" type="body"/>
          </p:nvPr>
        </p:nvSpPr>
        <p:spPr>
          <a:xfrm>
            <a:off x="265579" y="1263884"/>
            <a:ext cx="8753400" cy="2489700"/>
          </a:xfrm>
          <a:prstGeom prst="roundRect">
            <a:avLst>
              <a:gd fmla="val 16667" name="adj"/>
            </a:avLst>
          </a:prstGeom>
          <a:solidFill>
            <a:srgbClr val="D8E2F3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GB" sz="2400" u="none" cap="none" strike="noStrik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Implement the </a:t>
            </a:r>
            <a:r>
              <a:rPr b="1" i="0" lang="en-GB" sz="2400" u="none" cap="none" strike="noStrik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Compute Platform of the European Open Science Cloud</a:t>
            </a:r>
            <a:r>
              <a:rPr b="0" i="0" lang="en-GB" sz="2400" u="none" cap="none" strike="noStrik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 and contribute to the </a:t>
            </a:r>
            <a:r>
              <a:rPr b="1" i="0" lang="en-GB" sz="2400" u="none" cap="none" strike="noStrik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EOSC Data Commons </a:t>
            </a:r>
            <a:r>
              <a:rPr b="0" i="0" lang="en-GB" sz="2400" u="none" cap="none" strike="noStrik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by delivering integrated computing, platforms, data spaces and tools as an integrated solution that is </a:t>
            </a:r>
            <a:r>
              <a:rPr b="1" i="0" lang="en-GB" sz="2400" u="none" cap="none" strike="noStrik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aligned with major European cloud federation projects and HPC initiatives</a:t>
            </a:r>
            <a:r>
              <a:rPr b="0" i="0" lang="en-GB" sz="2400" u="none" cap="none" strike="noStrik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bb10b688b6_6_6"/>
          <p:cNvSpPr txBox="1"/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EGI-ACE specific objectives</a:t>
            </a:r>
            <a:endParaRPr/>
          </a:p>
        </p:txBody>
      </p:sp>
      <p:grpSp>
        <p:nvGrpSpPr>
          <p:cNvPr id="152" name="Google Shape;152;gbb10b688b6_6_6"/>
          <p:cNvGrpSpPr/>
          <p:nvPr/>
        </p:nvGrpSpPr>
        <p:grpSpPr>
          <a:xfrm>
            <a:off x="-1638831" y="-64073"/>
            <a:ext cx="10635167" cy="5472900"/>
            <a:chOff x="-4594335" y="-704407"/>
            <a:chExt cx="10635167" cy="5472900"/>
          </a:xfrm>
        </p:grpSpPr>
        <p:sp>
          <p:nvSpPr>
            <p:cNvPr id="153" name="Google Shape;153;gbb10b688b6_6_6"/>
            <p:cNvSpPr/>
            <p:nvPr/>
          </p:nvSpPr>
          <p:spPr>
            <a:xfrm>
              <a:off x="-4594335" y="-704407"/>
              <a:ext cx="5472900" cy="5472900"/>
            </a:xfrm>
            <a:prstGeom prst="blockArc">
              <a:avLst>
                <a:gd fmla="val 18900000" name="adj1"/>
                <a:gd fmla="val 2700000" name="adj2"/>
                <a:gd fmla="val 395" name="adj3"/>
              </a:avLst>
            </a:prstGeom>
            <a:noFill/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gbb10b688b6_6_6"/>
            <p:cNvSpPr/>
            <p:nvPr/>
          </p:nvSpPr>
          <p:spPr>
            <a:xfrm>
              <a:off x="384538" y="253918"/>
              <a:ext cx="5656200" cy="508200"/>
            </a:xfrm>
            <a:prstGeom prst="rect">
              <a:avLst/>
            </a:prstGeom>
            <a:solidFill>
              <a:schemeClr val="accent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gbb10b688b6_6_6"/>
            <p:cNvSpPr txBox="1"/>
            <p:nvPr/>
          </p:nvSpPr>
          <p:spPr>
            <a:xfrm>
              <a:off x="384538" y="253918"/>
              <a:ext cx="5656200" cy="5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403350" spcFirstLastPara="1" rIns="27925" wrap="square" tIns="279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GB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Objective 1. Deliver the European Open Science Cloud Compute Platform and expand the supply-side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gbb10b688b6_6_6"/>
            <p:cNvSpPr/>
            <p:nvPr/>
          </p:nvSpPr>
          <p:spPr>
            <a:xfrm>
              <a:off x="66936" y="190398"/>
              <a:ext cx="635100" cy="6351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gbb10b688b6_6_6"/>
            <p:cNvSpPr/>
            <p:nvPr/>
          </p:nvSpPr>
          <p:spPr>
            <a:xfrm>
              <a:off x="748672" y="1015918"/>
              <a:ext cx="5292000" cy="508200"/>
            </a:xfrm>
            <a:prstGeom prst="rect">
              <a:avLst/>
            </a:prstGeom>
            <a:solidFill>
              <a:schemeClr val="accent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gbb10b688b6_6_6"/>
            <p:cNvSpPr txBox="1"/>
            <p:nvPr/>
          </p:nvSpPr>
          <p:spPr>
            <a:xfrm>
              <a:off x="748672" y="1015918"/>
              <a:ext cx="5292000" cy="5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403350" spcFirstLastPara="1" rIns="27925" wrap="square" tIns="279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i="0" lang="en-GB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Objective 2: Contribute to the implementation of the EU Data Strategy and the EOSC Data Commons to support the Green Deal, Health and Fundamental Research</a:t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gbb10b688b6_6_6"/>
            <p:cNvSpPr/>
            <p:nvPr/>
          </p:nvSpPr>
          <p:spPr>
            <a:xfrm>
              <a:off x="431071" y="952398"/>
              <a:ext cx="635100" cy="6351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gbb10b688b6_6_6"/>
            <p:cNvSpPr/>
            <p:nvPr/>
          </p:nvSpPr>
          <p:spPr>
            <a:xfrm>
              <a:off x="860432" y="1777918"/>
              <a:ext cx="5180400" cy="508200"/>
            </a:xfrm>
            <a:prstGeom prst="rect">
              <a:avLst/>
            </a:prstGeom>
            <a:solidFill>
              <a:srgbClr val="BFAAD6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gbb10b688b6_6_6"/>
            <p:cNvSpPr txBox="1"/>
            <p:nvPr/>
          </p:nvSpPr>
          <p:spPr>
            <a:xfrm>
              <a:off x="860432" y="1777918"/>
              <a:ext cx="5180400" cy="5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403350" spcFirstLastPara="1" rIns="27925" wrap="square" tIns="279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GB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Objective 3: Integrate the EOSC Compute Platform with the EOSC Portal and the EOSC Core</a:t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gbb10b688b6_6_6"/>
            <p:cNvSpPr/>
            <p:nvPr/>
          </p:nvSpPr>
          <p:spPr>
            <a:xfrm>
              <a:off x="542831" y="1714398"/>
              <a:ext cx="635100" cy="6351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rgbClr val="BFAAD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gbb10b688b6_6_6"/>
            <p:cNvSpPr/>
            <p:nvPr/>
          </p:nvSpPr>
          <p:spPr>
            <a:xfrm>
              <a:off x="748672" y="2539918"/>
              <a:ext cx="5292000" cy="508200"/>
            </a:xfrm>
            <a:prstGeom prst="rect">
              <a:avLst/>
            </a:prstGeom>
            <a:solidFill>
              <a:srgbClr val="599BD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gbb10b688b6_6_6"/>
            <p:cNvSpPr txBox="1"/>
            <p:nvPr/>
          </p:nvSpPr>
          <p:spPr>
            <a:xfrm>
              <a:off x="748672" y="2539918"/>
              <a:ext cx="5292000" cy="5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403350" spcFirstLastPara="1" rIns="27925" wrap="square" tIns="279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GB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Objective 4: Contribute to the realization of a global Open Science Cloud</a:t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gbb10b688b6_6_6"/>
            <p:cNvSpPr/>
            <p:nvPr/>
          </p:nvSpPr>
          <p:spPr>
            <a:xfrm>
              <a:off x="431071" y="2476398"/>
              <a:ext cx="635100" cy="6351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rgbClr val="599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gbb10b688b6_6_6"/>
            <p:cNvSpPr/>
            <p:nvPr/>
          </p:nvSpPr>
          <p:spPr>
            <a:xfrm>
              <a:off x="384538" y="3301918"/>
              <a:ext cx="5656200" cy="508200"/>
            </a:xfrm>
            <a:prstGeom prst="rect">
              <a:avLst/>
            </a:prstGeom>
            <a:solidFill>
              <a:schemeClr val="accent6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gbb10b688b6_6_6"/>
            <p:cNvSpPr txBox="1"/>
            <p:nvPr/>
          </p:nvSpPr>
          <p:spPr>
            <a:xfrm>
              <a:off x="384538" y="3301918"/>
              <a:ext cx="5656200" cy="5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403350" spcFirstLastPara="1" rIns="27925" wrap="square" tIns="279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GB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Objective 5: Expand the demand-side of EOSC across sectors and disciplines</a:t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gbb10b688b6_6_6"/>
            <p:cNvSpPr/>
            <p:nvPr/>
          </p:nvSpPr>
          <p:spPr>
            <a:xfrm>
              <a:off x="66936" y="3238398"/>
              <a:ext cx="635100" cy="6351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" name="Google Shape;169;gbb10b688b6_6_6"/>
          <p:cNvGrpSpPr/>
          <p:nvPr/>
        </p:nvGrpSpPr>
        <p:grpSpPr>
          <a:xfrm>
            <a:off x="297181" y="1619392"/>
            <a:ext cx="2658387" cy="2706423"/>
            <a:chOff x="35895" y="-250720"/>
            <a:chExt cx="4183800" cy="4259400"/>
          </a:xfrm>
        </p:grpSpPr>
        <p:sp>
          <p:nvSpPr>
            <p:cNvPr id="170" name="Google Shape;170;gbb10b688b6_6_6"/>
            <p:cNvSpPr/>
            <p:nvPr/>
          </p:nvSpPr>
          <p:spPr>
            <a:xfrm>
              <a:off x="35895" y="-250720"/>
              <a:ext cx="4183800" cy="4259400"/>
            </a:xfrm>
            <a:prstGeom prst="blockArc">
              <a:avLst>
                <a:gd fmla="val 10800372" name="adj1"/>
                <a:gd fmla="val 93509" name="adj2"/>
                <a:gd fmla="val 19468" name="adj3"/>
              </a:avLst>
            </a:prstGeom>
            <a:solidFill>
              <a:srgbClr val="FF99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GB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EOSC-Exchange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gbb10b688b6_6_6"/>
            <p:cNvSpPr/>
            <p:nvPr/>
          </p:nvSpPr>
          <p:spPr>
            <a:xfrm>
              <a:off x="851164" y="556530"/>
              <a:ext cx="2577600" cy="2599800"/>
            </a:xfrm>
            <a:prstGeom prst="donut">
              <a:avLst>
                <a:gd fmla="val 29349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1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1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gbb10b688b6_6_6"/>
          <p:cNvSpPr/>
          <p:nvPr/>
        </p:nvSpPr>
        <p:spPr>
          <a:xfrm rot="-2988917">
            <a:off x="449630" y="1548833"/>
            <a:ext cx="2658488" cy="2658488"/>
          </a:xfrm>
          <a:prstGeom prst="blockArc">
            <a:avLst>
              <a:gd fmla="val 21345079" name="adj1"/>
              <a:gd fmla="val 2394421" name="adj2"/>
              <a:gd fmla="val 43207" name="adj3"/>
            </a:avLst>
          </a:prstGeom>
          <a:solidFill>
            <a:srgbClr val="00206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bb10b688b6_6_6"/>
          <p:cNvSpPr txBox="1"/>
          <p:nvPr/>
        </p:nvSpPr>
        <p:spPr>
          <a:xfrm>
            <a:off x="2108142" y="2337794"/>
            <a:ext cx="933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EGI-ACE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bb10b688b6_6_6"/>
          <p:cNvSpPr txBox="1"/>
          <p:nvPr/>
        </p:nvSpPr>
        <p:spPr>
          <a:xfrm>
            <a:off x="798824" y="2190925"/>
            <a:ext cx="16551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Federated</a:t>
            </a:r>
            <a:br>
              <a:rPr b="1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bb10b688b6_6_6"/>
          <p:cNvSpPr txBox="1"/>
          <p:nvPr/>
        </p:nvSpPr>
        <p:spPr>
          <a:xfrm>
            <a:off x="1272646" y="2767994"/>
            <a:ext cx="7227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EOSC</a:t>
            </a:r>
            <a:br>
              <a:rPr b="1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bb10b688b6_6_6"/>
          <p:cNvSpPr txBox="1"/>
          <p:nvPr/>
        </p:nvSpPr>
        <p:spPr>
          <a:xfrm>
            <a:off x="2048730" y="1989282"/>
            <a:ext cx="340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bb10b688b6_6_6"/>
          <p:cNvSpPr txBox="1"/>
          <p:nvPr/>
        </p:nvSpPr>
        <p:spPr>
          <a:xfrm>
            <a:off x="1774412" y="2368274"/>
            <a:ext cx="340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bb10b688b6_6_6"/>
          <p:cNvSpPr txBox="1"/>
          <p:nvPr/>
        </p:nvSpPr>
        <p:spPr>
          <a:xfrm>
            <a:off x="1661161" y="2684322"/>
            <a:ext cx="3387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bb10b688b6_6_6"/>
          <p:cNvSpPr txBox="1"/>
          <p:nvPr/>
        </p:nvSpPr>
        <p:spPr>
          <a:xfrm>
            <a:off x="2759494" y="1805400"/>
            <a:ext cx="340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bb10b688b6_6_6"/>
          <p:cNvSpPr txBox="1"/>
          <p:nvPr/>
        </p:nvSpPr>
        <p:spPr>
          <a:xfrm>
            <a:off x="2980423" y="2165852"/>
            <a:ext cx="337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bb10b688b6_6_6"/>
          <p:cNvSpPr txBox="1"/>
          <p:nvPr/>
        </p:nvSpPr>
        <p:spPr>
          <a:xfrm>
            <a:off x="-34750" y="4598875"/>
            <a:ext cx="30000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GB" sz="9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Solutions for a sustainable EOSC</a:t>
            </a:r>
            <a:br>
              <a:rPr b="1" i="0" lang="en-GB" sz="900" u="none" cap="none" strike="noStrike">
                <a:solidFill>
                  <a:srgbClr val="11225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b="1" i="0" lang="en-GB" sz="900" u="none" cap="none" strike="noStrike">
                <a:solidFill>
                  <a:srgbClr val="11225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report from the EOSC Sustainability WG</a:t>
            </a:r>
            <a:endParaRPr b="1" i="0" sz="900" u="none" cap="none" strike="noStrike">
              <a:solidFill>
                <a:srgbClr val="11225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bb10b688b6_6_514"/>
          <p:cNvSpPr txBox="1"/>
          <p:nvPr>
            <p:ph idx="1" type="body"/>
          </p:nvPr>
        </p:nvSpPr>
        <p:spPr>
          <a:xfrm>
            <a:off x="146270" y="1374526"/>
            <a:ext cx="5511000" cy="3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n-GB" sz="2600"/>
              <a:t>“</a:t>
            </a:r>
            <a:r>
              <a:rPr i="1" lang="en-GB" sz="2600"/>
              <a:t>EOSC needs to provide a long-term open data archive with </a:t>
            </a:r>
            <a:r>
              <a:rPr i="1" lang="en-GB" sz="2600">
                <a:solidFill>
                  <a:srgbClr val="0070C0"/>
                </a:solidFill>
              </a:rPr>
              <a:t>high-performance storage and computing services</a:t>
            </a:r>
            <a:r>
              <a:rPr i="1" lang="en-GB" sz="2600"/>
              <a:t>, to enable sustainable use of data beyond the life span of individual data infrastructures</a:t>
            </a:r>
            <a:r>
              <a:rPr lang="en-GB" sz="2600"/>
              <a:t>” (Feb 2020)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</p:txBody>
      </p:sp>
      <p:sp>
        <p:nvSpPr>
          <p:cNvPr id="187" name="Google Shape;187;gbb10b688b6_6_514"/>
          <p:cNvSpPr txBox="1"/>
          <p:nvPr>
            <p:ph type="title"/>
          </p:nvPr>
        </p:nvSpPr>
        <p:spPr>
          <a:xfrm>
            <a:off x="2468125" y="186250"/>
            <a:ext cx="69567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 sz="2800"/>
              <a:t>How EGI-ACE responds to the EOSC mission?</a:t>
            </a:r>
            <a:endParaRPr sz="3200"/>
          </a:p>
        </p:txBody>
      </p:sp>
      <p:pic>
        <p:nvPicPr>
          <p:cNvPr descr="Text&#10;&#10;Description automatically generated with medium confidence" id="188" name="Google Shape;188;gbb10b688b6_6_5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1531" y="1832341"/>
            <a:ext cx="2652589" cy="72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bb10b688b6_6_514"/>
          <p:cNvSpPr txBox="1"/>
          <p:nvPr/>
        </p:nvSpPr>
        <p:spPr>
          <a:xfrm>
            <a:off x="6212543" y="2665449"/>
            <a:ext cx="2917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https://zenodo.org/record/3675081</a:t>
            </a:r>
            <a:endParaRPr b="0" i="0" sz="14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gbb10b688b6_6_5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650" y="1527091"/>
            <a:ext cx="1425275" cy="418584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bb10b688b6_6_521"/>
          <p:cNvSpPr txBox="1"/>
          <p:nvPr>
            <p:ph type="title"/>
          </p:nvPr>
        </p:nvSpPr>
        <p:spPr>
          <a:xfrm>
            <a:off x="2579076" y="169145"/>
            <a:ext cx="60960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 sz="2800"/>
              <a:t>EOSC Exchange Capacity Building</a:t>
            </a:r>
            <a:endParaRPr/>
          </a:p>
        </p:txBody>
      </p:sp>
      <p:grpSp>
        <p:nvGrpSpPr>
          <p:cNvPr id="196" name="Google Shape;196;gbb10b688b6_6_521"/>
          <p:cNvGrpSpPr/>
          <p:nvPr/>
        </p:nvGrpSpPr>
        <p:grpSpPr>
          <a:xfrm>
            <a:off x="823377" y="865251"/>
            <a:ext cx="4061334" cy="3799425"/>
            <a:chOff x="1017334" y="72120"/>
            <a:chExt cx="4061334" cy="3919762"/>
          </a:xfrm>
        </p:grpSpPr>
        <p:sp>
          <p:nvSpPr>
            <p:cNvPr id="197" name="Google Shape;197;gbb10b688b6_6_521"/>
            <p:cNvSpPr/>
            <p:nvPr/>
          </p:nvSpPr>
          <p:spPr>
            <a:xfrm>
              <a:off x="1879203" y="1008416"/>
              <a:ext cx="2337600" cy="2337600"/>
            </a:xfrm>
            <a:prstGeom prst="ellipse">
              <a:avLst/>
            </a:prstGeom>
            <a:gradFill>
              <a:gsLst>
                <a:gs pos="0">
                  <a:srgbClr val="FF7714">
                    <a:alpha val="49411"/>
                  </a:srgbClr>
                </a:gs>
                <a:gs pos="100000">
                  <a:srgbClr val="FFA773">
                    <a:alpha val="49411"/>
                  </a:srgbClr>
                </a:gs>
              </a:gsLst>
              <a:lin ang="16200038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gbb10b688b6_6_521"/>
            <p:cNvSpPr txBox="1"/>
            <p:nvPr/>
          </p:nvSpPr>
          <p:spPr>
            <a:xfrm>
              <a:off x="2221536" y="1350749"/>
              <a:ext cx="1653000" cy="165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GB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INFRAEOSC-07 Increasing the service offer of the EOSC Portal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gbb10b688b6_6_521"/>
            <p:cNvSpPr/>
            <p:nvPr/>
          </p:nvSpPr>
          <p:spPr>
            <a:xfrm>
              <a:off x="2463601" y="72120"/>
              <a:ext cx="1168800" cy="1168800"/>
            </a:xfrm>
            <a:prstGeom prst="ellipse">
              <a:avLst/>
            </a:prstGeom>
            <a:gradFill>
              <a:gsLst>
                <a:gs pos="0">
                  <a:srgbClr val="A5A5A5">
                    <a:alpha val="49411"/>
                  </a:srgbClr>
                </a:gs>
                <a:gs pos="100000">
                  <a:srgbClr val="D8D8D8">
                    <a:alpha val="49411"/>
                  </a:srgbClr>
                </a:gs>
              </a:gsLst>
              <a:lin ang="16200038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gbb10b688b6_6_521"/>
            <p:cNvSpPr txBox="1"/>
            <p:nvPr/>
          </p:nvSpPr>
          <p:spPr>
            <a:xfrm>
              <a:off x="2634767" y="243286"/>
              <a:ext cx="826500" cy="8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Distributed Computing Services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gbb10b688b6_6_521"/>
            <p:cNvSpPr/>
            <p:nvPr/>
          </p:nvSpPr>
          <p:spPr>
            <a:xfrm>
              <a:off x="3909868" y="1122894"/>
              <a:ext cx="1168800" cy="1168800"/>
            </a:xfrm>
            <a:prstGeom prst="ellipse">
              <a:avLst/>
            </a:prstGeom>
            <a:gradFill>
              <a:gsLst>
                <a:gs pos="0">
                  <a:srgbClr val="FFD300">
                    <a:alpha val="49411"/>
                  </a:srgbClr>
                </a:gs>
                <a:gs pos="100000">
                  <a:srgbClr val="FFEF63">
                    <a:alpha val="49411"/>
                  </a:srgbClr>
                </a:gs>
              </a:gsLst>
              <a:lin ang="16200038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gbb10b688b6_6_521"/>
            <p:cNvSpPr txBox="1"/>
            <p:nvPr/>
          </p:nvSpPr>
          <p:spPr>
            <a:xfrm>
              <a:off x="4081034" y="1294060"/>
              <a:ext cx="826500" cy="8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Data discovery, deposition, bit preservation storage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gbb10b688b6_6_521"/>
            <p:cNvSpPr/>
            <p:nvPr/>
          </p:nvSpPr>
          <p:spPr>
            <a:xfrm>
              <a:off x="3357443" y="2823082"/>
              <a:ext cx="1168800" cy="1168800"/>
            </a:xfrm>
            <a:prstGeom prst="ellipse">
              <a:avLst/>
            </a:prstGeom>
            <a:gradFill>
              <a:gsLst>
                <a:gs pos="0">
                  <a:srgbClr val="469CE7">
                    <a:alpha val="49411"/>
                  </a:srgbClr>
                </a:gs>
                <a:gs pos="100000">
                  <a:srgbClr val="8ECDFF">
                    <a:alpha val="49411"/>
                  </a:srgbClr>
                </a:gs>
              </a:gsLst>
              <a:lin ang="16200038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gbb10b688b6_6_521"/>
            <p:cNvSpPr txBox="1"/>
            <p:nvPr/>
          </p:nvSpPr>
          <p:spPr>
            <a:xfrm>
              <a:off x="3528609" y="2994248"/>
              <a:ext cx="826500" cy="8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Open scholarship services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gbb10b688b6_6_521"/>
            <p:cNvSpPr/>
            <p:nvPr/>
          </p:nvSpPr>
          <p:spPr>
            <a:xfrm>
              <a:off x="1569759" y="2823082"/>
              <a:ext cx="1168800" cy="1168800"/>
            </a:xfrm>
            <a:prstGeom prst="ellipse">
              <a:avLst/>
            </a:prstGeom>
            <a:gradFill>
              <a:gsLst>
                <a:gs pos="0">
                  <a:srgbClr val="6DBC37">
                    <a:alpha val="49411"/>
                  </a:srgbClr>
                </a:gs>
                <a:gs pos="100000">
                  <a:srgbClr val="B8FE9C">
                    <a:alpha val="49411"/>
                  </a:srgbClr>
                </a:gs>
              </a:gsLst>
              <a:lin ang="16198662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gbb10b688b6_6_521"/>
            <p:cNvSpPr txBox="1"/>
            <p:nvPr/>
          </p:nvSpPr>
          <p:spPr>
            <a:xfrm>
              <a:off x="1740925" y="2994248"/>
              <a:ext cx="826500" cy="8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C-SCALE (Copernicus EOSC data analytics engine)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gbb10b688b6_6_521"/>
            <p:cNvSpPr/>
            <p:nvPr/>
          </p:nvSpPr>
          <p:spPr>
            <a:xfrm>
              <a:off x="1017334" y="1122894"/>
              <a:ext cx="1168800" cy="1168800"/>
            </a:xfrm>
            <a:prstGeom prst="ellipse">
              <a:avLst/>
            </a:prstGeom>
            <a:gradFill>
              <a:gsLst>
                <a:gs pos="0">
                  <a:srgbClr val="D9D2E9"/>
                </a:gs>
                <a:gs pos="100000">
                  <a:srgbClr val="9180BB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gbb10b688b6_6_521"/>
            <p:cNvSpPr txBox="1"/>
            <p:nvPr/>
          </p:nvSpPr>
          <p:spPr>
            <a:xfrm>
              <a:off x="1188500" y="1294060"/>
              <a:ext cx="826500" cy="8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RELIANCE (Research Lifecycle Management for Copernicus users)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9" name="Google Shape;209;gbb10b688b6_6_521"/>
          <p:cNvSpPr/>
          <p:nvPr/>
        </p:nvSpPr>
        <p:spPr>
          <a:xfrm>
            <a:off x="6362007" y="1122218"/>
            <a:ext cx="465600" cy="34257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bb10b688b6_6_521"/>
          <p:cNvSpPr txBox="1"/>
          <p:nvPr/>
        </p:nvSpPr>
        <p:spPr>
          <a:xfrm>
            <a:off x="6827520" y="2666732"/>
            <a:ext cx="1951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Collaboration agreements</a:t>
            </a:r>
            <a:endParaRPr b="0" i="1" sz="12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logo&#10;&#10;Description automatically generated" id="211" name="Google Shape;211;gbb10b688b6_6_5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74099" y="865249"/>
            <a:ext cx="1071851" cy="692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clipart&#10;&#10;Description automatically generated" id="212" name="Google Shape;212;gbb10b688b6_6_5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24624" y="1646476"/>
            <a:ext cx="1425281" cy="6196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 with medium confidence" id="213" name="Google Shape;213;gbb10b688b6_6_5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52024" y="4174399"/>
            <a:ext cx="1739115" cy="61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bb10b688b6_6_5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2400" y="4132175"/>
            <a:ext cx="820300" cy="82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bb10b688b6_6_521"/>
          <p:cNvSpPr/>
          <p:nvPr/>
        </p:nvSpPr>
        <p:spPr>
          <a:xfrm>
            <a:off x="7064050" y="706900"/>
            <a:ext cx="1867200" cy="8202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Project overviews from 1pm CET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bb10b688b6_6_39"/>
          <p:cNvSpPr txBox="1"/>
          <p:nvPr>
            <p:ph type="title"/>
          </p:nvPr>
        </p:nvSpPr>
        <p:spPr>
          <a:xfrm>
            <a:off x="2579076" y="169145"/>
            <a:ext cx="63882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/>
              <a:t>EGI-ACE Consortium Overview</a:t>
            </a:r>
            <a:endParaRPr/>
          </a:p>
        </p:txBody>
      </p:sp>
      <p:sp>
        <p:nvSpPr>
          <p:cNvPr id="221" name="Google Shape;221;gbb10b688b6_6_39"/>
          <p:cNvSpPr txBox="1"/>
          <p:nvPr>
            <p:ph idx="3" type="body"/>
          </p:nvPr>
        </p:nvSpPr>
        <p:spPr>
          <a:xfrm>
            <a:off x="4327894" y="1031523"/>
            <a:ext cx="4816200" cy="3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1600"/>
              <a:t>EGI Foundation as coordinator</a:t>
            </a:r>
            <a:endParaRPr/>
          </a:p>
          <a:p>
            <a:pPr indent="-169862" lvl="1" marL="741362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</a:pPr>
            <a:r>
              <a:rPr lang="en-GB" sz="1400"/>
              <a:t>33 participating partners, 23 third-parties</a:t>
            </a:r>
            <a:endParaRPr/>
          </a:p>
          <a:p>
            <a: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1600"/>
              <a:t>Consortium at a glance</a:t>
            </a:r>
            <a:endParaRPr/>
          </a:p>
          <a:p>
            <a:pPr indent="-169862" lvl="1" marL="741362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</a:pPr>
            <a:r>
              <a:rPr lang="en-GB" sz="1400"/>
              <a:t>16 partners to deliver cloud, HTC and HPC resources</a:t>
            </a:r>
            <a:endParaRPr/>
          </a:p>
          <a:p>
            <a:pPr indent="-169862" lvl="1" marL="741362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</a:pPr>
            <a:r>
              <a:rPr lang="en-GB" sz="1400"/>
              <a:t>12 user access and platform solution providers</a:t>
            </a:r>
            <a:endParaRPr/>
          </a:p>
          <a:p>
            <a:pPr indent="-169862" lvl="1" marL="741362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</a:pPr>
            <a:r>
              <a:rPr lang="en-GB" sz="1400"/>
              <a:t>21 providers from 13 communities to deliver data spaces</a:t>
            </a:r>
            <a:endParaRPr/>
          </a:p>
          <a:p>
            <a:pPr indent="-169862" lvl="1" marL="741362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▪"/>
            </a:pPr>
            <a:r>
              <a:rPr lang="en-GB" sz="1400"/>
              <a:t>12 federation service providers</a:t>
            </a:r>
            <a:endParaRPr sz="1400"/>
          </a:p>
          <a:p>
            <a:pPr indent="-178898" lvl="0" marL="540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+"/>
            </a:pPr>
            <a:r>
              <a:rPr lang="en-GB" sz="1400"/>
              <a:t>Early adopters; Partner infrastructures</a:t>
            </a:r>
            <a:endParaRPr sz="1400"/>
          </a:p>
          <a:p>
            <a:pPr indent="0" lvl="0" marL="1143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</a:pPr>
            <a:r>
              <a:rPr lang="en-GB"/>
              <a:t>57% of the budget for service provisioning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A close up of a map&#10;&#10;Description automatically generated" id="222" name="Google Shape;222;gbb10b688b6_6_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175" y="905695"/>
            <a:ext cx="3973721" cy="3564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bb10b688b6_6_45"/>
          <p:cNvSpPr txBox="1"/>
          <p:nvPr>
            <p:ph type="title"/>
          </p:nvPr>
        </p:nvSpPr>
        <p:spPr>
          <a:xfrm>
            <a:off x="2579075" y="169150"/>
            <a:ext cx="52371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/>
              <a:t>EGI-ACE concept and methodology: </a:t>
            </a:r>
            <a:br>
              <a:rPr lang="en-GB"/>
            </a:br>
            <a:r>
              <a:rPr lang="en-GB"/>
              <a:t>Tier service architecture</a:t>
            </a:r>
            <a:endParaRPr/>
          </a:p>
        </p:txBody>
      </p:sp>
      <p:sp>
        <p:nvSpPr>
          <p:cNvPr id="229" name="Google Shape;229;gbb10b688b6_6_45"/>
          <p:cNvSpPr/>
          <p:nvPr/>
        </p:nvSpPr>
        <p:spPr>
          <a:xfrm>
            <a:off x="2129095" y="2747856"/>
            <a:ext cx="1766400" cy="3960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bb10b688b6_6_45"/>
          <p:cNvSpPr/>
          <p:nvPr/>
        </p:nvSpPr>
        <p:spPr>
          <a:xfrm>
            <a:off x="6147708" y="2748057"/>
            <a:ext cx="1766400" cy="3957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bb10b688b6_6_45"/>
          <p:cNvSpPr/>
          <p:nvPr/>
        </p:nvSpPr>
        <p:spPr>
          <a:xfrm>
            <a:off x="4138402" y="2748057"/>
            <a:ext cx="1766400" cy="3957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bb10b688b6_6_45"/>
          <p:cNvSpPr txBox="1"/>
          <p:nvPr/>
        </p:nvSpPr>
        <p:spPr>
          <a:xfrm>
            <a:off x="22321" y="1050219"/>
            <a:ext cx="12240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Spaces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Analytics</a:t>
            </a:r>
            <a:endParaRPr b="1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and thematic data analytics and processing tools </a:t>
            </a:r>
            <a:endParaRPr b="1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bb10b688b6_6_45"/>
          <p:cNvSpPr txBox="1"/>
          <p:nvPr/>
        </p:nvSpPr>
        <p:spPr>
          <a:xfrm>
            <a:off x="22320" y="1886168"/>
            <a:ext cx="1224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Platforms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generic added-value platform level services 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bb10b688b6_6_45"/>
          <p:cNvSpPr txBox="1"/>
          <p:nvPr/>
        </p:nvSpPr>
        <p:spPr>
          <a:xfrm>
            <a:off x="15960" y="2588263"/>
            <a:ext cx="11913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Federation-wide management of data and computing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bb10b688b6_6_45"/>
          <p:cNvSpPr txBox="1"/>
          <p:nvPr/>
        </p:nvSpPr>
        <p:spPr>
          <a:xfrm>
            <a:off x="0" y="3420646"/>
            <a:ext cx="1272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Federated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Resources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Compute and storage facilities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gbb10b688b6_6_45"/>
          <p:cNvSpPr/>
          <p:nvPr/>
        </p:nvSpPr>
        <p:spPr>
          <a:xfrm>
            <a:off x="2129095" y="2015735"/>
            <a:ext cx="1332000" cy="3924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rgbClr val="AC5B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Interactive Computing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gbb10b688b6_6_45"/>
          <p:cNvSpPr/>
          <p:nvPr/>
        </p:nvSpPr>
        <p:spPr>
          <a:xfrm>
            <a:off x="5062175" y="2015735"/>
            <a:ext cx="1332000" cy="3924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rgbClr val="AC5B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Distributed AI training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gbb10b688b6_6_45"/>
          <p:cNvSpPr/>
          <p:nvPr/>
        </p:nvSpPr>
        <p:spPr>
          <a:xfrm>
            <a:off x="6528714" y="2015735"/>
            <a:ext cx="1332000" cy="3924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rgbClr val="AC5B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Workload Management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gbb10b688b6_6_45"/>
          <p:cNvSpPr/>
          <p:nvPr/>
        </p:nvSpPr>
        <p:spPr>
          <a:xfrm>
            <a:off x="3595635" y="2015735"/>
            <a:ext cx="1332000" cy="3924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rgbClr val="AC5B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Automated Cluster deployment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0" name="Google Shape;240;gbb10b688b6_6_45"/>
          <p:cNvGrpSpPr/>
          <p:nvPr/>
        </p:nvGrpSpPr>
        <p:grpSpPr>
          <a:xfrm>
            <a:off x="6694564" y="3527077"/>
            <a:ext cx="1166150" cy="752521"/>
            <a:chOff x="7054511" y="3309931"/>
            <a:chExt cx="1166150" cy="752521"/>
          </a:xfrm>
        </p:grpSpPr>
        <p:sp>
          <p:nvSpPr>
            <p:cNvPr id="241" name="Google Shape;241;gbb10b688b6_6_45"/>
            <p:cNvSpPr/>
            <p:nvPr/>
          </p:nvSpPr>
          <p:spPr>
            <a:xfrm>
              <a:off x="7252261" y="3309931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rgbClr val="4472C4">
                <a:alpha val="20000"/>
              </a:srgbClr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gbb10b688b6_6_45"/>
            <p:cNvSpPr/>
            <p:nvPr/>
          </p:nvSpPr>
          <p:spPr>
            <a:xfrm>
              <a:off x="7153386" y="3389192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rgbClr val="4472C4">
                <a:alpha val="47058"/>
              </a:srgbClr>
            </a:solidFill>
            <a:ln cap="flat" cmpd="sng" w="127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gbb10b688b6_6_45"/>
            <p:cNvSpPr/>
            <p:nvPr/>
          </p:nvSpPr>
          <p:spPr>
            <a:xfrm>
              <a:off x="7054511" y="3468452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HPC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4" name="Google Shape;244;gbb10b688b6_6_45"/>
          <p:cNvGrpSpPr/>
          <p:nvPr/>
        </p:nvGrpSpPr>
        <p:grpSpPr>
          <a:xfrm>
            <a:off x="3647721" y="3529753"/>
            <a:ext cx="1145802" cy="747168"/>
            <a:chOff x="4462071" y="3297744"/>
            <a:chExt cx="1145802" cy="747168"/>
          </a:xfrm>
        </p:grpSpPr>
        <p:sp>
          <p:nvSpPr>
            <p:cNvPr id="245" name="Google Shape;245;gbb10b688b6_6_45"/>
            <p:cNvSpPr/>
            <p:nvPr/>
          </p:nvSpPr>
          <p:spPr>
            <a:xfrm>
              <a:off x="4639473" y="3297744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rgbClr val="4472C4">
                <a:alpha val="20000"/>
              </a:srgbClr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gbb10b688b6_6_45"/>
            <p:cNvSpPr/>
            <p:nvPr/>
          </p:nvSpPr>
          <p:spPr>
            <a:xfrm>
              <a:off x="4540598" y="3377005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rgbClr val="4472C4">
                <a:alpha val="47058"/>
              </a:srgbClr>
            </a:solidFill>
            <a:ln cap="flat" cmpd="sng" w="127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gbb10b688b6_6_45"/>
            <p:cNvSpPr/>
            <p:nvPr/>
          </p:nvSpPr>
          <p:spPr>
            <a:xfrm>
              <a:off x="4462071" y="3450912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Public Clouds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" name="Google Shape;248;gbb10b688b6_6_45"/>
          <p:cNvGrpSpPr/>
          <p:nvPr/>
        </p:nvGrpSpPr>
        <p:grpSpPr>
          <a:xfrm>
            <a:off x="5166347" y="3530734"/>
            <a:ext cx="1155392" cy="745207"/>
            <a:chOff x="5712127" y="3285441"/>
            <a:chExt cx="1155392" cy="745207"/>
          </a:xfrm>
        </p:grpSpPr>
        <p:sp>
          <p:nvSpPr>
            <p:cNvPr id="249" name="Google Shape;249;gbb10b688b6_6_45"/>
            <p:cNvSpPr/>
            <p:nvPr/>
          </p:nvSpPr>
          <p:spPr>
            <a:xfrm>
              <a:off x="5899119" y="3285441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rgbClr val="4472C4">
                <a:alpha val="20000"/>
              </a:srgbClr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gbb10b688b6_6_45"/>
            <p:cNvSpPr/>
            <p:nvPr/>
          </p:nvSpPr>
          <p:spPr>
            <a:xfrm>
              <a:off x="5800244" y="3364702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rgbClr val="4472C4">
                <a:alpha val="47058"/>
              </a:srgbClr>
            </a:solidFill>
            <a:ln cap="flat" cmpd="sng" w="127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gbb10b688b6_6_45"/>
            <p:cNvSpPr/>
            <p:nvPr/>
          </p:nvSpPr>
          <p:spPr>
            <a:xfrm>
              <a:off x="5712127" y="3436648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HTC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2" name="Google Shape;252;gbb10b688b6_6_45"/>
          <p:cNvGrpSpPr/>
          <p:nvPr/>
        </p:nvGrpSpPr>
        <p:grpSpPr>
          <a:xfrm>
            <a:off x="2129095" y="3532797"/>
            <a:ext cx="1145802" cy="741080"/>
            <a:chOff x="3119687" y="3284950"/>
            <a:chExt cx="1145802" cy="741080"/>
          </a:xfrm>
        </p:grpSpPr>
        <p:sp>
          <p:nvSpPr>
            <p:cNvPr id="253" name="Google Shape;253;gbb10b688b6_6_45"/>
            <p:cNvSpPr/>
            <p:nvPr/>
          </p:nvSpPr>
          <p:spPr>
            <a:xfrm>
              <a:off x="3297089" y="3284950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rgbClr val="4472C4">
                <a:alpha val="20000"/>
              </a:srgbClr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gbb10b688b6_6_45"/>
            <p:cNvSpPr/>
            <p:nvPr/>
          </p:nvSpPr>
          <p:spPr>
            <a:xfrm>
              <a:off x="3198214" y="3364211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rgbClr val="4472C4">
                <a:alpha val="47058"/>
              </a:srgbClr>
            </a:solidFill>
            <a:ln cap="flat" cmpd="sng" w="127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gbb10b688b6_6_45"/>
            <p:cNvSpPr/>
            <p:nvPr/>
          </p:nvSpPr>
          <p:spPr>
            <a:xfrm>
              <a:off x="3119687" y="3432030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Research Clouds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56" name="Google Shape;256;gbb10b688b6_6_45"/>
          <p:cNvCxnSpPr>
            <a:stCxn id="243" idx="2"/>
            <a:endCxn id="251" idx="2"/>
          </p:cNvCxnSpPr>
          <p:nvPr/>
        </p:nvCxnSpPr>
        <p:spPr>
          <a:xfrm flipH="1" rot="5400000">
            <a:off x="6412864" y="3513698"/>
            <a:ext cx="3600" cy="1528200"/>
          </a:xfrm>
          <a:prstGeom prst="bentConnector3">
            <a:avLst>
              <a:gd fmla="val -6350027" name="adj1"/>
            </a:avLst>
          </a:prstGeom>
          <a:noFill/>
          <a:ln cap="flat" cmpd="sng" w="12700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7" name="Google Shape;257;gbb10b688b6_6_45"/>
          <p:cNvCxnSpPr>
            <a:stCxn id="247" idx="2"/>
            <a:endCxn id="251" idx="2"/>
          </p:cNvCxnSpPr>
          <p:nvPr/>
        </p:nvCxnSpPr>
        <p:spPr>
          <a:xfrm rot="-5400000">
            <a:off x="4890771" y="3517171"/>
            <a:ext cx="900" cy="1518600"/>
          </a:xfrm>
          <a:prstGeom prst="bentConnector3">
            <a:avLst>
              <a:gd fmla="val -25400000" name="adj1"/>
            </a:avLst>
          </a:prstGeom>
          <a:noFill/>
          <a:ln cap="flat" cmpd="sng" w="12700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8" name="Google Shape;258;gbb10b688b6_6_45"/>
          <p:cNvCxnSpPr>
            <a:stCxn id="255" idx="2"/>
            <a:endCxn id="247" idx="2"/>
          </p:cNvCxnSpPr>
          <p:nvPr/>
        </p:nvCxnSpPr>
        <p:spPr>
          <a:xfrm flipH="1" rot="-5400000">
            <a:off x="3371095" y="3516077"/>
            <a:ext cx="3000" cy="1518600"/>
          </a:xfrm>
          <a:prstGeom prst="bentConnector3">
            <a:avLst>
              <a:gd fmla="val 7721466" name="adj1"/>
            </a:avLst>
          </a:prstGeom>
          <a:noFill/>
          <a:ln cap="flat" cmpd="sng" w="12700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59" name="Google Shape;259;gbb10b688b6_6_45"/>
          <p:cNvGrpSpPr/>
          <p:nvPr/>
        </p:nvGrpSpPr>
        <p:grpSpPr>
          <a:xfrm>
            <a:off x="4305098" y="2785154"/>
            <a:ext cx="2331406" cy="325740"/>
            <a:chOff x="4282104" y="2840926"/>
            <a:chExt cx="2331406" cy="325740"/>
          </a:xfrm>
        </p:grpSpPr>
        <p:pic>
          <p:nvPicPr>
            <p:cNvPr id="260" name="Google Shape;260;gbb10b688b6_6_4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282104" y="2840926"/>
              <a:ext cx="366457" cy="3257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1" name="Google Shape;261;gbb10b688b6_6_45"/>
            <p:cNvSpPr txBox="1"/>
            <p:nvPr/>
          </p:nvSpPr>
          <p:spPr>
            <a:xfrm>
              <a:off x="4587010" y="2883138"/>
              <a:ext cx="20265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Federated Identity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" name="Google Shape;262;gbb10b688b6_6_45"/>
          <p:cNvGrpSpPr/>
          <p:nvPr/>
        </p:nvGrpSpPr>
        <p:grpSpPr>
          <a:xfrm>
            <a:off x="2267031" y="2790797"/>
            <a:ext cx="1628309" cy="310118"/>
            <a:chOff x="3041867" y="2350767"/>
            <a:chExt cx="1628309" cy="310118"/>
          </a:xfrm>
        </p:grpSpPr>
        <p:pic>
          <p:nvPicPr>
            <p:cNvPr id="263" name="Google Shape;263;gbb10b688b6_6_4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041867" y="2350767"/>
              <a:ext cx="348883" cy="3101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4" name="Google Shape;264;gbb10b688b6_6_45"/>
            <p:cNvSpPr txBox="1"/>
            <p:nvPr/>
          </p:nvSpPr>
          <p:spPr>
            <a:xfrm>
              <a:off x="3352276" y="2386110"/>
              <a:ext cx="13179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Federated Compute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gbb10b688b6_6_45"/>
          <p:cNvGrpSpPr/>
          <p:nvPr/>
        </p:nvGrpSpPr>
        <p:grpSpPr>
          <a:xfrm>
            <a:off x="6439323" y="2810285"/>
            <a:ext cx="1311639" cy="271142"/>
            <a:chOff x="6258791" y="2329809"/>
            <a:chExt cx="1311639" cy="271142"/>
          </a:xfrm>
        </p:grpSpPr>
        <p:sp>
          <p:nvSpPr>
            <p:cNvPr id="266" name="Google Shape;266;gbb10b688b6_6_45"/>
            <p:cNvSpPr txBox="1"/>
            <p:nvPr/>
          </p:nvSpPr>
          <p:spPr>
            <a:xfrm>
              <a:off x="6500930" y="2342270"/>
              <a:ext cx="10695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Federated Data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7" name="Google Shape;267;gbb10b688b6_6_4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258791" y="2329809"/>
              <a:ext cx="271142" cy="2711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8" name="Google Shape;268;gbb10b688b6_6_45"/>
          <p:cNvSpPr/>
          <p:nvPr/>
        </p:nvSpPr>
        <p:spPr>
          <a:xfrm>
            <a:off x="5501447" y="1240075"/>
            <a:ext cx="1123500" cy="479400"/>
          </a:xfrm>
          <a:prstGeom prst="roundRect">
            <a:avLst>
              <a:gd fmla="val 16667" name="adj"/>
            </a:avLst>
          </a:prstGeom>
          <a:solidFill>
            <a:srgbClr val="31538F"/>
          </a:solidFill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Fundamental Science Data Space</a:t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gbb10b688b6_6_45"/>
          <p:cNvSpPr/>
          <p:nvPr/>
        </p:nvSpPr>
        <p:spPr>
          <a:xfrm>
            <a:off x="4314287" y="1240075"/>
            <a:ext cx="1123500" cy="479400"/>
          </a:xfrm>
          <a:prstGeom prst="roundRect">
            <a:avLst>
              <a:gd fmla="val 16667" name="adj"/>
            </a:avLst>
          </a:prstGeom>
          <a:solidFill>
            <a:srgbClr val="31538F"/>
          </a:solidFill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Health Data Space</a:t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gbb10b688b6_6_45"/>
          <p:cNvSpPr/>
          <p:nvPr/>
        </p:nvSpPr>
        <p:spPr>
          <a:xfrm>
            <a:off x="3127125" y="1240075"/>
            <a:ext cx="1123500" cy="479400"/>
          </a:xfrm>
          <a:prstGeom prst="roundRect">
            <a:avLst>
              <a:gd fmla="val 16667" name="adj"/>
            </a:avLst>
          </a:prstGeom>
          <a:solidFill>
            <a:srgbClr val="31538F"/>
          </a:solidFill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Green Deal Data Space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1" name="Google Shape;271;gbb10b688b6_6_45"/>
          <p:cNvCxnSpPr/>
          <p:nvPr/>
        </p:nvCxnSpPr>
        <p:spPr>
          <a:xfrm>
            <a:off x="54187" y="3403871"/>
            <a:ext cx="8000100" cy="0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2" name="Google Shape;272;gbb10b688b6_6_45"/>
          <p:cNvCxnSpPr/>
          <p:nvPr/>
        </p:nvCxnSpPr>
        <p:spPr>
          <a:xfrm flipH="1" rot="10800000">
            <a:off x="54187" y="1849249"/>
            <a:ext cx="8000100" cy="9900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3" name="Google Shape;273;gbb10b688b6_6_45"/>
          <p:cNvSpPr/>
          <p:nvPr/>
        </p:nvSpPr>
        <p:spPr>
          <a:xfrm>
            <a:off x="8280701" y="1126975"/>
            <a:ext cx="713100" cy="3388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A1A1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EOSC portal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gbb10b688b6_6_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79863" y="1886168"/>
            <a:ext cx="466780" cy="41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gbb10b688b6_6_45"/>
          <p:cNvSpPr txBox="1"/>
          <p:nvPr/>
        </p:nvSpPr>
        <p:spPr>
          <a:xfrm>
            <a:off x="8433499" y="2216768"/>
            <a:ext cx="9594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EOSC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users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gbb10b688b6_6_45"/>
          <p:cNvSpPr/>
          <p:nvPr/>
        </p:nvSpPr>
        <p:spPr>
          <a:xfrm>
            <a:off x="7898340" y="1197126"/>
            <a:ext cx="560400" cy="479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gbb10b688b6_6_45"/>
          <p:cNvSpPr/>
          <p:nvPr/>
        </p:nvSpPr>
        <p:spPr>
          <a:xfrm>
            <a:off x="7898340" y="2311460"/>
            <a:ext cx="560400" cy="479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gbb10b688b6_6_45"/>
          <p:cNvSpPr/>
          <p:nvPr/>
        </p:nvSpPr>
        <p:spPr>
          <a:xfrm>
            <a:off x="7898340" y="3574593"/>
            <a:ext cx="560400" cy="479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gbb10b688b6_6_45"/>
          <p:cNvSpPr/>
          <p:nvPr/>
        </p:nvSpPr>
        <p:spPr>
          <a:xfrm>
            <a:off x="1246326" y="1240069"/>
            <a:ext cx="709200" cy="30360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rgbClr val="7878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bb10b688b6_6_45"/>
          <p:cNvSpPr txBox="1"/>
          <p:nvPr/>
        </p:nvSpPr>
        <p:spPr>
          <a:xfrm rot="-5400000">
            <a:off x="117528" y="2438000"/>
            <a:ext cx="29667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Service Management, Tools, Processes, Policies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gbb10b688b6_6_45"/>
          <p:cNvSpPr/>
          <p:nvPr/>
        </p:nvSpPr>
        <p:spPr>
          <a:xfrm>
            <a:off x="6692806" y="1240075"/>
            <a:ext cx="1123500" cy="479400"/>
          </a:xfrm>
          <a:prstGeom prst="roundRect">
            <a:avLst>
              <a:gd fmla="val 16667" name="adj"/>
            </a:avLst>
          </a:prstGeom>
          <a:solidFill>
            <a:srgbClr val="31538F"/>
          </a:solidFill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Humanities </a:t>
            </a:r>
            <a:b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Space</a:t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gbb10b688b6_6_45"/>
          <p:cNvSpPr/>
          <p:nvPr/>
        </p:nvSpPr>
        <p:spPr>
          <a:xfrm>
            <a:off x="2140250" y="1240075"/>
            <a:ext cx="887700" cy="479400"/>
          </a:xfrm>
          <a:prstGeom prst="roundRect">
            <a:avLst>
              <a:gd fmla="val 16667" name="adj"/>
            </a:avLst>
          </a:prstGeom>
          <a:solidFill>
            <a:srgbClr val="599BD5"/>
          </a:solidFill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254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Early adopters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NTENT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OM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