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  <p:sldMasterId id="2147483650" r:id="rId5"/>
    <p:sldMasterId id="2147483657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0" roundtripDataSignature="AMtx7mhqbkhi3Opkmt3cq2EEYDH7JfGWy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customschemas.google.com/relationships/presentationmetadata" Target="metadata"/><Relationship Id="rId1" Type="http://schemas.openxmlformats.org/officeDocument/2006/relationships/theme" Target="theme/theme4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9" name="Google Shape;69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bb10b688b6_6_3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83" name="Google Shape;383;gbb10b688b6_6_36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bd4b51c1ec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7" name="Google Shape;437;gbd4b51c1ec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bb10b688b6_7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4" name="Google Shape;444;gbb10b688b6_7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bb10b688b6_7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6" name="Google Shape;76;gbb10b688b6_7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a27a77131a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3" name="Google Shape;83;ga27a77131a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4" name="Google Shape;84;ga27a77131a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be24732ca9_1_1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2" name="Google Shape;172;gbe24732ca9_1_12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3" name="Google Shape;173;gbe24732ca9_1_12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be2ec716b2_0_2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9" name="Google Shape;229;gbe2ec716b2_0_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bb10b688b6_6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5" name="Google Shape;235;gbb10b688b6_6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6" name="Google Shape;236;gbb10b688b6_6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bb10b688b6_6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44" name="Google Shape;244;gbb10b688b6_6_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bb10b688b6_6_4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9" name="Google Shape;279;gbb10b688b6_6_4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0" name="Google Shape;280;gbb10b688b6_6_4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bb10b688b6_6_20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8" name="Google Shape;338;gbb10b688b6_6_2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>
  <p:cSld name="Titl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1"/>
          <p:cNvSpPr txBox="1"/>
          <p:nvPr>
            <p:ph idx="1" type="subTitle"/>
          </p:nvPr>
        </p:nvSpPr>
        <p:spPr>
          <a:xfrm>
            <a:off x="329919" y="2490809"/>
            <a:ext cx="4543746" cy="4801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  <a:defRPr b="0" i="1" sz="2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Google Shape;15;p21"/>
          <p:cNvSpPr txBox="1"/>
          <p:nvPr>
            <p:ph type="title"/>
          </p:nvPr>
        </p:nvSpPr>
        <p:spPr>
          <a:xfrm>
            <a:off x="329919" y="1948714"/>
            <a:ext cx="4815417" cy="5216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None/>
              <a:defRPr b="1" i="0" sz="3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" name="Google Shape;16;p21"/>
          <p:cNvSpPr txBox="1"/>
          <p:nvPr>
            <p:ph idx="2" type="body"/>
          </p:nvPr>
        </p:nvSpPr>
        <p:spPr>
          <a:xfrm>
            <a:off x="354634" y="3636204"/>
            <a:ext cx="1936583" cy="2509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1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" name="Google Shape;17;p21"/>
          <p:cNvSpPr txBox="1"/>
          <p:nvPr>
            <p:ph idx="3" type="body"/>
          </p:nvPr>
        </p:nvSpPr>
        <p:spPr>
          <a:xfrm>
            <a:off x="354634" y="3353555"/>
            <a:ext cx="1936583" cy="2509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">
  <p:cSld name="Tex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4"/>
          <p:cNvSpPr txBox="1"/>
          <p:nvPr>
            <p:ph idx="1" type="body"/>
          </p:nvPr>
        </p:nvSpPr>
        <p:spPr>
          <a:xfrm>
            <a:off x="176645" y="1369219"/>
            <a:ext cx="8754341" cy="3197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Char char="o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0830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80"/>
              <a:buFont typeface="Noto Sans Symbols"/>
              <a:buChar char="⮚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" name="Google Shape;29;p24"/>
          <p:cNvSpPr txBox="1"/>
          <p:nvPr>
            <p:ph type="title"/>
          </p:nvPr>
        </p:nvSpPr>
        <p:spPr>
          <a:xfrm>
            <a:off x="2579077" y="169145"/>
            <a:ext cx="4728796" cy="3416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500"/>
              <a:buFont typeface="Calibri"/>
              <a:buNone/>
              <a:defRPr b="1" i="0" sz="2500" u="none" cap="none" strike="noStrik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Google Shape;30;p24"/>
          <p:cNvSpPr txBox="1"/>
          <p:nvPr>
            <p:ph idx="2" type="subTitle"/>
          </p:nvPr>
        </p:nvSpPr>
        <p:spPr>
          <a:xfrm>
            <a:off x="2579076" y="628358"/>
            <a:ext cx="472879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b="0" i="1" sz="20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ga1672bf099_0_399"/>
          <p:cNvSpPr txBox="1"/>
          <p:nvPr>
            <p:ph type="title"/>
          </p:nvPr>
        </p:nvSpPr>
        <p:spPr>
          <a:xfrm>
            <a:off x="2579077" y="169145"/>
            <a:ext cx="47289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500"/>
              <a:buFont typeface="Calibri"/>
              <a:buNone/>
              <a:defRPr b="1" i="0" sz="2500" u="none" cap="none" strike="noStrik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" name="Google Shape;33;ga1672bf099_0_399"/>
          <p:cNvSpPr txBox="1"/>
          <p:nvPr>
            <p:ph idx="1" type="subTitle"/>
          </p:nvPr>
        </p:nvSpPr>
        <p:spPr>
          <a:xfrm>
            <a:off x="2579076" y="628358"/>
            <a:ext cx="4728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b="0" i="1" sz="20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+ image">
  <p:cSld name="Text + image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7"/>
          <p:cNvSpPr/>
          <p:nvPr>
            <p:ph idx="2" type="pic"/>
          </p:nvPr>
        </p:nvSpPr>
        <p:spPr>
          <a:xfrm>
            <a:off x="4649933" y="1370013"/>
            <a:ext cx="4275858" cy="3197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" name="Google Shape;36;p27"/>
          <p:cNvSpPr txBox="1"/>
          <p:nvPr>
            <p:ph type="title"/>
          </p:nvPr>
        </p:nvSpPr>
        <p:spPr>
          <a:xfrm>
            <a:off x="2579077" y="169145"/>
            <a:ext cx="4728796" cy="3416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500"/>
              <a:buFont typeface="Calibri"/>
              <a:buNone/>
              <a:defRPr b="1" i="0" sz="2500" u="none" cap="none" strike="noStrik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" name="Google Shape;37;p27"/>
          <p:cNvSpPr txBox="1"/>
          <p:nvPr>
            <p:ph idx="1" type="subTitle"/>
          </p:nvPr>
        </p:nvSpPr>
        <p:spPr>
          <a:xfrm>
            <a:off x="2579076" y="628358"/>
            <a:ext cx="472879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b="0" i="1" sz="20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Google Shape;38;p27"/>
          <p:cNvSpPr txBox="1"/>
          <p:nvPr>
            <p:ph idx="3" type="body"/>
          </p:nvPr>
        </p:nvSpPr>
        <p:spPr>
          <a:xfrm>
            <a:off x="176646" y="1369219"/>
            <a:ext cx="4317423" cy="3197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Char char="o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0830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80"/>
              <a:buFont typeface="Noto Sans Symbols"/>
              <a:buChar char="⮚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2 columns">
  <p:cSld name="Text 2 columns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5"/>
          <p:cNvSpPr txBox="1"/>
          <p:nvPr>
            <p:ph type="title"/>
          </p:nvPr>
        </p:nvSpPr>
        <p:spPr>
          <a:xfrm>
            <a:off x="2579077" y="169145"/>
            <a:ext cx="4728796" cy="3416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500"/>
              <a:buFont typeface="Calibri"/>
              <a:buNone/>
              <a:defRPr b="1" i="0" sz="2500" u="none" cap="none" strike="noStrik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" name="Google Shape;41;p25"/>
          <p:cNvSpPr txBox="1"/>
          <p:nvPr>
            <p:ph idx="1" type="subTitle"/>
          </p:nvPr>
        </p:nvSpPr>
        <p:spPr>
          <a:xfrm>
            <a:off x="2579076" y="628358"/>
            <a:ext cx="472879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b="0" i="1" sz="20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" name="Google Shape;42;p25"/>
          <p:cNvSpPr txBox="1"/>
          <p:nvPr>
            <p:ph idx="2" type="body"/>
          </p:nvPr>
        </p:nvSpPr>
        <p:spPr>
          <a:xfrm>
            <a:off x="176646" y="1369219"/>
            <a:ext cx="4317423" cy="3197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Char char="o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0830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80"/>
              <a:buFont typeface="Noto Sans Symbols"/>
              <a:buChar char="⮚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Google Shape;43;p25"/>
          <p:cNvSpPr txBox="1"/>
          <p:nvPr>
            <p:ph idx="3" type="body"/>
          </p:nvPr>
        </p:nvSpPr>
        <p:spPr>
          <a:xfrm>
            <a:off x="4649932" y="1369219"/>
            <a:ext cx="4317422" cy="3197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Char char="o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0830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80"/>
              <a:buFont typeface="Noto Sans Symbols"/>
              <a:buChar char="⮚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lumns">
  <p:cSld name="3 Columns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6"/>
          <p:cNvSpPr txBox="1"/>
          <p:nvPr>
            <p:ph idx="1" type="body"/>
          </p:nvPr>
        </p:nvSpPr>
        <p:spPr>
          <a:xfrm>
            <a:off x="176646" y="1369217"/>
            <a:ext cx="2811410" cy="31973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Char char="o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0830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80"/>
              <a:buFont typeface="Noto Sans Symbols"/>
              <a:buChar char="⮚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Google Shape;46;p26"/>
          <p:cNvSpPr txBox="1"/>
          <p:nvPr>
            <p:ph idx="2" type="body"/>
          </p:nvPr>
        </p:nvSpPr>
        <p:spPr>
          <a:xfrm>
            <a:off x="3180000" y="1369217"/>
            <a:ext cx="2783999" cy="3197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Char char="o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0830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80"/>
              <a:buFont typeface="Noto Sans Symbols"/>
              <a:buChar char="⮚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Google Shape;47;p26"/>
          <p:cNvSpPr txBox="1"/>
          <p:nvPr>
            <p:ph idx="3" type="body"/>
          </p:nvPr>
        </p:nvSpPr>
        <p:spPr>
          <a:xfrm>
            <a:off x="6155944" y="1369216"/>
            <a:ext cx="2783999" cy="31973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Char char="o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0830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80"/>
              <a:buFont typeface="Noto Sans Symbols"/>
              <a:buChar char="⮚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Google Shape;48;p26"/>
          <p:cNvSpPr txBox="1"/>
          <p:nvPr>
            <p:ph type="title"/>
          </p:nvPr>
        </p:nvSpPr>
        <p:spPr>
          <a:xfrm>
            <a:off x="2579077" y="169145"/>
            <a:ext cx="4728796" cy="3416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500"/>
              <a:buFont typeface="Calibri"/>
              <a:buNone/>
              <a:defRPr b="1" i="0" sz="2500" u="none" cap="none" strike="noStrik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" name="Google Shape;49;p26"/>
          <p:cNvSpPr txBox="1"/>
          <p:nvPr>
            <p:ph idx="4" type="subTitle"/>
          </p:nvPr>
        </p:nvSpPr>
        <p:spPr>
          <a:xfrm>
            <a:off x="2579076" y="628358"/>
            <a:ext cx="472879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b="0" i="1" sz="20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 Column">
  <p:cSld name="1 Column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a1672bf099_0_323"/>
          <p:cNvSpPr txBox="1"/>
          <p:nvPr>
            <p:ph idx="1" type="subTitle"/>
          </p:nvPr>
        </p:nvSpPr>
        <p:spPr>
          <a:xfrm>
            <a:off x="2579076" y="471269"/>
            <a:ext cx="47289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b="0" i="1" sz="20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Google Shape;52;ga1672bf099_0_323"/>
          <p:cNvSpPr txBox="1"/>
          <p:nvPr>
            <p:ph idx="2" type="body"/>
          </p:nvPr>
        </p:nvSpPr>
        <p:spPr>
          <a:xfrm>
            <a:off x="190500" y="915668"/>
            <a:ext cx="8763000" cy="375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Char char="o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0830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80"/>
              <a:buFont typeface="Noto Sans Symbols"/>
              <a:buChar char="⮚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ga1672bf099_0_323"/>
          <p:cNvSpPr txBox="1"/>
          <p:nvPr>
            <p:ph type="title"/>
          </p:nvPr>
        </p:nvSpPr>
        <p:spPr>
          <a:xfrm>
            <a:off x="2579077" y="126859"/>
            <a:ext cx="4728900" cy="2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500"/>
              <a:buFont typeface="Calibri"/>
              <a:buNone/>
              <a:defRPr b="1" i="0" sz="2500" u="none" cap="none" strike="noStrik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>
  <p:cSld name="Title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be2ec716b2_0_36"/>
          <p:cNvSpPr txBox="1"/>
          <p:nvPr>
            <p:ph idx="1" type="subTitle"/>
          </p:nvPr>
        </p:nvSpPr>
        <p:spPr>
          <a:xfrm>
            <a:off x="329919" y="2490809"/>
            <a:ext cx="4543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  <a:defRPr b="0" i="1" sz="2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gbe2ec716b2_0_36"/>
          <p:cNvSpPr txBox="1"/>
          <p:nvPr>
            <p:ph type="title"/>
          </p:nvPr>
        </p:nvSpPr>
        <p:spPr>
          <a:xfrm>
            <a:off x="329919" y="1948714"/>
            <a:ext cx="4815300" cy="5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None/>
              <a:defRPr b="1" i="0" sz="3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5" name="Google Shape;65;gbe2ec716b2_0_36"/>
          <p:cNvSpPr txBox="1"/>
          <p:nvPr>
            <p:ph idx="2" type="body"/>
          </p:nvPr>
        </p:nvSpPr>
        <p:spPr>
          <a:xfrm>
            <a:off x="354634" y="3636204"/>
            <a:ext cx="1936500" cy="25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1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Google Shape;66;gbe2ec716b2_0_36"/>
          <p:cNvSpPr txBox="1"/>
          <p:nvPr>
            <p:ph idx="3" type="body"/>
          </p:nvPr>
        </p:nvSpPr>
        <p:spPr>
          <a:xfrm>
            <a:off x="354634" y="3353555"/>
            <a:ext cx="1936500" cy="25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2.png"/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5" Type="http://schemas.openxmlformats.org/officeDocument/2006/relationships/image" Target="../media/image4.png"/><Relationship Id="rId6" Type="http://schemas.openxmlformats.org/officeDocument/2006/relationships/slideLayout" Target="../slideLayouts/slideLayout1.xml"/><Relationship Id="rId7" Type="http://schemas.openxmlformats.org/officeDocument/2006/relationships/theme" Target="../theme/theme4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.png"/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11" Type="http://schemas.openxmlformats.org/officeDocument/2006/relationships/theme" Target="../theme/theme3.xml"/><Relationship Id="rId10" Type="http://schemas.openxmlformats.org/officeDocument/2006/relationships/slideLayout" Target="../slideLayouts/slideLayout7.xml"/><Relationship Id="rId9" Type="http://schemas.openxmlformats.org/officeDocument/2006/relationships/slideLayout" Target="../slideLayouts/slideLayout6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11.png"/><Relationship Id="rId3" Type="http://schemas.openxmlformats.org/officeDocument/2006/relationships/image" Target="../media/image8.png"/><Relationship Id="rId4" Type="http://schemas.openxmlformats.org/officeDocument/2006/relationships/image" Target="../media/image6.png"/><Relationship Id="rId5" Type="http://schemas.openxmlformats.org/officeDocument/2006/relationships/image" Target="../media/image12.png"/><Relationship Id="rId6" Type="http://schemas.openxmlformats.org/officeDocument/2006/relationships/slideLayout" Target="../slideLayouts/slideLayout8.xml"/><Relationship Id="rId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0"/>
          <p:cNvSpPr txBox="1"/>
          <p:nvPr/>
        </p:nvSpPr>
        <p:spPr>
          <a:xfrm>
            <a:off x="546242" y="816345"/>
            <a:ext cx="1656681" cy="3581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900"/>
              <a:buFont typeface="Arial"/>
              <a:buNone/>
            </a:pPr>
            <a:r>
              <a:rPr b="1" i="0" lang="en-GB" sz="900" u="none" cap="none" strike="noStrik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rPr>
              <a:t>www.egi.eu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E67AD"/>
              </a:buClr>
              <a:buSzPts val="900"/>
              <a:buFont typeface="Arial"/>
              <a:buNone/>
            </a:pPr>
            <a:r>
              <a:rPr b="0" i="0" lang="en-GB" sz="900" u="none" cap="none" strike="noStrik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rPr>
              <a:t>@EGI_eInfra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7;p20"/>
          <p:cNvSpPr txBox="1"/>
          <p:nvPr/>
        </p:nvSpPr>
        <p:spPr>
          <a:xfrm>
            <a:off x="723100" y="4558808"/>
            <a:ext cx="2173781" cy="3090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00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700"/>
              <a:buFont typeface="Arial"/>
              <a:buNone/>
            </a:pPr>
            <a:r>
              <a:rPr b="1" i="0" lang="en-GB" sz="700" u="none" cap="none" strike="noStrik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rPr>
              <a:t>The work of the EGI Foundation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700"/>
              <a:buFont typeface="Arial"/>
              <a:buNone/>
            </a:pPr>
            <a:r>
              <a:rPr b="0" i="1" lang="en-GB" sz="700" u="none" cap="none" strike="noStrik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rPr>
              <a:t>is partly funded by the European Commission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700"/>
              <a:buFont typeface="Arial"/>
              <a:buNone/>
            </a:pPr>
            <a:r>
              <a:rPr b="0" i="1" lang="en-GB" sz="700" u="none" cap="none" strike="noStrik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rPr>
              <a:t>under H2020 Framework Programme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" name="Google Shape;8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6761" y="4558808"/>
            <a:ext cx="471315" cy="309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9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2418" y="1050147"/>
            <a:ext cx="133824" cy="1189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2986" y="892073"/>
            <a:ext cx="113256" cy="11895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0"/>
          <p:cNvSpPr txBox="1"/>
          <p:nvPr/>
        </p:nvSpPr>
        <p:spPr>
          <a:xfrm>
            <a:off x="2624575" y="53846"/>
            <a:ext cx="4091495" cy="443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00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1800"/>
              <a:buFont typeface="Arial"/>
              <a:buNone/>
            </a:pPr>
            <a:r>
              <a:rPr b="1" i="0" lang="en-GB" sz="1800" u="none" cap="none" strike="noStrik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rPr>
              <a:t>EGI: Advanced Computing for Research</a:t>
            </a:r>
            <a:endParaRPr b="1" i="0" sz="1800" u="none" cap="none" strike="noStrike">
              <a:solidFill>
                <a:srgbClr val="0E67A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logo&#10;&#10;Description automatically generated" id="12" name="Google Shape;12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95231" y="1885950"/>
            <a:ext cx="2387600" cy="13716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2"/>
          <p:cNvSpPr txBox="1"/>
          <p:nvPr/>
        </p:nvSpPr>
        <p:spPr>
          <a:xfrm>
            <a:off x="6359778" y="4909725"/>
            <a:ext cx="980136" cy="1567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800"/>
              <a:buFont typeface="Arial"/>
              <a:buNone/>
            </a:pPr>
            <a:r>
              <a:rPr b="0" i="0" lang="en-GB" sz="800" u="none" cap="none" strike="noStrik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rPr>
              <a:t>@EGI_eInfra</a:t>
            </a:r>
            <a:endParaRPr b="0" i="0" sz="800" u="none" cap="none" strike="noStrike">
              <a:solidFill>
                <a:srgbClr val="0E67A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22"/>
          <p:cNvSpPr txBox="1"/>
          <p:nvPr/>
        </p:nvSpPr>
        <p:spPr>
          <a:xfrm>
            <a:off x="5481272" y="4909682"/>
            <a:ext cx="716899" cy="1619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800"/>
              <a:buFont typeface="Arial"/>
              <a:buNone/>
            </a:pPr>
            <a:r>
              <a:rPr b="1" i="0" lang="en-GB" sz="800" u="none" cap="none" strike="noStrik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rPr>
              <a:t>www.egi.eu</a:t>
            </a:r>
            <a:endParaRPr b="0" i="0" sz="800" u="none" cap="none" strike="noStrike">
              <a:solidFill>
                <a:srgbClr val="0E67A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1" name="Google Shape;21;p22"/>
          <p:cNvCxnSpPr/>
          <p:nvPr/>
        </p:nvCxnSpPr>
        <p:spPr>
          <a:xfrm>
            <a:off x="6150117" y="4965272"/>
            <a:ext cx="0" cy="178228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2" name="Google Shape;22;p22"/>
          <p:cNvSpPr txBox="1"/>
          <p:nvPr/>
        </p:nvSpPr>
        <p:spPr>
          <a:xfrm>
            <a:off x="7425809" y="4923184"/>
            <a:ext cx="768955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-GB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05/02/2021</a:t>
            </a:r>
            <a:endParaRPr b="1" i="0" sz="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22"/>
          <p:cNvSpPr txBox="1"/>
          <p:nvPr/>
        </p:nvSpPr>
        <p:spPr>
          <a:xfrm>
            <a:off x="8783491" y="4915226"/>
            <a:ext cx="389850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b="1" i="0" lang="en-GB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1" i="0" sz="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" name="Google Shape;24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276638" y="4965272"/>
            <a:ext cx="119690" cy="1063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29503" y="4965701"/>
            <a:ext cx="93380" cy="980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logo&#10;&#10;Description automatically generated" id="26" name="Google Shape;26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06071" y="63574"/>
            <a:ext cx="631468" cy="362758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be2ec716b2_0_28"/>
          <p:cNvSpPr txBox="1"/>
          <p:nvPr/>
        </p:nvSpPr>
        <p:spPr>
          <a:xfrm>
            <a:off x="546242" y="816345"/>
            <a:ext cx="1656600" cy="35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900"/>
              <a:buFont typeface="Arial"/>
              <a:buNone/>
            </a:pPr>
            <a:r>
              <a:rPr b="1" i="0" lang="en-GB" sz="900" u="none" cap="none" strike="noStrik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rPr>
              <a:t>www.egi.eu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E67AD"/>
              </a:buClr>
              <a:buSzPts val="900"/>
              <a:buFont typeface="Arial"/>
              <a:buNone/>
            </a:pPr>
            <a:r>
              <a:rPr b="0" i="0" lang="en-GB" sz="900" u="none" cap="none" strike="noStrik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rPr>
              <a:t>@EGI_eInfra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gbe2ec716b2_0_28"/>
          <p:cNvSpPr txBox="1"/>
          <p:nvPr/>
        </p:nvSpPr>
        <p:spPr>
          <a:xfrm>
            <a:off x="723100" y="4558808"/>
            <a:ext cx="2173800" cy="30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00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700"/>
              <a:buFont typeface="Arial"/>
              <a:buNone/>
            </a:pPr>
            <a:r>
              <a:rPr b="1" i="0" lang="en-GB" sz="700" u="none" cap="none" strike="noStrik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rPr>
              <a:t>The work of the EGI Foundation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700"/>
              <a:buFont typeface="Arial"/>
              <a:buNone/>
            </a:pPr>
            <a:r>
              <a:rPr b="0" i="1" lang="en-GB" sz="700" u="none" cap="none" strike="noStrik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rPr>
              <a:t>is partly funded by the European Commission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700"/>
              <a:buFont typeface="Arial"/>
              <a:buNone/>
            </a:pPr>
            <a:r>
              <a:rPr b="0" i="1" lang="en-GB" sz="700" u="none" cap="none" strike="noStrik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rPr>
              <a:t>under H2020 Framework Programme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7" name="Google Shape;57;gbe2ec716b2_0_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6761" y="4558808"/>
            <a:ext cx="471315" cy="309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gbe2ec716b2_0_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2418" y="1050147"/>
            <a:ext cx="133824" cy="11895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gbe2ec716b2_0_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2986" y="892073"/>
            <a:ext cx="113256" cy="118955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gbe2ec716b2_0_28"/>
          <p:cNvSpPr txBox="1"/>
          <p:nvPr/>
        </p:nvSpPr>
        <p:spPr>
          <a:xfrm>
            <a:off x="2624575" y="53846"/>
            <a:ext cx="4091400" cy="44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00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1800"/>
              <a:buFont typeface="Arial"/>
              <a:buNone/>
            </a:pPr>
            <a:r>
              <a:rPr b="1" i="0" lang="en-GB" sz="1800" u="none" cap="none" strike="noStrik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rPr>
              <a:t>EGI: Advanced Computing for Research</a:t>
            </a:r>
            <a:endParaRPr b="1" i="0" sz="1800" u="none" cap="none" strike="noStrike">
              <a:solidFill>
                <a:srgbClr val="0E67A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logo&#10;&#10;Description automatically generated" id="61" name="Google Shape;61;gbe2ec716b2_0_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95231" y="1885950"/>
            <a:ext cx="2387601" cy="13716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8" r:id="rId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docs.google.com/spreadsheets/d/1KyY7NstwGzXaqeU-AdBa5Bhzmc2SOZf8NXo8p2idssk/edit#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Relationship Id="rId4" Type="http://schemas.openxmlformats.org/officeDocument/2006/relationships/image" Target="../media/image1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Relationship Id="rId4" Type="http://schemas.openxmlformats.org/officeDocument/2006/relationships/image" Target="../media/image1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op.europa.eu/en/publication-detail/-/publication/581d82a4-2ed6-11eb-b27b-01aa75ed71a1/language-en/format-PDF/source-175468053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5.png"/><Relationship Id="rId6" Type="http://schemas.openxmlformats.org/officeDocument/2006/relationships/image" Target="../media/image14.png"/></Relationships>
</file>

<file path=ppt/slides/_rels/slide9.xml.rels><?xml version="1.0" encoding="UTF-8" standalone="yes"?><Relationships xmlns="http://schemas.openxmlformats.org/package/2006/relationships"><Relationship Id="rId20" Type="http://schemas.openxmlformats.org/officeDocument/2006/relationships/image" Target="../media/image35.png"/><Relationship Id="rId22" Type="http://schemas.openxmlformats.org/officeDocument/2006/relationships/image" Target="../media/image34.png"/><Relationship Id="rId21" Type="http://schemas.openxmlformats.org/officeDocument/2006/relationships/image" Target="../media/image37.png"/><Relationship Id="rId24" Type="http://schemas.openxmlformats.org/officeDocument/2006/relationships/image" Target="../media/image42.png"/><Relationship Id="rId23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4.jpg"/><Relationship Id="rId4" Type="http://schemas.openxmlformats.org/officeDocument/2006/relationships/image" Target="../media/image20.png"/><Relationship Id="rId9" Type="http://schemas.openxmlformats.org/officeDocument/2006/relationships/image" Target="../media/image21.png"/><Relationship Id="rId26" Type="http://schemas.openxmlformats.org/officeDocument/2006/relationships/image" Target="../media/image43.png"/><Relationship Id="rId25" Type="http://schemas.openxmlformats.org/officeDocument/2006/relationships/image" Target="../media/image39.png"/><Relationship Id="rId28" Type="http://schemas.openxmlformats.org/officeDocument/2006/relationships/image" Target="../media/image41.png"/><Relationship Id="rId27" Type="http://schemas.openxmlformats.org/officeDocument/2006/relationships/image" Target="../media/image38.png"/><Relationship Id="rId5" Type="http://schemas.openxmlformats.org/officeDocument/2006/relationships/image" Target="../media/image31.png"/><Relationship Id="rId6" Type="http://schemas.openxmlformats.org/officeDocument/2006/relationships/image" Target="../media/image33.png"/><Relationship Id="rId7" Type="http://schemas.openxmlformats.org/officeDocument/2006/relationships/image" Target="../media/image32.png"/><Relationship Id="rId8" Type="http://schemas.openxmlformats.org/officeDocument/2006/relationships/image" Target="../media/image18.png"/><Relationship Id="rId11" Type="http://schemas.openxmlformats.org/officeDocument/2006/relationships/image" Target="../media/image27.png"/><Relationship Id="rId10" Type="http://schemas.openxmlformats.org/officeDocument/2006/relationships/image" Target="../media/image19.png"/><Relationship Id="rId13" Type="http://schemas.openxmlformats.org/officeDocument/2006/relationships/image" Target="../media/image40.png"/><Relationship Id="rId12" Type="http://schemas.openxmlformats.org/officeDocument/2006/relationships/image" Target="../media/image26.png"/><Relationship Id="rId15" Type="http://schemas.openxmlformats.org/officeDocument/2006/relationships/image" Target="../media/image23.jpg"/><Relationship Id="rId14" Type="http://schemas.openxmlformats.org/officeDocument/2006/relationships/image" Target="../media/image22.jpg"/><Relationship Id="rId17" Type="http://schemas.openxmlformats.org/officeDocument/2006/relationships/image" Target="../media/image30.png"/><Relationship Id="rId16" Type="http://schemas.openxmlformats.org/officeDocument/2006/relationships/image" Target="../media/image29.jpg"/><Relationship Id="rId19" Type="http://schemas.openxmlformats.org/officeDocument/2006/relationships/image" Target="../media/image28.png"/><Relationship Id="rId18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"/>
          <p:cNvSpPr txBox="1"/>
          <p:nvPr>
            <p:ph type="title"/>
          </p:nvPr>
        </p:nvSpPr>
        <p:spPr>
          <a:xfrm>
            <a:off x="143925" y="2061600"/>
            <a:ext cx="4815300" cy="5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None/>
            </a:pPr>
            <a:r>
              <a:rPr lang="en-GB"/>
              <a:t>EGI-ACE </a:t>
            </a:r>
            <a:br>
              <a:rPr lang="en-GB"/>
            </a:br>
            <a:r>
              <a:rPr lang="en-GB"/>
              <a:t>Community Workshop</a:t>
            </a:r>
            <a:endParaRPr/>
          </a:p>
        </p:txBody>
      </p:sp>
      <p:sp>
        <p:nvSpPr>
          <p:cNvPr id="72" name="Google Shape;72;p1"/>
          <p:cNvSpPr txBox="1"/>
          <p:nvPr>
            <p:ph idx="2" type="body"/>
          </p:nvPr>
        </p:nvSpPr>
        <p:spPr>
          <a:xfrm>
            <a:off x="155343" y="3729350"/>
            <a:ext cx="3368100" cy="25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</a:pPr>
            <a:r>
              <a:rPr lang="en-GB" sz="1600"/>
              <a:t>16</a:t>
            </a:r>
            <a:r>
              <a:rPr lang="en-GB" sz="1600"/>
              <a:t>th - 17th February 2021</a:t>
            </a:r>
            <a:endParaRPr sz="1600"/>
          </a:p>
        </p:txBody>
      </p:sp>
      <p:sp>
        <p:nvSpPr>
          <p:cNvPr id="73" name="Google Shape;73;p1"/>
          <p:cNvSpPr txBox="1"/>
          <p:nvPr>
            <p:ph idx="2" type="body"/>
          </p:nvPr>
        </p:nvSpPr>
        <p:spPr>
          <a:xfrm>
            <a:off x="155353" y="3348350"/>
            <a:ext cx="4899300" cy="25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</a:pPr>
            <a:r>
              <a:rPr b="1" i="0" lang="en-GB" sz="1700"/>
              <a:t>Giuseppe La Rocca, EGI Foundation</a:t>
            </a:r>
            <a:endParaRPr b="1" i="0" sz="17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5" name="Google Shape;385;gbb10b688b6_6_366"/>
          <p:cNvGrpSpPr/>
          <p:nvPr/>
        </p:nvGrpSpPr>
        <p:grpSpPr>
          <a:xfrm>
            <a:off x="1540124" y="809990"/>
            <a:ext cx="4062683" cy="4039919"/>
            <a:chOff x="1016611" y="11993"/>
            <a:chExt cx="4062683" cy="4039919"/>
          </a:xfrm>
        </p:grpSpPr>
        <p:sp>
          <p:nvSpPr>
            <p:cNvPr id="386" name="Google Shape;386;gbb10b688b6_6_366"/>
            <p:cNvSpPr/>
            <p:nvPr/>
          </p:nvSpPr>
          <p:spPr>
            <a:xfrm>
              <a:off x="2107406" y="1114254"/>
              <a:ext cx="1881300" cy="1881300"/>
            </a:xfrm>
            <a:prstGeom prst="ellipse">
              <a:avLst/>
            </a:prstGeom>
            <a:solidFill>
              <a:srgbClr val="3A66B1">
                <a:alpha val="45098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1" i="0" lang="en-GB" sz="23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13 Data </a:t>
              </a:r>
              <a:r>
                <a:rPr b="1" lang="en-GB" sz="2300"/>
                <a:t>S</a:t>
              </a:r>
              <a:r>
                <a:rPr b="1" i="0" lang="en-GB" sz="23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paces</a:t>
              </a:r>
              <a:endParaRPr b="1" i="0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gbb10b688b6_6_366"/>
            <p:cNvSpPr/>
            <p:nvPr/>
          </p:nvSpPr>
          <p:spPr>
            <a:xfrm>
              <a:off x="2577703" y="11993"/>
              <a:ext cx="940500" cy="940500"/>
            </a:xfrm>
            <a:prstGeom prst="ellipse">
              <a:avLst/>
            </a:prstGeom>
            <a:solidFill>
              <a:srgbClr val="DBA9DF">
                <a:alpha val="45098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gbb10b688b6_6_366"/>
            <p:cNvSpPr txBox="1"/>
            <p:nvPr/>
          </p:nvSpPr>
          <p:spPr>
            <a:xfrm>
              <a:off x="2715450" y="149740"/>
              <a:ext cx="665100" cy="66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150" lIns="10150" spcFirstLastPara="1" rIns="10150" wrap="square" tIns="101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0" i="0" lang="en-GB" sz="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OPERAS metrics and certification service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89;gbb10b688b6_6_366"/>
            <p:cNvSpPr/>
            <p:nvPr/>
          </p:nvSpPr>
          <p:spPr>
            <a:xfrm>
              <a:off x="3308506" y="192120"/>
              <a:ext cx="940500" cy="940500"/>
            </a:xfrm>
            <a:prstGeom prst="ellipse">
              <a:avLst/>
            </a:prstGeom>
            <a:solidFill>
              <a:schemeClr val="accent2">
                <a:alpha val="45098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390;gbb10b688b6_6_366"/>
            <p:cNvSpPr txBox="1"/>
            <p:nvPr/>
          </p:nvSpPr>
          <p:spPr>
            <a:xfrm>
              <a:off x="3446253" y="329867"/>
              <a:ext cx="665100" cy="66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150" lIns="10150" spcFirstLastPara="1" rIns="10150" wrap="square" tIns="101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0" i="0" lang="en-GB" sz="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WeNMR (structural biology)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gbb10b688b6_6_366"/>
            <p:cNvSpPr/>
            <p:nvPr/>
          </p:nvSpPr>
          <p:spPr>
            <a:xfrm>
              <a:off x="3871892" y="691236"/>
              <a:ext cx="940500" cy="940500"/>
            </a:xfrm>
            <a:prstGeom prst="ellipse">
              <a:avLst/>
            </a:prstGeom>
            <a:solidFill>
              <a:srgbClr val="C55A11">
                <a:alpha val="45098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2;gbb10b688b6_6_366"/>
            <p:cNvSpPr txBox="1"/>
            <p:nvPr/>
          </p:nvSpPr>
          <p:spPr>
            <a:xfrm>
              <a:off x="4009639" y="828983"/>
              <a:ext cx="665100" cy="66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150" lIns="10150" spcFirstLastPara="1" rIns="10150" wrap="square" tIns="101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0" i="0" lang="en-GB" sz="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Virtual Imaging Platform (medical imaging)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gbb10b688b6_6_366"/>
            <p:cNvSpPr/>
            <p:nvPr/>
          </p:nvSpPr>
          <p:spPr>
            <a:xfrm>
              <a:off x="4138794" y="1395000"/>
              <a:ext cx="940500" cy="940500"/>
            </a:xfrm>
            <a:prstGeom prst="ellipse">
              <a:avLst/>
            </a:prstGeom>
            <a:solidFill>
              <a:srgbClr val="C55A11">
                <a:alpha val="45098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gbb10b688b6_6_366"/>
            <p:cNvSpPr txBox="1"/>
            <p:nvPr/>
          </p:nvSpPr>
          <p:spPr>
            <a:xfrm>
              <a:off x="4259289" y="1532747"/>
              <a:ext cx="771600" cy="66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150" lIns="10150" spcFirstLastPara="1" rIns="10150" wrap="square" tIns="101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0" i="0" lang="en-GB" sz="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OpenRiskNet</a:t>
              </a:r>
              <a:br>
                <a:rPr b="0" i="0" lang="en-GB" sz="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b="0" i="0" lang="en-GB" sz="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NanoCommons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95;gbb10b688b6_6_366"/>
            <p:cNvSpPr/>
            <p:nvPr/>
          </p:nvSpPr>
          <p:spPr>
            <a:xfrm>
              <a:off x="4048069" y="2142187"/>
              <a:ext cx="940500" cy="940500"/>
            </a:xfrm>
            <a:prstGeom prst="ellipse">
              <a:avLst/>
            </a:prstGeom>
            <a:solidFill>
              <a:srgbClr val="C55A11">
                <a:alpha val="45098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396;gbb10b688b6_6_366"/>
            <p:cNvSpPr txBox="1"/>
            <p:nvPr/>
          </p:nvSpPr>
          <p:spPr>
            <a:xfrm>
              <a:off x="4151312" y="2279934"/>
              <a:ext cx="771600" cy="66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150" lIns="10150" spcFirstLastPara="1" rIns="10150" wrap="square" tIns="101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0" i="0" lang="en-GB" sz="800" u="none" cap="none" strike="noStrike">
                  <a:latin typeface="Arial"/>
                  <a:ea typeface="Arial"/>
                  <a:cs typeface="Arial"/>
                  <a:sym typeface="Arial"/>
                </a:rPr>
                <a:t>UseGalaxy.eu (bioinformatics)</a:t>
              </a:r>
              <a:endParaRPr b="0" i="0" sz="14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gbb10b688b6_6_366"/>
            <p:cNvSpPr/>
            <p:nvPr/>
          </p:nvSpPr>
          <p:spPr>
            <a:xfrm>
              <a:off x="3620501" y="2761627"/>
              <a:ext cx="940500" cy="940500"/>
            </a:xfrm>
            <a:prstGeom prst="ellipse">
              <a:avLst/>
            </a:prstGeom>
            <a:solidFill>
              <a:srgbClr val="A8D08C">
                <a:alpha val="45098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398;gbb10b688b6_6_366"/>
            <p:cNvSpPr txBox="1"/>
            <p:nvPr/>
          </p:nvSpPr>
          <p:spPr>
            <a:xfrm>
              <a:off x="3758248" y="2899374"/>
              <a:ext cx="665100" cy="66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150" lIns="10150" spcFirstLastPara="1" rIns="10150" wrap="square" tIns="101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0" i="0" lang="en-GB" sz="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OPENCoastS (circulation forecast)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399;gbb10b688b6_6_366"/>
            <p:cNvSpPr/>
            <p:nvPr/>
          </p:nvSpPr>
          <p:spPr>
            <a:xfrm>
              <a:off x="2954040" y="3111412"/>
              <a:ext cx="940500" cy="940500"/>
            </a:xfrm>
            <a:prstGeom prst="ellipse">
              <a:avLst/>
            </a:prstGeom>
            <a:solidFill>
              <a:srgbClr val="A8D08C">
                <a:alpha val="45098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gbb10b688b6_6_366"/>
            <p:cNvSpPr txBox="1"/>
            <p:nvPr/>
          </p:nvSpPr>
          <p:spPr>
            <a:xfrm>
              <a:off x="3091787" y="3249159"/>
              <a:ext cx="665100" cy="66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150" lIns="10150" spcFirstLastPara="1" rIns="10150" wrap="square" tIns="101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0" i="0" lang="en-GB" sz="800" u="none" cap="none" strike="noStrike">
                  <a:latin typeface="Arial"/>
                  <a:ea typeface="Arial"/>
                  <a:cs typeface="Arial"/>
                  <a:sym typeface="Arial"/>
                </a:rPr>
                <a:t>ENES</a:t>
              </a:r>
              <a:br>
                <a:rPr b="0" i="0" lang="en-GB" sz="800" u="none" cap="none" strike="noStrike">
                  <a:latin typeface="Arial"/>
                  <a:ea typeface="Arial"/>
                  <a:cs typeface="Arial"/>
                  <a:sym typeface="Arial"/>
                </a:rPr>
              </a:br>
              <a:r>
                <a:rPr b="0" i="0" lang="en-GB" sz="800" u="none" cap="none" strike="noStrike">
                  <a:latin typeface="Arial"/>
                  <a:ea typeface="Arial"/>
                  <a:cs typeface="Arial"/>
                  <a:sym typeface="Arial"/>
                </a:rPr>
                <a:t> (climate analytics)</a:t>
              </a:r>
              <a:endParaRPr b="0" i="0" sz="14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1;gbb10b688b6_6_366"/>
            <p:cNvSpPr/>
            <p:nvPr/>
          </p:nvSpPr>
          <p:spPr>
            <a:xfrm>
              <a:off x="2201365" y="3111412"/>
              <a:ext cx="940500" cy="940500"/>
            </a:xfrm>
            <a:prstGeom prst="ellipse">
              <a:avLst/>
            </a:prstGeom>
            <a:solidFill>
              <a:srgbClr val="FFD966">
                <a:alpha val="45098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gbb10b688b6_6_366"/>
            <p:cNvSpPr txBox="1"/>
            <p:nvPr/>
          </p:nvSpPr>
          <p:spPr>
            <a:xfrm>
              <a:off x="2287580" y="3249159"/>
              <a:ext cx="716700" cy="66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150" lIns="10150" spcFirstLastPara="1" rIns="10150" wrap="square" tIns="101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0" i="0" lang="en-GB" sz="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PROMINENCE (fusion physics)</a:t>
              </a:r>
              <a:endPara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03;gbb10b688b6_6_366"/>
            <p:cNvSpPr/>
            <p:nvPr/>
          </p:nvSpPr>
          <p:spPr>
            <a:xfrm>
              <a:off x="1534904" y="2761627"/>
              <a:ext cx="940500" cy="940500"/>
            </a:xfrm>
            <a:prstGeom prst="ellipse">
              <a:avLst/>
            </a:prstGeom>
            <a:solidFill>
              <a:srgbClr val="FFD966">
                <a:alpha val="45098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gbb10b688b6_6_366"/>
            <p:cNvSpPr txBox="1"/>
            <p:nvPr/>
          </p:nvSpPr>
          <p:spPr>
            <a:xfrm>
              <a:off x="1672651" y="2899374"/>
              <a:ext cx="665100" cy="66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150" lIns="10150" spcFirstLastPara="1" rIns="10150" wrap="square" tIns="101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0" i="0" lang="en-GB" sz="800" u="none" cap="none" strike="noStrike">
                  <a:latin typeface="Arial"/>
                  <a:ea typeface="Arial"/>
                  <a:cs typeface="Arial"/>
                  <a:sym typeface="Arial"/>
                </a:rPr>
                <a:t>LOFAR science products (astronomy)</a:t>
              </a:r>
              <a:endParaRPr b="0" i="0" sz="14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gbb10b688b6_6_366"/>
            <p:cNvSpPr/>
            <p:nvPr/>
          </p:nvSpPr>
          <p:spPr>
            <a:xfrm>
              <a:off x="1107336" y="2142187"/>
              <a:ext cx="940500" cy="940500"/>
            </a:xfrm>
            <a:prstGeom prst="ellipse">
              <a:avLst/>
            </a:prstGeom>
            <a:solidFill>
              <a:srgbClr val="849AD0">
                <a:alpha val="45098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gbb10b688b6_6_366"/>
            <p:cNvSpPr txBox="1"/>
            <p:nvPr/>
          </p:nvSpPr>
          <p:spPr>
            <a:xfrm>
              <a:off x="1245083" y="2279934"/>
              <a:ext cx="665100" cy="66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150" lIns="10150" spcFirstLastPara="1" rIns="10150" wrap="square" tIns="101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0" i="0" lang="en-GB" sz="800" u="none" cap="none" strike="noStrike">
                  <a:latin typeface="Arial"/>
                  <a:ea typeface="Arial"/>
                  <a:cs typeface="Arial"/>
                  <a:sym typeface="Arial"/>
                </a:rPr>
                <a:t>SeaDataNet WebOcean Data Analysis</a:t>
              </a:r>
              <a:endParaRPr b="0" i="0" sz="8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gbb10b688b6_6_366"/>
            <p:cNvSpPr/>
            <p:nvPr/>
          </p:nvSpPr>
          <p:spPr>
            <a:xfrm>
              <a:off x="1016611" y="1395000"/>
              <a:ext cx="940500" cy="940500"/>
            </a:xfrm>
            <a:prstGeom prst="ellipse">
              <a:avLst/>
            </a:prstGeom>
            <a:solidFill>
              <a:srgbClr val="8C9FD2">
                <a:alpha val="45098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gbb10b688b6_6_366"/>
            <p:cNvSpPr txBox="1"/>
            <p:nvPr/>
          </p:nvSpPr>
          <p:spPr>
            <a:xfrm>
              <a:off x="1154358" y="1532747"/>
              <a:ext cx="665100" cy="66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150" lIns="10150" spcFirstLastPara="1" rIns="10150" wrap="square" tIns="101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0" i="0" lang="en-GB" sz="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EMSO ERIC data services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09;gbb10b688b6_6_366"/>
            <p:cNvSpPr/>
            <p:nvPr/>
          </p:nvSpPr>
          <p:spPr>
            <a:xfrm>
              <a:off x="1283513" y="691236"/>
              <a:ext cx="940500" cy="940500"/>
            </a:xfrm>
            <a:prstGeom prst="ellipse">
              <a:avLst/>
            </a:prstGeom>
            <a:solidFill>
              <a:srgbClr val="93A6D5">
                <a:alpha val="45098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gbb10b688b6_6_366"/>
            <p:cNvSpPr txBox="1"/>
            <p:nvPr/>
          </p:nvSpPr>
          <p:spPr>
            <a:xfrm>
              <a:off x="1421260" y="828983"/>
              <a:ext cx="665100" cy="66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150" lIns="10150" spcFirstLastPara="1" rIns="10150" wrap="square" tIns="101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0" i="0" lang="en-GB" sz="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GBIF Cloud data space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gbb10b688b6_6_366"/>
            <p:cNvSpPr/>
            <p:nvPr/>
          </p:nvSpPr>
          <p:spPr>
            <a:xfrm>
              <a:off x="1846899" y="192120"/>
              <a:ext cx="940500" cy="940500"/>
            </a:xfrm>
            <a:prstGeom prst="ellipse">
              <a:avLst/>
            </a:prstGeom>
            <a:solidFill>
              <a:srgbClr val="8DA9DB">
                <a:alpha val="45098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gbb10b688b6_6_366"/>
            <p:cNvSpPr txBox="1"/>
            <p:nvPr/>
          </p:nvSpPr>
          <p:spPr>
            <a:xfrm>
              <a:off x="1984646" y="329867"/>
              <a:ext cx="665100" cy="66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150" lIns="10150" spcFirstLastPara="1" rIns="10150" wrap="square" tIns="101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0" i="0" lang="en-GB" sz="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Disaster mitigation and agriculture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3" name="Google Shape;413;gbb10b688b6_6_366"/>
          <p:cNvSpPr txBox="1"/>
          <p:nvPr/>
        </p:nvSpPr>
        <p:spPr>
          <a:xfrm>
            <a:off x="5389336" y="1360859"/>
            <a:ext cx="26265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GB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Health</a:t>
            </a:r>
            <a:br>
              <a:rPr b="0" i="0" lang="en-GB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GB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and</a:t>
            </a:r>
            <a:br>
              <a:rPr b="0" i="0" lang="en-GB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2000"/>
              <a:t>M</a:t>
            </a:r>
            <a:r>
              <a:rPr b="0" i="0" lang="en-GB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edicine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" name="Google Shape;414;gbb10b688b6_6_366"/>
          <p:cNvSpPr txBox="1"/>
          <p:nvPr/>
        </p:nvSpPr>
        <p:spPr>
          <a:xfrm>
            <a:off x="4433155" y="4228269"/>
            <a:ext cx="21399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GB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Climate</a:t>
            </a:r>
            <a:br>
              <a:rPr b="0" i="0" lang="en-GB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GB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research 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" name="Google Shape;415;gbb10b688b6_6_366"/>
          <p:cNvSpPr txBox="1"/>
          <p:nvPr/>
        </p:nvSpPr>
        <p:spPr>
          <a:xfrm>
            <a:off x="0" y="4414017"/>
            <a:ext cx="26793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GB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Energy and </a:t>
            </a:r>
            <a:r>
              <a:rPr lang="en-GB" sz="2000"/>
              <a:t>P</a:t>
            </a:r>
            <a:r>
              <a:rPr b="0" i="0" lang="en-GB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hysical </a:t>
            </a:r>
            <a:r>
              <a:rPr lang="en-GB" sz="2000"/>
              <a:t>S</a:t>
            </a:r>
            <a:r>
              <a:rPr b="0" i="0" lang="en-GB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ciences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" name="Google Shape;416;gbb10b688b6_6_366"/>
          <p:cNvSpPr txBox="1"/>
          <p:nvPr/>
        </p:nvSpPr>
        <p:spPr>
          <a:xfrm>
            <a:off x="-1116369" y="1688918"/>
            <a:ext cx="28809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GB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Environmental</a:t>
            </a:r>
            <a:br>
              <a:rPr b="0" i="0" lang="en-GB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2000"/>
              <a:t>S</a:t>
            </a:r>
            <a:r>
              <a:rPr b="0" i="0" lang="en-GB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ciences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" name="Google Shape;417;gbb10b688b6_6_366"/>
          <p:cNvSpPr txBox="1"/>
          <p:nvPr/>
        </p:nvSpPr>
        <p:spPr>
          <a:xfrm>
            <a:off x="2984899" y="516477"/>
            <a:ext cx="1521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GB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Humanities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8" name="Google Shape;418;gbb10b688b6_6_366"/>
          <p:cNvSpPr/>
          <p:nvPr/>
        </p:nvSpPr>
        <p:spPr>
          <a:xfrm>
            <a:off x="8167262" y="1244447"/>
            <a:ext cx="940500" cy="940500"/>
          </a:xfrm>
          <a:prstGeom prst="ellipse">
            <a:avLst/>
          </a:prstGeom>
          <a:solidFill>
            <a:srgbClr val="8C9FD2">
              <a:alpha val="45098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9" name="Google Shape;419;gbb10b688b6_6_366"/>
          <p:cNvSpPr txBox="1"/>
          <p:nvPr/>
        </p:nvSpPr>
        <p:spPr>
          <a:xfrm>
            <a:off x="8305009" y="1382194"/>
            <a:ext cx="665100" cy="6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150" lIns="10150" spcFirstLastPara="1" rIns="10150" wrap="square" tIns="1015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GB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Earthquake response and landslide analysis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0" name="Google Shape;420;gbb10b688b6_6_366"/>
          <p:cNvSpPr/>
          <p:nvPr/>
        </p:nvSpPr>
        <p:spPr>
          <a:xfrm>
            <a:off x="8175150" y="2118947"/>
            <a:ext cx="940500" cy="940500"/>
          </a:xfrm>
          <a:prstGeom prst="ellipse">
            <a:avLst/>
          </a:prstGeom>
          <a:solidFill>
            <a:srgbClr val="DBA9DF">
              <a:alpha val="45098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1" name="Google Shape;421;gbb10b688b6_6_366"/>
          <p:cNvSpPr txBox="1"/>
          <p:nvPr/>
        </p:nvSpPr>
        <p:spPr>
          <a:xfrm>
            <a:off x="8314885" y="2256695"/>
            <a:ext cx="665100" cy="6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150" lIns="10150" spcFirstLastPara="1" rIns="10150" wrap="square" tIns="1015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GB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E-RIHS (</a:t>
            </a:r>
            <a:r>
              <a:rPr b="0" i="0" lang="en-GB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heritage object analytics)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2" name="Google Shape;422;gbb10b688b6_6_366"/>
          <p:cNvSpPr/>
          <p:nvPr/>
        </p:nvSpPr>
        <p:spPr>
          <a:xfrm>
            <a:off x="6508590" y="2098753"/>
            <a:ext cx="940500" cy="940500"/>
          </a:xfrm>
          <a:prstGeom prst="ellipse">
            <a:avLst/>
          </a:prstGeom>
          <a:solidFill>
            <a:srgbClr val="FFD966">
              <a:alpha val="45098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3" name="Google Shape;423;gbb10b688b6_6_366"/>
          <p:cNvSpPr txBox="1"/>
          <p:nvPr/>
        </p:nvSpPr>
        <p:spPr>
          <a:xfrm>
            <a:off x="6594805" y="2236499"/>
            <a:ext cx="716700" cy="6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150" lIns="10150" spcFirstLastPara="1" rIns="10150" wrap="square" tIns="1015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GB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VIRGO </a:t>
            </a:r>
            <a:br>
              <a:rPr b="0" i="0" lang="en-GB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GB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(gravitational waves)</a:t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4" name="Google Shape;424;gbb10b688b6_6_366"/>
          <p:cNvSpPr/>
          <p:nvPr/>
        </p:nvSpPr>
        <p:spPr>
          <a:xfrm>
            <a:off x="7334088" y="2949847"/>
            <a:ext cx="940500" cy="940500"/>
          </a:xfrm>
          <a:prstGeom prst="ellipse">
            <a:avLst/>
          </a:prstGeom>
          <a:solidFill>
            <a:schemeClr val="accent2">
              <a:alpha val="45098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5" name="Google Shape;425;gbb10b688b6_6_366"/>
          <p:cNvSpPr txBox="1"/>
          <p:nvPr/>
        </p:nvSpPr>
        <p:spPr>
          <a:xfrm>
            <a:off x="7471835" y="3087594"/>
            <a:ext cx="665100" cy="6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150" lIns="10150" spcFirstLastPara="1" rIns="10150" wrap="square" tIns="1015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GB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PHIRI (population health)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" name="Google Shape;426;gbb10b688b6_6_366"/>
          <p:cNvSpPr/>
          <p:nvPr/>
        </p:nvSpPr>
        <p:spPr>
          <a:xfrm>
            <a:off x="7329177" y="2118947"/>
            <a:ext cx="940500" cy="940500"/>
          </a:xfrm>
          <a:prstGeom prst="ellipse">
            <a:avLst/>
          </a:prstGeom>
          <a:solidFill>
            <a:srgbClr val="FFD966">
              <a:alpha val="45098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7" name="Google Shape;427;gbb10b688b6_6_366"/>
          <p:cNvSpPr txBox="1"/>
          <p:nvPr/>
        </p:nvSpPr>
        <p:spPr>
          <a:xfrm>
            <a:off x="7466924" y="2256695"/>
            <a:ext cx="665100" cy="6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150" lIns="10150" spcFirstLastPara="1" rIns="10150" wrap="square" tIns="1015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GB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MeerKAT workflows (astronomy)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8" name="Google Shape;428;gbb10b688b6_6_366"/>
          <p:cNvSpPr/>
          <p:nvPr/>
        </p:nvSpPr>
        <p:spPr>
          <a:xfrm>
            <a:off x="7328382" y="1239801"/>
            <a:ext cx="940500" cy="940500"/>
          </a:xfrm>
          <a:prstGeom prst="ellipse">
            <a:avLst/>
          </a:prstGeom>
          <a:solidFill>
            <a:srgbClr val="8C9FD2">
              <a:alpha val="45098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" name="Google Shape;429;gbb10b688b6_6_366"/>
          <p:cNvSpPr txBox="1"/>
          <p:nvPr/>
        </p:nvSpPr>
        <p:spPr>
          <a:xfrm>
            <a:off x="7466129" y="1377547"/>
            <a:ext cx="665100" cy="6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150" lIns="10150" spcFirstLastPara="1" rIns="10150" wrap="square" tIns="1015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GB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GEOSS Portal and GEO DAB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" name="Google Shape;430;gbb10b688b6_6_366"/>
          <p:cNvSpPr/>
          <p:nvPr/>
        </p:nvSpPr>
        <p:spPr>
          <a:xfrm>
            <a:off x="6481149" y="1267854"/>
            <a:ext cx="940500" cy="940500"/>
          </a:xfrm>
          <a:prstGeom prst="ellipse">
            <a:avLst/>
          </a:prstGeom>
          <a:solidFill>
            <a:srgbClr val="8C9FD2">
              <a:alpha val="45098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" name="Google Shape;431;gbb10b688b6_6_366"/>
          <p:cNvSpPr txBox="1"/>
          <p:nvPr/>
        </p:nvSpPr>
        <p:spPr>
          <a:xfrm>
            <a:off x="6618896" y="1405601"/>
            <a:ext cx="665100" cy="6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150" lIns="10150" spcFirstLastPara="1" rIns="10150" wrap="square" tIns="1015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GB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EISCAT_3D Data Portal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GB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(atmospheric physics)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" name="Google Shape;432;gbb10b688b6_6_366"/>
          <p:cNvSpPr txBox="1"/>
          <p:nvPr/>
        </p:nvSpPr>
        <p:spPr>
          <a:xfrm>
            <a:off x="6594800" y="846071"/>
            <a:ext cx="2537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GB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 Early </a:t>
            </a:r>
            <a:r>
              <a:rPr b="1" lang="en-GB" sz="2300"/>
              <a:t>A</a:t>
            </a:r>
            <a:r>
              <a:rPr b="1" i="0" lang="en-GB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dopters</a:t>
            </a:r>
            <a:endParaRPr b="1" i="0" sz="2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" name="Google Shape;433;gbb10b688b6_6_366"/>
          <p:cNvSpPr/>
          <p:nvPr/>
        </p:nvSpPr>
        <p:spPr>
          <a:xfrm>
            <a:off x="5063896" y="2929739"/>
            <a:ext cx="1696200" cy="1087800"/>
          </a:xfrm>
          <a:prstGeom prst="wedgeRectCallout">
            <a:avLst>
              <a:gd fmla="val -105788" name="adj1"/>
              <a:gd fmla="val 69933" name="adj2"/>
            </a:avLst>
          </a:prstGeom>
          <a:solidFill>
            <a:schemeClr val="lt2"/>
          </a:solidFill>
          <a:ln cap="flat" cmpd="sng" w="9525">
            <a:solidFill>
              <a:srgbClr val="3F3F3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Char char="•"/>
            </a:pPr>
            <a:r>
              <a:rPr b="0" i="0" lang="en-GB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JupyterLab</a:t>
            </a:r>
            <a:endParaRPr b="0" i="0" sz="10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Char char="•"/>
            </a:pPr>
            <a:r>
              <a:rPr b="0" i="0" lang="en-GB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Enes libraries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Char char="•"/>
            </a:pPr>
            <a:r>
              <a:rPr b="0" i="0" lang="en-GB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EC3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Char char="•"/>
            </a:pPr>
            <a:r>
              <a:rPr b="0" i="0" lang="en-GB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Synda &amp; DataHub</a:t>
            </a:r>
            <a:endParaRPr b="0" i="0" sz="10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Char char="•"/>
            </a:pPr>
            <a:r>
              <a:rPr b="0" i="0" lang="en-GB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ESGF data archive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Char char="•"/>
            </a:pPr>
            <a:r>
              <a:rPr b="0" i="0" lang="en-GB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Cloud and HPC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" name="Google Shape;434;gbb10b688b6_6_366"/>
          <p:cNvSpPr txBox="1"/>
          <p:nvPr>
            <p:ph type="title"/>
          </p:nvPr>
        </p:nvSpPr>
        <p:spPr>
          <a:xfrm>
            <a:off x="2579075" y="92950"/>
            <a:ext cx="54096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500"/>
              <a:buFont typeface="Calibri"/>
              <a:buNone/>
            </a:pPr>
            <a:r>
              <a:rPr lang="en-GB"/>
              <a:t>Community Engagement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bd4b51c1ec_0_2"/>
          <p:cNvSpPr txBox="1"/>
          <p:nvPr>
            <p:ph idx="1" type="body"/>
          </p:nvPr>
        </p:nvSpPr>
        <p:spPr>
          <a:xfrm>
            <a:off x="100450" y="921450"/>
            <a:ext cx="8911800" cy="3760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8300" lvl="0" marL="457200" rtl="0" algn="l">
              <a:spcBef>
                <a:spcPts val="750"/>
              </a:spcBef>
              <a:spcAft>
                <a:spcPts val="0"/>
              </a:spcAft>
              <a:buSzPts val="2200"/>
              <a:buChar char="•"/>
            </a:pPr>
            <a:r>
              <a:rPr b="1" lang="en-GB" sz="2200"/>
              <a:t>Set-up a small teams (</a:t>
            </a:r>
            <a:r>
              <a:rPr b="1" lang="en-GB" sz="2200">
                <a:highlight>
                  <a:srgbClr val="FFFF00"/>
                </a:highlight>
              </a:rPr>
              <a:t>Competence Centres</a:t>
            </a:r>
            <a:r>
              <a:rPr b="1" lang="en-GB" sz="2200"/>
              <a:t>) working “as a project” to support the different use cases in T2.3 and WP5</a:t>
            </a:r>
            <a:br>
              <a:rPr lang="en-GB" sz="2200"/>
            </a:b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GB" sz="2200"/>
              <a:t>Mix of expertise involved in the CC:</a:t>
            </a:r>
            <a:endParaRPr sz="22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en-GB" sz="2000"/>
              <a:t>User support, tool-specific support &amp; training team of EGI-ACE (T2.3),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en-GB" sz="2000"/>
              <a:t>Service providers from EGI-ACE (WP3, 4, 6, 7),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en-GB" sz="2000"/>
              <a:t>Infrastructure providers, and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en-GB" sz="2000"/>
              <a:t>Members of the EGI Federation (NGIs, EIROs, science comms.).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b="1" lang="en-GB">
                <a:highlight>
                  <a:srgbClr val="FFFF00"/>
                </a:highlight>
              </a:rPr>
              <a:t>Contribute to define the support teams filling the “EGI-ACE Data Space Providers + EA Requirements”</a:t>
            </a:r>
            <a:r>
              <a:rPr lang="en-GB"/>
              <a:t> </a:t>
            </a:r>
            <a:r>
              <a:rPr lang="en-GB" u="sng">
                <a:solidFill>
                  <a:schemeClr val="hlink"/>
                </a:solidFill>
                <a:hlinkClick r:id="rId3"/>
              </a:rPr>
              <a:t>spread-sheet</a:t>
            </a:r>
            <a:endParaRPr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en-GB" sz="2000"/>
              <a:t>WP5 - Data Space Providers/T2.3 - Early Adopters tabs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en-GB" sz="2000"/>
              <a:t>Add your preferences in </a:t>
            </a:r>
            <a:r>
              <a:rPr b="1" lang="en-GB" sz="2000">
                <a:highlight>
                  <a:srgbClr val="FFFF00"/>
                </a:highlight>
              </a:rPr>
              <a:t>Column H</a:t>
            </a:r>
            <a:endParaRPr b="1" sz="2000">
              <a:highlight>
                <a:srgbClr val="FFFF00"/>
              </a:highlight>
            </a:endParaRPr>
          </a:p>
        </p:txBody>
      </p:sp>
      <p:sp>
        <p:nvSpPr>
          <p:cNvPr id="440" name="Google Shape;440;gbd4b51c1ec_0_2"/>
          <p:cNvSpPr txBox="1"/>
          <p:nvPr>
            <p:ph type="title"/>
          </p:nvPr>
        </p:nvSpPr>
        <p:spPr>
          <a:xfrm>
            <a:off x="2579077" y="169145"/>
            <a:ext cx="4728900" cy="341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Define the Support Structure</a:t>
            </a:r>
            <a:endParaRPr/>
          </a:p>
        </p:txBody>
      </p:sp>
      <p:sp>
        <p:nvSpPr>
          <p:cNvPr id="441" name="Google Shape;441;gbd4b51c1ec_0_2"/>
          <p:cNvSpPr txBox="1"/>
          <p:nvPr>
            <p:ph idx="2" type="subTitle"/>
          </p:nvPr>
        </p:nvSpPr>
        <p:spPr>
          <a:xfrm>
            <a:off x="2579076" y="552158"/>
            <a:ext cx="4728900" cy="369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rPr lang="en-GB"/>
              <a:t>Competence Centres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bb10b688b6_7_13"/>
          <p:cNvSpPr txBox="1"/>
          <p:nvPr/>
        </p:nvSpPr>
        <p:spPr>
          <a:xfrm>
            <a:off x="2525775" y="2023450"/>
            <a:ext cx="40752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GB" sz="3000" u="none" cap="none" strike="noStrike">
                <a:solidFill>
                  <a:srgbClr val="005FAB"/>
                </a:solidFill>
                <a:latin typeface="Calibri"/>
                <a:ea typeface="Calibri"/>
                <a:cs typeface="Calibri"/>
                <a:sym typeface="Calibri"/>
              </a:rPr>
              <a:t>Thank you. Questions?</a:t>
            </a:r>
            <a:endParaRPr b="1" i="0" sz="3000" u="none" cap="none" strike="noStrike">
              <a:solidFill>
                <a:srgbClr val="005FA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bb10b688b6_7_6"/>
          <p:cNvSpPr txBox="1"/>
          <p:nvPr>
            <p:ph idx="1" type="body"/>
          </p:nvPr>
        </p:nvSpPr>
        <p:spPr>
          <a:xfrm>
            <a:off x="100450" y="835825"/>
            <a:ext cx="8967300" cy="40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1950" lvl="0" marL="4572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100"/>
              <a:buChar char="•"/>
            </a:pPr>
            <a:r>
              <a:rPr b="1" lang="en-GB" sz="2100"/>
              <a:t>Objectives:  </a:t>
            </a:r>
            <a:endParaRPr b="1" sz="2100"/>
          </a:p>
          <a:p>
            <a:pPr indent="-361950" lvl="1" marL="914400" rtl="0" algn="just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2100"/>
              <a:buChar char="▪"/>
            </a:pPr>
            <a:r>
              <a:rPr lang="en-GB" sz="1900"/>
              <a:t>Introduce the Data Space and Early Adopter communities</a:t>
            </a:r>
            <a:endParaRPr sz="1900"/>
          </a:p>
          <a:p>
            <a:pPr indent="-361950" lvl="1" marL="914400" rtl="0" algn="just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2100"/>
              <a:buChar char="▪"/>
            </a:pPr>
            <a:r>
              <a:rPr lang="en-GB" sz="1900"/>
              <a:t>Understand their plans and requirements relating to the use of EGI-ACE services </a:t>
            </a:r>
            <a:endParaRPr sz="1900"/>
          </a:p>
          <a:p>
            <a:pPr indent="-361950" lvl="1" marL="914400" rtl="0" algn="just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2100"/>
              <a:buChar char="▪"/>
            </a:pPr>
            <a:r>
              <a:rPr lang="en-GB" sz="1900"/>
              <a:t>Define support structure around each of them from EGI-ACE, EGI and its partners </a:t>
            </a:r>
            <a:endParaRPr sz="1900"/>
          </a:p>
          <a:p>
            <a:pPr indent="0" lvl="0" marL="914400" rtl="0" algn="just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-3619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b="1" lang="en-GB" sz="2100"/>
              <a:t>Participants:</a:t>
            </a:r>
            <a:endParaRPr b="1" sz="2100"/>
          </a:p>
          <a:p>
            <a:pPr indent="-34925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00"/>
              <a:buChar char="▪"/>
            </a:pPr>
            <a:r>
              <a:rPr lang="en-GB" sz="1900"/>
              <a:t>Data space (WP5) and Early Adopter (T2.3) communities</a:t>
            </a:r>
            <a:endParaRPr sz="1900"/>
          </a:p>
          <a:p>
            <a:pPr indent="-34925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00"/>
              <a:buChar char="▪"/>
            </a:pPr>
            <a:r>
              <a:rPr lang="en-GB" sz="1900"/>
              <a:t>Service providers from EGI-ACE (WP3, 4, 6, 7) </a:t>
            </a:r>
            <a:endParaRPr sz="1900"/>
          </a:p>
          <a:p>
            <a:pPr indent="-34925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00"/>
              <a:buChar char="▪"/>
            </a:pPr>
            <a:r>
              <a:rPr lang="en-GB" sz="1900"/>
              <a:t>User support &amp; training team of EGI-ACE (T2.3)</a:t>
            </a:r>
            <a:endParaRPr sz="1900"/>
          </a:p>
          <a:p>
            <a:pPr indent="-34925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00"/>
              <a:buChar char="▪"/>
            </a:pPr>
            <a:r>
              <a:rPr lang="en-GB" sz="1900"/>
              <a:t>Members of the EGI Federation (NGIs, EIROs, science comms.)</a:t>
            </a:r>
            <a:endParaRPr sz="1900"/>
          </a:p>
          <a:p>
            <a:pPr indent="-34925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00"/>
              <a:buChar char="▪"/>
            </a:pPr>
            <a:r>
              <a:rPr lang="en-GB" sz="1900"/>
              <a:t>Partner infrastructures from outside Europe</a:t>
            </a:r>
            <a:endParaRPr sz="1900"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sz="2100"/>
          </a:p>
        </p:txBody>
      </p:sp>
      <p:sp>
        <p:nvSpPr>
          <p:cNvPr id="79" name="Google Shape;79;gbb10b688b6_7_6"/>
          <p:cNvSpPr txBox="1"/>
          <p:nvPr>
            <p:ph type="title"/>
          </p:nvPr>
        </p:nvSpPr>
        <p:spPr>
          <a:xfrm>
            <a:off x="2579077" y="169145"/>
            <a:ext cx="47289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-GB"/>
              <a:t>Community Workshop</a:t>
            </a:r>
            <a:endParaRPr/>
          </a:p>
        </p:txBody>
      </p:sp>
      <p:sp>
        <p:nvSpPr>
          <p:cNvPr id="80" name="Google Shape;80;gbb10b688b6_7_6"/>
          <p:cNvSpPr txBox="1"/>
          <p:nvPr>
            <p:ph idx="2" type="subTitle"/>
          </p:nvPr>
        </p:nvSpPr>
        <p:spPr>
          <a:xfrm>
            <a:off x="2579076" y="552158"/>
            <a:ext cx="4728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000"/>
              <a:buNone/>
            </a:pPr>
            <a:r>
              <a:rPr lang="en-GB"/>
              <a:t>https://indico.egi.eu/event/5360/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6" name="Google Shape;86;ga27a77131a_0_0"/>
          <p:cNvCxnSpPr>
            <a:stCxn id="87" idx="4"/>
          </p:cNvCxnSpPr>
          <p:nvPr/>
        </p:nvCxnSpPr>
        <p:spPr>
          <a:xfrm flipH="1">
            <a:off x="3857727" y="548926"/>
            <a:ext cx="3600" cy="4402500"/>
          </a:xfrm>
          <a:prstGeom prst="straightConnector1">
            <a:avLst/>
          </a:prstGeom>
          <a:noFill/>
          <a:ln cap="flat" cmpd="sng" w="9525">
            <a:solidFill>
              <a:srgbClr val="A1A1A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8" name="Google Shape;88;ga27a77131a_0_0"/>
          <p:cNvSpPr/>
          <p:nvPr/>
        </p:nvSpPr>
        <p:spPr>
          <a:xfrm>
            <a:off x="394298" y="745094"/>
            <a:ext cx="1871700" cy="4167000"/>
          </a:xfrm>
          <a:prstGeom prst="rect">
            <a:avLst/>
          </a:prstGeom>
          <a:solidFill>
            <a:srgbClr val="2274B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ga27a77131a_0_0"/>
          <p:cNvSpPr txBox="1"/>
          <p:nvPr>
            <p:ph type="title"/>
          </p:nvPr>
        </p:nvSpPr>
        <p:spPr>
          <a:xfrm>
            <a:off x="1027973" y="2450815"/>
            <a:ext cx="12381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-GB">
                <a:solidFill>
                  <a:schemeClr val="lt1"/>
                </a:solidFill>
              </a:rPr>
              <a:t>Day 1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t/>
            </a:r>
            <a:endParaRPr/>
          </a:p>
        </p:txBody>
      </p:sp>
      <p:sp>
        <p:nvSpPr>
          <p:cNvPr id="90" name="Google Shape;90;ga27a77131a_0_0"/>
          <p:cNvSpPr/>
          <p:nvPr/>
        </p:nvSpPr>
        <p:spPr>
          <a:xfrm>
            <a:off x="940482" y="2174995"/>
            <a:ext cx="1325700" cy="7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ga27a77131a_0_0"/>
          <p:cNvSpPr/>
          <p:nvPr/>
        </p:nvSpPr>
        <p:spPr>
          <a:xfrm>
            <a:off x="940482" y="3106783"/>
            <a:ext cx="1325700" cy="7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ga27a77131a_0_0"/>
          <p:cNvSpPr/>
          <p:nvPr/>
        </p:nvSpPr>
        <p:spPr>
          <a:xfrm rot="5400000">
            <a:off x="401081" y="2640895"/>
            <a:ext cx="1005300" cy="7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ga27a77131a_0_0"/>
          <p:cNvSpPr/>
          <p:nvPr/>
        </p:nvSpPr>
        <p:spPr>
          <a:xfrm>
            <a:off x="3087152" y="857576"/>
            <a:ext cx="331500" cy="45600"/>
          </a:xfrm>
          <a:prstGeom prst="rect">
            <a:avLst/>
          </a:prstGeom>
          <a:solidFill>
            <a:srgbClr val="2274B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ga27a77131a_0_0"/>
          <p:cNvSpPr/>
          <p:nvPr/>
        </p:nvSpPr>
        <p:spPr>
          <a:xfrm>
            <a:off x="3089942" y="1175255"/>
            <a:ext cx="331500" cy="45600"/>
          </a:xfrm>
          <a:prstGeom prst="rect">
            <a:avLst/>
          </a:prstGeom>
          <a:solidFill>
            <a:srgbClr val="2274B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ga27a77131a_0_0"/>
          <p:cNvSpPr/>
          <p:nvPr/>
        </p:nvSpPr>
        <p:spPr>
          <a:xfrm rot="5400000">
            <a:off x="2894081" y="1016728"/>
            <a:ext cx="363900" cy="45600"/>
          </a:xfrm>
          <a:prstGeom prst="rect">
            <a:avLst/>
          </a:prstGeom>
          <a:solidFill>
            <a:srgbClr val="2274B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ga27a77131a_0_0"/>
          <p:cNvSpPr/>
          <p:nvPr/>
        </p:nvSpPr>
        <p:spPr>
          <a:xfrm>
            <a:off x="3126756" y="921707"/>
            <a:ext cx="589200" cy="235500"/>
          </a:xfrm>
          <a:prstGeom prst="homePlate">
            <a:avLst>
              <a:gd fmla="val 50000" name="adj"/>
            </a:avLst>
          </a:prstGeom>
          <a:solidFill>
            <a:srgbClr val="E7EAE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rgbClr val="2274B4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r>
              <a:rPr b="1" lang="en-GB">
                <a:solidFill>
                  <a:srgbClr val="2274B4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ga27a77131a_0_0"/>
          <p:cNvSpPr/>
          <p:nvPr/>
        </p:nvSpPr>
        <p:spPr>
          <a:xfrm>
            <a:off x="3103776" y="1701740"/>
            <a:ext cx="331500" cy="45600"/>
          </a:xfrm>
          <a:prstGeom prst="rect">
            <a:avLst/>
          </a:prstGeom>
          <a:solidFill>
            <a:srgbClr val="2274B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ga27a77131a_0_0"/>
          <p:cNvSpPr/>
          <p:nvPr/>
        </p:nvSpPr>
        <p:spPr>
          <a:xfrm>
            <a:off x="3084965" y="2019871"/>
            <a:ext cx="331500" cy="45600"/>
          </a:xfrm>
          <a:prstGeom prst="rect">
            <a:avLst/>
          </a:prstGeom>
          <a:solidFill>
            <a:srgbClr val="2274B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ga27a77131a_0_0"/>
          <p:cNvSpPr/>
          <p:nvPr/>
        </p:nvSpPr>
        <p:spPr>
          <a:xfrm rot="5400000">
            <a:off x="2906357" y="1860892"/>
            <a:ext cx="363900" cy="45600"/>
          </a:xfrm>
          <a:prstGeom prst="rect">
            <a:avLst/>
          </a:prstGeom>
          <a:solidFill>
            <a:srgbClr val="2274B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ga27a77131a_0_0"/>
          <p:cNvSpPr/>
          <p:nvPr/>
        </p:nvSpPr>
        <p:spPr>
          <a:xfrm>
            <a:off x="3139032" y="1765871"/>
            <a:ext cx="589200" cy="235500"/>
          </a:xfrm>
          <a:prstGeom prst="homePlate">
            <a:avLst>
              <a:gd fmla="val 50000" name="adj"/>
            </a:avLst>
          </a:prstGeom>
          <a:solidFill>
            <a:srgbClr val="E7EAE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rgbClr val="2274B4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r>
              <a:rPr b="1" lang="en-GB">
                <a:solidFill>
                  <a:srgbClr val="2274B4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ga27a77131a_0_0"/>
          <p:cNvSpPr/>
          <p:nvPr/>
        </p:nvSpPr>
        <p:spPr>
          <a:xfrm>
            <a:off x="3099427" y="2553263"/>
            <a:ext cx="331500" cy="45600"/>
          </a:xfrm>
          <a:prstGeom prst="rect">
            <a:avLst/>
          </a:prstGeom>
          <a:solidFill>
            <a:srgbClr val="2274B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ga27a77131a_0_0"/>
          <p:cNvSpPr/>
          <p:nvPr/>
        </p:nvSpPr>
        <p:spPr>
          <a:xfrm>
            <a:off x="3098834" y="2871169"/>
            <a:ext cx="331500" cy="45600"/>
          </a:xfrm>
          <a:prstGeom prst="rect">
            <a:avLst/>
          </a:prstGeom>
          <a:solidFill>
            <a:srgbClr val="2274B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ga27a77131a_0_0"/>
          <p:cNvSpPr/>
          <p:nvPr/>
        </p:nvSpPr>
        <p:spPr>
          <a:xfrm rot="5400000">
            <a:off x="2906356" y="2712415"/>
            <a:ext cx="363900" cy="45600"/>
          </a:xfrm>
          <a:prstGeom prst="rect">
            <a:avLst/>
          </a:prstGeom>
          <a:solidFill>
            <a:srgbClr val="2274B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ga27a77131a_0_0"/>
          <p:cNvSpPr/>
          <p:nvPr/>
        </p:nvSpPr>
        <p:spPr>
          <a:xfrm>
            <a:off x="3139031" y="2617394"/>
            <a:ext cx="589200" cy="235500"/>
          </a:xfrm>
          <a:prstGeom prst="homePlate">
            <a:avLst>
              <a:gd fmla="val 50000" name="adj"/>
            </a:avLst>
          </a:prstGeom>
          <a:solidFill>
            <a:srgbClr val="E7EAE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rgbClr val="2274B4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r>
              <a:rPr b="1" lang="en-GB">
                <a:solidFill>
                  <a:srgbClr val="2274B4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ga27a77131a_0_0"/>
          <p:cNvSpPr/>
          <p:nvPr/>
        </p:nvSpPr>
        <p:spPr>
          <a:xfrm>
            <a:off x="3105566" y="3464945"/>
            <a:ext cx="331500" cy="45600"/>
          </a:xfrm>
          <a:prstGeom prst="rect">
            <a:avLst/>
          </a:prstGeom>
          <a:solidFill>
            <a:srgbClr val="2274B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ga27a77131a_0_0"/>
          <p:cNvSpPr/>
          <p:nvPr/>
        </p:nvSpPr>
        <p:spPr>
          <a:xfrm>
            <a:off x="3105566" y="4378165"/>
            <a:ext cx="331500" cy="45600"/>
          </a:xfrm>
          <a:prstGeom prst="rect">
            <a:avLst/>
          </a:prstGeom>
          <a:solidFill>
            <a:srgbClr val="2274B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ga27a77131a_0_0"/>
          <p:cNvSpPr/>
          <p:nvPr/>
        </p:nvSpPr>
        <p:spPr>
          <a:xfrm rot="5400000">
            <a:off x="2912496" y="4219410"/>
            <a:ext cx="363900" cy="45600"/>
          </a:xfrm>
          <a:prstGeom prst="rect">
            <a:avLst/>
          </a:prstGeom>
          <a:solidFill>
            <a:srgbClr val="2274B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ga27a77131a_0_0"/>
          <p:cNvSpPr/>
          <p:nvPr/>
        </p:nvSpPr>
        <p:spPr>
          <a:xfrm>
            <a:off x="3145170" y="4124389"/>
            <a:ext cx="589200" cy="235500"/>
          </a:xfrm>
          <a:prstGeom prst="homePlate">
            <a:avLst>
              <a:gd fmla="val 50000" name="adj"/>
            </a:avLst>
          </a:prstGeom>
          <a:solidFill>
            <a:srgbClr val="E7EAE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rgbClr val="2274B4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r>
              <a:rPr b="1" lang="en-GB">
                <a:solidFill>
                  <a:srgbClr val="2274B4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ga27a77131a_0_0"/>
          <p:cNvSpPr/>
          <p:nvPr/>
        </p:nvSpPr>
        <p:spPr>
          <a:xfrm>
            <a:off x="3821427" y="996526"/>
            <a:ext cx="79800" cy="85800"/>
          </a:xfrm>
          <a:prstGeom prst="ellipse">
            <a:avLst/>
          </a:prstGeom>
          <a:solidFill>
            <a:srgbClr val="2274B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ga27a77131a_0_0"/>
          <p:cNvSpPr/>
          <p:nvPr/>
        </p:nvSpPr>
        <p:spPr>
          <a:xfrm>
            <a:off x="3821092" y="1851503"/>
            <a:ext cx="79800" cy="85800"/>
          </a:xfrm>
          <a:prstGeom prst="ellipse">
            <a:avLst/>
          </a:prstGeom>
          <a:solidFill>
            <a:srgbClr val="2274B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ga27a77131a_0_0"/>
          <p:cNvSpPr/>
          <p:nvPr/>
        </p:nvSpPr>
        <p:spPr>
          <a:xfrm>
            <a:off x="3819904" y="2692213"/>
            <a:ext cx="79800" cy="85800"/>
          </a:xfrm>
          <a:prstGeom prst="ellipse">
            <a:avLst/>
          </a:prstGeom>
          <a:solidFill>
            <a:srgbClr val="2274B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ga27a77131a_0_0"/>
          <p:cNvSpPr/>
          <p:nvPr/>
        </p:nvSpPr>
        <p:spPr>
          <a:xfrm>
            <a:off x="3816236" y="4196140"/>
            <a:ext cx="79800" cy="85800"/>
          </a:xfrm>
          <a:prstGeom prst="ellipse">
            <a:avLst/>
          </a:prstGeom>
          <a:solidFill>
            <a:srgbClr val="2274B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ga27a77131a_0_0"/>
          <p:cNvSpPr/>
          <p:nvPr/>
        </p:nvSpPr>
        <p:spPr>
          <a:xfrm>
            <a:off x="4006724" y="687078"/>
            <a:ext cx="25587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-GB">
                <a:solidFill>
                  <a:srgbClr val="2274B4"/>
                </a:solidFill>
                <a:latin typeface="Calibri"/>
                <a:ea typeface="Calibri"/>
                <a:cs typeface="Calibri"/>
                <a:sym typeface="Calibri"/>
              </a:rPr>
              <a:t>T5.1 Health and Medicine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Logo&#10;&#10;Description automatically generated" id="114" name="Google Shape;114;ga27a77131a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85362" y="1352162"/>
            <a:ext cx="208553" cy="20855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lock" id="115" name="Google Shape;115;ga27a77131a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29886" y="730522"/>
            <a:ext cx="114363" cy="114363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ga27a77131a_0_0"/>
          <p:cNvSpPr/>
          <p:nvPr/>
        </p:nvSpPr>
        <p:spPr>
          <a:xfrm>
            <a:off x="3166616" y="706383"/>
            <a:ext cx="3000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en-GB" sz="500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r>
              <a:rPr b="0" i="0" lang="en-GB" sz="500" u="none" cap="none" strike="noStrike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rPr>
              <a:t>0m</a:t>
            </a:r>
            <a:endParaRPr b="0" i="0" sz="700" u="none" cap="none" strike="noStrike">
              <a:solidFill>
                <a:srgbClr val="BFBFB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lock" id="117" name="Google Shape;117;ga27a77131a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36548" y="1576502"/>
            <a:ext cx="114363" cy="114363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ga27a77131a_0_0"/>
          <p:cNvSpPr/>
          <p:nvPr/>
        </p:nvSpPr>
        <p:spPr>
          <a:xfrm>
            <a:off x="3173278" y="1552361"/>
            <a:ext cx="3000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en-GB" sz="500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r>
              <a:rPr b="0" i="0" lang="en-GB" sz="500" u="none" cap="none" strike="noStrike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rPr>
              <a:t>0m</a:t>
            </a:r>
            <a:endParaRPr b="0" i="0" sz="700" u="none" cap="none" strike="noStrike">
              <a:solidFill>
                <a:srgbClr val="BFBFB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lock" id="119" name="Google Shape;119;ga27a77131a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59164" y="2431054"/>
            <a:ext cx="114363" cy="114363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ga27a77131a_0_0"/>
          <p:cNvSpPr/>
          <p:nvPr/>
        </p:nvSpPr>
        <p:spPr>
          <a:xfrm>
            <a:off x="3195893" y="2406915"/>
            <a:ext cx="3444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en-GB" sz="500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b="0" i="0" lang="en-GB" sz="500" u="none" cap="none" strike="noStrike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rPr>
              <a:t>0m</a:t>
            </a:r>
            <a:endParaRPr b="0" i="0" sz="700" u="none" cap="none" strike="noStrike">
              <a:solidFill>
                <a:srgbClr val="BFBFB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lock" id="121" name="Google Shape;121;ga27a77131a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73328" y="3942853"/>
            <a:ext cx="114363" cy="114363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ga27a77131a_0_0"/>
          <p:cNvSpPr/>
          <p:nvPr/>
        </p:nvSpPr>
        <p:spPr>
          <a:xfrm>
            <a:off x="3210058" y="3918714"/>
            <a:ext cx="3000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en-GB" sz="500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b="0" i="0" lang="en-GB" sz="500" u="none" cap="none" strike="noStrike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rPr>
              <a:t>0m</a:t>
            </a:r>
            <a:endParaRPr b="0" i="0" sz="700" u="none" cap="none" strike="noStrike">
              <a:solidFill>
                <a:srgbClr val="BFBFB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lock" id="123" name="Google Shape;123;ga27a77131a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26038" y="1261815"/>
            <a:ext cx="117523" cy="117523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ga27a77131a_0_0"/>
          <p:cNvSpPr/>
          <p:nvPr/>
        </p:nvSpPr>
        <p:spPr>
          <a:xfrm>
            <a:off x="3158608" y="1231555"/>
            <a:ext cx="3000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en-GB" sz="500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b="0" i="0" lang="en-GB" sz="500" u="none" cap="none" strike="noStrike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rPr>
              <a:t>0m</a:t>
            </a:r>
            <a:endParaRPr b="0" i="0" sz="700" u="none" cap="none" strike="noStrike">
              <a:solidFill>
                <a:srgbClr val="BFBFB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ga27a77131a_0_0"/>
          <p:cNvSpPr/>
          <p:nvPr/>
        </p:nvSpPr>
        <p:spPr>
          <a:xfrm>
            <a:off x="3993775" y="1496970"/>
            <a:ext cx="2382300" cy="36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-GB">
                <a:solidFill>
                  <a:srgbClr val="2274B4"/>
                </a:solidFill>
                <a:latin typeface="Calibri"/>
                <a:ea typeface="Calibri"/>
                <a:cs typeface="Calibri"/>
                <a:sym typeface="Calibri"/>
              </a:rPr>
              <a:t>T5.4 Environmental Sciences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ga27a77131a_0_0"/>
          <p:cNvSpPr/>
          <p:nvPr/>
        </p:nvSpPr>
        <p:spPr>
          <a:xfrm>
            <a:off x="3998200" y="2415754"/>
            <a:ext cx="32658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-GB">
                <a:solidFill>
                  <a:srgbClr val="2274B4"/>
                </a:solidFill>
                <a:latin typeface="Calibri"/>
                <a:ea typeface="Calibri"/>
                <a:cs typeface="Calibri"/>
                <a:sym typeface="Calibri"/>
              </a:rPr>
              <a:t>T5.2 Climate research</a:t>
            </a:r>
            <a:endParaRPr b="1" i="0" sz="1400" u="none" cap="none" strike="noStrike">
              <a:solidFill>
                <a:srgbClr val="2274B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2274B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ga27a77131a_0_0"/>
          <p:cNvSpPr/>
          <p:nvPr/>
        </p:nvSpPr>
        <p:spPr>
          <a:xfrm>
            <a:off x="3977903" y="3852342"/>
            <a:ext cx="27945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-GB">
                <a:solidFill>
                  <a:srgbClr val="2274B4"/>
                </a:solidFill>
                <a:latin typeface="Calibri"/>
                <a:ea typeface="Calibri"/>
                <a:cs typeface="Calibri"/>
                <a:sym typeface="Calibri"/>
              </a:rPr>
              <a:t>T5.3 Energy and Physical Sciences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ga27a77131a_0_0"/>
          <p:cNvSpPr/>
          <p:nvPr/>
        </p:nvSpPr>
        <p:spPr>
          <a:xfrm>
            <a:off x="4122275" y="4149554"/>
            <a:ext cx="3265800" cy="42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89999" lvl="0" marL="8999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4B4"/>
              </a:buClr>
              <a:buSzPts val="800"/>
              <a:buFont typeface="Calibri"/>
              <a:buChar char="●"/>
            </a:pPr>
            <a:r>
              <a:rPr lang="en-GB" sz="800">
                <a:solidFill>
                  <a:srgbClr val="2274B4"/>
                </a:solidFill>
                <a:latin typeface="Calibri"/>
                <a:ea typeface="Calibri"/>
                <a:cs typeface="Calibri"/>
                <a:sym typeface="Calibri"/>
              </a:rPr>
              <a:t>PROMINENCE</a:t>
            </a:r>
            <a:endParaRPr b="0" i="0" sz="800" u="none" cap="none" strike="noStrike">
              <a:solidFill>
                <a:srgbClr val="2274B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89999" lvl="0" marL="8999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4B4"/>
              </a:buClr>
              <a:buSzPts val="800"/>
              <a:buFont typeface="Calibri"/>
              <a:buChar char="●"/>
            </a:pPr>
            <a:r>
              <a:rPr lang="en-GB" sz="800">
                <a:solidFill>
                  <a:srgbClr val="2274B4"/>
                </a:solidFill>
                <a:latin typeface="Calibri"/>
                <a:ea typeface="Calibri"/>
                <a:cs typeface="Calibri"/>
                <a:sym typeface="Calibri"/>
              </a:rPr>
              <a:t>LOFAR</a:t>
            </a:r>
            <a:endParaRPr b="0" i="0" sz="800" u="none" cap="none" strike="noStrike">
              <a:solidFill>
                <a:srgbClr val="2274B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ga27a77131a_0_0"/>
          <p:cNvSpPr txBox="1"/>
          <p:nvPr/>
        </p:nvSpPr>
        <p:spPr>
          <a:xfrm>
            <a:off x="2305650" y="893167"/>
            <a:ext cx="7470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en-GB" sz="700" u="none" cap="none" strike="noStrike">
                <a:solidFill>
                  <a:srgbClr val="FFFFFF"/>
                </a:solidFill>
                <a:highlight>
                  <a:srgbClr val="2274B4"/>
                </a:highlight>
                <a:latin typeface="Calibri"/>
                <a:ea typeface="Calibri"/>
                <a:cs typeface="Calibri"/>
                <a:sym typeface="Calibri"/>
              </a:rPr>
              <a:t>09:</a:t>
            </a:r>
            <a:r>
              <a:rPr b="1" lang="en-GB" sz="700">
                <a:solidFill>
                  <a:srgbClr val="FFFFFF"/>
                </a:solidFill>
                <a:highlight>
                  <a:srgbClr val="2274B4"/>
                </a:highlight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b="1" i="0" lang="en-GB" sz="700" u="none" cap="none" strike="noStrike">
                <a:solidFill>
                  <a:srgbClr val="FFFFFF"/>
                </a:solidFill>
                <a:highlight>
                  <a:srgbClr val="2274B4"/>
                </a:highlight>
                <a:latin typeface="Calibri"/>
                <a:ea typeface="Calibri"/>
                <a:cs typeface="Calibri"/>
                <a:sym typeface="Calibri"/>
              </a:rPr>
              <a:t>0</a:t>
            </a:r>
            <a:r>
              <a:rPr b="0" i="0" lang="en-GB" sz="700" u="none" cap="none" strike="noStrike">
                <a:solidFill>
                  <a:srgbClr val="1A63A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→ 10:40</a:t>
            </a:r>
            <a:endParaRPr b="0" i="0" sz="1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ga27a77131a_0_0"/>
          <p:cNvSpPr txBox="1"/>
          <p:nvPr/>
        </p:nvSpPr>
        <p:spPr>
          <a:xfrm>
            <a:off x="2302013" y="1746317"/>
            <a:ext cx="7470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lang="en-GB" sz="700">
                <a:solidFill>
                  <a:srgbClr val="FFFFFF"/>
                </a:solidFill>
                <a:highlight>
                  <a:srgbClr val="2274B4"/>
                </a:highlight>
                <a:latin typeface="Calibri"/>
                <a:ea typeface="Calibri"/>
                <a:cs typeface="Calibri"/>
                <a:sym typeface="Calibri"/>
              </a:rPr>
              <a:t>11</a:t>
            </a:r>
            <a:r>
              <a:rPr b="1" i="0" lang="en-GB" sz="700" u="none" cap="none" strike="noStrike">
                <a:solidFill>
                  <a:srgbClr val="FFFFFF"/>
                </a:solidFill>
                <a:highlight>
                  <a:srgbClr val="2274B4"/>
                </a:highlight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b="1" lang="en-GB" sz="700">
                <a:solidFill>
                  <a:srgbClr val="FFFFFF"/>
                </a:solidFill>
                <a:highlight>
                  <a:srgbClr val="2274B4"/>
                </a:highlight>
                <a:latin typeface="Calibri"/>
                <a:ea typeface="Calibri"/>
                <a:cs typeface="Calibri"/>
                <a:sym typeface="Calibri"/>
              </a:rPr>
              <a:t>0</a:t>
            </a:r>
            <a:r>
              <a:rPr b="1" i="0" lang="en-GB" sz="700" u="none" cap="none" strike="noStrike">
                <a:solidFill>
                  <a:srgbClr val="FFFFFF"/>
                </a:solidFill>
                <a:highlight>
                  <a:srgbClr val="2274B4"/>
                </a:highlight>
                <a:latin typeface="Calibri"/>
                <a:ea typeface="Calibri"/>
                <a:cs typeface="Calibri"/>
                <a:sym typeface="Calibri"/>
              </a:rPr>
              <a:t>0</a:t>
            </a:r>
            <a:r>
              <a:rPr b="0" i="0" lang="en-GB" sz="700" u="none" cap="none" strike="noStrike">
                <a:solidFill>
                  <a:srgbClr val="1A63A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→ 1</a:t>
            </a:r>
            <a:r>
              <a:rPr lang="en-GB" sz="700">
                <a:solidFill>
                  <a:srgbClr val="1A63A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b="0" i="0" lang="en-GB" sz="700" u="none" cap="none" strike="noStrike">
                <a:solidFill>
                  <a:srgbClr val="1A63A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lang="en-GB" sz="700">
                <a:solidFill>
                  <a:srgbClr val="1A63A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b="0" i="0" lang="en-GB" sz="700" u="none" cap="none" strike="noStrike">
                <a:solidFill>
                  <a:srgbClr val="1A63A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0</a:t>
            </a:r>
            <a:endParaRPr b="0" i="0" sz="1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ga27a77131a_0_0"/>
          <p:cNvSpPr txBox="1"/>
          <p:nvPr/>
        </p:nvSpPr>
        <p:spPr>
          <a:xfrm>
            <a:off x="2309225" y="2585179"/>
            <a:ext cx="7470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en-GB" sz="700" u="none" cap="none" strike="noStrike">
                <a:solidFill>
                  <a:srgbClr val="FFFFFF"/>
                </a:solidFill>
                <a:highlight>
                  <a:srgbClr val="2274B4"/>
                </a:highlight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b="1" lang="en-GB" sz="700">
                <a:solidFill>
                  <a:srgbClr val="FFFFFF"/>
                </a:solidFill>
                <a:highlight>
                  <a:srgbClr val="2274B4"/>
                </a:highlight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b="1" i="0" lang="en-GB" sz="700" u="none" cap="none" strike="noStrike">
                <a:solidFill>
                  <a:srgbClr val="FFFFFF"/>
                </a:solidFill>
                <a:highlight>
                  <a:srgbClr val="2274B4"/>
                </a:highlight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b="1" lang="en-GB" sz="700">
                <a:solidFill>
                  <a:srgbClr val="FFFFFF"/>
                </a:solidFill>
                <a:highlight>
                  <a:srgbClr val="2274B4"/>
                </a:highlight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b="1" i="0" lang="en-GB" sz="700" u="none" cap="none" strike="noStrike">
                <a:solidFill>
                  <a:srgbClr val="FFFFFF"/>
                </a:solidFill>
                <a:highlight>
                  <a:srgbClr val="2274B4"/>
                </a:highlight>
                <a:latin typeface="Calibri"/>
                <a:ea typeface="Calibri"/>
                <a:cs typeface="Calibri"/>
                <a:sym typeface="Calibri"/>
              </a:rPr>
              <a:t>0</a:t>
            </a:r>
            <a:r>
              <a:rPr b="0" i="0" lang="en-GB" sz="700" u="none" cap="none" strike="noStrike">
                <a:solidFill>
                  <a:srgbClr val="1A63A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→ 1</a:t>
            </a:r>
            <a:r>
              <a:rPr lang="en-GB" sz="700">
                <a:solidFill>
                  <a:srgbClr val="1A63A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b="0" i="0" lang="en-GB" sz="700" u="none" cap="none" strike="noStrike">
                <a:solidFill>
                  <a:srgbClr val="1A63A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:00</a:t>
            </a:r>
            <a:endParaRPr b="0" i="0" sz="1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ga27a77131a_0_0"/>
          <p:cNvSpPr txBox="1"/>
          <p:nvPr/>
        </p:nvSpPr>
        <p:spPr>
          <a:xfrm>
            <a:off x="2312300" y="4092792"/>
            <a:ext cx="7470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en-GB" sz="700" u="none" cap="none" strike="noStrike">
                <a:solidFill>
                  <a:srgbClr val="FFFFFF"/>
                </a:solidFill>
                <a:highlight>
                  <a:srgbClr val="2274B4"/>
                </a:highlight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b="1" lang="en-GB" sz="700">
                <a:solidFill>
                  <a:srgbClr val="FFFFFF"/>
                </a:solidFill>
                <a:highlight>
                  <a:srgbClr val="2274B4"/>
                </a:highlight>
                <a:latin typeface="Calibri"/>
                <a:ea typeface="Calibri"/>
                <a:cs typeface="Calibri"/>
                <a:sym typeface="Calibri"/>
              </a:rPr>
              <a:t>5</a:t>
            </a:r>
            <a:r>
              <a:rPr b="1" i="0" lang="en-GB" sz="700" u="none" cap="none" strike="noStrike">
                <a:solidFill>
                  <a:srgbClr val="FFFFFF"/>
                </a:solidFill>
                <a:highlight>
                  <a:srgbClr val="2274B4"/>
                </a:highlight>
                <a:latin typeface="Calibri"/>
                <a:ea typeface="Calibri"/>
                <a:cs typeface="Calibri"/>
                <a:sym typeface="Calibri"/>
              </a:rPr>
              <a:t>:00</a:t>
            </a:r>
            <a:r>
              <a:rPr b="0" i="0" lang="en-GB" sz="700" u="none" cap="none" strike="noStrike">
                <a:solidFill>
                  <a:srgbClr val="1A63A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→ 1</a:t>
            </a:r>
            <a:r>
              <a:rPr lang="en-GB" sz="700">
                <a:solidFill>
                  <a:srgbClr val="1A63A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5</a:t>
            </a:r>
            <a:r>
              <a:rPr b="0" i="0" lang="en-GB" sz="700" u="none" cap="none" strike="noStrike">
                <a:solidFill>
                  <a:srgbClr val="1A63A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lang="en-GB" sz="700">
                <a:solidFill>
                  <a:srgbClr val="1A63A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b="0" i="0" lang="en-GB" sz="700" u="none" cap="none" strike="noStrike">
                <a:solidFill>
                  <a:srgbClr val="1A63A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0</a:t>
            </a:r>
            <a:endParaRPr b="0" i="0" sz="1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ga27a77131a_0_0"/>
          <p:cNvSpPr/>
          <p:nvPr/>
        </p:nvSpPr>
        <p:spPr>
          <a:xfrm>
            <a:off x="4122825" y="2676104"/>
            <a:ext cx="3265800" cy="36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89998" lvl="0" marL="8999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4B4"/>
              </a:buClr>
              <a:buSzPts val="800"/>
              <a:buFont typeface="Calibri"/>
              <a:buChar char="●"/>
            </a:pPr>
            <a:r>
              <a:rPr lang="en-GB" sz="800">
                <a:solidFill>
                  <a:srgbClr val="2274B4"/>
                </a:solidFill>
                <a:latin typeface="Calibri"/>
                <a:ea typeface="Calibri"/>
                <a:cs typeface="Calibri"/>
                <a:sym typeface="Calibri"/>
              </a:rPr>
              <a:t>OpenCoastS</a:t>
            </a:r>
            <a:endParaRPr sz="800">
              <a:solidFill>
                <a:srgbClr val="2274B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89998" lvl="0" marL="8999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4B4"/>
              </a:buClr>
              <a:buSzPts val="800"/>
              <a:buFont typeface="Calibri"/>
              <a:buChar char="●"/>
            </a:pPr>
            <a:r>
              <a:rPr b="0" i="0" lang="en-GB" sz="800" u="none" cap="none" strike="noStrike">
                <a:solidFill>
                  <a:srgbClr val="2274B4"/>
                </a:solidFill>
                <a:latin typeface="Calibri"/>
                <a:ea typeface="Calibri"/>
                <a:cs typeface="Calibri"/>
                <a:sym typeface="Calibri"/>
              </a:rPr>
              <a:t>ENES Data Space</a:t>
            </a:r>
            <a:endParaRPr b="0" i="0" sz="800" u="none" cap="none" strike="noStrike">
              <a:solidFill>
                <a:srgbClr val="2274B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ga27a77131a_0_0"/>
          <p:cNvSpPr/>
          <p:nvPr/>
        </p:nvSpPr>
        <p:spPr>
          <a:xfrm>
            <a:off x="3087152" y="324176"/>
            <a:ext cx="331500" cy="45600"/>
          </a:xfrm>
          <a:prstGeom prst="rect">
            <a:avLst/>
          </a:prstGeom>
          <a:solidFill>
            <a:srgbClr val="2274B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ga27a77131a_0_0"/>
          <p:cNvSpPr/>
          <p:nvPr/>
        </p:nvSpPr>
        <p:spPr>
          <a:xfrm>
            <a:off x="3089942" y="641855"/>
            <a:ext cx="331500" cy="45600"/>
          </a:xfrm>
          <a:prstGeom prst="rect">
            <a:avLst/>
          </a:prstGeom>
          <a:solidFill>
            <a:srgbClr val="2274B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ga27a77131a_0_0"/>
          <p:cNvSpPr/>
          <p:nvPr/>
        </p:nvSpPr>
        <p:spPr>
          <a:xfrm rot="5400000">
            <a:off x="2894081" y="483328"/>
            <a:ext cx="363900" cy="45600"/>
          </a:xfrm>
          <a:prstGeom prst="rect">
            <a:avLst/>
          </a:prstGeom>
          <a:solidFill>
            <a:srgbClr val="2274B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ga27a77131a_0_0"/>
          <p:cNvSpPr/>
          <p:nvPr/>
        </p:nvSpPr>
        <p:spPr>
          <a:xfrm>
            <a:off x="3126756" y="388307"/>
            <a:ext cx="589200" cy="235500"/>
          </a:xfrm>
          <a:prstGeom prst="homePlate">
            <a:avLst>
              <a:gd fmla="val 50000" name="adj"/>
            </a:avLst>
          </a:prstGeom>
          <a:solidFill>
            <a:srgbClr val="E7EAE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rgbClr val="2274B4"/>
                </a:solidFill>
                <a:latin typeface="Calibri"/>
                <a:ea typeface="Calibri"/>
                <a:cs typeface="Calibri"/>
                <a:sym typeface="Calibri"/>
              </a:rPr>
              <a:t>01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ga27a77131a_0_0"/>
          <p:cNvSpPr/>
          <p:nvPr/>
        </p:nvSpPr>
        <p:spPr>
          <a:xfrm>
            <a:off x="3821427" y="463126"/>
            <a:ext cx="79800" cy="85800"/>
          </a:xfrm>
          <a:prstGeom prst="ellipse">
            <a:avLst/>
          </a:prstGeom>
          <a:solidFill>
            <a:srgbClr val="2274B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ga27a77131a_0_0"/>
          <p:cNvSpPr/>
          <p:nvPr/>
        </p:nvSpPr>
        <p:spPr>
          <a:xfrm>
            <a:off x="4006725" y="269342"/>
            <a:ext cx="3609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-GB">
                <a:solidFill>
                  <a:srgbClr val="2274B4"/>
                </a:solidFill>
                <a:latin typeface="Calibri"/>
                <a:ea typeface="Calibri"/>
                <a:cs typeface="Calibri"/>
                <a:sym typeface="Calibri"/>
              </a:rPr>
              <a:t>Introduction to EGI-ACE and goals of the event</a:t>
            </a:r>
            <a:endParaRPr b="0" i="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lock" id="139" name="Google Shape;139;ga27a77131a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29886" y="197122"/>
            <a:ext cx="114363" cy="114363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ga27a77131a_0_0"/>
          <p:cNvSpPr/>
          <p:nvPr/>
        </p:nvSpPr>
        <p:spPr>
          <a:xfrm>
            <a:off x="3166616" y="172983"/>
            <a:ext cx="3000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en-GB" sz="500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b="0" i="0" lang="en-GB" sz="500" u="none" cap="none" strike="noStrike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rPr>
              <a:t>0m</a:t>
            </a:r>
            <a:endParaRPr b="0" i="0" sz="700" u="none" cap="none" strike="noStrike">
              <a:solidFill>
                <a:srgbClr val="BFBFB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ga27a77131a_0_0"/>
          <p:cNvSpPr txBox="1"/>
          <p:nvPr/>
        </p:nvSpPr>
        <p:spPr>
          <a:xfrm>
            <a:off x="2305650" y="359767"/>
            <a:ext cx="7470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en-GB" sz="700" u="none" cap="none" strike="noStrike">
                <a:solidFill>
                  <a:srgbClr val="FFFFFF"/>
                </a:solidFill>
                <a:highlight>
                  <a:srgbClr val="2274B4"/>
                </a:highlight>
                <a:latin typeface="Calibri"/>
                <a:ea typeface="Calibri"/>
                <a:cs typeface="Calibri"/>
                <a:sym typeface="Calibri"/>
              </a:rPr>
              <a:t>09:00</a:t>
            </a:r>
            <a:r>
              <a:rPr b="0" i="0" lang="en-GB" sz="700" u="none" cap="none" strike="noStrike">
                <a:solidFill>
                  <a:srgbClr val="1A63A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→ 09:</a:t>
            </a:r>
            <a:r>
              <a:rPr lang="en-GB" sz="700">
                <a:solidFill>
                  <a:srgbClr val="1A63A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b="0" i="0" lang="en-GB" sz="700" u="none" cap="none" strike="noStrike">
                <a:solidFill>
                  <a:srgbClr val="1A63A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0</a:t>
            </a:r>
            <a:endParaRPr b="0" i="0" sz="1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ga27a77131a_0_0"/>
          <p:cNvSpPr txBox="1"/>
          <p:nvPr/>
        </p:nvSpPr>
        <p:spPr>
          <a:xfrm>
            <a:off x="3010650" y="2140467"/>
            <a:ext cx="12381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GB" sz="1000" u="none" cap="none" strike="noStrike">
                <a:solidFill>
                  <a:srgbClr val="2274B4"/>
                </a:solidFill>
                <a:latin typeface="Calibri"/>
                <a:ea typeface="Calibri"/>
                <a:cs typeface="Calibri"/>
                <a:sym typeface="Calibri"/>
              </a:rPr>
              <a:t>Lunch break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ga27a77131a_0_0"/>
          <p:cNvSpPr/>
          <p:nvPr/>
        </p:nvSpPr>
        <p:spPr>
          <a:xfrm>
            <a:off x="3820398" y="2276440"/>
            <a:ext cx="79800" cy="85800"/>
          </a:xfrm>
          <a:prstGeom prst="ellipse">
            <a:avLst/>
          </a:prstGeom>
          <a:solidFill>
            <a:srgbClr val="2274B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lock" id="144" name="Google Shape;144;ga27a77131a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34626" y="2116178"/>
            <a:ext cx="117523" cy="117523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ga27a77131a_0_0"/>
          <p:cNvSpPr/>
          <p:nvPr/>
        </p:nvSpPr>
        <p:spPr>
          <a:xfrm>
            <a:off x="3181483" y="2090680"/>
            <a:ext cx="3000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b="0" i="0" lang="en-GB" sz="500" u="none" cap="none" strike="noStrike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rPr>
              <a:t>60m</a:t>
            </a:r>
            <a:endParaRPr b="0" i="0" sz="700" u="none" cap="none" strike="noStrike">
              <a:solidFill>
                <a:srgbClr val="BFBFB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ga27a77131a_0_0"/>
          <p:cNvSpPr txBox="1"/>
          <p:nvPr/>
        </p:nvSpPr>
        <p:spPr>
          <a:xfrm>
            <a:off x="2312300" y="3173629"/>
            <a:ext cx="7470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en-GB" sz="700" u="none" cap="none" strike="noStrike">
                <a:solidFill>
                  <a:srgbClr val="FFFFFF"/>
                </a:solidFill>
                <a:highlight>
                  <a:srgbClr val="2274B4"/>
                </a:highlight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b="1" lang="en-GB" sz="700">
                <a:solidFill>
                  <a:srgbClr val="FFFFFF"/>
                </a:solidFill>
                <a:highlight>
                  <a:srgbClr val="2274B4"/>
                </a:highlight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b="1" i="0" lang="en-GB" sz="700" u="none" cap="none" strike="noStrike">
                <a:solidFill>
                  <a:srgbClr val="FFFFFF"/>
                </a:solidFill>
                <a:highlight>
                  <a:srgbClr val="2274B4"/>
                </a:highlight>
                <a:latin typeface="Calibri"/>
                <a:ea typeface="Calibri"/>
                <a:cs typeface="Calibri"/>
                <a:sym typeface="Calibri"/>
              </a:rPr>
              <a:t>:00</a:t>
            </a:r>
            <a:r>
              <a:rPr b="0" i="0" lang="en-GB" sz="700" u="none" cap="none" strike="noStrike">
                <a:solidFill>
                  <a:srgbClr val="1A63A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→ 14:</a:t>
            </a:r>
            <a:r>
              <a:rPr lang="en-GB" sz="700">
                <a:solidFill>
                  <a:srgbClr val="1A63A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b="0" i="0" lang="en-GB" sz="700" u="none" cap="none" strike="noStrike">
                <a:solidFill>
                  <a:srgbClr val="1A63A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0</a:t>
            </a:r>
            <a:endParaRPr b="0" i="0" sz="1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ga27a77131a_0_0"/>
          <p:cNvSpPr/>
          <p:nvPr/>
        </p:nvSpPr>
        <p:spPr>
          <a:xfrm>
            <a:off x="3210058" y="2999551"/>
            <a:ext cx="3000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en-GB" sz="500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b="0" i="0" lang="en-GB" sz="500" u="none" cap="none" strike="noStrike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rPr>
              <a:t>0m</a:t>
            </a:r>
            <a:endParaRPr b="0" i="0" sz="700" u="none" cap="none" strike="noStrike">
              <a:solidFill>
                <a:srgbClr val="BFBFB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lock" id="148" name="Google Shape;148;ga27a77131a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59164" y="3026367"/>
            <a:ext cx="114363" cy="114363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ga27a77131a_0_0"/>
          <p:cNvSpPr/>
          <p:nvPr/>
        </p:nvSpPr>
        <p:spPr>
          <a:xfrm>
            <a:off x="3096041" y="3145858"/>
            <a:ext cx="331500" cy="45600"/>
          </a:xfrm>
          <a:prstGeom prst="rect">
            <a:avLst/>
          </a:prstGeom>
          <a:solidFill>
            <a:srgbClr val="2274B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ga27a77131a_0_0"/>
          <p:cNvSpPr/>
          <p:nvPr/>
        </p:nvSpPr>
        <p:spPr>
          <a:xfrm rot="5400000">
            <a:off x="2902971" y="3305010"/>
            <a:ext cx="363900" cy="45600"/>
          </a:xfrm>
          <a:prstGeom prst="rect">
            <a:avLst/>
          </a:prstGeom>
          <a:solidFill>
            <a:srgbClr val="2274B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ga27a77131a_0_0"/>
          <p:cNvSpPr/>
          <p:nvPr/>
        </p:nvSpPr>
        <p:spPr>
          <a:xfrm>
            <a:off x="3135645" y="3209989"/>
            <a:ext cx="589200" cy="235500"/>
          </a:xfrm>
          <a:prstGeom prst="homePlate">
            <a:avLst>
              <a:gd fmla="val 50000" name="adj"/>
            </a:avLst>
          </a:prstGeom>
          <a:solidFill>
            <a:srgbClr val="E7EAE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rgbClr val="2274B4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r>
              <a:rPr b="1" lang="en-GB">
                <a:solidFill>
                  <a:srgbClr val="2274B4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ga27a77131a_0_0"/>
          <p:cNvSpPr/>
          <p:nvPr/>
        </p:nvSpPr>
        <p:spPr>
          <a:xfrm>
            <a:off x="3816236" y="3281740"/>
            <a:ext cx="79800" cy="85800"/>
          </a:xfrm>
          <a:prstGeom prst="ellipse">
            <a:avLst/>
          </a:prstGeom>
          <a:solidFill>
            <a:srgbClr val="2274B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ga27a77131a_0_0"/>
          <p:cNvSpPr/>
          <p:nvPr/>
        </p:nvSpPr>
        <p:spPr>
          <a:xfrm>
            <a:off x="3105566" y="4060258"/>
            <a:ext cx="331500" cy="45600"/>
          </a:xfrm>
          <a:prstGeom prst="rect">
            <a:avLst/>
          </a:prstGeom>
          <a:solidFill>
            <a:srgbClr val="2274B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ga27a77131a_0_0"/>
          <p:cNvSpPr/>
          <p:nvPr/>
        </p:nvSpPr>
        <p:spPr>
          <a:xfrm>
            <a:off x="3998200" y="3062090"/>
            <a:ext cx="32658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-GB">
                <a:solidFill>
                  <a:srgbClr val="2274B4"/>
                </a:solidFill>
                <a:latin typeface="Calibri"/>
                <a:ea typeface="Calibri"/>
                <a:cs typeface="Calibri"/>
                <a:sym typeface="Calibri"/>
              </a:rPr>
              <a:t>T5.5 Social Sciences and Humanities</a:t>
            </a:r>
            <a:endParaRPr b="1" i="0" sz="1400" u="none" cap="none" strike="noStrike">
              <a:solidFill>
                <a:srgbClr val="2274B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2274B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ga27a77131a_0_0"/>
          <p:cNvSpPr/>
          <p:nvPr/>
        </p:nvSpPr>
        <p:spPr>
          <a:xfrm>
            <a:off x="4122825" y="3322440"/>
            <a:ext cx="3265800" cy="36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89998" lvl="0" marL="8999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4B4"/>
              </a:buClr>
              <a:buSzPts val="800"/>
              <a:buFont typeface="Calibri"/>
              <a:buChar char="●"/>
            </a:pPr>
            <a:r>
              <a:rPr lang="en-GB" sz="800">
                <a:solidFill>
                  <a:srgbClr val="2274B4"/>
                </a:solidFill>
                <a:latin typeface="Calibri"/>
                <a:ea typeface="Calibri"/>
                <a:cs typeface="Calibri"/>
                <a:sym typeface="Calibri"/>
              </a:rPr>
              <a:t>Operas Metrics service and Certification service</a:t>
            </a:r>
            <a:endParaRPr b="0" i="0" sz="800" u="none" cap="none" strike="noStrike">
              <a:solidFill>
                <a:srgbClr val="2274B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Logo&#10;&#10;Description automatically generated" id="156" name="Google Shape;156;ga27a77131a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85362" y="3638162"/>
            <a:ext cx="208553" cy="208553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ga27a77131a_0_0"/>
          <p:cNvSpPr/>
          <p:nvPr/>
        </p:nvSpPr>
        <p:spPr>
          <a:xfrm>
            <a:off x="3201471" y="3517555"/>
            <a:ext cx="3000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en-GB" sz="500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b="0" i="0" lang="en-GB" sz="500" u="none" cap="none" strike="noStrike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rPr>
              <a:t>0m</a:t>
            </a:r>
            <a:endParaRPr b="0" i="0" sz="700" u="none" cap="none" strike="noStrike">
              <a:solidFill>
                <a:srgbClr val="BFBFB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lock" id="158" name="Google Shape;158;ga27a77131a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59164" y="3555004"/>
            <a:ext cx="114363" cy="114363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ga27a77131a_0_0"/>
          <p:cNvSpPr/>
          <p:nvPr/>
        </p:nvSpPr>
        <p:spPr>
          <a:xfrm>
            <a:off x="3816236" y="4867652"/>
            <a:ext cx="79800" cy="85800"/>
          </a:xfrm>
          <a:prstGeom prst="ellipse">
            <a:avLst/>
          </a:prstGeom>
          <a:solidFill>
            <a:srgbClr val="2274B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ga27a77131a_0_0"/>
          <p:cNvSpPr/>
          <p:nvPr/>
        </p:nvSpPr>
        <p:spPr>
          <a:xfrm>
            <a:off x="3105566" y="4963952"/>
            <a:ext cx="331500" cy="45600"/>
          </a:xfrm>
          <a:prstGeom prst="rect">
            <a:avLst/>
          </a:prstGeom>
          <a:solidFill>
            <a:srgbClr val="2274B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ga27a77131a_0_0"/>
          <p:cNvSpPr/>
          <p:nvPr/>
        </p:nvSpPr>
        <p:spPr>
          <a:xfrm rot="5400000">
            <a:off x="2912496" y="4805197"/>
            <a:ext cx="363900" cy="45600"/>
          </a:xfrm>
          <a:prstGeom prst="rect">
            <a:avLst/>
          </a:prstGeom>
          <a:solidFill>
            <a:srgbClr val="2274B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ga27a77131a_0_0"/>
          <p:cNvSpPr/>
          <p:nvPr/>
        </p:nvSpPr>
        <p:spPr>
          <a:xfrm>
            <a:off x="3145170" y="4710176"/>
            <a:ext cx="589200" cy="235500"/>
          </a:xfrm>
          <a:prstGeom prst="homePlate">
            <a:avLst>
              <a:gd fmla="val 50000" name="adj"/>
            </a:avLst>
          </a:prstGeom>
          <a:solidFill>
            <a:srgbClr val="E7EAE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rgbClr val="2274B4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r>
              <a:rPr b="1" lang="en-GB">
                <a:solidFill>
                  <a:srgbClr val="2274B4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lock" id="163" name="Google Shape;163;ga27a77131a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73328" y="4528640"/>
            <a:ext cx="114363" cy="114363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ga27a77131a_0_0"/>
          <p:cNvSpPr/>
          <p:nvPr/>
        </p:nvSpPr>
        <p:spPr>
          <a:xfrm>
            <a:off x="3210058" y="4504501"/>
            <a:ext cx="3000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en-GB" sz="500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b="0" i="0" lang="en-GB" sz="500" u="none" cap="none" strike="noStrike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rPr>
              <a:t>0m</a:t>
            </a:r>
            <a:endParaRPr b="0" i="0" sz="700" u="none" cap="none" strike="noStrike">
              <a:solidFill>
                <a:srgbClr val="BFBFB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ga27a77131a_0_0"/>
          <p:cNvSpPr txBox="1"/>
          <p:nvPr/>
        </p:nvSpPr>
        <p:spPr>
          <a:xfrm>
            <a:off x="2312300" y="4678579"/>
            <a:ext cx="7470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en-GB" sz="700" u="none" cap="none" strike="noStrike">
                <a:solidFill>
                  <a:srgbClr val="FFFFFF"/>
                </a:solidFill>
                <a:highlight>
                  <a:srgbClr val="2274B4"/>
                </a:highlight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b="1" lang="en-GB" sz="700">
                <a:solidFill>
                  <a:srgbClr val="FFFFFF"/>
                </a:solidFill>
                <a:highlight>
                  <a:srgbClr val="2274B4"/>
                </a:highlight>
                <a:latin typeface="Calibri"/>
                <a:ea typeface="Calibri"/>
                <a:cs typeface="Calibri"/>
                <a:sym typeface="Calibri"/>
              </a:rPr>
              <a:t>5</a:t>
            </a:r>
            <a:r>
              <a:rPr b="1" i="0" lang="en-GB" sz="700" u="none" cap="none" strike="noStrike">
                <a:solidFill>
                  <a:srgbClr val="FFFFFF"/>
                </a:solidFill>
                <a:highlight>
                  <a:srgbClr val="2274B4"/>
                </a:highlight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b="1" lang="en-GB" sz="700">
                <a:solidFill>
                  <a:srgbClr val="FFFFFF"/>
                </a:solidFill>
                <a:highlight>
                  <a:srgbClr val="2274B4"/>
                </a:highlight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b="1" i="0" lang="en-GB" sz="700" u="none" cap="none" strike="noStrike">
                <a:solidFill>
                  <a:srgbClr val="FFFFFF"/>
                </a:solidFill>
                <a:highlight>
                  <a:srgbClr val="2274B4"/>
                </a:highlight>
                <a:latin typeface="Calibri"/>
                <a:ea typeface="Calibri"/>
                <a:cs typeface="Calibri"/>
                <a:sym typeface="Calibri"/>
              </a:rPr>
              <a:t>0</a:t>
            </a:r>
            <a:r>
              <a:rPr b="0" i="0" lang="en-GB" sz="700" u="none" cap="none" strike="noStrike">
                <a:solidFill>
                  <a:srgbClr val="1A63A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→ 1</a:t>
            </a:r>
            <a:r>
              <a:rPr lang="en-GB" sz="700">
                <a:solidFill>
                  <a:srgbClr val="1A63A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7</a:t>
            </a:r>
            <a:r>
              <a:rPr b="0" i="0" lang="en-GB" sz="700" u="none" cap="none" strike="noStrike">
                <a:solidFill>
                  <a:srgbClr val="1A63A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lang="en-GB" sz="700">
                <a:solidFill>
                  <a:srgbClr val="1A63A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0</a:t>
            </a:r>
            <a:r>
              <a:rPr b="0" i="0" lang="en-GB" sz="700" u="none" cap="none" strike="noStrike">
                <a:solidFill>
                  <a:srgbClr val="1A63A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0</a:t>
            </a:r>
            <a:endParaRPr b="0" i="0" sz="1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ga27a77131a_0_0"/>
          <p:cNvSpPr/>
          <p:nvPr/>
        </p:nvSpPr>
        <p:spPr>
          <a:xfrm>
            <a:off x="3105566" y="4646045"/>
            <a:ext cx="331500" cy="45600"/>
          </a:xfrm>
          <a:prstGeom prst="rect">
            <a:avLst/>
          </a:prstGeom>
          <a:solidFill>
            <a:srgbClr val="2274B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ga27a77131a_0_0"/>
          <p:cNvSpPr/>
          <p:nvPr/>
        </p:nvSpPr>
        <p:spPr>
          <a:xfrm>
            <a:off x="3977903" y="4690542"/>
            <a:ext cx="27945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-GB">
                <a:solidFill>
                  <a:srgbClr val="2274B4"/>
                </a:solidFill>
                <a:latin typeface="Calibri"/>
                <a:ea typeface="Calibri"/>
                <a:cs typeface="Calibri"/>
                <a:sym typeface="Calibri"/>
              </a:rPr>
              <a:t>Summary of the day and next steps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ga27a77131a_0_0"/>
          <p:cNvSpPr/>
          <p:nvPr/>
        </p:nvSpPr>
        <p:spPr>
          <a:xfrm>
            <a:off x="4122825" y="1766674"/>
            <a:ext cx="3265800" cy="36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89998" lvl="0" marL="8999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4B4"/>
              </a:buClr>
              <a:buSzPts val="800"/>
              <a:buFont typeface="Calibri"/>
              <a:buChar char="●"/>
            </a:pPr>
            <a:r>
              <a:rPr lang="en-GB" sz="800">
                <a:solidFill>
                  <a:srgbClr val="2274B4"/>
                </a:solidFill>
                <a:latin typeface="Calibri"/>
                <a:ea typeface="Calibri"/>
                <a:cs typeface="Calibri"/>
                <a:sym typeface="Calibri"/>
              </a:rPr>
              <a:t>Disaster mitigation and agriculture</a:t>
            </a:r>
            <a:endParaRPr sz="800">
              <a:solidFill>
                <a:srgbClr val="2274B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89998" lvl="0" marL="8999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4B4"/>
              </a:buClr>
              <a:buSzPts val="800"/>
              <a:buFont typeface="Calibri"/>
              <a:buChar char="●"/>
            </a:pPr>
            <a:r>
              <a:rPr lang="en-GB" sz="800">
                <a:solidFill>
                  <a:srgbClr val="2274B4"/>
                </a:solidFill>
                <a:latin typeface="Calibri"/>
                <a:ea typeface="Calibri"/>
                <a:cs typeface="Calibri"/>
                <a:sym typeface="Calibri"/>
              </a:rPr>
              <a:t>SeaDataNet WebOcean Data Analysis</a:t>
            </a:r>
            <a:endParaRPr sz="800">
              <a:solidFill>
                <a:srgbClr val="2274B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89998" lvl="0" marL="8999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4B4"/>
              </a:buClr>
              <a:buSzPts val="800"/>
              <a:buFont typeface="Calibri"/>
              <a:buChar char="●"/>
            </a:pPr>
            <a:r>
              <a:rPr lang="en-GB" sz="800">
                <a:solidFill>
                  <a:srgbClr val="2274B4"/>
                </a:solidFill>
                <a:latin typeface="Calibri"/>
                <a:ea typeface="Calibri"/>
                <a:cs typeface="Calibri"/>
                <a:sym typeface="Calibri"/>
              </a:rPr>
              <a:t>EMSO-ERIC Data Space</a:t>
            </a:r>
            <a:endParaRPr sz="800">
              <a:solidFill>
                <a:srgbClr val="2274B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89998" lvl="0" marL="8999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4B4"/>
              </a:buClr>
              <a:buSzPts val="800"/>
              <a:buFont typeface="Calibri"/>
              <a:buChar char="●"/>
            </a:pPr>
            <a:r>
              <a:rPr lang="en-GB" sz="800">
                <a:solidFill>
                  <a:srgbClr val="2274B4"/>
                </a:solidFill>
                <a:latin typeface="Calibri"/>
                <a:ea typeface="Calibri"/>
                <a:cs typeface="Calibri"/>
                <a:sym typeface="Calibri"/>
              </a:rPr>
              <a:t>GBIF Cloud data space</a:t>
            </a:r>
            <a:endParaRPr sz="800">
              <a:solidFill>
                <a:srgbClr val="2274B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ga27a77131a_0_0"/>
          <p:cNvSpPr/>
          <p:nvPr/>
        </p:nvSpPr>
        <p:spPr>
          <a:xfrm>
            <a:off x="4122825" y="960233"/>
            <a:ext cx="3265800" cy="6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89998" lvl="0" marL="8999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4B4"/>
              </a:buClr>
              <a:buSzPts val="800"/>
              <a:buFont typeface="Calibri"/>
              <a:buChar char="●"/>
            </a:pPr>
            <a:r>
              <a:rPr lang="en-GB" sz="800">
                <a:solidFill>
                  <a:srgbClr val="2274B4"/>
                </a:solidFill>
                <a:latin typeface="Calibri"/>
                <a:ea typeface="Calibri"/>
                <a:cs typeface="Calibri"/>
                <a:sym typeface="Calibri"/>
              </a:rPr>
              <a:t>WeNMR</a:t>
            </a:r>
            <a:endParaRPr sz="800">
              <a:solidFill>
                <a:srgbClr val="2274B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89998" lvl="0" marL="8999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4B4"/>
              </a:buClr>
              <a:buSzPts val="800"/>
              <a:buFont typeface="Calibri"/>
              <a:buChar char="●"/>
            </a:pPr>
            <a:r>
              <a:rPr lang="en-GB" sz="800">
                <a:solidFill>
                  <a:srgbClr val="2274B4"/>
                </a:solidFill>
                <a:latin typeface="Calibri"/>
                <a:ea typeface="Calibri"/>
                <a:cs typeface="Calibri"/>
                <a:sym typeface="Calibri"/>
              </a:rPr>
              <a:t>VIP</a:t>
            </a:r>
            <a:endParaRPr sz="800">
              <a:solidFill>
                <a:srgbClr val="2274B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89998" lvl="0" marL="8999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4B4"/>
              </a:buClr>
              <a:buSzPts val="800"/>
              <a:buFont typeface="Calibri"/>
              <a:buChar char="●"/>
            </a:pPr>
            <a:r>
              <a:rPr lang="en-GB" sz="800">
                <a:solidFill>
                  <a:srgbClr val="2274B4"/>
                </a:solidFill>
                <a:latin typeface="Calibri"/>
                <a:ea typeface="Calibri"/>
                <a:cs typeface="Calibri"/>
                <a:sym typeface="Calibri"/>
              </a:rPr>
              <a:t>OpenRiskNet/NanoCommons Virtual Environment</a:t>
            </a:r>
            <a:endParaRPr sz="800">
              <a:solidFill>
                <a:srgbClr val="2274B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89998" lvl="0" marL="8999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4B4"/>
              </a:buClr>
              <a:buSzPts val="800"/>
              <a:buFont typeface="Calibri"/>
              <a:buChar char="●"/>
            </a:pPr>
            <a:r>
              <a:rPr lang="en-GB" sz="800">
                <a:solidFill>
                  <a:srgbClr val="2274B4"/>
                </a:solidFill>
                <a:latin typeface="Calibri"/>
                <a:ea typeface="Calibri"/>
                <a:cs typeface="Calibri"/>
                <a:sym typeface="Calibri"/>
              </a:rPr>
              <a:t>UseGalaxy.eu</a:t>
            </a:r>
            <a:endParaRPr sz="800">
              <a:solidFill>
                <a:srgbClr val="2274B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5" name="Google Shape;175;gbe24732ca9_1_125"/>
          <p:cNvCxnSpPr>
            <a:stCxn id="176" idx="0"/>
          </p:cNvCxnSpPr>
          <p:nvPr/>
        </p:nvCxnSpPr>
        <p:spPr>
          <a:xfrm flipH="1">
            <a:off x="3856227" y="1072726"/>
            <a:ext cx="5100" cy="3132900"/>
          </a:xfrm>
          <a:prstGeom prst="straightConnector1">
            <a:avLst/>
          </a:prstGeom>
          <a:noFill/>
          <a:ln cap="flat" cmpd="sng" w="9525">
            <a:solidFill>
              <a:srgbClr val="A1A1A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7" name="Google Shape;177;gbe24732ca9_1_125"/>
          <p:cNvSpPr/>
          <p:nvPr/>
        </p:nvSpPr>
        <p:spPr>
          <a:xfrm>
            <a:off x="394298" y="745094"/>
            <a:ext cx="1871700" cy="4167000"/>
          </a:xfrm>
          <a:prstGeom prst="rect">
            <a:avLst/>
          </a:prstGeom>
          <a:solidFill>
            <a:srgbClr val="2274B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gbe24732ca9_1_125"/>
          <p:cNvSpPr txBox="1"/>
          <p:nvPr>
            <p:ph type="title"/>
          </p:nvPr>
        </p:nvSpPr>
        <p:spPr>
          <a:xfrm>
            <a:off x="1027973" y="2450815"/>
            <a:ext cx="12381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-GB">
                <a:solidFill>
                  <a:schemeClr val="lt1"/>
                </a:solidFill>
              </a:rPr>
              <a:t>Day 2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t/>
            </a:r>
            <a:endParaRPr/>
          </a:p>
        </p:txBody>
      </p:sp>
      <p:sp>
        <p:nvSpPr>
          <p:cNvPr id="179" name="Google Shape;179;gbe24732ca9_1_125"/>
          <p:cNvSpPr/>
          <p:nvPr/>
        </p:nvSpPr>
        <p:spPr>
          <a:xfrm>
            <a:off x="940482" y="2174995"/>
            <a:ext cx="1325700" cy="7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gbe24732ca9_1_125"/>
          <p:cNvSpPr/>
          <p:nvPr/>
        </p:nvSpPr>
        <p:spPr>
          <a:xfrm>
            <a:off x="940482" y="3106783"/>
            <a:ext cx="1325700" cy="7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gbe24732ca9_1_125"/>
          <p:cNvSpPr/>
          <p:nvPr/>
        </p:nvSpPr>
        <p:spPr>
          <a:xfrm rot="5400000">
            <a:off x="401081" y="2640895"/>
            <a:ext cx="1005300" cy="7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gbe24732ca9_1_125"/>
          <p:cNvSpPr/>
          <p:nvPr/>
        </p:nvSpPr>
        <p:spPr>
          <a:xfrm>
            <a:off x="3087152" y="1695776"/>
            <a:ext cx="331500" cy="45600"/>
          </a:xfrm>
          <a:prstGeom prst="rect">
            <a:avLst/>
          </a:prstGeom>
          <a:solidFill>
            <a:srgbClr val="2274B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gbe24732ca9_1_125"/>
          <p:cNvSpPr/>
          <p:nvPr/>
        </p:nvSpPr>
        <p:spPr>
          <a:xfrm>
            <a:off x="3089942" y="2013455"/>
            <a:ext cx="331500" cy="45600"/>
          </a:xfrm>
          <a:prstGeom prst="rect">
            <a:avLst/>
          </a:prstGeom>
          <a:solidFill>
            <a:srgbClr val="2274B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gbe24732ca9_1_125"/>
          <p:cNvSpPr/>
          <p:nvPr/>
        </p:nvSpPr>
        <p:spPr>
          <a:xfrm rot="5400000">
            <a:off x="2894081" y="1854928"/>
            <a:ext cx="363900" cy="45600"/>
          </a:xfrm>
          <a:prstGeom prst="rect">
            <a:avLst/>
          </a:prstGeom>
          <a:solidFill>
            <a:srgbClr val="2274B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gbe24732ca9_1_125"/>
          <p:cNvSpPr/>
          <p:nvPr/>
        </p:nvSpPr>
        <p:spPr>
          <a:xfrm>
            <a:off x="3126756" y="1759907"/>
            <a:ext cx="589200" cy="235500"/>
          </a:xfrm>
          <a:prstGeom prst="homePlate">
            <a:avLst>
              <a:gd fmla="val 50000" name="adj"/>
            </a:avLst>
          </a:prstGeom>
          <a:solidFill>
            <a:srgbClr val="E7EAE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rgbClr val="2274B4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r>
              <a:rPr b="1" lang="en-GB">
                <a:solidFill>
                  <a:srgbClr val="2274B4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gbe24732ca9_1_125"/>
          <p:cNvSpPr/>
          <p:nvPr/>
        </p:nvSpPr>
        <p:spPr>
          <a:xfrm>
            <a:off x="3103776" y="2616140"/>
            <a:ext cx="331500" cy="45600"/>
          </a:xfrm>
          <a:prstGeom prst="rect">
            <a:avLst/>
          </a:prstGeom>
          <a:solidFill>
            <a:srgbClr val="2274B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gbe24732ca9_1_125"/>
          <p:cNvSpPr/>
          <p:nvPr/>
        </p:nvSpPr>
        <p:spPr>
          <a:xfrm>
            <a:off x="3084965" y="2934271"/>
            <a:ext cx="331500" cy="45600"/>
          </a:xfrm>
          <a:prstGeom prst="rect">
            <a:avLst/>
          </a:prstGeom>
          <a:solidFill>
            <a:srgbClr val="2274B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gbe24732ca9_1_125"/>
          <p:cNvSpPr/>
          <p:nvPr/>
        </p:nvSpPr>
        <p:spPr>
          <a:xfrm rot="5400000">
            <a:off x="2906357" y="2775292"/>
            <a:ext cx="363900" cy="45600"/>
          </a:xfrm>
          <a:prstGeom prst="rect">
            <a:avLst/>
          </a:prstGeom>
          <a:solidFill>
            <a:srgbClr val="2274B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gbe24732ca9_1_125"/>
          <p:cNvSpPr/>
          <p:nvPr/>
        </p:nvSpPr>
        <p:spPr>
          <a:xfrm>
            <a:off x="3139032" y="2680271"/>
            <a:ext cx="589200" cy="235500"/>
          </a:xfrm>
          <a:prstGeom prst="homePlate">
            <a:avLst>
              <a:gd fmla="val 50000" name="adj"/>
            </a:avLst>
          </a:prstGeom>
          <a:solidFill>
            <a:srgbClr val="E7EAE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rgbClr val="2274B4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r>
              <a:rPr b="1" lang="en-GB">
                <a:solidFill>
                  <a:srgbClr val="2274B4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gbe24732ca9_1_125"/>
          <p:cNvSpPr/>
          <p:nvPr/>
        </p:nvSpPr>
        <p:spPr>
          <a:xfrm>
            <a:off x="3105566" y="4303145"/>
            <a:ext cx="331500" cy="45600"/>
          </a:xfrm>
          <a:prstGeom prst="rect">
            <a:avLst/>
          </a:prstGeom>
          <a:solidFill>
            <a:srgbClr val="2274B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gbe24732ca9_1_125"/>
          <p:cNvSpPr/>
          <p:nvPr/>
        </p:nvSpPr>
        <p:spPr>
          <a:xfrm>
            <a:off x="3821427" y="1834726"/>
            <a:ext cx="79800" cy="85800"/>
          </a:xfrm>
          <a:prstGeom prst="ellipse">
            <a:avLst/>
          </a:prstGeom>
          <a:solidFill>
            <a:srgbClr val="2274B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gbe24732ca9_1_125"/>
          <p:cNvSpPr/>
          <p:nvPr/>
        </p:nvSpPr>
        <p:spPr>
          <a:xfrm>
            <a:off x="3821092" y="2765903"/>
            <a:ext cx="79800" cy="85800"/>
          </a:xfrm>
          <a:prstGeom prst="ellipse">
            <a:avLst/>
          </a:prstGeom>
          <a:solidFill>
            <a:srgbClr val="2274B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gbe24732ca9_1_125"/>
          <p:cNvSpPr/>
          <p:nvPr/>
        </p:nvSpPr>
        <p:spPr>
          <a:xfrm>
            <a:off x="3819904" y="3325626"/>
            <a:ext cx="79800" cy="85800"/>
          </a:xfrm>
          <a:prstGeom prst="ellipse">
            <a:avLst/>
          </a:prstGeom>
          <a:solidFill>
            <a:srgbClr val="2274B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gbe24732ca9_1_125"/>
          <p:cNvSpPr/>
          <p:nvPr/>
        </p:nvSpPr>
        <p:spPr>
          <a:xfrm>
            <a:off x="4006724" y="1525278"/>
            <a:ext cx="25587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-GB">
                <a:solidFill>
                  <a:srgbClr val="2274B4"/>
                </a:solidFill>
                <a:latin typeface="Calibri"/>
                <a:ea typeface="Calibri"/>
                <a:cs typeface="Calibri"/>
                <a:sym typeface="Calibri"/>
              </a:rPr>
              <a:t>EGI-ACE Early Adopters - Part I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Logo&#10;&#10;Description automatically generated" id="195" name="Google Shape;195;gbe24732ca9_1_1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85362" y="2228462"/>
            <a:ext cx="208553" cy="20855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lock" id="196" name="Google Shape;196;gbe24732ca9_1_1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29886" y="1568722"/>
            <a:ext cx="114363" cy="114363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gbe24732ca9_1_125"/>
          <p:cNvSpPr/>
          <p:nvPr/>
        </p:nvSpPr>
        <p:spPr>
          <a:xfrm>
            <a:off x="3166616" y="1544583"/>
            <a:ext cx="3000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en-GB" sz="500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r>
              <a:rPr b="0" i="0" lang="en-GB" sz="500" u="none" cap="none" strike="noStrike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rPr>
              <a:t>0m</a:t>
            </a:r>
            <a:endParaRPr b="0" i="0" sz="700" u="none" cap="none" strike="noStrike">
              <a:solidFill>
                <a:srgbClr val="BFBFB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lock" id="198" name="Google Shape;198;gbe24732ca9_1_1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36548" y="2490902"/>
            <a:ext cx="114363" cy="114363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gbe24732ca9_1_125"/>
          <p:cNvSpPr/>
          <p:nvPr/>
        </p:nvSpPr>
        <p:spPr>
          <a:xfrm>
            <a:off x="3173278" y="2466761"/>
            <a:ext cx="3000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en-GB" sz="500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r>
              <a:rPr b="0" i="0" lang="en-GB" sz="500" u="none" cap="none" strike="noStrike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rPr>
              <a:t>0m</a:t>
            </a:r>
            <a:endParaRPr b="0" i="0" sz="700" u="none" cap="none" strike="noStrike">
              <a:solidFill>
                <a:srgbClr val="BFBFB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lock" id="200" name="Google Shape;200;gbe24732ca9_1_1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26038" y="2142877"/>
            <a:ext cx="117523" cy="117523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gbe24732ca9_1_125"/>
          <p:cNvSpPr/>
          <p:nvPr/>
        </p:nvSpPr>
        <p:spPr>
          <a:xfrm>
            <a:off x="3158608" y="2122143"/>
            <a:ext cx="3000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en-GB" sz="500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b="0" i="0" lang="en-GB" sz="500" u="none" cap="none" strike="noStrike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rPr>
              <a:t>0m</a:t>
            </a:r>
            <a:endParaRPr b="0" i="0" sz="700" u="none" cap="none" strike="noStrike">
              <a:solidFill>
                <a:srgbClr val="BFBFB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gbe24732ca9_1_125"/>
          <p:cNvSpPr/>
          <p:nvPr/>
        </p:nvSpPr>
        <p:spPr>
          <a:xfrm>
            <a:off x="3993775" y="2487575"/>
            <a:ext cx="2635500" cy="36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-GB">
                <a:solidFill>
                  <a:srgbClr val="2274B4"/>
                </a:solidFill>
                <a:latin typeface="Calibri"/>
                <a:ea typeface="Calibri"/>
                <a:cs typeface="Calibri"/>
                <a:sym typeface="Calibri"/>
              </a:rPr>
              <a:t>EGI-ACE Early Adopters - Part II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gbe24732ca9_1_125"/>
          <p:cNvSpPr txBox="1"/>
          <p:nvPr/>
        </p:nvSpPr>
        <p:spPr>
          <a:xfrm>
            <a:off x="2305650" y="1731367"/>
            <a:ext cx="7470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en-GB" sz="700" u="none" cap="none" strike="noStrike">
                <a:solidFill>
                  <a:srgbClr val="FFFFFF"/>
                </a:solidFill>
                <a:highlight>
                  <a:srgbClr val="2274B4"/>
                </a:highlight>
                <a:latin typeface="Calibri"/>
                <a:ea typeface="Calibri"/>
                <a:cs typeface="Calibri"/>
                <a:sym typeface="Calibri"/>
              </a:rPr>
              <a:t>09:</a:t>
            </a:r>
            <a:r>
              <a:rPr b="1" lang="en-GB" sz="700">
                <a:solidFill>
                  <a:srgbClr val="FFFFFF"/>
                </a:solidFill>
                <a:highlight>
                  <a:srgbClr val="2274B4"/>
                </a:highlight>
                <a:latin typeface="Calibri"/>
                <a:ea typeface="Calibri"/>
                <a:cs typeface="Calibri"/>
                <a:sym typeface="Calibri"/>
              </a:rPr>
              <a:t>15</a:t>
            </a:r>
            <a:r>
              <a:rPr b="0" i="0" lang="en-GB" sz="700" u="none" cap="none" strike="noStrike">
                <a:solidFill>
                  <a:srgbClr val="1A63A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→ 10:</a:t>
            </a:r>
            <a:r>
              <a:rPr lang="en-GB" sz="700">
                <a:solidFill>
                  <a:srgbClr val="1A63A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35</a:t>
            </a:r>
            <a:endParaRPr b="0" i="0" sz="1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gbe24732ca9_1_125"/>
          <p:cNvSpPr txBox="1"/>
          <p:nvPr/>
        </p:nvSpPr>
        <p:spPr>
          <a:xfrm>
            <a:off x="2302013" y="2660717"/>
            <a:ext cx="7470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lang="en-GB" sz="700">
                <a:solidFill>
                  <a:srgbClr val="FFFFFF"/>
                </a:solidFill>
                <a:highlight>
                  <a:srgbClr val="2274B4"/>
                </a:highlight>
                <a:latin typeface="Calibri"/>
                <a:ea typeface="Calibri"/>
                <a:cs typeface="Calibri"/>
                <a:sym typeface="Calibri"/>
              </a:rPr>
              <a:t>11</a:t>
            </a:r>
            <a:r>
              <a:rPr b="1" i="0" lang="en-GB" sz="700" u="none" cap="none" strike="noStrike">
                <a:solidFill>
                  <a:srgbClr val="FFFFFF"/>
                </a:solidFill>
                <a:highlight>
                  <a:srgbClr val="2274B4"/>
                </a:highlight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b="1" lang="en-GB" sz="700">
                <a:solidFill>
                  <a:srgbClr val="FFFFFF"/>
                </a:solidFill>
                <a:highlight>
                  <a:srgbClr val="2274B4"/>
                </a:highlight>
                <a:latin typeface="Calibri"/>
                <a:ea typeface="Calibri"/>
                <a:cs typeface="Calibri"/>
                <a:sym typeface="Calibri"/>
              </a:rPr>
              <a:t>0</a:t>
            </a:r>
            <a:r>
              <a:rPr b="1" i="0" lang="en-GB" sz="700" u="none" cap="none" strike="noStrike">
                <a:solidFill>
                  <a:srgbClr val="FFFFFF"/>
                </a:solidFill>
                <a:highlight>
                  <a:srgbClr val="2274B4"/>
                </a:highlight>
                <a:latin typeface="Calibri"/>
                <a:ea typeface="Calibri"/>
                <a:cs typeface="Calibri"/>
                <a:sym typeface="Calibri"/>
              </a:rPr>
              <a:t>0</a:t>
            </a:r>
            <a:r>
              <a:rPr b="0" i="0" lang="en-GB" sz="700" u="none" cap="none" strike="noStrike">
                <a:solidFill>
                  <a:srgbClr val="1A63A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→ 1</a:t>
            </a:r>
            <a:r>
              <a:rPr lang="en-GB" sz="700">
                <a:solidFill>
                  <a:srgbClr val="1A63A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b="0" i="0" lang="en-GB" sz="700" u="none" cap="none" strike="noStrike">
                <a:solidFill>
                  <a:srgbClr val="1A63A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lang="en-GB" sz="700">
                <a:solidFill>
                  <a:srgbClr val="1A63A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b="0" i="0" lang="en-GB" sz="700" u="none" cap="none" strike="noStrike">
                <a:solidFill>
                  <a:srgbClr val="1A63A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0</a:t>
            </a:r>
            <a:endParaRPr b="0" i="0" sz="1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gbe24732ca9_1_125"/>
          <p:cNvSpPr/>
          <p:nvPr/>
        </p:nvSpPr>
        <p:spPr>
          <a:xfrm>
            <a:off x="3087152" y="933776"/>
            <a:ext cx="331500" cy="45600"/>
          </a:xfrm>
          <a:prstGeom prst="rect">
            <a:avLst/>
          </a:prstGeom>
          <a:solidFill>
            <a:srgbClr val="2274B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gbe24732ca9_1_125"/>
          <p:cNvSpPr/>
          <p:nvPr/>
        </p:nvSpPr>
        <p:spPr>
          <a:xfrm>
            <a:off x="3089942" y="1251455"/>
            <a:ext cx="331500" cy="45600"/>
          </a:xfrm>
          <a:prstGeom prst="rect">
            <a:avLst/>
          </a:prstGeom>
          <a:solidFill>
            <a:srgbClr val="2274B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gbe24732ca9_1_125"/>
          <p:cNvSpPr/>
          <p:nvPr/>
        </p:nvSpPr>
        <p:spPr>
          <a:xfrm rot="5400000">
            <a:off x="2894081" y="1092928"/>
            <a:ext cx="363900" cy="45600"/>
          </a:xfrm>
          <a:prstGeom prst="rect">
            <a:avLst/>
          </a:prstGeom>
          <a:solidFill>
            <a:srgbClr val="2274B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gbe24732ca9_1_125"/>
          <p:cNvSpPr/>
          <p:nvPr/>
        </p:nvSpPr>
        <p:spPr>
          <a:xfrm>
            <a:off x="3126756" y="997907"/>
            <a:ext cx="589200" cy="235500"/>
          </a:xfrm>
          <a:prstGeom prst="homePlate">
            <a:avLst>
              <a:gd fmla="val 50000" name="adj"/>
            </a:avLst>
          </a:prstGeom>
          <a:solidFill>
            <a:srgbClr val="E7EAE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rgbClr val="2274B4"/>
                </a:solidFill>
                <a:latin typeface="Calibri"/>
                <a:ea typeface="Calibri"/>
                <a:cs typeface="Calibri"/>
                <a:sym typeface="Calibri"/>
              </a:rPr>
              <a:t>01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gbe24732ca9_1_125"/>
          <p:cNvSpPr/>
          <p:nvPr/>
        </p:nvSpPr>
        <p:spPr>
          <a:xfrm>
            <a:off x="3821427" y="1072726"/>
            <a:ext cx="79800" cy="85800"/>
          </a:xfrm>
          <a:prstGeom prst="ellipse">
            <a:avLst/>
          </a:prstGeom>
          <a:solidFill>
            <a:srgbClr val="2274B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gbe24732ca9_1_125"/>
          <p:cNvSpPr/>
          <p:nvPr/>
        </p:nvSpPr>
        <p:spPr>
          <a:xfrm>
            <a:off x="4006725" y="878942"/>
            <a:ext cx="3609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-GB">
                <a:solidFill>
                  <a:srgbClr val="2274B4"/>
                </a:solidFill>
                <a:latin typeface="Calibri"/>
                <a:ea typeface="Calibri"/>
                <a:cs typeface="Calibri"/>
                <a:sym typeface="Calibri"/>
              </a:rPr>
              <a:t>Introduction of the day</a:t>
            </a:r>
            <a:endParaRPr b="0" i="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lock" id="210" name="Google Shape;210;gbe24732ca9_1_1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29886" y="806722"/>
            <a:ext cx="114363" cy="114363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gbe24732ca9_1_125"/>
          <p:cNvSpPr/>
          <p:nvPr/>
        </p:nvSpPr>
        <p:spPr>
          <a:xfrm>
            <a:off x="3166616" y="782583"/>
            <a:ext cx="3000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en-GB" sz="500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rPr>
              <a:t>15</a:t>
            </a:r>
            <a:r>
              <a:rPr b="0" i="0" lang="en-GB" sz="500" u="none" cap="none" strike="noStrike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endParaRPr b="0" i="0" sz="700" u="none" cap="none" strike="noStrike">
              <a:solidFill>
                <a:srgbClr val="BFBFB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gbe24732ca9_1_125"/>
          <p:cNvSpPr txBox="1"/>
          <p:nvPr/>
        </p:nvSpPr>
        <p:spPr>
          <a:xfrm>
            <a:off x="2305650" y="969367"/>
            <a:ext cx="7470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en-GB" sz="700" u="none" cap="none" strike="noStrike">
                <a:solidFill>
                  <a:srgbClr val="FFFFFF"/>
                </a:solidFill>
                <a:highlight>
                  <a:srgbClr val="2274B4"/>
                </a:highlight>
                <a:latin typeface="Calibri"/>
                <a:ea typeface="Calibri"/>
                <a:cs typeface="Calibri"/>
                <a:sym typeface="Calibri"/>
              </a:rPr>
              <a:t>09:00</a:t>
            </a:r>
            <a:r>
              <a:rPr b="0" i="0" lang="en-GB" sz="700" u="none" cap="none" strike="noStrike">
                <a:solidFill>
                  <a:srgbClr val="1A63A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→ 09:</a:t>
            </a:r>
            <a:r>
              <a:rPr lang="en-GB" sz="700">
                <a:solidFill>
                  <a:srgbClr val="1A63A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15</a:t>
            </a:r>
            <a:endParaRPr b="0" i="0" sz="1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gbe24732ca9_1_125"/>
          <p:cNvSpPr txBox="1"/>
          <p:nvPr/>
        </p:nvSpPr>
        <p:spPr>
          <a:xfrm>
            <a:off x="3010650" y="3207267"/>
            <a:ext cx="12381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GB" sz="1000" u="none" cap="none" strike="noStrike">
                <a:solidFill>
                  <a:srgbClr val="2274B4"/>
                </a:solidFill>
                <a:latin typeface="Calibri"/>
                <a:ea typeface="Calibri"/>
                <a:cs typeface="Calibri"/>
                <a:sym typeface="Calibri"/>
              </a:rPr>
              <a:t>Lunch break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lock" id="214" name="Google Shape;214;gbe24732ca9_1_1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34626" y="3182978"/>
            <a:ext cx="117523" cy="117523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gbe24732ca9_1_125"/>
          <p:cNvSpPr/>
          <p:nvPr/>
        </p:nvSpPr>
        <p:spPr>
          <a:xfrm>
            <a:off x="3181483" y="3157480"/>
            <a:ext cx="3000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b="0" i="0" lang="en-GB" sz="500" u="none" cap="none" strike="noStrike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rPr>
              <a:t>60m</a:t>
            </a:r>
            <a:endParaRPr b="0" i="0" sz="700" u="none" cap="none" strike="noStrike">
              <a:solidFill>
                <a:srgbClr val="BFBFB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gbe24732ca9_1_125"/>
          <p:cNvSpPr txBox="1"/>
          <p:nvPr/>
        </p:nvSpPr>
        <p:spPr>
          <a:xfrm>
            <a:off x="2312300" y="4011829"/>
            <a:ext cx="7470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en-GB" sz="700" u="none" cap="none" strike="noStrike">
                <a:solidFill>
                  <a:srgbClr val="FFFFFF"/>
                </a:solidFill>
                <a:highlight>
                  <a:srgbClr val="2274B4"/>
                </a:highlight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b="1" lang="en-GB" sz="700">
                <a:solidFill>
                  <a:srgbClr val="FFFFFF"/>
                </a:solidFill>
                <a:highlight>
                  <a:srgbClr val="2274B4"/>
                </a:highlight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b="1" i="0" lang="en-GB" sz="700" u="none" cap="none" strike="noStrike">
                <a:solidFill>
                  <a:srgbClr val="FFFFFF"/>
                </a:solidFill>
                <a:highlight>
                  <a:srgbClr val="2274B4"/>
                </a:highlight>
                <a:latin typeface="Calibri"/>
                <a:ea typeface="Calibri"/>
                <a:cs typeface="Calibri"/>
                <a:sym typeface="Calibri"/>
              </a:rPr>
              <a:t>:00</a:t>
            </a:r>
            <a:r>
              <a:rPr b="0" i="0" lang="en-GB" sz="700" u="none" cap="none" strike="noStrike">
                <a:solidFill>
                  <a:srgbClr val="1A63A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→ 1</a:t>
            </a:r>
            <a:r>
              <a:rPr lang="en-GB" sz="700">
                <a:solidFill>
                  <a:srgbClr val="1A63A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7</a:t>
            </a:r>
            <a:r>
              <a:rPr b="0" i="0" lang="en-GB" sz="700" u="none" cap="none" strike="noStrike">
                <a:solidFill>
                  <a:srgbClr val="1A63A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lang="en-GB" sz="700">
                <a:solidFill>
                  <a:srgbClr val="1A63A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0</a:t>
            </a:r>
            <a:r>
              <a:rPr b="0" i="0" lang="en-GB" sz="700" u="none" cap="none" strike="noStrike">
                <a:solidFill>
                  <a:srgbClr val="1A63A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0</a:t>
            </a:r>
            <a:endParaRPr b="0" i="0" sz="1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gbe24732ca9_1_125"/>
          <p:cNvSpPr/>
          <p:nvPr/>
        </p:nvSpPr>
        <p:spPr>
          <a:xfrm>
            <a:off x="3210058" y="3837751"/>
            <a:ext cx="3000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en-GB" sz="500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b="0" i="0" lang="en-GB" sz="500" u="none" cap="none" strike="noStrike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rPr>
              <a:t>0m</a:t>
            </a:r>
            <a:endParaRPr b="0" i="0" sz="700" u="none" cap="none" strike="noStrike">
              <a:solidFill>
                <a:srgbClr val="BFBFB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lock" id="218" name="Google Shape;218;gbe24732ca9_1_1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59164" y="3864567"/>
            <a:ext cx="114363" cy="114363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gbe24732ca9_1_125"/>
          <p:cNvSpPr/>
          <p:nvPr/>
        </p:nvSpPr>
        <p:spPr>
          <a:xfrm>
            <a:off x="3096041" y="3984058"/>
            <a:ext cx="331500" cy="45600"/>
          </a:xfrm>
          <a:prstGeom prst="rect">
            <a:avLst/>
          </a:prstGeom>
          <a:solidFill>
            <a:srgbClr val="2274B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gbe24732ca9_1_125"/>
          <p:cNvSpPr/>
          <p:nvPr/>
        </p:nvSpPr>
        <p:spPr>
          <a:xfrm rot="5400000">
            <a:off x="2902971" y="4143210"/>
            <a:ext cx="363900" cy="45600"/>
          </a:xfrm>
          <a:prstGeom prst="rect">
            <a:avLst/>
          </a:prstGeom>
          <a:solidFill>
            <a:srgbClr val="2274B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gbe24732ca9_1_125"/>
          <p:cNvSpPr/>
          <p:nvPr/>
        </p:nvSpPr>
        <p:spPr>
          <a:xfrm>
            <a:off x="3135645" y="4048189"/>
            <a:ext cx="589200" cy="235500"/>
          </a:xfrm>
          <a:prstGeom prst="homePlate">
            <a:avLst>
              <a:gd fmla="val 50000" name="adj"/>
            </a:avLst>
          </a:prstGeom>
          <a:solidFill>
            <a:srgbClr val="E7EAE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rgbClr val="2274B4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r>
              <a:rPr b="1" lang="en-GB">
                <a:solidFill>
                  <a:srgbClr val="2274B4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gbe24732ca9_1_125"/>
          <p:cNvSpPr/>
          <p:nvPr/>
        </p:nvSpPr>
        <p:spPr>
          <a:xfrm>
            <a:off x="3816236" y="4124702"/>
            <a:ext cx="79800" cy="85800"/>
          </a:xfrm>
          <a:prstGeom prst="ellipse">
            <a:avLst/>
          </a:prstGeom>
          <a:solidFill>
            <a:srgbClr val="2274B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gbe24732ca9_1_125"/>
          <p:cNvSpPr/>
          <p:nvPr/>
        </p:nvSpPr>
        <p:spPr>
          <a:xfrm>
            <a:off x="3998200" y="3900300"/>
            <a:ext cx="28311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-GB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Analysis and discussion of common </a:t>
            </a:r>
            <a:br>
              <a:rPr b="1" lang="en-GB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en-GB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requirements &amp; solutions</a:t>
            </a:r>
            <a:endParaRPr b="1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>
              <a:solidFill>
                <a:srgbClr val="2274B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gbe24732ca9_1_125"/>
          <p:cNvSpPr/>
          <p:nvPr/>
        </p:nvSpPr>
        <p:spPr>
          <a:xfrm>
            <a:off x="4122825" y="2757274"/>
            <a:ext cx="3265800" cy="36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89998" lvl="0" marL="8999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4B4"/>
              </a:buClr>
              <a:buSzPts val="800"/>
              <a:buFont typeface="Calibri"/>
              <a:buChar char="●"/>
            </a:pPr>
            <a:r>
              <a:rPr lang="en-GB" sz="800">
                <a:solidFill>
                  <a:srgbClr val="2274B4"/>
                </a:solidFill>
                <a:latin typeface="Calibri"/>
                <a:ea typeface="Calibri"/>
                <a:cs typeface="Calibri"/>
                <a:sym typeface="Calibri"/>
              </a:rPr>
              <a:t>E-RIHS: heritage objective analytics</a:t>
            </a:r>
            <a:endParaRPr sz="800">
              <a:solidFill>
                <a:srgbClr val="2274B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89998" lvl="0" marL="8999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4B4"/>
              </a:buClr>
              <a:buSzPts val="800"/>
              <a:buFont typeface="Calibri"/>
              <a:buChar char="●"/>
            </a:pPr>
            <a:r>
              <a:rPr lang="en-GB" sz="800">
                <a:solidFill>
                  <a:srgbClr val="2274B4"/>
                </a:solidFill>
                <a:latin typeface="Calibri"/>
                <a:ea typeface="Calibri"/>
                <a:cs typeface="Calibri"/>
                <a:sym typeface="Calibri"/>
              </a:rPr>
              <a:t>PHIRI: population health</a:t>
            </a:r>
            <a:endParaRPr sz="800">
              <a:solidFill>
                <a:srgbClr val="2274B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89998" lvl="0" marL="8999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4B4"/>
              </a:buClr>
              <a:buSzPts val="800"/>
              <a:buFont typeface="Calibri"/>
              <a:buChar char="●"/>
            </a:pPr>
            <a:r>
              <a:rPr lang="en-GB" sz="800">
                <a:solidFill>
                  <a:srgbClr val="2274B4"/>
                </a:solidFill>
                <a:latin typeface="Calibri"/>
                <a:ea typeface="Calibri"/>
                <a:cs typeface="Calibri"/>
                <a:sym typeface="Calibri"/>
              </a:rPr>
              <a:t>MeerKAT workflows</a:t>
            </a:r>
            <a:endParaRPr sz="800">
              <a:solidFill>
                <a:srgbClr val="2274B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gbe24732ca9_1_125"/>
          <p:cNvSpPr/>
          <p:nvPr/>
        </p:nvSpPr>
        <p:spPr>
          <a:xfrm>
            <a:off x="4122825" y="1798433"/>
            <a:ext cx="3265800" cy="6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89998" lvl="0" marL="8999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4B4"/>
              </a:buClr>
              <a:buSzPts val="800"/>
              <a:buFont typeface="Calibri"/>
              <a:buChar char="●"/>
            </a:pPr>
            <a:r>
              <a:rPr lang="en-GB" sz="800">
                <a:solidFill>
                  <a:srgbClr val="2274B4"/>
                </a:solidFill>
                <a:latin typeface="Calibri"/>
                <a:ea typeface="Calibri"/>
                <a:cs typeface="Calibri"/>
                <a:sym typeface="Calibri"/>
              </a:rPr>
              <a:t>EISCAT_3D</a:t>
            </a:r>
            <a:endParaRPr sz="800">
              <a:solidFill>
                <a:srgbClr val="2274B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89998" lvl="0" marL="8999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4B4"/>
              </a:buClr>
              <a:buSzPts val="800"/>
              <a:buFont typeface="Calibri"/>
              <a:buChar char="●"/>
            </a:pPr>
            <a:r>
              <a:rPr lang="en-GB" sz="800">
                <a:solidFill>
                  <a:srgbClr val="2274B4"/>
                </a:solidFill>
                <a:latin typeface="Calibri"/>
                <a:ea typeface="Calibri"/>
                <a:cs typeface="Calibri"/>
                <a:sym typeface="Calibri"/>
              </a:rPr>
              <a:t>GEOSS Portal and GEO DAB</a:t>
            </a:r>
            <a:endParaRPr sz="800">
              <a:solidFill>
                <a:srgbClr val="2274B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89998" lvl="0" marL="8999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4B4"/>
              </a:buClr>
              <a:buSzPts val="800"/>
              <a:buFont typeface="Calibri"/>
              <a:buChar char="●"/>
            </a:pPr>
            <a:r>
              <a:rPr lang="en-GB" sz="800">
                <a:solidFill>
                  <a:srgbClr val="2274B4"/>
                </a:solidFill>
                <a:latin typeface="Calibri"/>
                <a:ea typeface="Calibri"/>
                <a:cs typeface="Calibri"/>
                <a:sym typeface="Calibri"/>
              </a:rPr>
              <a:t>Geohazards-TEP Early Adopter</a:t>
            </a:r>
            <a:endParaRPr sz="800">
              <a:solidFill>
                <a:srgbClr val="2274B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89998" lvl="0" marL="8999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4B4"/>
              </a:buClr>
              <a:buSzPts val="800"/>
              <a:buFont typeface="Calibri"/>
              <a:buChar char="●"/>
            </a:pPr>
            <a:r>
              <a:rPr lang="en-GB" sz="800">
                <a:solidFill>
                  <a:srgbClr val="2274B4"/>
                </a:solidFill>
                <a:latin typeface="Calibri"/>
                <a:ea typeface="Calibri"/>
                <a:cs typeface="Calibri"/>
                <a:sym typeface="Calibri"/>
              </a:rPr>
              <a:t>VIRGO: gravitational waves</a:t>
            </a:r>
            <a:endParaRPr sz="800">
              <a:solidFill>
                <a:srgbClr val="2274B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gbe24732ca9_1_125"/>
          <p:cNvSpPr txBox="1"/>
          <p:nvPr/>
        </p:nvSpPr>
        <p:spPr>
          <a:xfrm>
            <a:off x="3942850" y="3883575"/>
            <a:ext cx="2890500" cy="6522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be2ec716b2_0_23"/>
          <p:cNvSpPr txBox="1"/>
          <p:nvPr>
            <p:ph type="title"/>
          </p:nvPr>
        </p:nvSpPr>
        <p:spPr>
          <a:xfrm>
            <a:off x="143925" y="2061600"/>
            <a:ext cx="4815300" cy="5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None/>
            </a:pPr>
            <a:r>
              <a:rPr lang="en-GB"/>
              <a:t>EGI-ACE Overview</a:t>
            </a:r>
            <a:endParaRPr/>
          </a:p>
        </p:txBody>
      </p:sp>
      <p:sp>
        <p:nvSpPr>
          <p:cNvPr id="232" name="Google Shape;232;gbe2ec716b2_0_23"/>
          <p:cNvSpPr txBox="1"/>
          <p:nvPr>
            <p:ph idx="2" type="body"/>
          </p:nvPr>
        </p:nvSpPr>
        <p:spPr>
          <a:xfrm>
            <a:off x="183618" y="2735624"/>
            <a:ext cx="3368100" cy="25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</a:pPr>
            <a:r>
              <a:t/>
            </a:r>
            <a:endParaRPr i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bb10b688b6_6_0"/>
          <p:cNvSpPr txBox="1"/>
          <p:nvPr>
            <p:ph type="title"/>
          </p:nvPr>
        </p:nvSpPr>
        <p:spPr>
          <a:xfrm>
            <a:off x="2579077" y="169145"/>
            <a:ext cx="47289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-GB"/>
              <a:t>EGI-ACE objective</a:t>
            </a:r>
            <a:endParaRPr/>
          </a:p>
        </p:txBody>
      </p:sp>
      <p:sp>
        <p:nvSpPr>
          <p:cNvPr id="239" name="Google Shape;239;gbb10b688b6_6_0"/>
          <p:cNvSpPr/>
          <p:nvPr>
            <p:ph idx="1" type="body"/>
          </p:nvPr>
        </p:nvSpPr>
        <p:spPr>
          <a:xfrm>
            <a:off x="265579" y="1644884"/>
            <a:ext cx="8753400" cy="2489700"/>
          </a:xfrm>
          <a:prstGeom prst="roundRect">
            <a:avLst>
              <a:gd fmla="val 16667" name="adj"/>
            </a:avLst>
          </a:prstGeom>
          <a:solidFill>
            <a:srgbClr val="D8E2F3"/>
          </a:solidFill>
          <a:ln cap="flat" cmpd="sng" w="25400">
            <a:solidFill>
              <a:srgbClr val="31538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GB" sz="2400" u="none" cap="none" strike="noStrike">
                <a:solidFill>
                  <a:srgbClr val="1E4E79"/>
                </a:solidFill>
                <a:latin typeface="Arial"/>
                <a:ea typeface="Arial"/>
                <a:cs typeface="Arial"/>
                <a:sym typeface="Arial"/>
              </a:rPr>
              <a:t>Implement the </a:t>
            </a:r>
            <a:r>
              <a:rPr b="1" i="0" lang="en-GB" sz="2400" u="none" cap="none" strike="noStrike">
                <a:solidFill>
                  <a:srgbClr val="1E4E79"/>
                </a:solidFill>
                <a:latin typeface="Arial"/>
                <a:ea typeface="Arial"/>
                <a:cs typeface="Arial"/>
                <a:sym typeface="Arial"/>
              </a:rPr>
              <a:t>Compute Platform of the European Open Science Cloud</a:t>
            </a:r>
            <a:r>
              <a:rPr b="0" i="0" lang="en-GB" sz="2400" u="none" cap="none" strike="noStrike">
                <a:solidFill>
                  <a:srgbClr val="1E4E79"/>
                </a:solidFill>
                <a:latin typeface="Arial"/>
                <a:ea typeface="Arial"/>
                <a:cs typeface="Arial"/>
                <a:sym typeface="Arial"/>
              </a:rPr>
              <a:t> and contribute to the </a:t>
            </a:r>
            <a:r>
              <a:rPr b="1" i="0" lang="en-GB" sz="2400" u="none" cap="none" strike="noStrike">
                <a:solidFill>
                  <a:srgbClr val="1E4E79"/>
                </a:solidFill>
                <a:latin typeface="Arial"/>
                <a:ea typeface="Arial"/>
                <a:cs typeface="Arial"/>
                <a:sym typeface="Arial"/>
              </a:rPr>
              <a:t>EOSC Data Commons </a:t>
            </a:r>
            <a:r>
              <a:rPr b="0" i="0" lang="en-GB" sz="2400" u="none" cap="none" strike="noStrike">
                <a:solidFill>
                  <a:srgbClr val="1E4E79"/>
                </a:solidFill>
                <a:latin typeface="Arial"/>
                <a:ea typeface="Arial"/>
                <a:cs typeface="Arial"/>
                <a:sym typeface="Arial"/>
              </a:rPr>
              <a:t>by delivering integrated computing, platforms, data spaces and tools as an integrated solution that is </a:t>
            </a:r>
            <a:r>
              <a:rPr b="1" i="0" lang="en-GB" sz="2400" u="none" cap="none" strike="noStrike">
                <a:solidFill>
                  <a:srgbClr val="1E4E79"/>
                </a:solidFill>
                <a:latin typeface="Arial"/>
                <a:ea typeface="Arial"/>
                <a:cs typeface="Arial"/>
                <a:sym typeface="Arial"/>
              </a:rPr>
              <a:t>aligned with major European cloud federation projects and HPC initiatives</a:t>
            </a:r>
            <a:r>
              <a:rPr b="0" i="0" lang="en-GB" sz="2400" u="none" cap="none" strike="noStrike">
                <a:solidFill>
                  <a:srgbClr val="1E4E79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  <p:sp>
        <p:nvSpPr>
          <p:cNvPr id="240" name="Google Shape;240;gbb10b688b6_6_0"/>
          <p:cNvSpPr txBox="1"/>
          <p:nvPr/>
        </p:nvSpPr>
        <p:spPr>
          <a:xfrm>
            <a:off x="415025" y="4277300"/>
            <a:ext cx="84786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/>
              <a:t>8 Million Euro (EC Grant) + 2.4 Million Euro </a:t>
            </a:r>
            <a:r>
              <a:rPr lang="en-GB" sz="1500"/>
              <a:t>(</a:t>
            </a:r>
            <a:r>
              <a:rPr lang="en-GB" sz="1500"/>
              <a:t>EGI.eu countribution</a:t>
            </a:r>
            <a:r>
              <a:rPr lang="en-GB" sz="1500"/>
              <a:t>)</a:t>
            </a:r>
            <a:br>
              <a:rPr lang="en-GB" sz="1500"/>
            </a:br>
            <a:r>
              <a:rPr lang="en-GB" sz="1500"/>
              <a:t>30 Months, started in Jan. 2021</a:t>
            </a:r>
            <a:endParaRPr sz="1500"/>
          </a:p>
        </p:txBody>
      </p:sp>
      <p:sp>
        <p:nvSpPr>
          <p:cNvPr id="241" name="Google Shape;241;gbb10b688b6_6_0"/>
          <p:cNvSpPr txBox="1"/>
          <p:nvPr/>
        </p:nvSpPr>
        <p:spPr>
          <a:xfrm>
            <a:off x="415025" y="848300"/>
            <a:ext cx="84786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/>
              <a:t>H2020 Call INFRAEOSC-07-2020 - Increasing the service offer of the EOSC Portal </a:t>
            </a:r>
            <a:br>
              <a:rPr lang="en-GB" sz="1500"/>
            </a:br>
            <a:r>
              <a:rPr lang="en-GB" sz="1500"/>
              <a:t>Topic (a1) - Distributed and cloud computing resources</a:t>
            </a:r>
            <a:endParaRPr sz="15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bb10b688b6_6_6"/>
          <p:cNvSpPr txBox="1"/>
          <p:nvPr>
            <p:ph type="title"/>
          </p:nvPr>
        </p:nvSpPr>
        <p:spPr>
          <a:xfrm>
            <a:off x="2579077" y="169145"/>
            <a:ext cx="47289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500"/>
              <a:buFont typeface="Calibri"/>
              <a:buNone/>
            </a:pPr>
            <a:r>
              <a:rPr lang="en-GB"/>
              <a:t>EGI-ACE specific objectives</a:t>
            </a:r>
            <a:endParaRPr/>
          </a:p>
        </p:txBody>
      </p:sp>
      <p:grpSp>
        <p:nvGrpSpPr>
          <p:cNvPr id="247" name="Google Shape;247;gbb10b688b6_6_6"/>
          <p:cNvGrpSpPr/>
          <p:nvPr/>
        </p:nvGrpSpPr>
        <p:grpSpPr>
          <a:xfrm>
            <a:off x="-1638831" y="-64073"/>
            <a:ext cx="10635167" cy="5472900"/>
            <a:chOff x="-4594335" y="-704407"/>
            <a:chExt cx="10635167" cy="5472900"/>
          </a:xfrm>
        </p:grpSpPr>
        <p:sp>
          <p:nvSpPr>
            <p:cNvPr id="248" name="Google Shape;248;gbb10b688b6_6_6"/>
            <p:cNvSpPr/>
            <p:nvPr/>
          </p:nvSpPr>
          <p:spPr>
            <a:xfrm>
              <a:off x="-4594335" y="-704407"/>
              <a:ext cx="5472900" cy="5472900"/>
            </a:xfrm>
            <a:prstGeom prst="blockArc">
              <a:avLst>
                <a:gd fmla="val 18900000" name="adj1"/>
                <a:gd fmla="val 2700000" name="adj2"/>
                <a:gd fmla="val 395" name="adj3"/>
              </a:avLst>
            </a:prstGeom>
            <a:noFill/>
            <a:ln cap="flat" cmpd="sng" w="254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gbb10b688b6_6_6"/>
            <p:cNvSpPr/>
            <p:nvPr/>
          </p:nvSpPr>
          <p:spPr>
            <a:xfrm>
              <a:off x="384538" y="253918"/>
              <a:ext cx="5656200" cy="508200"/>
            </a:xfrm>
            <a:prstGeom prst="rect">
              <a:avLst/>
            </a:prstGeom>
            <a:solidFill>
              <a:schemeClr val="accent2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gbb10b688b6_6_6"/>
            <p:cNvSpPr txBox="1"/>
            <p:nvPr/>
          </p:nvSpPr>
          <p:spPr>
            <a:xfrm>
              <a:off x="384538" y="253918"/>
              <a:ext cx="5656200" cy="508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7925" lIns="403350" spcFirstLastPara="1" rIns="27925" wrap="square" tIns="279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1" i="0" lang="en-GB" sz="11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Objective 1. Deliver the European Open Science Cloud Compute Platform and expand the supply-side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gbb10b688b6_6_6"/>
            <p:cNvSpPr/>
            <p:nvPr/>
          </p:nvSpPr>
          <p:spPr>
            <a:xfrm>
              <a:off x="66936" y="190398"/>
              <a:ext cx="635100" cy="635100"/>
            </a:xfrm>
            <a:prstGeom prst="ellipse">
              <a:avLst/>
            </a:prstGeom>
            <a:solidFill>
              <a:schemeClr val="lt1"/>
            </a:solidFill>
            <a:ln cap="flat" cmpd="sng" w="254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gbb10b688b6_6_6"/>
            <p:cNvSpPr/>
            <p:nvPr/>
          </p:nvSpPr>
          <p:spPr>
            <a:xfrm>
              <a:off x="748672" y="1015918"/>
              <a:ext cx="5292000" cy="508200"/>
            </a:xfrm>
            <a:prstGeom prst="rect">
              <a:avLst/>
            </a:prstGeom>
            <a:solidFill>
              <a:schemeClr val="accent3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gbb10b688b6_6_6"/>
            <p:cNvSpPr txBox="1"/>
            <p:nvPr/>
          </p:nvSpPr>
          <p:spPr>
            <a:xfrm>
              <a:off x="748672" y="1015918"/>
              <a:ext cx="5292000" cy="508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7925" lIns="403350" spcFirstLastPara="1" rIns="27925" wrap="square" tIns="279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i="0" lang="en-GB" sz="11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Objective 2: Contribute to the implementation of the EU Data Strategy and the EOSC Data Commons to support the Green Deal, Health and Fundamental Research</a:t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gbb10b688b6_6_6"/>
            <p:cNvSpPr/>
            <p:nvPr/>
          </p:nvSpPr>
          <p:spPr>
            <a:xfrm>
              <a:off x="431071" y="952398"/>
              <a:ext cx="635100" cy="635100"/>
            </a:xfrm>
            <a:prstGeom prst="ellipse">
              <a:avLst/>
            </a:prstGeom>
            <a:solidFill>
              <a:schemeClr val="lt1"/>
            </a:solidFill>
            <a:ln cap="flat" cmpd="sng" w="254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gbb10b688b6_6_6"/>
            <p:cNvSpPr/>
            <p:nvPr/>
          </p:nvSpPr>
          <p:spPr>
            <a:xfrm>
              <a:off x="860432" y="1777918"/>
              <a:ext cx="5180400" cy="508200"/>
            </a:xfrm>
            <a:prstGeom prst="rect">
              <a:avLst/>
            </a:prstGeom>
            <a:solidFill>
              <a:srgbClr val="BFAAD6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gbb10b688b6_6_6"/>
            <p:cNvSpPr txBox="1"/>
            <p:nvPr/>
          </p:nvSpPr>
          <p:spPr>
            <a:xfrm>
              <a:off x="860432" y="1777918"/>
              <a:ext cx="5180400" cy="508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7925" lIns="403350" spcFirstLastPara="1" rIns="27925" wrap="square" tIns="279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1" i="0" lang="en-GB" sz="11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Objective 3: Integrate the EOSC Compute Platform with the EOSC Portal and the EOSC Core</a:t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gbb10b688b6_6_6"/>
            <p:cNvSpPr/>
            <p:nvPr/>
          </p:nvSpPr>
          <p:spPr>
            <a:xfrm>
              <a:off x="542831" y="1714398"/>
              <a:ext cx="635100" cy="635100"/>
            </a:xfrm>
            <a:prstGeom prst="ellipse">
              <a:avLst/>
            </a:prstGeom>
            <a:solidFill>
              <a:schemeClr val="lt1"/>
            </a:solidFill>
            <a:ln cap="flat" cmpd="sng" w="25400">
              <a:solidFill>
                <a:srgbClr val="BFAAD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gbb10b688b6_6_6"/>
            <p:cNvSpPr/>
            <p:nvPr/>
          </p:nvSpPr>
          <p:spPr>
            <a:xfrm>
              <a:off x="748672" y="2539918"/>
              <a:ext cx="5292000" cy="508200"/>
            </a:xfrm>
            <a:prstGeom prst="rect">
              <a:avLst/>
            </a:prstGeom>
            <a:solidFill>
              <a:srgbClr val="599BD5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gbb10b688b6_6_6"/>
            <p:cNvSpPr txBox="1"/>
            <p:nvPr/>
          </p:nvSpPr>
          <p:spPr>
            <a:xfrm>
              <a:off x="748672" y="2539918"/>
              <a:ext cx="5292000" cy="508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7925" lIns="403350" spcFirstLastPara="1" rIns="27925" wrap="square" tIns="279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1" i="0" lang="en-GB" sz="11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Objective 4: Contribute to the realization of a global Open Science Cloud</a:t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gbb10b688b6_6_6"/>
            <p:cNvSpPr/>
            <p:nvPr/>
          </p:nvSpPr>
          <p:spPr>
            <a:xfrm>
              <a:off x="431071" y="2476398"/>
              <a:ext cx="635100" cy="635100"/>
            </a:xfrm>
            <a:prstGeom prst="ellipse">
              <a:avLst/>
            </a:prstGeom>
            <a:solidFill>
              <a:schemeClr val="lt1"/>
            </a:solidFill>
            <a:ln cap="flat" cmpd="sng" w="25400">
              <a:solidFill>
                <a:srgbClr val="599BD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gbb10b688b6_6_6"/>
            <p:cNvSpPr/>
            <p:nvPr/>
          </p:nvSpPr>
          <p:spPr>
            <a:xfrm>
              <a:off x="384538" y="3301918"/>
              <a:ext cx="5656200" cy="508200"/>
            </a:xfrm>
            <a:prstGeom prst="rect">
              <a:avLst/>
            </a:prstGeom>
            <a:solidFill>
              <a:schemeClr val="accent6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gbb10b688b6_6_6"/>
            <p:cNvSpPr txBox="1"/>
            <p:nvPr/>
          </p:nvSpPr>
          <p:spPr>
            <a:xfrm>
              <a:off x="384538" y="3301918"/>
              <a:ext cx="5656200" cy="508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7925" lIns="403350" spcFirstLastPara="1" rIns="27925" wrap="square" tIns="279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1" i="0" lang="en-GB" sz="11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Objective 5: Expand the demand-side of EOSC across sectors and disciplines</a:t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gbb10b688b6_6_6"/>
            <p:cNvSpPr/>
            <p:nvPr/>
          </p:nvSpPr>
          <p:spPr>
            <a:xfrm>
              <a:off x="66936" y="3238398"/>
              <a:ext cx="635100" cy="635100"/>
            </a:xfrm>
            <a:prstGeom prst="ellipse">
              <a:avLst/>
            </a:prstGeom>
            <a:solidFill>
              <a:schemeClr val="lt1"/>
            </a:solidFill>
            <a:ln cap="flat" cmpd="sng" w="254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4" name="Google Shape;264;gbb10b688b6_6_6"/>
          <p:cNvGrpSpPr/>
          <p:nvPr/>
        </p:nvGrpSpPr>
        <p:grpSpPr>
          <a:xfrm>
            <a:off x="297181" y="1619392"/>
            <a:ext cx="2658387" cy="2706423"/>
            <a:chOff x="35895" y="-250720"/>
            <a:chExt cx="4183800" cy="4259400"/>
          </a:xfrm>
        </p:grpSpPr>
        <p:sp>
          <p:nvSpPr>
            <p:cNvPr id="265" name="Google Shape;265;gbb10b688b6_6_6"/>
            <p:cNvSpPr/>
            <p:nvPr/>
          </p:nvSpPr>
          <p:spPr>
            <a:xfrm>
              <a:off x="35895" y="-250720"/>
              <a:ext cx="4183800" cy="4259400"/>
            </a:xfrm>
            <a:prstGeom prst="blockArc">
              <a:avLst>
                <a:gd fmla="val 10800372" name="adj1"/>
                <a:gd fmla="val 93509" name="adj2"/>
                <a:gd fmla="val 19468" name="adj3"/>
              </a:avLst>
            </a:prstGeom>
            <a:solidFill>
              <a:srgbClr val="FF99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1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1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1" i="0" lang="en-GB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EOSC-Exchange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1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1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1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1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1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1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gbb10b688b6_6_6"/>
            <p:cNvSpPr/>
            <p:nvPr/>
          </p:nvSpPr>
          <p:spPr>
            <a:xfrm>
              <a:off x="851164" y="556530"/>
              <a:ext cx="2577600" cy="2599800"/>
            </a:xfrm>
            <a:prstGeom prst="donut">
              <a:avLst>
                <a:gd fmla="val 29349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t/>
              </a:r>
              <a:endParaRPr b="1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t/>
              </a:r>
              <a:endParaRPr b="1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7" name="Google Shape;267;gbb10b688b6_6_6"/>
          <p:cNvSpPr/>
          <p:nvPr/>
        </p:nvSpPr>
        <p:spPr>
          <a:xfrm rot="-2988917">
            <a:off x="449630" y="1548833"/>
            <a:ext cx="2658488" cy="2658488"/>
          </a:xfrm>
          <a:prstGeom prst="blockArc">
            <a:avLst>
              <a:gd fmla="val 21345079" name="adj1"/>
              <a:gd fmla="val 2394421" name="adj2"/>
              <a:gd fmla="val 43207" name="adj3"/>
            </a:avLst>
          </a:prstGeom>
          <a:solidFill>
            <a:srgbClr val="002060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gbb10b688b6_6_6"/>
          <p:cNvSpPr txBox="1"/>
          <p:nvPr/>
        </p:nvSpPr>
        <p:spPr>
          <a:xfrm>
            <a:off x="2108142" y="2337794"/>
            <a:ext cx="9333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EGI-ACE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gbb10b688b6_6_6"/>
          <p:cNvSpPr txBox="1"/>
          <p:nvPr/>
        </p:nvSpPr>
        <p:spPr>
          <a:xfrm>
            <a:off x="798824" y="2190925"/>
            <a:ext cx="16551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GB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Federated</a:t>
            </a:r>
            <a:br>
              <a:rPr b="1" i="0" lang="en-GB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GB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Data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gbb10b688b6_6_6"/>
          <p:cNvSpPr txBox="1"/>
          <p:nvPr/>
        </p:nvSpPr>
        <p:spPr>
          <a:xfrm>
            <a:off x="1272646" y="2767994"/>
            <a:ext cx="7227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GB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EOSC</a:t>
            </a:r>
            <a:br>
              <a:rPr b="1" i="0" lang="en-GB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GB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gbb10b688b6_6_6"/>
          <p:cNvSpPr txBox="1"/>
          <p:nvPr/>
        </p:nvSpPr>
        <p:spPr>
          <a:xfrm>
            <a:off x="2048730" y="1989282"/>
            <a:ext cx="3405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-GB" sz="9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O1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gbb10b688b6_6_6"/>
          <p:cNvSpPr txBox="1"/>
          <p:nvPr/>
        </p:nvSpPr>
        <p:spPr>
          <a:xfrm>
            <a:off x="1774412" y="2368274"/>
            <a:ext cx="3405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-GB" sz="9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O2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gbb10b688b6_6_6"/>
          <p:cNvSpPr txBox="1"/>
          <p:nvPr/>
        </p:nvSpPr>
        <p:spPr>
          <a:xfrm>
            <a:off x="1661161" y="2684322"/>
            <a:ext cx="3387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-GB" sz="9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O3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gbb10b688b6_6_6"/>
          <p:cNvSpPr txBox="1"/>
          <p:nvPr/>
        </p:nvSpPr>
        <p:spPr>
          <a:xfrm>
            <a:off x="2759494" y="1805400"/>
            <a:ext cx="3405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-GB" sz="9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O4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gbb10b688b6_6_6"/>
          <p:cNvSpPr txBox="1"/>
          <p:nvPr/>
        </p:nvSpPr>
        <p:spPr>
          <a:xfrm>
            <a:off x="2980423" y="2165852"/>
            <a:ext cx="3378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-GB" sz="9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O5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gbb10b688b6_6_6"/>
          <p:cNvSpPr txBox="1"/>
          <p:nvPr/>
        </p:nvSpPr>
        <p:spPr>
          <a:xfrm>
            <a:off x="-34750" y="4598875"/>
            <a:ext cx="3000000" cy="5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-GB" sz="900" u="sng" cap="none" strike="noStrike">
                <a:solidFill>
                  <a:schemeClr val="hlink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3"/>
              </a:rPr>
              <a:t>Solutions for a sustainable EOSC</a:t>
            </a:r>
            <a:br>
              <a:rPr b="1" i="0" lang="en-GB" sz="900" u="none" cap="none" strike="noStrike">
                <a:solidFill>
                  <a:srgbClr val="11225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</a:br>
            <a:r>
              <a:rPr b="1" i="0" lang="en-GB" sz="900" u="none" cap="none" strike="noStrike">
                <a:solidFill>
                  <a:srgbClr val="11225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report from the EOSC Sustainability WG</a:t>
            </a:r>
            <a:endParaRPr b="1" i="0" sz="900" u="none" cap="none" strike="noStrike">
              <a:solidFill>
                <a:srgbClr val="11225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bb10b688b6_6_45"/>
          <p:cNvSpPr txBox="1"/>
          <p:nvPr>
            <p:ph type="title"/>
          </p:nvPr>
        </p:nvSpPr>
        <p:spPr>
          <a:xfrm>
            <a:off x="2579075" y="169150"/>
            <a:ext cx="52371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-GB"/>
              <a:t>EGI-ACE concept and methodology: </a:t>
            </a:r>
            <a:br>
              <a:rPr lang="en-GB"/>
            </a:br>
            <a:r>
              <a:rPr lang="en-GB"/>
              <a:t>Tier service architecture</a:t>
            </a:r>
            <a:endParaRPr/>
          </a:p>
        </p:txBody>
      </p:sp>
      <p:sp>
        <p:nvSpPr>
          <p:cNvPr id="283" name="Google Shape;283;gbb10b688b6_6_45"/>
          <p:cNvSpPr/>
          <p:nvPr/>
        </p:nvSpPr>
        <p:spPr>
          <a:xfrm>
            <a:off x="2129095" y="2747856"/>
            <a:ext cx="1766400" cy="396000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gbb10b688b6_6_45"/>
          <p:cNvSpPr/>
          <p:nvPr/>
        </p:nvSpPr>
        <p:spPr>
          <a:xfrm>
            <a:off x="6147708" y="2748057"/>
            <a:ext cx="1766400" cy="395700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gbb10b688b6_6_45"/>
          <p:cNvSpPr/>
          <p:nvPr/>
        </p:nvSpPr>
        <p:spPr>
          <a:xfrm>
            <a:off x="4138402" y="2748057"/>
            <a:ext cx="1766400" cy="395700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gbb10b688b6_6_45"/>
          <p:cNvSpPr txBox="1"/>
          <p:nvPr/>
        </p:nvSpPr>
        <p:spPr>
          <a:xfrm>
            <a:off x="22321" y="1050219"/>
            <a:ext cx="1224000" cy="8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GB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Data Spaces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GB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and Analytics</a:t>
            </a:r>
            <a:endParaRPr b="1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GB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Data and thematic data analytics and processing tools </a:t>
            </a:r>
            <a:endParaRPr b="1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gbb10b688b6_6_45"/>
          <p:cNvSpPr txBox="1"/>
          <p:nvPr/>
        </p:nvSpPr>
        <p:spPr>
          <a:xfrm>
            <a:off x="22320" y="1886168"/>
            <a:ext cx="12240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GB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Platforms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GB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generic added-value platform level services 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gbb10b688b6_6_45"/>
          <p:cNvSpPr txBox="1"/>
          <p:nvPr/>
        </p:nvSpPr>
        <p:spPr>
          <a:xfrm>
            <a:off x="15960" y="2588263"/>
            <a:ext cx="1191300" cy="8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GB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Federated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GB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Access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GB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Federation-wide management of data and computing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gbb10b688b6_6_45"/>
          <p:cNvSpPr txBox="1"/>
          <p:nvPr/>
        </p:nvSpPr>
        <p:spPr>
          <a:xfrm>
            <a:off x="0" y="3420646"/>
            <a:ext cx="12720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GB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Federated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GB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Resources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GB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Compute and storage facilities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gbb10b688b6_6_45"/>
          <p:cNvSpPr/>
          <p:nvPr/>
        </p:nvSpPr>
        <p:spPr>
          <a:xfrm>
            <a:off x="2129095" y="2015735"/>
            <a:ext cx="1332000" cy="392400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9525">
            <a:solidFill>
              <a:srgbClr val="AC5B2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GB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Interactive Computing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gbb10b688b6_6_45"/>
          <p:cNvSpPr/>
          <p:nvPr/>
        </p:nvSpPr>
        <p:spPr>
          <a:xfrm>
            <a:off x="5062175" y="2015735"/>
            <a:ext cx="1332000" cy="392400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9525">
            <a:solidFill>
              <a:srgbClr val="AC5B2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GB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Distributed AI training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gbb10b688b6_6_45"/>
          <p:cNvSpPr/>
          <p:nvPr/>
        </p:nvSpPr>
        <p:spPr>
          <a:xfrm>
            <a:off x="6528714" y="2015735"/>
            <a:ext cx="1332000" cy="392400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9525">
            <a:solidFill>
              <a:srgbClr val="AC5B2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GB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Workload Management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gbb10b688b6_6_45"/>
          <p:cNvSpPr/>
          <p:nvPr/>
        </p:nvSpPr>
        <p:spPr>
          <a:xfrm>
            <a:off x="3595635" y="2015735"/>
            <a:ext cx="1332000" cy="392400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9525">
            <a:solidFill>
              <a:srgbClr val="AC5B2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GB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Automated Cluster deployment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4" name="Google Shape;294;gbb10b688b6_6_45"/>
          <p:cNvGrpSpPr/>
          <p:nvPr/>
        </p:nvGrpSpPr>
        <p:grpSpPr>
          <a:xfrm>
            <a:off x="6694564" y="3527077"/>
            <a:ext cx="1166150" cy="752521"/>
            <a:chOff x="7054511" y="3309931"/>
            <a:chExt cx="1166150" cy="752521"/>
          </a:xfrm>
        </p:grpSpPr>
        <p:sp>
          <p:nvSpPr>
            <p:cNvPr id="295" name="Google Shape;295;gbb10b688b6_6_45"/>
            <p:cNvSpPr/>
            <p:nvPr/>
          </p:nvSpPr>
          <p:spPr>
            <a:xfrm>
              <a:off x="7252261" y="3309931"/>
              <a:ext cx="968400" cy="594000"/>
            </a:xfrm>
            <a:prstGeom prst="roundRect">
              <a:avLst>
                <a:gd fmla="val 16667" name="adj"/>
              </a:avLst>
            </a:prstGeom>
            <a:solidFill>
              <a:srgbClr val="4472C4">
                <a:alpha val="20000"/>
              </a:srgbClr>
            </a:solidFill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t/>
              </a:r>
              <a:endPara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gbb10b688b6_6_45"/>
            <p:cNvSpPr/>
            <p:nvPr/>
          </p:nvSpPr>
          <p:spPr>
            <a:xfrm>
              <a:off x="7153386" y="3389192"/>
              <a:ext cx="968400" cy="594000"/>
            </a:xfrm>
            <a:prstGeom prst="roundRect">
              <a:avLst>
                <a:gd fmla="val 16667" name="adj"/>
              </a:avLst>
            </a:prstGeom>
            <a:solidFill>
              <a:srgbClr val="4472C4">
                <a:alpha val="47058"/>
              </a:srgbClr>
            </a:solidFill>
            <a:ln cap="flat" cmpd="sng" w="12700">
              <a:solidFill>
                <a:srgbClr val="31538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t/>
              </a:r>
              <a:endPara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gbb10b688b6_6_45"/>
            <p:cNvSpPr/>
            <p:nvPr/>
          </p:nvSpPr>
          <p:spPr>
            <a:xfrm>
              <a:off x="7054511" y="3468452"/>
              <a:ext cx="968400" cy="594000"/>
            </a:xfrm>
            <a:prstGeom prst="roundRect">
              <a:avLst>
                <a:gd fmla="val 16667" name="adj"/>
              </a:avLst>
            </a:prstGeom>
            <a:solidFill>
              <a:schemeClr val="accent1"/>
            </a:solidFill>
            <a:ln cap="flat" cmpd="sng" w="12700">
              <a:solidFill>
                <a:srgbClr val="31538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en-GB" sz="10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HPC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8" name="Google Shape;298;gbb10b688b6_6_45"/>
          <p:cNvGrpSpPr/>
          <p:nvPr/>
        </p:nvGrpSpPr>
        <p:grpSpPr>
          <a:xfrm>
            <a:off x="3647721" y="3529753"/>
            <a:ext cx="1145802" cy="747168"/>
            <a:chOff x="4462071" y="3297744"/>
            <a:chExt cx="1145802" cy="747168"/>
          </a:xfrm>
        </p:grpSpPr>
        <p:sp>
          <p:nvSpPr>
            <p:cNvPr id="299" name="Google Shape;299;gbb10b688b6_6_45"/>
            <p:cNvSpPr/>
            <p:nvPr/>
          </p:nvSpPr>
          <p:spPr>
            <a:xfrm>
              <a:off x="4639473" y="3297744"/>
              <a:ext cx="968400" cy="594000"/>
            </a:xfrm>
            <a:prstGeom prst="roundRect">
              <a:avLst>
                <a:gd fmla="val 16667" name="adj"/>
              </a:avLst>
            </a:prstGeom>
            <a:solidFill>
              <a:srgbClr val="4472C4">
                <a:alpha val="20000"/>
              </a:srgbClr>
            </a:solidFill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t/>
              </a:r>
              <a:endPara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gbb10b688b6_6_45"/>
            <p:cNvSpPr/>
            <p:nvPr/>
          </p:nvSpPr>
          <p:spPr>
            <a:xfrm>
              <a:off x="4540598" y="3377005"/>
              <a:ext cx="968400" cy="594000"/>
            </a:xfrm>
            <a:prstGeom prst="roundRect">
              <a:avLst>
                <a:gd fmla="val 16667" name="adj"/>
              </a:avLst>
            </a:prstGeom>
            <a:solidFill>
              <a:srgbClr val="4472C4">
                <a:alpha val="47058"/>
              </a:srgbClr>
            </a:solidFill>
            <a:ln cap="flat" cmpd="sng" w="12700">
              <a:solidFill>
                <a:srgbClr val="31538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t/>
              </a:r>
              <a:endPara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gbb10b688b6_6_45"/>
            <p:cNvSpPr/>
            <p:nvPr/>
          </p:nvSpPr>
          <p:spPr>
            <a:xfrm>
              <a:off x="4462071" y="3450912"/>
              <a:ext cx="968400" cy="594000"/>
            </a:xfrm>
            <a:prstGeom prst="roundRect">
              <a:avLst>
                <a:gd fmla="val 16667" name="adj"/>
              </a:avLst>
            </a:prstGeom>
            <a:solidFill>
              <a:schemeClr val="accent1"/>
            </a:solidFill>
            <a:ln cap="flat" cmpd="sng" w="12700">
              <a:solidFill>
                <a:srgbClr val="31538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en-GB" sz="10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Public Clouds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2" name="Google Shape;302;gbb10b688b6_6_45"/>
          <p:cNvGrpSpPr/>
          <p:nvPr/>
        </p:nvGrpSpPr>
        <p:grpSpPr>
          <a:xfrm>
            <a:off x="5166347" y="3530734"/>
            <a:ext cx="1155392" cy="745207"/>
            <a:chOff x="5712127" y="3285441"/>
            <a:chExt cx="1155392" cy="745207"/>
          </a:xfrm>
        </p:grpSpPr>
        <p:sp>
          <p:nvSpPr>
            <p:cNvPr id="303" name="Google Shape;303;gbb10b688b6_6_45"/>
            <p:cNvSpPr/>
            <p:nvPr/>
          </p:nvSpPr>
          <p:spPr>
            <a:xfrm>
              <a:off x="5899119" y="3285441"/>
              <a:ext cx="968400" cy="594000"/>
            </a:xfrm>
            <a:prstGeom prst="roundRect">
              <a:avLst>
                <a:gd fmla="val 16667" name="adj"/>
              </a:avLst>
            </a:prstGeom>
            <a:solidFill>
              <a:srgbClr val="4472C4">
                <a:alpha val="20000"/>
              </a:srgbClr>
            </a:solidFill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t/>
              </a:r>
              <a:endPara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gbb10b688b6_6_45"/>
            <p:cNvSpPr/>
            <p:nvPr/>
          </p:nvSpPr>
          <p:spPr>
            <a:xfrm>
              <a:off x="5800244" y="3364702"/>
              <a:ext cx="968400" cy="594000"/>
            </a:xfrm>
            <a:prstGeom prst="roundRect">
              <a:avLst>
                <a:gd fmla="val 16667" name="adj"/>
              </a:avLst>
            </a:prstGeom>
            <a:solidFill>
              <a:srgbClr val="4472C4">
                <a:alpha val="47058"/>
              </a:srgbClr>
            </a:solidFill>
            <a:ln cap="flat" cmpd="sng" w="12700">
              <a:solidFill>
                <a:srgbClr val="31538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t/>
              </a:r>
              <a:endPara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gbb10b688b6_6_45"/>
            <p:cNvSpPr/>
            <p:nvPr/>
          </p:nvSpPr>
          <p:spPr>
            <a:xfrm>
              <a:off x="5712127" y="3436648"/>
              <a:ext cx="968400" cy="594000"/>
            </a:xfrm>
            <a:prstGeom prst="roundRect">
              <a:avLst>
                <a:gd fmla="val 16667" name="adj"/>
              </a:avLst>
            </a:prstGeom>
            <a:solidFill>
              <a:schemeClr val="accent1"/>
            </a:solidFill>
            <a:ln cap="flat" cmpd="sng" w="12700">
              <a:solidFill>
                <a:srgbClr val="31538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en-GB" sz="10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HTC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6" name="Google Shape;306;gbb10b688b6_6_45"/>
          <p:cNvGrpSpPr/>
          <p:nvPr/>
        </p:nvGrpSpPr>
        <p:grpSpPr>
          <a:xfrm>
            <a:off x="2129095" y="3532797"/>
            <a:ext cx="1145802" cy="741080"/>
            <a:chOff x="3119687" y="3284950"/>
            <a:chExt cx="1145802" cy="741080"/>
          </a:xfrm>
        </p:grpSpPr>
        <p:sp>
          <p:nvSpPr>
            <p:cNvPr id="307" name="Google Shape;307;gbb10b688b6_6_45"/>
            <p:cNvSpPr/>
            <p:nvPr/>
          </p:nvSpPr>
          <p:spPr>
            <a:xfrm>
              <a:off x="3297089" y="3284950"/>
              <a:ext cx="968400" cy="594000"/>
            </a:xfrm>
            <a:prstGeom prst="roundRect">
              <a:avLst>
                <a:gd fmla="val 16667" name="adj"/>
              </a:avLst>
            </a:prstGeom>
            <a:solidFill>
              <a:srgbClr val="4472C4">
                <a:alpha val="20000"/>
              </a:srgbClr>
            </a:solidFill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t/>
              </a:r>
              <a:endPara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gbb10b688b6_6_45"/>
            <p:cNvSpPr/>
            <p:nvPr/>
          </p:nvSpPr>
          <p:spPr>
            <a:xfrm>
              <a:off x="3198214" y="3364211"/>
              <a:ext cx="968400" cy="594000"/>
            </a:xfrm>
            <a:prstGeom prst="roundRect">
              <a:avLst>
                <a:gd fmla="val 16667" name="adj"/>
              </a:avLst>
            </a:prstGeom>
            <a:solidFill>
              <a:srgbClr val="4472C4">
                <a:alpha val="47058"/>
              </a:srgbClr>
            </a:solidFill>
            <a:ln cap="flat" cmpd="sng" w="12700">
              <a:solidFill>
                <a:srgbClr val="31538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t/>
              </a:r>
              <a:endPara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09;gbb10b688b6_6_45"/>
            <p:cNvSpPr/>
            <p:nvPr/>
          </p:nvSpPr>
          <p:spPr>
            <a:xfrm>
              <a:off x="3119687" y="3432030"/>
              <a:ext cx="968400" cy="594000"/>
            </a:xfrm>
            <a:prstGeom prst="roundRect">
              <a:avLst>
                <a:gd fmla="val 16667" name="adj"/>
              </a:avLst>
            </a:prstGeom>
            <a:solidFill>
              <a:schemeClr val="accent1"/>
            </a:solidFill>
            <a:ln cap="flat" cmpd="sng" w="12700">
              <a:solidFill>
                <a:srgbClr val="31538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en-GB" sz="10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Research Clouds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310" name="Google Shape;310;gbb10b688b6_6_45"/>
          <p:cNvCxnSpPr>
            <a:stCxn id="297" idx="2"/>
            <a:endCxn id="305" idx="2"/>
          </p:cNvCxnSpPr>
          <p:nvPr/>
        </p:nvCxnSpPr>
        <p:spPr>
          <a:xfrm flipH="1" rot="5400000">
            <a:off x="6412864" y="3513698"/>
            <a:ext cx="3600" cy="1528200"/>
          </a:xfrm>
          <a:prstGeom prst="bentConnector3">
            <a:avLst>
              <a:gd fmla="val -6350027" name="adj1"/>
            </a:avLst>
          </a:prstGeom>
          <a:noFill/>
          <a:ln cap="flat" cmpd="sng" w="12700">
            <a:solidFill>
              <a:srgbClr val="3E6EC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11" name="Google Shape;311;gbb10b688b6_6_45"/>
          <p:cNvCxnSpPr>
            <a:stCxn id="301" idx="2"/>
            <a:endCxn id="305" idx="2"/>
          </p:cNvCxnSpPr>
          <p:nvPr/>
        </p:nvCxnSpPr>
        <p:spPr>
          <a:xfrm rot="-5400000">
            <a:off x="4890771" y="3517171"/>
            <a:ext cx="900" cy="1518600"/>
          </a:xfrm>
          <a:prstGeom prst="bentConnector3">
            <a:avLst>
              <a:gd fmla="val -25400000" name="adj1"/>
            </a:avLst>
          </a:prstGeom>
          <a:noFill/>
          <a:ln cap="flat" cmpd="sng" w="12700">
            <a:solidFill>
              <a:srgbClr val="3E6EC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12" name="Google Shape;312;gbb10b688b6_6_45"/>
          <p:cNvCxnSpPr>
            <a:stCxn id="309" idx="2"/>
            <a:endCxn id="301" idx="2"/>
          </p:cNvCxnSpPr>
          <p:nvPr/>
        </p:nvCxnSpPr>
        <p:spPr>
          <a:xfrm flipH="1" rot="-5400000">
            <a:off x="3371095" y="3516077"/>
            <a:ext cx="3000" cy="1518600"/>
          </a:xfrm>
          <a:prstGeom prst="bentConnector3">
            <a:avLst>
              <a:gd fmla="val 7721466" name="adj1"/>
            </a:avLst>
          </a:prstGeom>
          <a:noFill/>
          <a:ln cap="flat" cmpd="sng" w="12700">
            <a:solidFill>
              <a:srgbClr val="3E6EC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313" name="Google Shape;313;gbb10b688b6_6_45"/>
          <p:cNvGrpSpPr/>
          <p:nvPr/>
        </p:nvGrpSpPr>
        <p:grpSpPr>
          <a:xfrm>
            <a:off x="4305098" y="2785154"/>
            <a:ext cx="2331406" cy="325740"/>
            <a:chOff x="4282104" y="2840926"/>
            <a:chExt cx="2331406" cy="325740"/>
          </a:xfrm>
        </p:grpSpPr>
        <p:pic>
          <p:nvPicPr>
            <p:cNvPr id="314" name="Google Shape;314;gbb10b688b6_6_4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282104" y="2840926"/>
              <a:ext cx="366457" cy="3257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5" name="Google Shape;315;gbb10b688b6_6_45"/>
            <p:cNvSpPr txBox="1"/>
            <p:nvPr/>
          </p:nvSpPr>
          <p:spPr>
            <a:xfrm>
              <a:off x="4587010" y="2883138"/>
              <a:ext cx="20265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en-GB" sz="10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Federated Identity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6" name="Google Shape;316;gbb10b688b6_6_45"/>
          <p:cNvGrpSpPr/>
          <p:nvPr/>
        </p:nvGrpSpPr>
        <p:grpSpPr>
          <a:xfrm>
            <a:off x="2267031" y="2790797"/>
            <a:ext cx="1628309" cy="310118"/>
            <a:chOff x="3041867" y="2350767"/>
            <a:chExt cx="1628309" cy="310118"/>
          </a:xfrm>
        </p:grpSpPr>
        <p:pic>
          <p:nvPicPr>
            <p:cNvPr id="317" name="Google Shape;317;gbb10b688b6_6_4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041867" y="2350767"/>
              <a:ext cx="348883" cy="31011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8" name="Google Shape;318;gbb10b688b6_6_45"/>
            <p:cNvSpPr txBox="1"/>
            <p:nvPr/>
          </p:nvSpPr>
          <p:spPr>
            <a:xfrm>
              <a:off x="3352276" y="2386110"/>
              <a:ext cx="13179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en-GB" sz="10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Federated Compute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9" name="Google Shape;319;gbb10b688b6_6_45"/>
          <p:cNvGrpSpPr/>
          <p:nvPr/>
        </p:nvGrpSpPr>
        <p:grpSpPr>
          <a:xfrm>
            <a:off x="6439323" y="2810285"/>
            <a:ext cx="1311639" cy="271142"/>
            <a:chOff x="6258791" y="2329809"/>
            <a:chExt cx="1311639" cy="271142"/>
          </a:xfrm>
        </p:grpSpPr>
        <p:sp>
          <p:nvSpPr>
            <p:cNvPr id="320" name="Google Shape;320;gbb10b688b6_6_45"/>
            <p:cNvSpPr txBox="1"/>
            <p:nvPr/>
          </p:nvSpPr>
          <p:spPr>
            <a:xfrm>
              <a:off x="6500930" y="2342270"/>
              <a:ext cx="10695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en-GB" sz="10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Federated Data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21" name="Google Shape;321;gbb10b688b6_6_4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258791" y="2329809"/>
              <a:ext cx="271142" cy="271142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322" name="Google Shape;322;gbb10b688b6_6_45"/>
          <p:cNvCxnSpPr/>
          <p:nvPr/>
        </p:nvCxnSpPr>
        <p:spPr>
          <a:xfrm>
            <a:off x="54187" y="3403871"/>
            <a:ext cx="8000100" cy="0"/>
          </a:xfrm>
          <a:prstGeom prst="straightConnector1">
            <a:avLst/>
          </a:prstGeom>
          <a:noFill/>
          <a:ln cap="flat" cmpd="sng" w="9525">
            <a:solidFill>
              <a:srgbClr val="3E6EC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23" name="Google Shape;323;gbb10b688b6_6_45"/>
          <p:cNvCxnSpPr/>
          <p:nvPr/>
        </p:nvCxnSpPr>
        <p:spPr>
          <a:xfrm flipH="1" rot="10800000">
            <a:off x="54187" y="1849249"/>
            <a:ext cx="8000100" cy="9900"/>
          </a:xfrm>
          <a:prstGeom prst="straightConnector1">
            <a:avLst/>
          </a:prstGeom>
          <a:noFill/>
          <a:ln cap="flat" cmpd="sng" w="9525">
            <a:solidFill>
              <a:srgbClr val="3E6EC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24" name="Google Shape;324;gbb10b688b6_6_45"/>
          <p:cNvSpPr/>
          <p:nvPr/>
        </p:nvSpPr>
        <p:spPr>
          <a:xfrm>
            <a:off x="8280701" y="1126975"/>
            <a:ext cx="713100" cy="33882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A1A1A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GB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EOSC portal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5" name="Google Shape;325;gbb10b688b6_6_4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679863" y="1886168"/>
            <a:ext cx="466780" cy="414900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gbb10b688b6_6_45"/>
          <p:cNvSpPr txBox="1"/>
          <p:nvPr/>
        </p:nvSpPr>
        <p:spPr>
          <a:xfrm>
            <a:off x="8433499" y="2216768"/>
            <a:ext cx="959400" cy="2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GB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EOSC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GB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users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gbb10b688b6_6_45"/>
          <p:cNvSpPr/>
          <p:nvPr/>
        </p:nvSpPr>
        <p:spPr>
          <a:xfrm>
            <a:off x="7898340" y="1197126"/>
            <a:ext cx="560400" cy="4794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1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gbb10b688b6_6_45"/>
          <p:cNvSpPr/>
          <p:nvPr/>
        </p:nvSpPr>
        <p:spPr>
          <a:xfrm>
            <a:off x="7898340" y="2311460"/>
            <a:ext cx="560400" cy="4794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1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gbb10b688b6_6_45"/>
          <p:cNvSpPr/>
          <p:nvPr/>
        </p:nvSpPr>
        <p:spPr>
          <a:xfrm>
            <a:off x="7898340" y="3574593"/>
            <a:ext cx="560400" cy="4794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1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gbb10b688b6_6_45"/>
          <p:cNvSpPr/>
          <p:nvPr/>
        </p:nvSpPr>
        <p:spPr>
          <a:xfrm>
            <a:off x="1246326" y="1240069"/>
            <a:ext cx="709200" cy="3036000"/>
          </a:xfrm>
          <a:prstGeom prst="roundRect">
            <a:avLst>
              <a:gd fmla="val 16667" name="adj"/>
            </a:avLst>
          </a:prstGeom>
          <a:solidFill>
            <a:schemeClr val="accent3"/>
          </a:solidFill>
          <a:ln cap="flat" cmpd="sng" w="9525">
            <a:solidFill>
              <a:srgbClr val="78787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gbb10b688b6_6_45"/>
          <p:cNvSpPr txBox="1"/>
          <p:nvPr/>
        </p:nvSpPr>
        <p:spPr>
          <a:xfrm rot="-5400000">
            <a:off x="117528" y="2438000"/>
            <a:ext cx="29667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GB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Service Management, Tools, Processes, Policies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gbb10b688b6_6_45"/>
          <p:cNvSpPr/>
          <p:nvPr/>
        </p:nvSpPr>
        <p:spPr>
          <a:xfrm>
            <a:off x="4032726" y="1240075"/>
            <a:ext cx="3783300" cy="479400"/>
          </a:xfrm>
          <a:prstGeom prst="roundRect">
            <a:avLst>
              <a:gd fmla="val 16667" name="adj"/>
            </a:avLst>
          </a:prstGeom>
          <a:solidFill>
            <a:srgbClr val="31538F"/>
          </a:solidFill>
          <a:ln cap="flat" cmpd="sng" w="9525">
            <a:solidFill>
              <a:srgbClr val="3E6EC2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2549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GB" sz="1500" u="none" cap="none" strike="noStrike">
                <a:solidFill>
                  <a:schemeClr val="lt1"/>
                </a:solidFill>
              </a:rPr>
              <a:t>Data Space services</a:t>
            </a:r>
            <a:endParaRPr b="1" i="0" sz="1500" u="none" cap="none" strike="noStrike">
              <a:solidFill>
                <a:schemeClr val="lt1"/>
              </a:solidFill>
            </a:endParaRPr>
          </a:p>
        </p:txBody>
      </p:sp>
      <p:sp>
        <p:nvSpPr>
          <p:cNvPr id="333" name="Google Shape;333;gbb10b688b6_6_45"/>
          <p:cNvSpPr/>
          <p:nvPr/>
        </p:nvSpPr>
        <p:spPr>
          <a:xfrm>
            <a:off x="2140250" y="1240075"/>
            <a:ext cx="1766400" cy="479400"/>
          </a:xfrm>
          <a:prstGeom prst="roundRect">
            <a:avLst>
              <a:gd fmla="val 16667" name="adj"/>
            </a:avLst>
          </a:prstGeom>
          <a:solidFill>
            <a:srgbClr val="599BD5"/>
          </a:solidFill>
          <a:ln cap="flat" cmpd="sng" w="9525">
            <a:solidFill>
              <a:srgbClr val="3E6EC2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2549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GB" sz="1500" u="none" cap="none" strike="noStrike">
                <a:solidFill>
                  <a:schemeClr val="lt1"/>
                </a:solidFill>
              </a:rPr>
              <a:t>Early </a:t>
            </a:r>
            <a:r>
              <a:rPr b="1" lang="en-GB" sz="1500">
                <a:solidFill>
                  <a:schemeClr val="lt1"/>
                </a:solidFill>
              </a:rPr>
              <a:t>A</a:t>
            </a:r>
            <a:r>
              <a:rPr b="1" i="0" lang="en-GB" sz="1500" u="none" cap="none" strike="noStrike">
                <a:solidFill>
                  <a:schemeClr val="lt1"/>
                </a:solidFill>
              </a:rPr>
              <a:t>dopters</a:t>
            </a:r>
            <a:endParaRPr b="1" i="0" sz="1900" u="none" cap="none" strike="noStrike">
              <a:solidFill>
                <a:schemeClr val="lt1"/>
              </a:solidFill>
            </a:endParaRPr>
          </a:p>
        </p:txBody>
      </p:sp>
      <p:sp>
        <p:nvSpPr>
          <p:cNvPr id="334" name="Google Shape;334;gbb10b688b6_6_45"/>
          <p:cNvSpPr/>
          <p:nvPr/>
        </p:nvSpPr>
        <p:spPr>
          <a:xfrm rot="-5400000">
            <a:off x="5882372" y="1284880"/>
            <a:ext cx="291600" cy="10749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900FF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gbb10b688b6_6_45"/>
          <p:cNvSpPr/>
          <p:nvPr/>
        </p:nvSpPr>
        <p:spPr>
          <a:xfrm rot="-5400000">
            <a:off x="2884797" y="1284880"/>
            <a:ext cx="291600" cy="10749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900FF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bb10b688b6_6_205"/>
          <p:cNvSpPr txBox="1"/>
          <p:nvPr>
            <p:ph idx="1" type="body"/>
          </p:nvPr>
        </p:nvSpPr>
        <p:spPr>
          <a:xfrm>
            <a:off x="-76199" y="584359"/>
            <a:ext cx="9144000" cy="31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1016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000"/>
              <a:buNone/>
            </a:pPr>
            <a:r>
              <a:rPr lang="en-GB" sz="2400"/>
              <a:t>For users and communities within the project </a:t>
            </a:r>
            <a:r>
              <a:rPr b="1" lang="en-GB" sz="2400" u="sng"/>
              <a:t>AND</a:t>
            </a:r>
            <a:r>
              <a:rPr lang="en-GB" sz="2400"/>
              <a:t> for new EOSC users</a:t>
            </a:r>
            <a:endParaRPr sz="100"/>
          </a:p>
          <a:p>
            <a:pPr indent="-355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GB"/>
              <a:t>Increasing capacity (Cloud and HTC):</a:t>
            </a:r>
            <a:endParaRPr/>
          </a:p>
          <a:p>
            <a:pPr indent="-174625" lvl="1" marL="746125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</a:pPr>
            <a:r>
              <a:rPr b="1" lang="en-GB"/>
              <a:t>Phase 1 (month 1-10)</a:t>
            </a:r>
            <a:r>
              <a:rPr lang="en-GB"/>
              <a:t> ⇒ 13.8 Million CPU hours/41,300 GPU hours/7.5 PB/month</a:t>
            </a:r>
            <a:endParaRPr/>
          </a:p>
          <a:p>
            <a:pPr indent="-174625" lvl="1" marL="746125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</a:pPr>
            <a:r>
              <a:rPr b="1" lang="en-GB"/>
              <a:t>Phase 2 (month 11-20)</a:t>
            </a:r>
            <a:r>
              <a:rPr lang="en-GB"/>
              <a:t> ⇒ 27.6 Million CPU hours/83,000 GPU hours/15 PB/month</a:t>
            </a:r>
            <a:endParaRPr/>
          </a:p>
          <a:p>
            <a:pPr indent="-174625" lvl="1" marL="746125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</a:pPr>
            <a:r>
              <a:rPr b="1" lang="en-GB"/>
              <a:t>Phase 3 (month 21-30)</a:t>
            </a:r>
            <a:r>
              <a:rPr lang="en-GB"/>
              <a:t> ⇒ 41.4 Million CPU hours/124,000 GPU hours/23 PB/month</a:t>
            </a:r>
            <a:endParaRPr/>
          </a:p>
          <a:p>
            <a:pPr indent="-355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1" lang="en-GB"/>
              <a:t>Mix of funding mechanisms: </a:t>
            </a:r>
            <a:endParaRPr/>
          </a:p>
          <a:p>
            <a:pPr indent="-174625" lvl="1" marL="746125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</a:pPr>
            <a:r>
              <a:rPr lang="en-GB"/>
              <a:t>Virtual Access: </a:t>
            </a:r>
            <a:endParaRPr/>
          </a:p>
          <a:p>
            <a:pPr indent="-60325" lvl="1" marL="746125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174625" lvl="1" marL="746125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</a:pPr>
            <a:r>
              <a:rPr lang="en-GB"/>
              <a:t>Local grants enabling policy-based access (EGI Cloud Federation + new partners):</a:t>
            </a:r>
            <a:endParaRPr/>
          </a:p>
          <a:p>
            <a:pPr indent="-60325" lvl="1" marL="746125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60325" lvl="1" marL="746125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174625" lvl="1" marL="746125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</a:pPr>
            <a:r>
              <a:rPr lang="en-GB"/>
              <a:t>Pay-for-use:</a:t>
            </a:r>
            <a:endParaRPr/>
          </a:p>
          <a:p>
            <a:pPr indent="0" lvl="0" marL="9144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174625" lvl="1" marL="746125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</a:pPr>
            <a:r>
              <a:rPr lang="en-GB"/>
              <a:t>Pilot HPC sites:  </a:t>
            </a:r>
            <a:endParaRPr/>
          </a:p>
          <a:p>
            <a:pPr indent="-60325" lvl="1" marL="746125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341" name="Google Shape;341;gbb10b688b6_6_205"/>
          <p:cNvSpPr txBox="1"/>
          <p:nvPr>
            <p:ph type="title"/>
          </p:nvPr>
        </p:nvSpPr>
        <p:spPr>
          <a:xfrm>
            <a:off x="2579075" y="169150"/>
            <a:ext cx="54096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500"/>
              <a:buFont typeface="Calibri"/>
              <a:buNone/>
            </a:pPr>
            <a:r>
              <a:rPr lang="en-GB"/>
              <a:t>Infrastructure layer – Cloud, HTC, HPC</a:t>
            </a:r>
            <a:endParaRPr/>
          </a:p>
        </p:txBody>
      </p:sp>
      <p:pic>
        <p:nvPicPr>
          <p:cNvPr descr="INCD-NCG – IberGrid – IBERIAN GRID INFRASTRUCTURE" id="342" name="Google Shape;342;gbb10b688b6_6_20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53081" y="2549387"/>
            <a:ext cx="312568" cy="31256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ESNET | CESNET logo" id="343" name="Google Shape;343;gbb10b688b6_6_20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01265" y="2562815"/>
            <a:ext cx="686134" cy="3751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edcloud.eu" id="344" name="Google Shape;344;gbb10b688b6_6_20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181708" y="2664920"/>
            <a:ext cx="894603" cy="170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gbb10b688b6_6_20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131794" y="2648940"/>
            <a:ext cx="403166" cy="2028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ientific and Technological Research Council of Turkey - Wikipedia" id="346" name="Google Shape;346;gbb10b688b6_6_20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673605" y="2486845"/>
            <a:ext cx="280970" cy="3751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NRS Logo - CEFC" id="347" name="Google Shape;347;gbb10b688b6_6_20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081443" y="2562815"/>
            <a:ext cx="316774" cy="31256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ESY Logo Vector (.AI) Free Download" id="348" name="Google Shape;348;gbb10b688b6_6_20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513179" y="2589285"/>
            <a:ext cx="286098" cy="2860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Job Administrative Managing Director (f/m/d) for Fair GmbH and GSI GmbH -  GSI Helmholtzzentrum für Schwerionenforschung / Facility for Antiproton and  Ion Research in Europe GmbH - ZEIT ONLINE Stellenmarkt" id="349" name="Google Shape;349;gbb10b688b6_6_205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5861478" y="2554125"/>
            <a:ext cx="591602" cy="2864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omepage - Fraunhofer SCAI" id="350" name="Google Shape;350;gbb10b688b6_6_205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6886472" y="2620029"/>
            <a:ext cx="717563" cy="2009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ESGA Logo Vector (.EPS) Free Download" id="351" name="Google Shape;351;gbb10b688b6_6_205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3369945" y="2951133"/>
            <a:ext cx="706366" cy="2896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 CSIC » URBIOFIN Project" id="352" name="Google Shape;352;gbb10b688b6_6_205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4200011" y="2947654"/>
            <a:ext cx="890704" cy="31256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 ACK Cyfronet AGH" id="353" name="Google Shape;353;gbb10b688b6_6_205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5207675" y="2931652"/>
            <a:ext cx="591602" cy="2857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nstitute of Information and Communication Technologies - BAS" id="354" name="Google Shape;354;gbb10b688b6_6_205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5799277" y="2835819"/>
            <a:ext cx="686135" cy="3619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he “Horia Hulubei” National Institute of Physics and Nuclear Engineering ( IFIN-HH) - MHTC - MHTC" id="355" name="Google Shape;355;gbb10b688b6_6_205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6543716" y="2874005"/>
            <a:ext cx="443865" cy="4438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IP" id="356" name="Google Shape;356;gbb10b688b6_6_205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7077014" y="2937014"/>
            <a:ext cx="369631" cy="2482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logo&#10;&#10;Description automatically generated" id="357" name="Google Shape;357;gbb10b688b6_6_205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2895878" y="3562273"/>
            <a:ext cx="254681" cy="2716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drawing&#10;&#10;Description automatically generated" id="358" name="Google Shape;358;gbb10b688b6_6_205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3408647" y="3601324"/>
            <a:ext cx="573882" cy="2326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drawing, food&#10;&#10;Description automatically generated" id="359" name="Google Shape;359;gbb10b688b6_6_205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2179270" y="3584628"/>
            <a:ext cx="506392" cy="22878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pic Innolabs – EXCELLENCE IN PRODUCTION INFORMATICS AND CONTROL" id="360" name="Google Shape;360;gbb10b688b6_6_205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4167413" y="3581039"/>
            <a:ext cx="756737" cy="2528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echnische Universität Wien – Wikipedia" id="361" name="Google Shape;361;gbb10b688b6_6_205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5092292" y="3597820"/>
            <a:ext cx="679310" cy="256835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gbb10b688b6_6_205"/>
          <p:cNvSpPr txBox="1"/>
          <p:nvPr/>
        </p:nvSpPr>
        <p:spPr>
          <a:xfrm>
            <a:off x="2226889" y="3876527"/>
            <a:ext cx="3381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1" lang="en-GB" sz="7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Moldova</a:t>
            </a:r>
            <a:endParaRPr b="0" i="1" sz="7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" name="Google Shape;363;gbb10b688b6_6_205"/>
          <p:cNvSpPr txBox="1"/>
          <p:nvPr/>
        </p:nvSpPr>
        <p:spPr>
          <a:xfrm>
            <a:off x="4390639" y="3869173"/>
            <a:ext cx="3381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1" lang="en-GB" sz="7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Hungary</a:t>
            </a:r>
            <a:endParaRPr b="0" i="1" sz="7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" name="Google Shape;364;gbb10b688b6_6_205"/>
          <p:cNvSpPr txBox="1"/>
          <p:nvPr/>
        </p:nvSpPr>
        <p:spPr>
          <a:xfrm>
            <a:off x="3537498" y="3876006"/>
            <a:ext cx="3189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1" lang="en-GB" sz="7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Georgia</a:t>
            </a:r>
            <a:endParaRPr b="0" i="1" sz="7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" name="Google Shape;365;gbb10b688b6_6_205"/>
          <p:cNvSpPr txBox="1"/>
          <p:nvPr/>
        </p:nvSpPr>
        <p:spPr>
          <a:xfrm>
            <a:off x="2903794" y="3869173"/>
            <a:ext cx="2388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1" lang="en-GB" sz="7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Latvia</a:t>
            </a:r>
            <a:endParaRPr b="0" i="1" sz="7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6" name="Google Shape;366;gbb10b688b6_6_205"/>
          <p:cNvSpPr txBox="1"/>
          <p:nvPr/>
        </p:nvSpPr>
        <p:spPr>
          <a:xfrm>
            <a:off x="5292485" y="3890776"/>
            <a:ext cx="2790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1" lang="en-GB" sz="7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Austria</a:t>
            </a:r>
            <a:endParaRPr b="0" i="1" sz="7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loudFerro | Cutting-edge cloud computing services" id="367" name="Google Shape;367;gbb10b688b6_6_205"/>
          <p:cNvPicPr preferRelativeResize="0"/>
          <p:nvPr/>
        </p:nvPicPr>
        <p:blipFill rotWithShape="1">
          <a:blip r:embed="rId23">
            <a:alphaModFix/>
          </a:blip>
          <a:srcRect b="0" l="0" r="0" t="0"/>
          <a:stretch/>
        </p:blipFill>
        <p:spPr>
          <a:xfrm>
            <a:off x="2012802" y="4115595"/>
            <a:ext cx="1052327" cy="2863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-Systems Symposium 2019" id="368" name="Google Shape;368;gbb10b688b6_6_205"/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3258283" y="4182512"/>
            <a:ext cx="1152525" cy="2422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5-05-18 at 01.59.22.png" id="369" name="Google Shape;369;gbb10b688b6_6_205"/>
          <p:cNvPicPr preferRelativeResize="0"/>
          <p:nvPr/>
        </p:nvPicPr>
        <p:blipFill rotWithShape="1">
          <a:blip r:embed="rId25">
            <a:alphaModFix/>
          </a:blip>
          <a:srcRect b="0" l="0" r="0" t="0"/>
          <a:stretch/>
        </p:blipFill>
        <p:spPr>
          <a:xfrm>
            <a:off x="5924262" y="3581039"/>
            <a:ext cx="581228" cy="31534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logo&#10;&#10;Description automatically generated" id="370" name="Google Shape;370;gbb10b688b6_6_205"/>
          <p:cNvPicPr preferRelativeResize="0"/>
          <p:nvPr/>
        </p:nvPicPr>
        <p:blipFill rotWithShape="1">
          <a:blip r:embed="rId26">
            <a:alphaModFix/>
          </a:blip>
          <a:srcRect b="0" l="0" r="0" t="0"/>
          <a:stretch/>
        </p:blipFill>
        <p:spPr>
          <a:xfrm>
            <a:off x="6618758" y="3607003"/>
            <a:ext cx="681700" cy="197047"/>
          </a:xfrm>
          <a:prstGeom prst="rect">
            <a:avLst/>
          </a:prstGeom>
          <a:noFill/>
          <a:ln>
            <a:noFill/>
          </a:ln>
        </p:spPr>
      </p:pic>
      <p:sp>
        <p:nvSpPr>
          <p:cNvPr id="371" name="Google Shape;371;gbb10b688b6_6_205"/>
          <p:cNvSpPr txBox="1"/>
          <p:nvPr/>
        </p:nvSpPr>
        <p:spPr>
          <a:xfrm>
            <a:off x="6063500" y="3899125"/>
            <a:ext cx="2325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1" lang="en-GB" sz="7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USA</a:t>
            </a:r>
            <a:endParaRPr b="0" i="1" sz="7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2" name="Google Shape;372;gbb10b688b6_6_205"/>
          <p:cNvSpPr txBox="1"/>
          <p:nvPr/>
        </p:nvSpPr>
        <p:spPr>
          <a:xfrm>
            <a:off x="6832754" y="3890776"/>
            <a:ext cx="2325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1" lang="en-GB" sz="7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China</a:t>
            </a:r>
            <a:endParaRPr b="0" i="1" sz="7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DIA – UWC Astrophysics" id="373" name="Google Shape;373;gbb10b688b6_6_205"/>
          <p:cNvPicPr preferRelativeResize="0"/>
          <p:nvPr/>
        </p:nvPicPr>
        <p:blipFill rotWithShape="1">
          <a:blip r:embed="rId27">
            <a:alphaModFix/>
          </a:blip>
          <a:srcRect b="0" l="0" r="0" t="0"/>
          <a:stretch/>
        </p:blipFill>
        <p:spPr>
          <a:xfrm>
            <a:off x="7399525" y="3584382"/>
            <a:ext cx="409020" cy="314754"/>
          </a:xfrm>
          <a:prstGeom prst="rect">
            <a:avLst/>
          </a:prstGeom>
          <a:noFill/>
          <a:ln>
            <a:noFill/>
          </a:ln>
        </p:spPr>
      </p:pic>
      <p:sp>
        <p:nvSpPr>
          <p:cNvPr id="374" name="Google Shape;374;gbb10b688b6_6_205"/>
          <p:cNvSpPr txBox="1"/>
          <p:nvPr/>
        </p:nvSpPr>
        <p:spPr>
          <a:xfrm>
            <a:off x="7356236" y="3899136"/>
            <a:ext cx="4890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1" lang="en-GB" sz="7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South Africa</a:t>
            </a:r>
            <a:endParaRPr b="0" i="1" sz="7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" name="Google Shape;375;gbb10b688b6_6_205"/>
          <p:cNvSpPr/>
          <p:nvPr/>
        </p:nvSpPr>
        <p:spPr>
          <a:xfrm>
            <a:off x="7820495" y="2445789"/>
            <a:ext cx="1223400" cy="503100"/>
          </a:xfrm>
          <a:prstGeom prst="wedgeRectCallout">
            <a:avLst>
              <a:gd fmla="val -59567" name="adj1"/>
              <a:gd fmla="val 35062" name="adj2"/>
            </a:avLst>
          </a:prstGeom>
          <a:solidFill>
            <a:schemeClr val="accent1"/>
          </a:solidFill>
          <a:ln cap="flat" cmpd="sng" w="25400">
            <a:solidFill>
              <a:srgbClr val="31538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-GB" sz="10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Diverse locations</a:t>
            </a:r>
            <a:br>
              <a:rPr b="0" i="0" lang="en-GB" sz="10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GB" sz="10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AND</a:t>
            </a:r>
            <a:br>
              <a:rPr b="0" i="0" lang="en-GB" sz="10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GB" sz="10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compute flavors</a:t>
            </a:r>
            <a:endParaRPr b="0" i="0" sz="10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Scientific and Technological Research Council of Turkey - Wikipedia" id="376" name="Google Shape;376;gbb10b688b6_6_20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046905" y="4595890"/>
            <a:ext cx="280970" cy="3751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ESGA Logo Vector (.EPS) Free Download" id="377" name="Google Shape;377;gbb10b688b6_6_205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2276645" y="4596944"/>
            <a:ext cx="706366" cy="2896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nstitute of Information and Communication Technologies - BAS" id="378" name="Google Shape;378;gbb10b688b6_6_205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3391769" y="4563871"/>
            <a:ext cx="686135" cy="3619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IP" id="379" name="Google Shape;379;gbb10b688b6_6_205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4164627" y="4603831"/>
            <a:ext cx="369631" cy="248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0" name="Google Shape;380;gbb10b688b6_6_205"/>
          <p:cNvPicPr preferRelativeResize="0"/>
          <p:nvPr/>
        </p:nvPicPr>
        <p:blipFill rotWithShape="1">
          <a:blip r:embed="rId28">
            <a:alphaModFix/>
          </a:blip>
          <a:srcRect b="0" l="0" r="0" t="0"/>
          <a:stretch/>
        </p:blipFill>
        <p:spPr>
          <a:xfrm>
            <a:off x="2557400" y="2953753"/>
            <a:ext cx="573875" cy="2963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HOME">
  <a:themeElements>
    <a:clrScheme name="Thèm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ONTENT">
  <a:themeElements>
    <a:clrScheme name="Thèm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HOME">
  <a:themeElements>
    <a:clrScheme name="Thèm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