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CofWnsAHi31VJvuLzvtvyD52b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11C0BC-0A2C-4D87-A24B-6F76C93574E5}">
  <a:tblStyle styleId="{FC11C0BC-0A2C-4D87-A24B-6F76C93574E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9EFF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9EFF7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fcfa79c52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fcfa79c52_2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afcfa79c52_2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subTitle" idx="1"/>
          </p:nvPr>
        </p:nvSpPr>
        <p:spPr>
          <a:xfrm>
            <a:off x="329919" y="2490809"/>
            <a:ext cx="454374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title"/>
          </p:nvPr>
        </p:nvSpPr>
        <p:spPr>
          <a:xfrm>
            <a:off x="329919" y="1948714"/>
            <a:ext cx="5669437" cy="521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body" idx="2"/>
          </p:nvPr>
        </p:nvSpPr>
        <p:spPr>
          <a:xfrm>
            <a:off x="354634" y="3636204"/>
            <a:ext cx="4663415" cy="25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body" idx="3"/>
          </p:nvPr>
        </p:nvSpPr>
        <p:spPr>
          <a:xfrm>
            <a:off x="354634" y="3353555"/>
            <a:ext cx="4826966" cy="25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>
  <p:cSld name="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>
            <a:spLocks noGrp="1"/>
          </p:cNvSpPr>
          <p:nvPr>
            <p:ph type="body" idx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subTitle" idx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2 columns">
  <p:cSld name="Text 2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88277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ubTitle" idx="1"/>
          </p:nvPr>
        </p:nvSpPr>
        <p:spPr>
          <a:xfrm>
            <a:off x="2579076" y="628358"/>
            <a:ext cx="63882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2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3"/>
          </p:nvPr>
        </p:nvSpPr>
        <p:spPr>
          <a:xfrm>
            <a:off x="4649932" y="1369219"/>
            <a:ext cx="4317422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s">
  <p:cSld name="3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176646" y="1369217"/>
            <a:ext cx="2811410" cy="319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3180000" y="1369217"/>
            <a:ext cx="2783999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3"/>
          </p:nvPr>
        </p:nvSpPr>
        <p:spPr>
          <a:xfrm>
            <a:off x="6155944" y="1369216"/>
            <a:ext cx="2783999" cy="3197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title"/>
          </p:nvPr>
        </p:nvSpPr>
        <p:spPr>
          <a:xfrm>
            <a:off x="2579077" y="169145"/>
            <a:ext cx="6360866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ubTitle" idx="4"/>
          </p:nvPr>
        </p:nvSpPr>
        <p:spPr>
          <a:xfrm>
            <a:off x="2579076" y="628358"/>
            <a:ext cx="63608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+ image">
  <p:cSld name="Text + imag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>
            <a:spLocks noGrp="1"/>
          </p:cNvSpPr>
          <p:nvPr>
            <p:ph type="pic" idx="2"/>
          </p:nvPr>
        </p:nvSpPr>
        <p:spPr>
          <a:xfrm>
            <a:off x="4649933" y="1370013"/>
            <a:ext cx="4275858" cy="319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2579077" y="169145"/>
            <a:ext cx="6346714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subTitle" idx="1"/>
          </p:nvPr>
        </p:nvSpPr>
        <p:spPr>
          <a:xfrm>
            <a:off x="2579076" y="628358"/>
            <a:ext cx="63467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3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80"/>
              <a:buFont typeface="Noto Sans Symbols"/>
              <a:buChar char="⮚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/>
        </p:nvSpPr>
        <p:spPr>
          <a:xfrm>
            <a:off x="546242" y="816345"/>
            <a:ext cx="1656681" cy="358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www.egi.eu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E67AD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@EGI_eInfra</a:t>
            </a:r>
            <a:endParaRPr/>
          </a:p>
        </p:txBody>
      </p:sp>
      <p:sp>
        <p:nvSpPr>
          <p:cNvPr id="11" name="Google Shape;11;p14"/>
          <p:cNvSpPr txBox="1"/>
          <p:nvPr/>
        </p:nvSpPr>
        <p:spPr>
          <a:xfrm>
            <a:off x="723100" y="4558808"/>
            <a:ext cx="2173781" cy="309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The work of the EGI Foundation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700"/>
              <a:buFont typeface="Arial"/>
              <a:buNone/>
            </a:pPr>
            <a:r>
              <a:rPr lang="en-US" sz="700" b="0" i="1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is partly funded by the European Commission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700"/>
              <a:buFont typeface="Arial"/>
              <a:buNone/>
            </a:pPr>
            <a:r>
              <a:rPr lang="en-US" sz="700" b="0" i="1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under H2020 Framework Programme</a:t>
            </a:r>
            <a:endParaRPr/>
          </a:p>
        </p:txBody>
      </p:sp>
      <p:pic>
        <p:nvPicPr>
          <p:cNvPr id="12" name="Google Shape;12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761" y="4558808"/>
            <a:ext cx="471315" cy="309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2418" y="1050147"/>
            <a:ext cx="133824" cy="118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60238" y="2080636"/>
            <a:ext cx="2136858" cy="164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2986" y="892073"/>
            <a:ext cx="113256" cy="11895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4"/>
          <p:cNvSpPr txBox="1"/>
          <p:nvPr/>
        </p:nvSpPr>
        <p:spPr>
          <a:xfrm>
            <a:off x="2624575" y="53846"/>
            <a:ext cx="4091495" cy="443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EGI: Advanced Computing for Research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/>
        </p:nvSpPr>
        <p:spPr>
          <a:xfrm>
            <a:off x="6359778" y="4909725"/>
            <a:ext cx="980136" cy="156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@EGI_eInfra</a:t>
            </a:r>
            <a:endParaRPr sz="800" b="0" i="0" u="none" strike="noStrike" cap="none">
              <a:solidFill>
                <a:srgbClr val="0E67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16"/>
          <p:cNvSpPr txBox="1"/>
          <p:nvPr/>
        </p:nvSpPr>
        <p:spPr>
          <a:xfrm>
            <a:off x="5481272" y="4909682"/>
            <a:ext cx="716899" cy="161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rgbClr val="0E67AD"/>
                </a:solidFill>
                <a:latin typeface="Calibri"/>
                <a:ea typeface="Calibri"/>
                <a:cs typeface="Calibri"/>
                <a:sym typeface="Calibri"/>
              </a:rPr>
              <a:t>www.egi.eu</a:t>
            </a:r>
            <a:endParaRPr sz="800" b="0" i="0" u="none" strike="noStrike" cap="none">
              <a:solidFill>
                <a:srgbClr val="0E67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" name="Google Shape;25;p16"/>
          <p:cNvCxnSpPr/>
          <p:nvPr/>
        </p:nvCxnSpPr>
        <p:spPr>
          <a:xfrm>
            <a:off x="6150117" y="4965272"/>
            <a:ext cx="0" cy="17822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Google Shape;26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52255" y="61362"/>
            <a:ext cx="523131" cy="40266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6"/>
          <p:cNvSpPr txBox="1"/>
          <p:nvPr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26/01/2021</a:t>
            </a:r>
            <a:endParaRPr sz="900" b="1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6"/>
          <p:cNvSpPr txBox="1"/>
          <p:nvPr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900" b="1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900" b="1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276638" y="4965272"/>
            <a:ext cx="119690" cy="106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29503" y="4965701"/>
            <a:ext cx="93380" cy="9807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osc-portal.e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osc-portal.eu/providers-documentation" TargetMode="External"/><Relationship Id="rId5" Type="http://schemas.openxmlformats.org/officeDocument/2006/relationships/hyperlink" Target="https://eosc-portal.eu/for-providers" TargetMode="External"/><Relationship Id="rId4" Type="http://schemas.openxmlformats.org/officeDocument/2006/relationships/hyperlink" Target="https://marketplace.eosc-portal.eu/services?related_platforms=5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gi.eu/event/536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poll/xsc2ckww6uai7ws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fluence.egi.eu/display/EGIACE/Project+key+event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gi.eu/pages/viewpage.action?spaceKey=EGIACE&amp;title=EGI-ACE+Hom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dico.egi.eu/category/305/" TargetMode="External"/><Relationship Id="rId5" Type="http://schemas.openxmlformats.org/officeDocument/2006/relationships/hyperlink" Target="mailto:egi-ace-wp6@mailman.egi.eu" TargetMode="External"/><Relationship Id="rId4" Type="http://schemas.openxmlformats.org/officeDocument/2006/relationships/hyperlink" Target="https://confluence.egi.eu/pages/viewpage.action?pageId=8087220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>
            <a:spLocks noGrp="1"/>
          </p:cNvSpPr>
          <p:nvPr>
            <p:ph type="subTitle" idx="1"/>
          </p:nvPr>
        </p:nvSpPr>
        <p:spPr>
          <a:xfrm>
            <a:off x="329919" y="2490809"/>
            <a:ext cx="52462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Federated Access Services VA</a:t>
            </a:r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title"/>
          </p:nvPr>
        </p:nvSpPr>
        <p:spPr>
          <a:xfrm>
            <a:off x="329919" y="1948714"/>
            <a:ext cx="5571607" cy="521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/>
              <a:t>EGI-ACE WP6</a:t>
            </a:r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body" idx="2"/>
          </p:nvPr>
        </p:nvSpPr>
        <p:spPr>
          <a:xfrm>
            <a:off x="354634" y="3636204"/>
            <a:ext cx="4663415" cy="25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/>
              <a:t>EGI Technical Solutions Team Lead</a:t>
            </a:r>
            <a:endParaRPr/>
          </a:p>
        </p:txBody>
      </p:sp>
      <p:sp>
        <p:nvSpPr>
          <p:cNvPr id="61" name="Google Shape;61;p1"/>
          <p:cNvSpPr txBox="1">
            <a:spLocks noGrp="1"/>
          </p:cNvSpPr>
          <p:nvPr>
            <p:ph type="body" idx="3"/>
          </p:nvPr>
        </p:nvSpPr>
        <p:spPr>
          <a:xfrm>
            <a:off x="354634" y="3353555"/>
            <a:ext cx="4826966" cy="25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Diego Scardaci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0"/>
          <p:cNvSpPr txBox="1">
            <a:spLocks noGrp="1"/>
          </p:cNvSpPr>
          <p:nvPr>
            <p:ph type="body" idx="1"/>
          </p:nvPr>
        </p:nvSpPr>
        <p:spPr>
          <a:xfrm>
            <a:off x="176645" y="917398"/>
            <a:ext cx="3287317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Operation of the installations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Integration with the EGI-ACE EOSC Compute Platform (WP7)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AAI integration, monitoring, accounting, etc.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Define a roadmap for each installation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Technical support to project use cases (WP2, WP5)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More details later</a:t>
            </a:r>
            <a:endParaRPr/>
          </a:p>
        </p:txBody>
      </p:sp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Main activities and interactions with other WPs</a:t>
            </a:r>
            <a:endParaRPr/>
          </a:p>
        </p:txBody>
      </p:sp>
      <p:pic>
        <p:nvPicPr>
          <p:cNvPr id="126" name="Google Shape;12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6248" y="1234747"/>
            <a:ext cx="5277394" cy="3108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>
            <a:spLocks noGrp="1"/>
          </p:cNvSpPr>
          <p:nvPr>
            <p:ph type="body" idx="1"/>
          </p:nvPr>
        </p:nvSpPr>
        <p:spPr>
          <a:xfrm>
            <a:off x="176645" y="1000688"/>
            <a:ext cx="8754341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All WP6 services have to be accessible via the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EOSC Portal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will then be presented as part of the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EGI-ACE portfolio</a:t>
            </a:r>
            <a:endParaRPr/>
          </a:p>
          <a:p>
            <a:pPr marL="171450" lvl="0" indent="-44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Onboarding WP6 services in EOSC</a:t>
            </a:r>
            <a:endParaRPr/>
          </a:p>
        </p:txBody>
      </p:sp>
      <p:graphicFrame>
        <p:nvGraphicFramePr>
          <p:cNvPr id="133" name="Google Shape;133;p11"/>
          <p:cNvGraphicFramePr/>
          <p:nvPr/>
        </p:nvGraphicFramePr>
        <p:xfrm>
          <a:off x="1229611" y="1805531"/>
          <a:ext cx="5536950" cy="223301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2593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To be onboarded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Already onboarded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          </a:ext>
                          </a:extLst>
                        </a:rPr>
                        <a:t>Rucio</a:t>
                      </a:r>
                      <a:r>
                        <a:rPr lang="en-US" sz="1350" i="0"/>
                        <a:t> (as it is</a:t>
                      </a:r>
                      <a:r>
                        <a:rPr lang="en-US" sz="1350"/>
                        <a:t>, or as an option of EGI DataHub or both?)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EGI Check-in + PERUN + Master Portal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          </a:ext>
                          </a:extLst>
                        </a:rPr>
                        <a:t>EGI DataHub / OneData</a:t>
                      </a:r>
                      <a:r>
                        <a:rPr lang="en-US" sz="1350" i="0"/>
                        <a:t> (ongoing)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EGI Data-Transfer/FTS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EGI Content Management/ CVMFS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Indigo-PaaS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OpenRDM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i="0"/>
                        <a:t>EC3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4" name="Google Shape;134;p11"/>
          <p:cNvSpPr txBox="1"/>
          <p:nvPr/>
        </p:nvSpPr>
        <p:spPr>
          <a:xfrm>
            <a:off x="213014" y="4111122"/>
            <a:ext cx="8754300" cy="10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EOSC Portal </a:t>
            </a:r>
            <a:r>
              <a:rPr lang="en-US" sz="2000" b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provider page</a:t>
            </a:r>
            <a:r>
              <a:rPr lang="en-US" sz="20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</a:t>
            </a:r>
            <a:r>
              <a:rPr lang="en-US" sz="2000" b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documentation</a:t>
            </a:r>
            <a:endParaRPr sz="2000"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done in collaboration with EGI-ACE</a:t>
            </a:r>
            <a:endParaRPr/>
          </a:p>
          <a:p>
            <a:pPr marL="171450" marR="0" lvl="0" indent="-44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body" idx="1"/>
          </p:nvPr>
        </p:nvSpPr>
        <p:spPr>
          <a:xfrm>
            <a:off x="176644" y="973065"/>
            <a:ext cx="8754341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EGI-ACE Use Cases (our first customers!)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E67AD"/>
              </a:buClr>
              <a:buSzPts val="1800"/>
              <a:buChar char="▪"/>
            </a:pPr>
            <a:r>
              <a:rPr lang="en-US" dirty="0">
                <a:solidFill>
                  <a:srgbClr val="0E67AD"/>
                </a:solidFill>
              </a:rPr>
              <a:t>Data Spaces</a:t>
            </a:r>
            <a:r>
              <a:rPr lang="en-US" dirty="0"/>
              <a:t> from WP5 → 13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E67AD"/>
              </a:buClr>
              <a:buSzPts val="1800"/>
              <a:buChar char="▪"/>
            </a:pPr>
            <a:r>
              <a:rPr lang="en-US" dirty="0">
                <a:solidFill>
                  <a:srgbClr val="0E67AD"/>
                </a:solidFill>
              </a:rPr>
              <a:t>Early Adopter</a:t>
            </a:r>
            <a:r>
              <a:rPr lang="en-US" dirty="0"/>
              <a:t> from WP2 (T2.3) → 7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More use cases from</a:t>
            </a:r>
            <a:endParaRPr dirty="0"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o"/>
            </a:pPr>
            <a:r>
              <a:rPr lang="en-US" dirty="0"/>
              <a:t>EOSC Portal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to be managed with the project CRM</a:t>
            </a:r>
            <a:endParaRPr dirty="0"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o"/>
            </a:pPr>
            <a:r>
              <a:rPr lang="en-US" dirty="0"/>
              <a:t>Providers’ contacts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requests for these cases should go through the EOSC Portal and </a:t>
            </a:r>
            <a:r>
              <a:rPr lang="en-US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‘added’</a:t>
            </a:r>
            <a:r>
              <a:rPr lang="en-US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 </a:t>
            </a:r>
            <a:r>
              <a:rPr lang="en-US" dirty="0"/>
              <a:t>to the project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Be ready to work closely with the use cases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 err="1"/>
              <a:t>Analyse</a:t>
            </a:r>
            <a:r>
              <a:rPr lang="en-US" dirty="0"/>
              <a:t> requirements, attend technical meetings, provide tech support, etc.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E67AD"/>
              </a:buClr>
              <a:buSzPts val="2000"/>
              <a:buChar char="•"/>
            </a:pPr>
            <a:r>
              <a:rPr lang="en-US" dirty="0">
                <a:solidFill>
                  <a:srgbClr val="0E67AD"/>
                </a:solidFill>
              </a:rPr>
              <a:t>EGI-ACE Community Workshop</a:t>
            </a:r>
            <a:r>
              <a:rPr lang="en-US" dirty="0"/>
              <a:t> (16-17 February)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The opportunity to meet the users and advertise your services!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Please register: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https://indico.egi.eu/event/5360/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40" name="Google Shape;140;p12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EGI-ACE Use Cases and WP6 services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afcfa79c52_2_8"/>
          <p:cNvSpPr txBox="1">
            <a:spLocks noGrp="1"/>
          </p:cNvSpPr>
          <p:nvPr>
            <p:ph type="body" idx="1"/>
          </p:nvPr>
        </p:nvSpPr>
        <p:spPr>
          <a:xfrm>
            <a:off x="176645" y="1369219"/>
            <a:ext cx="8754300" cy="3197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75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Communities workshop (Feb 16-17 → M5.1 - Service integration plan)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algn="l" rtl="0">
              <a:spcBef>
                <a:spcPts val="75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Cloud and HTC Integration workshop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Doodle open</a:t>
            </a:r>
            <a:r>
              <a:rPr lang="en-US"/>
              <a:t> for 2nd half of Feb)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algn="l" rtl="0">
              <a:spcBef>
                <a:spcPts val="75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HPC pilots workshop (March. Doodle to prepare)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algn="l" rtl="0">
              <a:spcBef>
                <a:spcPts val="75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Integration reporting workshop (May → M5.2 - Service integration report)</a:t>
            </a:r>
            <a:endParaRPr/>
          </a:p>
        </p:txBody>
      </p:sp>
      <p:sp>
        <p:nvSpPr>
          <p:cNvPr id="147" name="Google Shape;147;gafcfa79c52_2_8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0" cy="34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Events</a:t>
            </a:r>
            <a:endParaRPr/>
          </a:p>
        </p:txBody>
      </p:sp>
      <p:sp>
        <p:nvSpPr>
          <p:cNvPr id="148" name="Google Shape;148;gafcfa79c52_2_8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0" cy="36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900" u="sng">
                <a:solidFill>
                  <a:schemeClr val="hlink"/>
                </a:solidFill>
                <a:hlinkClick r:id="rId4"/>
              </a:rPr>
              <a:t>https://confluence.egi.eu/display/EGIACE/Project+key+events</a:t>
            </a:r>
            <a:r>
              <a:rPr lang="en-US" sz="1900"/>
              <a:t> </a:t>
            </a: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"/>
          <p:cNvSpPr txBox="1">
            <a:spLocks noGrp="1"/>
          </p:cNvSpPr>
          <p:nvPr>
            <p:ph type="subTitle" idx="1"/>
          </p:nvPr>
        </p:nvSpPr>
        <p:spPr>
          <a:xfrm>
            <a:off x="329919" y="2490809"/>
            <a:ext cx="454374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endParaRPr/>
          </a:p>
        </p:txBody>
      </p:sp>
      <p:sp>
        <p:nvSpPr>
          <p:cNvPr id="154" name="Google Shape;154;p13"/>
          <p:cNvSpPr txBox="1">
            <a:spLocks noGrp="1"/>
          </p:cNvSpPr>
          <p:nvPr>
            <p:ph type="title"/>
          </p:nvPr>
        </p:nvSpPr>
        <p:spPr>
          <a:xfrm>
            <a:off x="329919" y="1948714"/>
            <a:ext cx="5669437" cy="521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Federated Services Access</a:t>
            </a:r>
            <a:endParaRPr/>
          </a:p>
        </p:txBody>
      </p:sp>
      <p:sp>
        <p:nvSpPr>
          <p:cNvPr id="67" name="Google Shape;67;p2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68" name="Google Shape;68;p2"/>
          <p:cNvSpPr txBox="1">
            <a:spLocks noGrp="1"/>
          </p:cNvSpPr>
          <p:nvPr>
            <p:ph type="body" idx="1"/>
          </p:nvPr>
        </p:nvSpPr>
        <p:spPr>
          <a:xfrm>
            <a:off x="176645" y="1064419"/>
            <a:ext cx="8754300" cy="31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Manages the Virtual Access to the </a:t>
            </a:r>
            <a:r>
              <a:rPr lang="en-US">
                <a:solidFill>
                  <a:srgbClr val="0E67AD"/>
                </a:solidFill>
              </a:rPr>
              <a:t>Federated Access Services</a:t>
            </a:r>
            <a:r>
              <a:rPr lang="en-US"/>
              <a:t> of the EOSC Compute Platform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provide secure </a:t>
            </a:r>
            <a:r>
              <a:rPr lang="en-US">
                <a:solidFill>
                  <a:srgbClr val="0E67AD"/>
                </a:solidFill>
              </a:rPr>
              <a:t>access</a:t>
            </a:r>
            <a:r>
              <a:rPr lang="en-US"/>
              <a:t> to the services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enable large-data analysis workloads in the distributed infrastructure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effort for technical and scientific staff working on the </a:t>
            </a:r>
            <a:r>
              <a:rPr lang="en-US">
                <a:solidFill>
                  <a:srgbClr val="0E67AD"/>
                </a:solidFill>
              </a:rPr>
              <a:t>provisioning of VA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preparation of detailed access activity information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periodic technical reports and assessment reports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99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Enable seamless transfer of workloads and data across sites.  </a:t>
            </a:r>
            <a:endParaRPr>
              <a:solidFill>
                <a:srgbClr val="FF9900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</a:ext>
              </a:extLst>
            </a:endParaRPr>
          </a:p>
          <a:p>
            <a:pPr marL="0" lvl="0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99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Enable seamless transfer of user identities from EOSC Portal to sites. </a:t>
            </a:r>
            <a:endParaRPr>
              <a:solidFill>
                <a:srgbClr val="FF99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 txBox="1"/>
          <p:nvPr/>
        </p:nvSpPr>
        <p:spPr>
          <a:xfrm rot="1166697">
            <a:off x="6891568" y="3787818"/>
            <a:ext cx="2131264" cy="58476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rgbClr val="93C47D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VA sites (WP3)</a:t>
            </a:r>
            <a:endParaRPr sz="1300" b="1">
              <a:solidFill>
                <a:srgbClr val="93C47D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</a:ext>
              </a:extLs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rgbClr val="93C47D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Partner sites (T2.3, T7.4)</a:t>
            </a:r>
            <a:endParaRPr sz="1300" b="1">
              <a:solidFill>
                <a:srgbClr val="93C47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>
            <a:spLocks noGrp="1"/>
          </p:cNvSpPr>
          <p:nvPr>
            <p:ph type="body" idx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WP Leader: Diego Scardaci (EGI F.)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T6.1: Valeria Ardizzone (EGI F.)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T6.2: Andrea Manzi (EGI F.)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/>
              <a:t>T6.3: Enol Fernandez (EGI F.)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Partners: Cyfronet, CESNET, UPV, EnhanceR, GRNET, INFN, NOW-I Nikhef, UKRI STFC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Total effort: 190 PMs</a:t>
            </a:r>
            <a:endParaRPr/>
          </a:p>
        </p:txBody>
      </p:sp>
      <p:sp>
        <p:nvSpPr>
          <p:cNvPr id="75" name="Google Shape;75;p3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Federated Services Access</a:t>
            </a:r>
            <a:endParaRPr/>
          </a:p>
        </p:txBody>
      </p:sp>
      <p:sp>
        <p:nvSpPr>
          <p:cNvPr id="76" name="Google Shape;76;p3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en-US"/>
              <a:t>Partners, effort &amp; structure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>
            <a:spLocks noGrp="1"/>
          </p:cNvSpPr>
          <p:nvPr>
            <p:ph type="body" idx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Confluence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EGI-ACE main page: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https://confluence.egi.eu/pages/viewpage.action?spaceKey=EGIACE&amp;title=EGI-ACE+Home</a:t>
            </a:r>
            <a:r>
              <a:rPr lang="en-US" dirty="0"/>
              <a:t> 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WP6: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https://confluence.egi.eu/pages/viewpage.action?pageId=80872209</a:t>
            </a:r>
            <a:r>
              <a:rPr lang="en-US" dirty="0"/>
              <a:t> 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Mailing list: </a:t>
            </a:r>
            <a:r>
              <a:rPr lang="en-US" u="sng" dirty="0">
                <a:solidFill>
                  <a:schemeClr val="hlink"/>
                </a:solidFill>
                <a:hlinkClick r:id="rId5"/>
              </a:rPr>
              <a:t>egi-ace-wp6@mailman.egi.eu</a:t>
            </a:r>
            <a:r>
              <a:rPr lang="en-US" dirty="0"/>
              <a:t> </a:t>
            </a: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Indico: </a:t>
            </a:r>
            <a:r>
              <a:rPr lang="en-US" dirty="0">
                <a:hlinkClick r:id="rId6"/>
              </a:rPr>
              <a:t>https://indico.egi.eu/category/305/</a:t>
            </a:r>
            <a:r>
              <a:rPr lang="en-US" dirty="0"/>
              <a:t> 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Monthly meeting</a:t>
            </a:r>
            <a:endParaRPr dirty="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</a:pPr>
            <a:r>
              <a:rPr lang="en-US" dirty="0"/>
              <a:t>Need to agree on a slot, doodle? Last Wed at 11 AM ?</a:t>
            </a:r>
            <a:endParaRPr dirty="0"/>
          </a:p>
        </p:txBody>
      </p:sp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Collaboration tools &amp; meetings</a:t>
            </a:r>
            <a:endParaRPr/>
          </a:p>
        </p:txBody>
      </p:sp>
      <p:sp>
        <p:nvSpPr>
          <p:cNvPr id="83" name="Google Shape;83;p4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T6.1 Federated AAI</a:t>
            </a:r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endParaRPr/>
          </a:p>
        </p:txBody>
      </p:sp>
      <p:graphicFrame>
        <p:nvGraphicFramePr>
          <p:cNvPr id="90" name="Google Shape;90;p5"/>
          <p:cNvGraphicFramePr/>
          <p:nvPr/>
        </p:nvGraphicFramePr>
        <p:xfrm>
          <a:off x="843802" y="1486547"/>
          <a:ext cx="7321250" cy="262211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Installation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Provider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Check-in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GRNET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Authenticates users with credentials from their home organisation and provides an intuitive interface for communities to manage their users and their respective groups, roles and access rights.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PERUN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CESNET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an attribute management system for managing users, groups and access control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Master Portal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NIKHEF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Token translation and credential management services to access services and resources that use PKIX, SSH, and OpenID credentials with federated login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T6.2 Federated Data Access</a:t>
            </a:r>
            <a:endParaRPr/>
          </a:p>
        </p:txBody>
      </p:sp>
      <p:sp>
        <p:nvSpPr>
          <p:cNvPr id="96" name="Google Shape;96;p6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endParaRPr/>
          </a:p>
        </p:txBody>
      </p:sp>
      <p:graphicFrame>
        <p:nvGraphicFramePr>
          <p:cNvPr id="97" name="Google Shape;97;p6"/>
          <p:cNvGraphicFramePr/>
          <p:nvPr/>
        </p:nvGraphicFramePr>
        <p:xfrm>
          <a:off x="843802" y="1422000"/>
          <a:ext cx="7321250" cy="291930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Installation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Provider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Rucio/FTS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UKRI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RUCIO delivers large scale and policy-driven data management in a distributed infrastructure.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FTS schedules and manages data transfers between facilities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DataHub</a:t>
                      </a:r>
                      <a:endParaRPr sz="1350" b="1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CYFRONET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Onedata provides an integrated platform for distributed data management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CVMFS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Calibri"/>
                        <a:buNone/>
                      </a:pPr>
                      <a:r>
                        <a:rPr lang="en-US" sz="1350" b="1" i="0"/>
                        <a:t>UKRI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CVMFS provides a scalable, reliable and low-maintenance software distribution service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OpenRDM</a:t>
                      </a:r>
                      <a:endParaRPr sz="1350" b="1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Calibri"/>
                        <a:buNone/>
                      </a:pPr>
                      <a:r>
                        <a:rPr lang="en-US" sz="1350" b="1" i="0"/>
                        <a:t>EnhanceR</a:t>
                      </a:r>
                      <a:endParaRPr sz="1350" b="1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OpenRDM delivers integrated data management services </a:t>
                      </a:r>
                      <a:r>
                        <a:rPr lang="en-US" sz="1350"/>
                        <a:t>with</a:t>
                      </a: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          </a:ext>
                          </a:extLst>
                        </a:rPr>
                        <a:t> </a:t>
                      </a: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          </a:ext>
                          </a:extLst>
                        </a:rPr>
                        <a:t>interactive</a:t>
                      </a: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access via Notebooks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T6.3 Federated Compute Access</a:t>
            </a: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endParaRPr/>
          </a:p>
        </p:txBody>
      </p:sp>
      <p:graphicFrame>
        <p:nvGraphicFramePr>
          <p:cNvPr id="104" name="Google Shape;104;p7"/>
          <p:cNvGraphicFramePr/>
          <p:nvPr/>
        </p:nvGraphicFramePr>
        <p:xfrm>
          <a:off x="843802" y="1486547"/>
          <a:ext cx="7321250" cy="253066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Installation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Provider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Indigo-PaaS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INFN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PaaS Orchestrator service allows users to deploy virtualised computing infrastructures with complex topologies using the TOSCA templating language and smart scheduling considering users’ SLAs, services availability and data location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EC3 - Elastic Cloud Compute Cluster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UPV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EC3 enables users to deploy self-managed clusters that are enlarged and shrunk automatically depending on the workload supporting Kubernetes, SLURM, TORQUE, Mesos and others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Federated Services Access</a:t>
            </a:r>
            <a:endParaRPr/>
          </a:p>
        </p:txBody>
      </p:sp>
      <p:sp>
        <p:nvSpPr>
          <p:cNvPr id="110" name="Google Shape;110;p8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en-US"/>
              <a:t>Deliverables &amp; Milestones</a:t>
            </a:r>
            <a:endParaRPr/>
          </a:p>
        </p:txBody>
      </p:sp>
      <p:graphicFrame>
        <p:nvGraphicFramePr>
          <p:cNvPr id="111" name="Google Shape;111;p8"/>
          <p:cNvGraphicFramePr/>
          <p:nvPr/>
        </p:nvGraphicFramePr>
        <p:xfrm>
          <a:off x="365086" y="1076261"/>
          <a:ext cx="8332475" cy="120477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270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Deliverables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Month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D6.1, 6.2, 6.3, 6.4, 6.5 Periodical assessment of Federated access services </a:t>
                      </a: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(R, PU)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report provides assessment and statistics of all the Federated access services provided under virtual access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M6, M12, M18, M24, M30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2" name="Google Shape;112;p8"/>
          <p:cNvGraphicFramePr/>
          <p:nvPr/>
        </p:nvGraphicFramePr>
        <p:xfrm>
          <a:off x="365086" y="2516592"/>
          <a:ext cx="8332475" cy="2518975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16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          </a:ext>
                          </a:extLst>
                        </a:rPr>
                        <a:t>Milestones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Month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/>
                        <a:t>M5.1</a:t>
                      </a:r>
                      <a:endParaRPr sz="1350" b="1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/>
                        <a:t>Service integration plan</a:t>
                      </a:r>
                      <a:endParaRPr sz="135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/>
                        <a:t>M2</a:t>
                      </a:r>
                      <a:endParaRPr sz="1350" b="1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/>
                        <a:t>M5.2</a:t>
                      </a:r>
                      <a:endParaRPr sz="1350" b="1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/>
                        <a:t>Service integration report</a:t>
                      </a:r>
                      <a:endParaRPr sz="135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/>
                        <a:t>M5</a:t>
                      </a:r>
                      <a:endParaRPr sz="1350" b="1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M2.4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Onboarding for EGI-ACE services has been initiated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M3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M2.10</a:t>
                      </a:r>
                      <a:endParaRPr sz="1350" b="1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EGI-ACE service catalogue intermediate review and aligned with EOSC portal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M14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M2.13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EGI-ACE service catalogue content final review and aligned with EOSC portal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M29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>
            <a:spLocks noGrp="1"/>
          </p:cNvSpPr>
          <p:nvPr>
            <p:ph type="title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US"/>
              <a:t>WP6 – Federated Services Access</a:t>
            </a:r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2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en-US"/>
              <a:t>Risks</a:t>
            </a:r>
            <a:endParaRPr/>
          </a:p>
        </p:txBody>
      </p:sp>
      <p:graphicFrame>
        <p:nvGraphicFramePr>
          <p:cNvPr id="119" name="Google Shape;119;p9"/>
          <p:cNvGraphicFramePr/>
          <p:nvPr>
            <p:extLst>
              <p:ext uri="{D42A27DB-BD31-4B8C-83A1-F6EECF244321}">
                <p14:modId xmlns:p14="http://schemas.microsoft.com/office/powerpoint/2010/main" val="2794773059"/>
              </p:ext>
            </p:extLst>
          </p:nvPr>
        </p:nvGraphicFramePr>
        <p:xfrm>
          <a:off x="300540" y="1260636"/>
          <a:ext cx="8300200" cy="3413800"/>
        </p:xfrm>
        <a:graphic>
          <a:graphicData uri="http://schemas.openxmlformats.org/drawingml/2006/table">
            <a:tbl>
              <a:tblPr firstRow="1" bandRow="1">
                <a:noFill/>
                <a:tableStyleId>{FC11C0BC-0A2C-4D87-A24B-6F76C93574E5}</a:tableStyleId>
              </a:tblPr>
              <a:tblGrid>
                <a:gridCol w="328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Risk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Risk level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Description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Services fail to attract new users,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beyond original target</a:t>
                      </a:r>
                      <a:endParaRPr sz="135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High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 mitigate this risk usage of services will be monitored by SDS board every 6 months so that it will be possible to better tune the training and dissemination activities to support their adoption if needed. SDS board will meet bi-weekly to discuss potential service delivery issues and opportunities. As contingency plan dissemination and exploitation plan will be rediscussed and updated</a:t>
                      </a:r>
                      <a:endParaRPr sz="100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There is no dedicated project funding for new development of EGI-ACE services, meaning new functionality requirements may not be met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High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 mitigate this risk users’ requirements will be monitored by Community coordinator with support from EGI UCB. As a contingency plan, other projects need to be identified to fund innovation of the services or SIF (Strategy and Innovation Fund) to fund needed development</a:t>
                      </a:r>
                      <a:endParaRPr sz="1000" i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Difficult to achieve sustainable collaboration between the service providers and the associated communities beyond the project life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b="1" i="0"/>
                        <a:t>High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project will monitor external risk factors related to sustainability. Updating Sustainability Roadmap as living document. The project will also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give specific attention to other initiatives for agreements on equitable principles and realistic planning for adoption</a:t>
                      </a:r>
                      <a:endParaRPr sz="1000" i="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1128</Words>
  <Application>Microsoft Office PowerPoint</Application>
  <PresentationFormat>On-screen Show (16:9)</PresentationFormat>
  <Paragraphs>160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Noto Sans Symbols</vt:lpstr>
      <vt:lpstr>HOME</vt:lpstr>
      <vt:lpstr>CONTENT</vt:lpstr>
      <vt:lpstr>EGI-ACE WP6</vt:lpstr>
      <vt:lpstr>WP6 – Federated Services Access</vt:lpstr>
      <vt:lpstr>WP6 – Federated Services Access</vt:lpstr>
      <vt:lpstr>WP6 – Collaboration tools &amp; meetings</vt:lpstr>
      <vt:lpstr>T6.1 Federated AAI</vt:lpstr>
      <vt:lpstr>T6.2 Federated Data Access</vt:lpstr>
      <vt:lpstr>T6.3 Federated Compute Access</vt:lpstr>
      <vt:lpstr>WP6 – Federated Services Access</vt:lpstr>
      <vt:lpstr>WP6 – Federated Services Access</vt:lpstr>
      <vt:lpstr>WP6 – Main activities and interactions with other WPs</vt:lpstr>
      <vt:lpstr>Onboarding WP6 services in EOSC</vt:lpstr>
      <vt:lpstr>EGI-ACE Use Cases and WP6 services</vt:lpstr>
      <vt:lpstr>Events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EGI-ACE WP6</dc:title>
  <dc:creator>Iulia Popescu</dc:creator>
  <cp:lastModifiedBy>Diego</cp:lastModifiedBy>
  <cp:revision>3</cp:revision>
  <dcterms:created xsi:type="dcterms:W3CDTF">2019-08-08T08:07:39Z</dcterms:created>
  <dcterms:modified xsi:type="dcterms:W3CDTF">2021-01-27T09:33:28Z</dcterms:modified>
</cp:coreProperties>
</file>