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59" r:id="rId2"/>
    <p:sldMasterId id="2147483661" r:id="rId3"/>
    <p:sldMasterId id="2147483657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34"/>
  </p:normalViewPr>
  <p:slideViewPr>
    <p:cSldViewPr snapToGrid="0" snapToObjects="1">
      <p:cViewPr varScale="1">
        <p:scale>
          <a:sx n="157" d="100"/>
          <a:sy n="157" d="100"/>
        </p:scale>
        <p:origin x="36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05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7F3A9-D079-3F40-8212-0C805A027999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70DC-2EC8-A749-8068-8BEBD6B145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04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9919" y="2490809"/>
            <a:ext cx="454374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6886817B-5870-754B-B75F-48D6133689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919" y="1948714"/>
            <a:ext cx="5669437" cy="52168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</a:t>
            </a:r>
            <a:r>
              <a:rPr lang="en-GB" noProof="0"/>
              <a:t>TO</a:t>
            </a:r>
            <a:r>
              <a:rPr lang="en-GB" noProof="0" dirty="0"/>
              <a:t> ADD TITLE</a:t>
            </a:r>
          </a:p>
        </p:txBody>
      </p:sp>
      <p:sp>
        <p:nvSpPr>
          <p:cNvPr id="13" name="Tijdelijke aanduiding voor tekst 6">
            <a:extLst>
              <a:ext uri="{FF2B5EF4-FFF2-40B4-BE49-F238E27FC236}">
                <a16:creationId xmlns:a16="http://schemas.microsoft.com/office/drawing/2014/main" id="{B5C41B2D-AB28-B54E-AEC8-B8A3796E50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634" y="3636204"/>
            <a:ext cx="4663415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Affiliation</a:t>
            </a:r>
          </a:p>
        </p:txBody>
      </p:sp>
      <p:sp>
        <p:nvSpPr>
          <p:cNvPr id="5" name="Tijdelijke aanduiding voor tekst 6">
            <a:extLst>
              <a:ext uri="{FF2B5EF4-FFF2-40B4-BE49-F238E27FC236}">
                <a16:creationId xmlns:a16="http://schemas.microsoft.com/office/drawing/2014/main" id="{6AA082AB-5D0B-F54F-9A8F-0BD3E09BC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4634" y="3353555"/>
            <a:ext cx="4826966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736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6E6AB01-364C-A348-B0D9-595BB5BE71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F12D91-78F4-A74E-9C0F-3B4CEA1976E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654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20CF5-E585-CD41-BAD6-1969BBA40D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AB6673-AF44-DE40-B68F-16EEAD288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51909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33673A8-8F9C-C041-B054-ED5A8A225531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5190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721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FF08398-7D6E-1745-A009-A04C25078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6" y="169145"/>
            <a:ext cx="6388277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CA42994-4D10-FB4B-AF6F-1389DBDC12CE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88277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A7832F3-1090-2E45-9B95-4D3B56370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123DC00C-1673-BE4D-AE5A-3845A7DDE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49932" y="1369219"/>
            <a:ext cx="4317422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25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EDD765F8-18BA-604D-87EB-B3D9760817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7"/>
            <a:ext cx="2811410" cy="3197371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E696ECA-C7AD-E046-8192-A4064C213E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80000" y="1369217"/>
            <a:ext cx="2783999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88AEF36E-6085-904D-B43A-C8B09DEB59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55944" y="1369216"/>
            <a:ext cx="2783999" cy="3197369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F62DA08-BE0A-2046-8251-B39621E4E2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6086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0924F88-117B-D846-847D-5FDFD16C4BF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60866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083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75654FC1-4DBD-4648-80C9-79E7F28D7D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49933" y="1370013"/>
            <a:ext cx="4275858" cy="31972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29CE2F-9C11-D341-A1F9-C96EE6E745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6346714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C4797D-C6F7-B144-9F21-53F55268459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634671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E553D1D-90EB-B442-9B3E-7227D57ABE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9CA633-2F9C-664C-91A2-CBC058249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216939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750E88-DE78-B344-A38C-37E46FB010FA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262860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734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57C4CBE-7185-2242-8FA9-260F7D09F53D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088D24F-60F4-1C44-85FB-0B192A9159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8E404E7-63E9-2242-BBFB-D06D4DB627CF}"/>
              </a:ext>
            </a:extLst>
          </p:cNvPr>
          <p:cNvSpPr txBox="1">
            <a:spLocks/>
          </p:cNvSpPr>
          <p:nvPr userDrawn="1"/>
        </p:nvSpPr>
        <p:spPr>
          <a:xfrm>
            <a:off x="546242" y="8163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32A06AE-5534-2247-95EB-15164C92F1EE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E14889E-1665-1547-8E8A-6D5323DA4D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2C523F4-A1E9-9843-8E6C-4332A3FE729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50147"/>
            <a:ext cx="133824" cy="1189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91F133D-02FF-3640-814A-5EEEEF2B27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60238" y="2080636"/>
            <a:ext cx="2136858" cy="164144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C57BD74-4B25-9B43-A1D3-16EFBA65244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32986" y="892073"/>
            <a:ext cx="113256" cy="11895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74DD3A4-4A2A-E84A-877B-26F2A6E8109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412175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56D0993-87BD-914A-898D-CE55F5B8BC53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7BEC144-BA49-F442-A3B7-E811A2F546EF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123B8488-E0AB-FC4D-9454-1BBB1AE64C3C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4279270-E6A4-4441-95D3-64FC5CAB321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2" name="Tekstvak 21">
            <a:extLst>
              <a:ext uri="{FF2B5EF4-FFF2-40B4-BE49-F238E27FC236}">
                <a16:creationId xmlns:a16="http://schemas.microsoft.com/office/drawing/2014/main" id="{F5352241-5F2F-0A48-9EB0-0DA421D76094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02416D8-EABE-4396-949C-5DBC483A602B}" type="datetime1">
              <a:rPr lang="en-GB" sz="900" b="1" i="0" noProof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27/01/2021</a:t>
            </a:fld>
            <a:endParaRPr lang="en-GB" sz="900" b="1" i="0" noProof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vak 21">
            <a:extLst>
              <a:ext uri="{FF2B5EF4-FFF2-40B4-BE49-F238E27FC236}">
                <a16:creationId xmlns:a16="http://schemas.microsoft.com/office/drawing/2014/main" id="{B6E74D17-90D6-C24F-9E1B-8E7F5BF73C6A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727BBB-22D1-5246-B6F9-701F11FF5F2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AFB4FE2-03A4-1147-861C-30301D80641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7" r:id="rId3"/>
    <p:sldLayoutId id="2147483665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54C065DA-4EE3-7F46-BA61-9340C5EC91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7641659-EE62-4C4B-800E-E5E173852CBC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983F160-3051-5343-A279-ABC4F18B0298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71D831B-67D2-6044-BF76-06D259999B31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21">
            <a:extLst>
              <a:ext uri="{FF2B5EF4-FFF2-40B4-BE49-F238E27FC236}">
                <a16:creationId xmlns:a16="http://schemas.microsoft.com/office/drawing/2014/main" id="{6117C417-ED11-F64A-AD0F-5BA397A38596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E350F5A-1D90-4578-B64F-335D9A596FE0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27/01/2021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21">
            <a:extLst>
              <a:ext uri="{FF2B5EF4-FFF2-40B4-BE49-F238E27FC236}">
                <a16:creationId xmlns:a16="http://schemas.microsoft.com/office/drawing/2014/main" id="{B7475368-A2F5-2046-8239-8FAF1B0AFDB8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57154051-348C-1843-AA1C-AB809BB8391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F0BAA26-6D8B-7747-A346-37C94F6F4BB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A78F590-4BBF-9C4B-A00E-C89294A682AA}"/>
              </a:ext>
            </a:extLst>
          </p:cNvPr>
          <p:cNvSpPr txBox="1">
            <a:spLocks/>
          </p:cNvSpPr>
          <p:nvPr userDrawn="1"/>
        </p:nvSpPr>
        <p:spPr>
          <a:xfrm>
            <a:off x="6481460" y="3988285"/>
            <a:ext cx="1691495" cy="3571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 work by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licensed under a Creative Commons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Attribution 4.0 International License.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FEBF892-042C-8C47-80FB-62A8781048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73609" y="2067920"/>
            <a:ext cx="2268644" cy="174267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04EF890C-0E49-E449-8651-D45A73400420}"/>
              </a:ext>
            </a:extLst>
          </p:cNvPr>
          <p:cNvSpPr txBox="1">
            <a:spLocks/>
          </p:cNvSpPr>
          <p:nvPr userDrawn="1"/>
        </p:nvSpPr>
        <p:spPr>
          <a:xfrm>
            <a:off x="1962684" y="3078738"/>
            <a:ext cx="2609316" cy="413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300" b="1" i="1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19" name="Titre 6">
            <a:extLst>
              <a:ext uri="{FF2B5EF4-FFF2-40B4-BE49-F238E27FC236}">
                <a16:creationId xmlns:a16="http://schemas.microsoft.com/office/drawing/2014/main" id="{D4D314C7-0F84-AB4E-BE7F-35172DF12265}"/>
              </a:ext>
            </a:extLst>
          </p:cNvPr>
          <p:cNvSpPr txBox="1">
            <a:spLocks/>
          </p:cNvSpPr>
          <p:nvPr userDrawn="1"/>
        </p:nvSpPr>
        <p:spPr>
          <a:xfrm>
            <a:off x="1962684" y="2233154"/>
            <a:ext cx="2811618" cy="75251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7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for your attention.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3C4C258-560F-7E41-A4DF-4F971543C08A}"/>
              </a:ext>
            </a:extLst>
          </p:cNvPr>
          <p:cNvSpPr txBox="1">
            <a:spLocks/>
          </p:cNvSpPr>
          <p:nvPr userDrawn="1"/>
        </p:nvSpPr>
        <p:spPr>
          <a:xfrm>
            <a:off x="546242" y="8280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9534ACA-D415-764D-8B5D-37ACE43416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74373"/>
            <a:ext cx="133824" cy="11895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997F26F-FA34-1E4E-B306-AC13B5F01D8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32986" y="903773"/>
            <a:ext cx="113256" cy="118955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id="{46439F1B-1DA1-CD4A-8099-15205076493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17412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BFE1615-A5F2-8846-9282-FF4985AA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919" y="2490809"/>
            <a:ext cx="5246238" cy="369332"/>
          </a:xfrm>
        </p:spPr>
        <p:txBody>
          <a:bodyPr/>
          <a:lstStyle/>
          <a:p>
            <a:r>
              <a:rPr lang="en-GB" dirty="0"/>
              <a:t>EGI-ACE WP6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8DC7F99-C6A7-E74F-AB98-FE876C94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19" y="1948714"/>
            <a:ext cx="5571607" cy="521681"/>
          </a:xfrm>
        </p:spPr>
        <p:txBody>
          <a:bodyPr/>
          <a:lstStyle/>
          <a:p>
            <a:r>
              <a:rPr lang="en-GB" dirty="0" err="1"/>
              <a:t>OpenRDM.eu</a:t>
            </a:r>
            <a:endParaRPr lang="en-GB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A4EF5-D28C-0C4E-B27F-18EE26188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4634" y="3822320"/>
            <a:ext cx="4663415" cy="250993"/>
          </a:xfrm>
        </p:spPr>
        <p:txBody>
          <a:bodyPr/>
          <a:lstStyle/>
          <a:p>
            <a:r>
              <a:rPr lang="fr-FR" dirty="0"/>
              <a:t>Scientific and IT Services, ETH Zurich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46381-8AC7-E249-864F-89F49B5DD0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46458"/>
            <a:ext cx="5454032" cy="521681"/>
          </a:xfrm>
        </p:spPr>
        <p:txBody>
          <a:bodyPr/>
          <a:lstStyle/>
          <a:p>
            <a:r>
              <a:rPr lang="fr-FR" dirty="0" err="1"/>
              <a:t>Priyasma</a:t>
            </a:r>
            <a:r>
              <a:rPr lang="fr-FR" dirty="0"/>
              <a:t> </a:t>
            </a:r>
            <a:r>
              <a:rPr lang="fr-FR" dirty="0" err="1"/>
              <a:t>Bhoumik</a:t>
            </a:r>
            <a:r>
              <a:rPr lang="fr-FR" dirty="0"/>
              <a:t>, Caterina </a:t>
            </a:r>
            <a:r>
              <a:rPr lang="fr-FR" dirty="0" err="1"/>
              <a:t>Barillari</a:t>
            </a:r>
            <a:r>
              <a:rPr lang="fr-FR" dirty="0"/>
              <a:t>, Henry </a:t>
            </a:r>
            <a:r>
              <a:rPr lang="fr-FR" dirty="0" err="1"/>
              <a:t>Luetcke</a:t>
            </a:r>
            <a:r>
              <a:rPr lang="fr-FR" dirty="0"/>
              <a:t>, Sergio </a:t>
            </a:r>
            <a:r>
              <a:rPr lang="fr-FR" dirty="0" err="1"/>
              <a:t>Maffioletti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809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openRDM.eu</a:t>
            </a: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A service based on the RDM platform, </a:t>
            </a:r>
            <a:r>
              <a:rPr lang="en-GB" dirty="0" err="1"/>
              <a:t>openBIS</a:t>
            </a:r>
            <a:endParaRPr lang="en-GB" dirty="0"/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636D612-038E-4D56-AEEE-4C7895389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56634"/>
              </p:ext>
            </p:extLst>
          </p:nvPr>
        </p:nvGraphicFramePr>
        <p:xfrm>
          <a:off x="597049" y="1389591"/>
          <a:ext cx="7804673" cy="3240835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2802367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5002306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</a:tblGrid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openRDM.eu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complete solution for managing your research data.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User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 labs working with quantitative research 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Inventory &amp; data management, Electronic lab notebook, Access &amp; rights management, Data analysis integration, </a:t>
                      </a:r>
                      <a:r>
                        <a:rPr lang="en-US" dirty="0" err="1"/>
                        <a:t>BigData</a:t>
                      </a:r>
                      <a:r>
                        <a:rPr lang="en-US" dirty="0"/>
                        <a:t> Link, Audit trail &amp; modularity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338895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Integrations with EGI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 (candidate: INFN site)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8160506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0" dirty="0"/>
                        <a:t>Entry in the EGI Catalogue (www.egi.eu)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236969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dirty="0"/>
                        <a:t>Entry in the EOSC 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54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70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openRDM.eu</a:t>
            </a: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A service based on the RDM platform, </a:t>
            </a:r>
            <a:r>
              <a:rPr lang="en-GB" dirty="0" err="1"/>
              <a:t>openBIS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7092E86-0257-4B97-AE93-A6F109CCBC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6645" y="1369219"/>
            <a:ext cx="8754341" cy="3197370"/>
          </a:xfrm>
        </p:spPr>
        <p:txBody>
          <a:bodyPr/>
          <a:lstStyle/>
          <a:p>
            <a:r>
              <a:rPr lang="en-GB" i="1" dirty="0"/>
              <a:t>Any additional information on the installation</a:t>
            </a:r>
          </a:p>
          <a:p>
            <a:pPr lvl="1"/>
            <a:r>
              <a:rPr lang="en-GB" i="1" dirty="0"/>
              <a:t>Production Installation comes as ansible playbook</a:t>
            </a:r>
          </a:p>
          <a:p>
            <a:pPr lvl="1"/>
            <a:r>
              <a:rPr lang="en-GB" i="1" dirty="0"/>
              <a:t>Service already deployed on EGI EOSC infrastructure (</a:t>
            </a:r>
            <a:r>
              <a:rPr lang="en-GB" i="1" dirty="0" err="1"/>
              <a:t>Switchengine</a:t>
            </a:r>
            <a:r>
              <a:rPr lang="en-GB" i="1" dirty="0"/>
              <a:t>) as a national service: </a:t>
            </a:r>
            <a:r>
              <a:rPr lang="en-GB" i="1" dirty="0" err="1"/>
              <a:t>openRDM.swiss</a:t>
            </a:r>
            <a:endParaRPr lang="en-GB" i="1" dirty="0"/>
          </a:p>
          <a:p>
            <a:pPr lvl="1"/>
            <a:r>
              <a:rPr lang="en-GB" i="1" dirty="0"/>
              <a:t>Uses IaaS (OpenStack) components: VMs, security groups, volumes and </a:t>
            </a:r>
            <a:r>
              <a:rPr lang="en-GB" i="1" dirty="0" err="1"/>
              <a:t>ObjectStore</a:t>
            </a:r>
            <a:r>
              <a:rPr lang="en-GB" i="1" dirty="0"/>
              <a:t> (for backup)</a:t>
            </a:r>
          </a:p>
          <a:p>
            <a:pPr lvl="1"/>
            <a:r>
              <a:rPr lang="en-GB" i="1" dirty="0"/>
              <a:t>Deployment mechanism of </a:t>
            </a:r>
            <a:r>
              <a:rPr lang="en-GB" dirty="0"/>
              <a:t>openRDM.eu</a:t>
            </a:r>
            <a:r>
              <a:rPr lang="en-GB" i="1" dirty="0"/>
              <a:t> is going to be the same, except for the integration with the accounting and reporting infrastructure</a:t>
            </a:r>
          </a:p>
          <a:p>
            <a:pPr lvl="1"/>
            <a:r>
              <a:rPr lang="en-GB" i="1" dirty="0"/>
              <a:t>Service is switch </a:t>
            </a:r>
            <a:r>
              <a:rPr lang="en-GB" i="1" dirty="0" err="1"/>
              <a:t>edu</a:t>
            </a:r>
            <a:r>
              <a:rPr lang="en-GB" i="1" dirty="0"/>
              <a:t>-ID enabled but further development may be needed</a:t>
            </a:r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7712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openRDM.eu</a:t>
            </a: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A37959A-D02C-480D-9FDF-1A10AF4AC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566448"/>
              </p:ext>
            </p:extLst>
          </p:nvPr>
        </p:nvGraphicFramePr>
        <p:xfrm>
          <a:off x="494852" y="1115271"/>
          <a:ext cx="8218842" cy="374887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643768">
                  <a:extLst>
                    <a:ext uri="{9D8B030D-6E8A-4147-A177-3AD203B41FA5}">
                      <a16:colId xmlns:a16="http://schemas.microsoft.com/office/drawing/2014/main" val="3224462996"/>
                    </a:ext>
                  </a:extLst>
                </a:gridCol>
                <a:gridCol w="1438298">
                  <a:extLst>
                    <a:ext uri="{9D8B030D-6E8A-4147-A177-3AD203B41FA5}">
                      <a16:colId xmlns:a16="http://schemas.microsoft.com/office/drawing/2014/main" val="173655972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10801945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1694021391"/>
                    </a:ext>
                  </a:extLst>
                </a:gridCol>
                <a:gridCol w="995082">
                  <a:extLst>
                    <a:ext uri="{9D8B030D-6E8A-4147-A177-3AD203B41FA5}">
                      <a16:colId xmlns:a16="http://schemas.microsoft.com/office/drawing/2014/main" val="2016422165"/>
                    </a:ext>
                  </a:extLst>
                </a:gridCol>
              </a:tblGrid>
              <a:tr h="61671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Responsible person/Partner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Date (MM/YY)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8298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EGI catalogue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Bhoumik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Priyasma</a:t>
                      </a:r>
                      <a:r>
                        <a:rPr lang="en-US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02.2021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90177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i="1" dirty="0"/>
                        <a:t>Onboarding in EOSC Portal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Bhoumik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Priyasma</a:t>
                      </a:r>
                      <a:r>
                        <a:rPr lang="en-US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04.2021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92430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US" dirty="0"/>
                        <a:t>Integration in EGI Check-in (AAI)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Bhoumik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Priyasma</a:t>
                      </a:r>
                      <a:r>
                        <a:rPr lang="en-US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09.2021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870350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338895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160506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36969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54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52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5F71E8-9C3C-5B4C-9884-ACFAFE0E3A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i="1" dirty="0"/>
              <a:t>Different quantitative fields have been interested in using </a:t>
            </a:r>
            <a:r>
              <a:rPr lang="en-GB" i="1" dirty="0" err="1"/>
              <a:t>openBIS</a:t>
            </a:r>
            <a:r>
              <a:rPr lang="en-GB" i="1" dirty="0"/>
              <a:t> as a solution for RDM.</a:t>
            </a:r>
          </a:p>
          <a:p>
            <a:pPr marL="457200" indent="-457200">
              <a:buFont typeface="+mj-lt"/>
              <a:buAutoNum type="arabicPeriod"/>
            </a:pPr>
            <a:r>
              <a:rPr lang="en-GB" i="1" dirty="0"/>
              <a:t>Additional ETHZ labs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Helmholtz </a:t>
            </a:r>
            <a:r>
              <a:rPr lang="en-US" dirty="0" err="1"/>
              <a:t>Zentrum</a:t>
            </a:r>
            <a:r>
              <a:rPr lang="en-US" dirty="0"/>
              <a:t> München</a:t>
            </a:r>
            <a:endParaRPr lang="en-GB" i="1" dirty="0"/>
          </a:p>
          <a:p>
            <a:pPr marL="457200" indent="-457200">
              <a:buFont typeface="+mj-lt"/>
              <a:buAutoNum type="arabicPeriod"/>
            </a:pPr>
            <a:r>
              <a:rPr lang="en-GB" i="1" dirty="0"/>
              <a:t>BAM (Pilot project with </a:t>
            </a:r>
            <a:r>
              <a:rPr lang="en-GB" i="1" dirty="0" err="1"/>
              <a:t>openBIS</a:t>
            </a:r>
            <a:r>
              <a:rPr lang="en-GB" i="1" dirty="0"/>
              <a:t> – in progress)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8E43DB-723E-884B-A0ED-91FD660F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openRDM.eu</a:t>
            </a: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1E1EC0B-AF11-3D4F-B374-6E539503644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GB" dirty="0"/>
              <a:t>Interested candidates</a:t>
            </a:r>
          </a:p>
        </p:txBody>
      </p:sp>
    </p:spTree>
    <p:extLst>
      <p:ext uri="{BB962C8B-B14F-4D97-AF65-F5344CB8AC3E}">
        <p14:creationId xmlns:p14="http://schemas.microsoft.com/office/powerpoint/2010/main" val="1309607351"/>
      </p:ext>
    </p:extLst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0D7A7F13-B78D-4B6D-B37C-96B02A7D623F}"/>
    </a:ext>
  </a:extLst>
</a:theme>
</file>

<file path=ppt/theme/theme2.xml><?xml version="1.0" encoding="utf-8"?>
<a:theme xmlns:a="http://schemas.openxmlformats.org/drawingml/2006/main" name="CONTE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4396AB53-ADF7-4515-B455-D52E94D9B8BA}"/>
    </a:ext>
  </a:extLst>
</a:theme>
</file>

<file path=ppt/theme/theme3.xml><?xml version="1.0" encoding="utf-8"?>
<a:theme xmlns:a="http://schemas.openxmlformats.org/drawingml/2006/main" name="SECTION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71F0978B-9F86-4233-8225-1DECC6111229}"/>
    </a:ext>
  </a:extLst>
</a:theme>
</file>

<file path=ppt/theme/theme4.xml><?xml version="1.0" encoding="utf-8"?>
<a:theme xmlns:a="http://schemas.openxmlformats.org/drawingml/2006/main" name="EN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3287D5CC-FA01-4047-B069-583CC3621E52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EGI_Powerpoint_Template_16-9</Template>
  <TotalTime>387</TotalTime>
  <Words>291</Words>
  <Application>Microsoft Macintosh PowerPoint</Application>
  <PresentationFormat>On-screen Show (16:9)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HOME</vt:lpstr>
      <vt:lpstr>CONTENT</vt:lpstr>
      <vt:lpstr>SECTION</vt:lpstr>
      <vt:lpstr>END</vt:lpstr>
      <vt:lpstr>OpenRDM.eu</vt:lpstr>
      <vt:lpstr>openRDM.eu</vt:lpstr>
      <vt:lpstr>openRDM.eu</vt:lpstr>
      <vt:lpstr>openRDM.eu</vt:lpstr>
      <vt:lpstr>openRDM.eu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 Popescu</dc:creator>
  <cp:lastModifiedBy>Microsoft Office User</cp:lastModifiedBy>
  <cp:revision>28</cp:revision>
  <dcterms:created xsi:type="dcterms:W3CDTF">2019-08-08T08:07:39Z</dcterms:created>
  <dcterms:modified xsi:type="dcterms:W3CDTF">2021-01-27T10:45:30Z</dcterms:modified>
</cp:coreProperties>
</file>