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70" r:id="rId5"/>
    <p:sldId id="259" r:id="rId6"/>
    <p:sldId id="271" r:id="rId7"/>
    <p:sldId id="272" r:id="rId8"/>
    <p:sldId id="273" r:id="rId9"/>
    <p:sldId id="276" r:id="rId10"/>
    <p:sldId id="274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jCofWnsAHi31VJvuLzvtvyD52b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11C0BC-0A2C-4D87-A24B-6F76C93574E5}">
  <a:tblStyle styleId="{FC11C0BC-0A2C-4D87-A24B-6F76C93574E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9EFF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9EFF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120" d="100"/>
          <a:sy n="120" d="100"/>
        </p:scale>
        <p:origin x="20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4759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757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5950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8383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879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2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88277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63882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36086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63608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346714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63467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/>
          </a:p>
        </p:txBody>
      </p:sp>
      <p:sp>
        <p:nvSpPr>
          <p:cNvPr id="11" name="Google Shape;11;p14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US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/>
          </a:p>
        </p:txBody>
      </p:sp>
      <p:pic>
        <p:nvPicPr>
          <p:cNvPr id="12" name="Google Shape;1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4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6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16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6"/>
          <p:cNvSpPr txBox="1"/>
          <p:nvPr/>
        </p:nvSpPr>
        <p:spPr>
          <a:xfrm>
            <a:off x="7425809" y="4923184"/>
            <a:ext cx="745717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19/02/2021</a:t>
            </a:r>
            <a:endParaRPr sz="900" b="1" i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6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GIACE/EGI-ACE+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fluence.egi.eu/display/EGIACE/WP7.2+Service+Planning+and+Green+Comput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GIACE/D7.1+Service+Management+Tools+Technical+Plan" TargetMode="External"/><Relationship Id="rId7" Type="http://schemas.openxmlformats.org/officeDocument/2006/relationships/hyperlink" Target="https://confluence.egi.eu/display/EGIACE/D7.5+Status+of+the+SMS+Process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fluence.egi.eu/display/EGIACE/D7.4+Green+Computing+progress+and+improvements+within+EGI-ACE" TargetMode="External"/><Relationship Id="rId5" Type="http://schemas.openxmlformats.org/officeDocument/2006/relationships/hyperlink" Target="https://confluence.egi.eu/display/EGIACE/D7.3+Final+version+of+HPC+integration+handbook" TargetMode="External"/><Relationship Id="rId4" Type="http://schemas.openxmlformats.org/officeDocument/2006/relationships/hyperlink" Target="https://confluence.egi.eu/display/EGIACE/D7.2+Status+of+the+SMS+Process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GIACE/M7.1+Processes%2C+policies+and+procedures+are+in+pla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fluence.egi.eu/display/EGIACE/M7.4+Capacity+plans+exist+for+all+VA+services" TargetMode="External"/><Relationship Id="rId5" Type="http://schemas.openxmlformats.org/officeDocument/2006/relationships/hyperlink" Target="https://confluence.egi.eu/display/EGIACE/M7.3+First+version+of+HPC+integration+handbook" TargetMode="External"/><Relationship Id="rId4" Type="http://schemas.openxmlformats.org/officeDocument/2006/relationships/hyperlink" Target="https://confluence.egi.eu/display/EGIACE/M7.2+Green+Computing+taskforce+has+been+form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HTML/?uri=CELEX:52016DC0763&amp;from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52462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dirty="0"/>
              <a:t>Service Planning and Green Computing</a:t>
            </a:r>
            <a:endParaRPr dirty="0"/>
          </a:p>
        </p:txBody>
      </p:sp>
      <p:sp>
        <p:nvSpPr>
          <p:cNvPr id="59" name="Google Shape;59;p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57160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dirty="0"/>
              <a:t>EGI-ACE T7.2</a:t>
            </a:r>
            <a:endParaRPr dirty="0"/>
          </a:p>
        </p:txBody>
      </p:sp>
      <p:sp>
        <p:nvSpPr>
          <p:cNvPr id="60" name="Google Shape;60;p1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4663415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endParaRPr dirty="0"/>
          </a:p>
        </p:txBody>
      </p:sp>
      <p:sp>
        <p:nvSpPr>
          <p:cNvPr id="61" name="Google Shape;61;p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4826966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dirty="0" err="1"/>
              <a:t>Catalin</a:t>
            </a:r>
            <a:r>
              <a:rPr lang="en-US" dirty="0"/>
              <a:t> </a:t>
            </a:r>
            <a:r>
              <a:rPr lang="en-US" dirty="0" err="1"/>
              <a:t>Condurache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566943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dirty="0"/>
              <a:t>Discussions || Questions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WP7 – Service Delivery and Planning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/>
              <a:t>Responsible </a:t>
            </a:r>
            <a:r>
              <a:rPr lang="en-GB" dirty="0"/>
              <a:t>for ensuring that ACE services are provided in conformance with their Service Level Agreements.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All activities relating to service delivery and service planning are covered, from the operations coordination to the maintenance of the Service Management System.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It also includes coordination of Green Computing activities within the project.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Objective of this task is to ensure that </a:t>
            </a:r>
            <a:r>
              <a:rPr lang="en-GB" b="1" dirty="0"/>
              <a:t>Service Delivery </a:t>
            </a:r>
            <a:r>
              <a:rPr lang="en-GB" dirty="0"/>
              <a:t>is adequately </a:t>
            </a:r>
            <a:r>
              <a:rPr lang="en-GB" b="1" dirty="0"/>
              <a:t>agreed</a:t>
            </a:r>
            <a:r>
              <a:rPr lang="en-GB" dirty="0"/>
              <a:t> and </a:t>
            </a:r>
            <a:r>
              <a:rPr lang="en-GB" b="1" dirty="0"/>
              <a:t>planned</a:t>
            </a:r>
            <a:r>
              <a:rPr lang="en-GB" dirty="0"/>
              <a:t>, by managing the following processes - Service Level Management (SLM), Service Reporting Management (SRM), Service Availability and Continuity Management (SACM) and Capacity Management (CAPM).</a:t>
            </a:r>
            <a:endParaRPr lang="en-US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Also responsible for coordinating all aspects relating to </a:t>
            </a:r>
            <a:r>
              <a:rPr lang="en-GB" b="1" dirty="0"/>
              <a:t>Green Computing </a:t>
            </a:r>
            <a:r>
              <a:rPr lang="en-GB" dirty="0"/>
              <a:t>within the project, in particular the development and application of </a:t>
            </a:r>
            <a:r>
              <a:rPr lang="en-GB" b="1" dirty="0"/>
              <a:t>best practice </a:t>
            </a:r>
            <a:r>
              <a:rPr lang="en-GB" dirty="0"/>
              <a:t>and providing </a:t>
            </a:r>
            <a:r>
              <a:rPr lang="en-GB" b="1" dirty="0"/>
              <a:t>training</a:t>
            </a:r>
            <a:r>
              <a:rPr lang="en-GB" dirty="0"/>
              <a:t> regarding </a:t>
            </a:r>
            <a:r>
              <a:rPr lang="en-GB" b="1" dirty="0"/>
              <a:t>Green Computing</a:t>
            </a:r>
            <a:r>
              <a:rPr lang="en-GB" dirty="0"/>
              <a:t> and putting into place prerequisites in order to measure, monitor and improve energy usage and efficiency at data centres for the duration of the project.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dirty="0"/>
              <a:t>This task involves </a:t>
            </a:r>
            <a:r>
              <a:rPr lang="en-GB" b="1" dirty="0"/>
              <a:t>Service Planning</a:t>
            </a:r>
            <a:r>
              <a:rPr lang="en-GB" dirty="0"/>
              <a:t> and </a:t>
            </a:r>
            <a:r>
              <a:rPr lang="en-GB" b="1" dirty="0"/>
              <a:t>Green Computing</a:t>
            </a:r>
            <a:r>
              <a:rPr lang="en-GB" dirty="0"/>
              <a:t> aspects of virtual access service providers within WP4, 5 and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Confluence</a:t>
            </a:r>
            <a:endParaRPr dirty="0"/>
          </a:p>
          <a:p>
            <a:pPr marL="514350" lvl="1" indent="-171450"/>
            <a:r>
              <a:rPr lang="en-US" dirty="0"/>
              <a:t>EGI-ACE main page: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https://confluence.egi.eu/display/EGIACE/EGI-ACE+Home</a:t>
            </a:r>
            <a:endParaRPr lang="en-US" u="sng" dirty="0">
              <a:solidFill>
                <a:schemeClr val="hlink"/>
              </a:solidFill>
            </a:endParaRPr>
          </a:p>
          <a:p>
            <a:pPr marL="514350" lvl="1" indent="-171450"/>
            <a:r>
              <a:rPr lang="en-US" dirty="0"/>
              <a:t>T7.2: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https://confluence.egi.eu/display/EGIACE/WP7.2+Service+Planning+and+Green+Computing</a:t>
            </a:r>
            <a:endParaRPr lang="en-US" u="sng" dirty="0">
              <a:solidFill>
                <a:schemeClr val="hlink"/>
              </a:solidFill>
            </a:endParaRPr>
          </a:p>
          <a:p>
            <a:pPr marL="514350" lvl="1" indent="-171450"/>
            <a:r>
              <a:rPr lang="en-US" dirty="0"/>
              <a:t>Mailing list: </a:t>
            </a:r>
            <a:r>
              <a:rPr lang="en-GB" i="1" dirty="0"/>
              <a:t>egi-ace-wp7-t2 (at) mailman.egi.eu</a:t>
            </a:r>
          </a:p>
          <a:p>
            <a:pPr marL="971550" lvl="2" indent="-171450"/>
            <a:r>
              <a:rPr lang="en-GB" dirty="0"/>
              <a:t>Currently: 7 members - Isabel C., Josh F., Jerome P., Miguel N.-V., Aida P., Alessandro P., </a:t>
            </a:r>
            <a:r>
              <a:rPr lang="en-GB" dirty="0" err="1"/>
              <a:t>Catalin</a:t>
            </a:r>
            <a:r>
              <a:rPr lang="en-GB" dirty="0"/>
              <a:t> C.</a:t>
            </a:r>
          </a:p>
          <a:p>
            <a:pPr marL="971550" lvl="2" indent="-171450"/>
            <a:r>
              <a:rPr lang="en-GB" dirty="0"/>
              <a:t>New people?</a:t>
            </a:r>
            <a:endParaRPr lang="en-US" dirty="0"/>
          </a:p>
          <a:p>
            <a:pPr marL="171450" lvl="0" indent="-171450"/>
            <a:r>
              <a:rPr lang="en-US" dirty="0"/>
              <a:t>Indico: https://</a:t>
            </a:r>
            <a:r>
              <a:rPr lang="en-US" dirty="0" err="1"/>
              <a:t>indico.egi.eu</a:t>
            </a:r>
            <a:r>
              <a:rPr lang="en-US" dirty="0"/>
              <a:t>/category/321/</a:t>
            </a:r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dirty="0"/>
              <a:t>Meeting frequency (?)</a:t>
            </a:r>
            <a:endParaRPr dirty="0"/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Collaboration tools &amp; meetings</a:t>
            </a:r>
            <a:endParaRPr dirty="0"/>
          </a:p>
        </p:txBody>
      </p:sp>
      <p:sp>
        <p:nvSpPr>
          <p:cNvPr id="83" name="Google Shape;83;p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dirty="0"/>
              <a:t>Structure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/>
            <a:r>
              <a:rPr lang="en-US" dirty="0"/>
              <a:t>M1 – M30</a:t>
            </a:r>
          </a:p>
          <a:p>
            <a:pPr marL="171450" lvl="0" indent="-171450"/>
            <a:r>
              <a:rPr lang="en-US" dirty="0"/>
              <a:t>Service Planning - business as usual regarding SMS processes (EGI)</a:t>
            </a:r>
          </a:p>
          <a:p>
            <a:pPr marL="171450" lvl="0" indent="-171450"/>
            <a:r>
              <a:rPr lang="en-US" dirty="0"/>
              <a:t>Green Computing - new activity - training, best practice, KPIs and PUE (CSIC, CNRS, JISC)</a:t>
            </a:r>
          </a:p>
        </p:txBody>
      </p:sp>
    </p:spTree>
    <p:extLst>
      <p:ext uri="{BB962C8B-B14F-4D97-AF65-F5344CB8AC3E}">
        <p14:creationId xmlns:p14="http://schemas.microsoft.com/office/powerpoint/2010/main" val="137671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dirty="0"/>
              <a:t>Deliverables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D7.1 Service Management Tools Technical Plan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(M12)</a:t>
            </a:r>
          </a:p>
          <a:p>
            <a:r>
              <a:rPr lang="en-GB" dirty="0">
                <a:hlinkClick r:id="rId4"/>
              </a:rPr>
              <a:t>D7.2 Status of the SMS Processes</a:t>
            </a:r>
            <a:r>
              <a:rPr lang="en-GB" dirty="0"/>
              <a:t> (M15)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D7.3 Final version of HPC integration handbook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(M18)</a:t>
            </a:r>
          </a:p>
          <a:p>
            <a:r>
              <a:rPr lang="en-GB" u="sng" dirty="0">
                <a:hlinkClick r:id="rId6"/>
              </a:rPr>
              <a:t>D7.4 Green Computing progress and improvements within EGI-ACE</a:t>
            </a:r>
            <a:r>
              <a:rPr lang="en-GB" dirty="0"/>
              <a:t> (M24)</a:t>
            </a:r>
          </a:p>
          <a:p>
            <a:r>
              <a:rPr lang="en-GB" dirty="0">
                <a:hlinkClick r:id="rId7"/>
              </a:rPr>
              <a:t>D7.5 Status of the SMS Processes</a:t>
            </a:r>
            <a:r>
              <a:rPr lang="en-GB" dirty="0"/>
              <a:t> (M29)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5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dirty="0"/>
              <a:t>Milestones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dirty="0">
                <a:hlinkClick r:id="rId3"/>
              </a:rPr>
              <a:t>M7.1 Processes, policies and procedures are in place</a:t>
            </a:r>
            <a:r>
              <a:rPr lang="en-GB" dirty="0"/>
              <a:t> (M06)</a:t>
            </a:r>
            <a:endParaRPr lang="en-GB" sz="1600" dirty="0"/>
          </a:p>
          <a:p>
            <a:r>
              <a:rPr lang="en-GB" dirty="0">
                <a:hlinkClick r:id="rId4"/>
              </a:rPr>
              <a:t>M7.2 Green Computing taskforce has been formed</a:t>
            </a:r>
            <a:r>
              <a:rPr lang="en-GB" dirty="0"/>
              <a:t> (M09)</a:t>
            </a:r>
            <a:endParaRPr lang="en-GB" sz="1600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M7.3 First version of HPC integration handbook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(M12)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hlinkClick r:id="rId6"/>
              </a:rPr>
              <a:t>M7.4 Capacity plans exist for all VA services</a:t>
            </a:r>
            <a:r>
              <a:rPr lang="en-GB" dirty="0"/>
              <a:t> (M18)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830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dirty="0"/>
              <a:t>Green Computing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/>
            <a:r>
              <a:rPr lang="en-US" dirty="0"/>
              <a:t>CSIC, CNRS, JISC to lead activities of this sub-task</a:t>
            </a:r>
          </a:p>
          <a:p>
            <a:pPr marL="800100" lvl="1"/>
            <a:r>
              <a:rPr lang="en-US" dirty="0"/>
              <a:t>Training</a:t>
            </a:r>
          </a:p>
          <a:p>
            <a:pPr marL="800100" lvl="1"/>
            <a:r>
              <a:rPr lang="en-US" dirty="0"/>
              <a:t>Best practices</a:t>
            </a:r>
          </a:p>
          <a:p>
            <a:pPr marL="800100" lvl="1"/>
            <a:r>
              <a:rPr lang="en-US" dirty="0"/>
              <a:t>KPIs</a:t>
            </a:r>
          </a:p>
          <a:p>
            <a:pPr marL="800100" lvl="1"/>
            <a:r>
              <a:rPr lang="en-US" dirty="0"/>
              <a:t>Power Usage Effectiveness</a:t>
            </a:r>
          </a:p>
          <a:p>
            <a:pPr marL="171450" lvl="0" indent="-171450"/>
            <a:r>
              <a:rPr lang="en-US" dirty="0"/>
              <a:t>Liaison with other projects (C-SCALE, EOSC Future, …)</a:t>
            </a:r>
          </a:p>
          <a:p>
            <a:pPr marL="171450" lvl="0" indent="-171450"/>
            <a:r>
              <a:rPr lang="en-US" dirty="0"/>
              <a:t>Dedicated (TF) meetings</a:t>
            </a:r>
          </a:p>
        </p:txBody>
      </p:sp>
    </p:spTree>
    <p:extLst>
      <p:ext uri="{BB962C8B-B14F-4D97-AF65-F5344CB8AC3E}">
        <p14:creationId xmlns:p14="http://schemas.microsoft.com/office/powerpoint/2010/main" val="4358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2579076" y="169145"/>
            <a:ext cx="6351909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US" dirty="0"/>
              <a:t>T7.2 – Service Planning and Green Computing</a:t>
            </a:r>
            <a:endParaRPr dirty="0"/>
          </a:p>
        </p:txBody>
      </p:sp>
      <p:sp>
        <p:nvSpPr>
          <p:cNvPr id="67" name="Google Shape;67;p2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63519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</a:pPr>
            <a:r>
              <a:rPr lang="en-US" dirty="0"/>
              <a:t>Green Computing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176645" y="10644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/>
            <a:r>
              <a:rPr lang="en-US" dirty="0"/>
              <a:t>Project proposal -&gt; Impact</a:t>
            </a:r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171450" lvl="0" indent="-171450"/>
            <a:endParaRPr lang="en-US" dirty="0"/>
          </a:p>
          <a:p>
            <a:pPr marL="0" lvl="0" indent="0">
              <a:buNone/>
            </a:pPr>
            <a:endParaRPr lang="en-GB" sz="1200" b="1" dirty="0"/>
          </a:p>
          <a:p>
            <a:pPr marL="0" lvl="0" indent="0">
              <a:buNone/>
            </a:pPr>
            <a:r>
              <a:rPr lang="en-GB" sz="1200" b="1" dirty="0"/>
              <a:t>“</a:t>
            </a:r>
            <a:r>
              <a:rPr lang="en-GB" sz="1200" dirty="0"/>
              <a:t>Accelerating Clean Energy Innovation”</a:t>
            </a:r>
          </a:p>
          <a:p>
            <a:pPr marL="0" lvl="0" indent="0">
              <a:buNone/>
            </a:pPr>
            <a:r>
              <a:rPr lang="en-GB" sz="1000" u="sng" dirty="0">
                <a:hlinkClick r:id="rId3"/>
              </a:rPr>
              <a:t>https://eur-lex.europa.eu/legal-content/EN/TXT/HTML/?uri=CELEX:52016DC0763&amp;from=EN</a:t>
            </a:r>
            <a:endParaRPr lang="en-US" sz="1000" dirty="0"/>
          </a:p>
          <a:p>
            <a:pPr marL="171450" lvl="0" indent="-171450"/>
            <a:endParaRPr lang="en-US" dirty="0"/>
          </a:p>
        </p:txBody>
      </p:sp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AECDB76C-3843-A745-9B89-E56080423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31" y="1551332"/>
            <a:ext cx="4440936" cy="2077212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3CB7AC4-EE81-1945-A882-1DE71D651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795" y="1285897"/>
            <a:ext cx="4535424" cy="341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934785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552</Words>
  <Application>Microsoft Macintosh PowerPoint</Application>
  <PresentationFormat>On-screen Show (16:9)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Noto Sans Symbols</vt:lpstr>
      <vt:lpstr>HOME</vt:lpstr>
      <vt:lpstr>CONTENT</vt:lpstr>
      <vt:lpstr>EGI-ACE T7.2</vt:lpstr>
      <vt:lpstr>WP7 – Service Delivery and Planning</vt:lpstr>
      <vt:lpstr>T7.2 – Service Planning and Green Computing</vt:lpstr>
      <vt:lpstr>T7.2 – Collaboration tools &amp; meetings</vt:lpstr>
      <vt:lpstr>T7.2 – Service Planning and Green Computing</vt:lpstr>
      <vt:lpstr>T7.2 – Service Planning and Green Computing</vt:lpstr>
      <vt:lpstr>T7.2 – Service Planning and Green Computing</vt:lpstr>
      <vt:lpstr>T7.2 – Service Planning and Green Computing</vt:lpstr>
      <vt:lpstr>T7.2 – Service Planning and Green Computing</vt:lpstr>
      <vt:lpstr>Discussions || Questions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EGI-ACE T7.2</dc:title>
  <dc:subject/>
  <dc:creator>Iulia Popescu</dc:creator>
  <cp:keywords/>
  <dc:description/>
  <cp:lastModifiedBy>Catalin Condurache</cp:lastModifiedBy>
  <cp:revision>16</cp:revision>
  <dcterms:created xsi:type="dcterms:W3CDTF">2019-08-08T08:07:39Z</dcterms:created>
  <dcterms:modified xsi:type="dcterms:W3CDTF">2021-02-19T09:09:26Z</dcterms:modified>
  <cp:category/>
</cp:coreProperties>
</file>