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0" roundtripDataSignature="AMtx7miFsOKG/1AHu54EQI5hPUNFqXmn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4" name="Google Shape;6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c3fe24f8d4_2_3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2" name="Google Shape;232;gc3fe24f8d4_2_34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c3fe24f8d4_2_3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2" name="Google Shape;262;gc3fe24f8d4_2_31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3" name="Google Shape;263;gc3fe24f8d4_2_31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c508dbd31e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9" name="Google Shape;269;gc508dbd31e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0" name="Google Shape;270;gc508dbd31e_0_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c3fe24f8d4_2_34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6" name="Google Shape;276;gc3fe24f8d4_2_34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7" name="Google Shape;277;gc3fe24f8d4_2_34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c508dbd31e_0_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3" name="Google Shape;283;gc508dbd31e_0_2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4" name="Google Shape;284;gc508dbd31e_0_2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1" name="Google Shape;7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c3fe24f8d4_2_32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8" name="Google Shape;78;gc3fe24f8d4_2_3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96253c20e3_1_8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g96253c20e3_1_8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c3fe24f8d4_2_40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2" name="Google Shape;92;gc3fe24f8d4_2_40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c508dbd31e_0_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9" name="Google Shape;99;gc508dbd31e_0_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c3fe24f8d4_2_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gc3fe24f8d4_2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" name="Google Shape;106;gc3fe24f8d4_2_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c3fe24f8d4_2_4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gc3fe24f8d4_2_4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5" name="Google Shape;115;gc3fe24f8d4_2_4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c3fe24f8d4_2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8" name="Google Shape;178;gc3fe24f8d4_2_14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idx="1" type="subTitle"/>
          </p:nvPr>
        </p:nvSpPr>
        <p:spPr>
          <a:xfrm>
            <a:off x="329919" y="2490809"/>
            <a:ext cx="4543746" cy="4801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b="0" i="1" sz="2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10"/>
          <p:cNvSpPr txBox="1"/>
          <p:nvPr>
            <p:ph type="title"/>
          </p:nvPr>
        </p:nvSpPr>
        <p:spPr>
          <a:xfrm>
            <a:off x="329919" y="1948714"/>
            <a:ext cx="4815417" cy="521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 b="1" i="0" sz="3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10"/>
          <p:cNvSpPr txBox="1"/>
          <p:nvPr>
            <p:ph idx="2" type="body"/>
          </p:nvPr>
        </p:nvSpPr>
        <p:spPr>
          <a:xfrm>
            <a:off x="354634" y="3636204"/>
            <a:ext cx="1936583" cy="2509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1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10"/>
          <p:cNvSpPr txBox="1"/>
          <p:nvPr>
            <p:ph idx="3" type="body"/>
          </p:nvPr>
        </p:nvSpPr>
        <p:spPr>
          <a:xfrm>
            <a:off x="354634" y="3353555"/>
            <a:ext cx="1936583" cy="2509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">
  <p:cSld name="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/>
          <p:nvPr>
            <p:ph idx="1" type="body"/>
          </p:nvPr>
        </p:nvSpPr>
        <p:spPr>
          <a:xfrm>
            <a:off x="176645" y="1369219"/>
            <a:ext cx="8754341" cy="3197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83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12"/>
          <p:cNvSpPr txBox="1"/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12"/>
          <p:cNvSpPr txBox="1"/>
          <p:nvPr>
            <p:ph idx="2" type="subTitle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 txBox="1"/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13"/>
          <p:cNvSpPr txBox="1"/>
          <p:nvPr>
            <p:ph idx="1" type="subTitle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2 columns">
  <p:cSld name="Text 2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4"/>
          <p:cNvSpPr txBox="1"/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14"/>
          <p:cNvSpPr txBox="1"/>
          <p:nvPr>
            <p:ph idx="1" type="subTitle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14"/>
          <p:cNvSpPr txBox="1"/>
          <p:nvPr>
            <p:ph idx="2" type="body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83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14"/>
          <p:cNvSpPr txBox="1"/>
          <p:nvPr>
            <p:ph idx="3" type="body"/>
          </p:nvPr>
        </p:nvSpPr>
        <p:spPr>
          <a:xfrm>
            <a:off x="4649932" y="1369219"/>
            <a:ext cx="4317422" cy="3197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83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mns">
  <p:cSld name="3 Column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5"/>
          <p:cNvSpPr txBox="1"/>
          <p:nvPr>
            <p:ph idx="1" type="body"/>
          </p:nvPr>
        </p:nvSpPr>
        <p:spPr>
          <a:xfrm>
            <a:off x="176646" y="1369217"/>
            <a:ext cx="2811410" cy="3197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83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15"/>
          <p:cNvSpPr txBox="1"/>
          <p:nvPr>
            <p:ph idx="2" type="body"/>
          </p:nvPr>
        </p:nvSpPr>
        <p:spPr>
          <a:xfrm>
            <a:off x="3180000" y="1369217"/>
            <a:ext cx="2783999" cy="3197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83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5"/>
          <p:cNvSpPr txBox="1"/>
          <p:nvPr>
            <p:ph idx="3" type="body"/>
          </p:nvPr>
        </p:nvSpPr>
        <p:spPr>
          <a:xfrm>
            <a:off x="6155944" y="1369216"/>
            <a:ext cx="2783999" cy="31973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83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15"/>
          <p:cNvSpPr txBox="1"/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15"/>
          <p:cNvSpPr txBox="1"/>
          <p:nvPr>
            <p:ph idx="4" type="subTitle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+ image">
  <p:cSld name="Text + image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/>
          <p:nvPr>
            <p:ph idx="2" type="pic"/>
          </p:nvPr>
        </p:nvSpPr>
        <p:spPr>
          <a:xfrm>
            <a:off x="4649933" y="1370013"/>
            <a:ext cx="4275858" cy="319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16"/>
          <p:cNvSpPr txBox="1"/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6"/>
          <p:cNvSpPr txBox="1"/>
          <p:nvPr>
            <p:ph idx="1" type="subTitle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6"/>
          <p:cNvSpPr txBox="1"/>
          <p:nvPr>
            <p:ph idx="3" type="body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83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">
  <p:cSld name="end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96253c20e3_1_117"/>
          <p:cNvSpPr txBox="1"/>
          <p:nvPr/>
        </p:nvSpPr>
        <p:spPr>
          <a:xfrm>
            <a:off x="723100" y="4558808"/>
            <a:ext cx="2173800" cy="3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b="1" i="0" lang="en-US" sz="7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The work of the EGI Foundation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b="0" i="1" lang="en-US" sz="7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is partly funded by the European Commission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b="0" i="1" lang="en-US" sz="7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under H2020 Framework Programme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56;g96253c20e3_1_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6761" y="4558808"/>
            <a:ext cx="471315" cy="309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>
  <p:cSld name="Title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c3fe24f8d4_2_257"/>
          <p:cNvSpPr txBox="1"/>
          <p:nvPr>
            <p:ph idx="1" type="subTitle"/>
          </p:nvPr>
        </p:nvSpPr>
        <p:spPr>
          <a:xfrm>
            <a:off x="329919" y="2490809"/>
            <a:ext cx="45438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b="0" i="1" sz="2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gc3fe24f8d4_2_257"/>
          <p:cNvSpPr txBox="1"/>
          <p:nvPr>
            <p:ph type="title"/>
          </p:nvPr>
        </p:nvSpPr>
        <p:spPr>
          <a:xfrm>
            <a:off x="329919" y="1948714"/>
            <a:ext cx="4815300" cy="5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 b="1" i="0" sz="3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gc3fe24f8d4_2_257"/>
          <p:cNvSpPr txBox="1"/>
          <p:nvPr>
            <p:ph idx="2" type="body"/>
          </p:nvPr>
        </p:nvSpPr>
        <p:spPr>
          <a:xfrm>
            <a:off x="354634" y="3636204"/>
            <a:ext cx="1936500" cy="2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1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gc3fe24f8d4_2_257"/>
          <p:cNvSpPr txBox="1"/>
          <p:nvPr>
            <p:ph idx="3" type="body"/>
          </p:nvPr>
        </p:nvSpPr>
        <p:spPr>
          <a:xfrm>
            <a:off x="354634" y="3353555"/>
            <a:ext cx="1936500" cy="2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.png"/><Relationship Id="rId3" Type="http://schemas.openxmlformats.org/officeDocument/2006/relationships/image" Target="../media/image11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slideLayout" Target="../slideLayouts/slideLayout1.xml"/><Relationship Id="rId7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5.png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6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/>
        </p:nvSpPr>
        <p:spPr>
          <a:xfrm>
            <a:off x="546242" y="816345"/>
            <a:ext cx="1656681" cy="358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www.egi.eu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E67AD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@EGI_eInfra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9"/>
          <p:cNvSpPr txBox="1"/>
          <p:nvPr/>
        </p:nvSpPr>
        <p:spPr>
          <a:xfrm>
            <a:off x="723100" y="4558808"/>
            <a:ext cx="2173781" cy="3090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b="1" i="0" lang="en-US" sz="7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The work of the EGI Foundation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b="0" i="1" lang="en-US" sz="7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is partly funded by the European Commission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b="0" i="1" lang="en-US" sz="7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under H2020 Framework Programme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6761" y="4558808"/>
            <a:ext cx="471315" cy="309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2418" y="1050147"/>
            <a:ext cx="133824" cy="118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60238" y="2080636"/>
            <a:ext cx="2136858" cy="1641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32986" y="892073"/>
            <a:ext cx="113256" cy="11895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9"/>
          <p:cNvSpPr txBox="1"/>
          <p:nvPr/>
        </p:nvSpPr>
        <p:spPr>
          <a:xfrm>
            <a:off x="2624575" y="53846"/>
            <a:ext cx="4091495" cy="443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EGI: Advanced Computing for Research</a:t>
            </a:r>
            <a:endParaRPr b="1" i="0" sz="1800" u="none" cap="none" strike="noStrik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1"/>
          <p:cNvSpPr txBox="1"/>
          <p:nvPr/>
        </p:nvSpPr>
        <p:spPr>
          <a:xfrm>
            <a:off x="6359778" y="4909725"/>
            <a:ext cx="980136" cy="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@EGI_eInfra</a:t>
            </a:r>
            <a:endParaRPr b="0" i="0" sz="800" u="none" cap="none" strike="noStrik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11"/>
          <p:cNvSpPr txBox="1"/>
          <p:nvPr/>
        </p:nvSpPr>
        <p:spPr>
          <a:xfrm>
            <a:off x="5481272" y="4909682"/>
            <a:ext cx="716899" cy="1619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www.egi.eu</a:t>
            </a:r>
            <a:endParaRPr b="0" i="0" sz="800" u="none" cap="none" strike="noStrik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" name="Google Shape;25;p11"/>
          <p:cNvCxnSpPr/>
          <p:nvPr/>
        </p:nvCxnSpPr>
        <p:spPr>
          <a:xfrm>
            <a:off x="6150117" y="4965272"/>
            <a:ext cx="0" cy="178228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6" name="Google Shape;26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52255" y="61362"/>
            <a:ext cx="523131" cy="402662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1"/>
          <p:cNvSpPr txBox="1"/>
          <p:nvPr/>
        </p:nvSpPr>
        <p:spPr>
          <a:xfrm>
            <a:off x="7425798" y="4923175"/>
            <a:ext cx="7170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-US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05</a:t>
            </a:r>
            <a:r>
              <a:rPr b="1" i="0" lang="en-US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b="1" lang="en-US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1" i="0" lang="en-US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/202</a:t>
            </a:r>
            <a:r>
              <a:rPr b="1" lang="en-US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b="1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1"/>
          <p:cNvSpPr txBox="1"/>
          <p:nvPr/>
        </p:nvSpPr>
        <p:spPr>
          <a:xfrm>
            <a:off x="8783491" y="4915226"/>
            <a:ext cx="389850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b="1" i="0" lang="en-US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29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76638" y="4965272"/>
            <a:ext cx="119690" cy="106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29503" y="4965701"/>
            <a:ext cx="93380" cy="9807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confluence.egi.eu/display/EGIBG/Working+Group%3A+Data+Transfer" TargetMode="External"/><Relationship Id="rId4" Type="http://schemas.openxmlformats.org/officeDocument/2006/relationships/hyperlink" Target="https://confluence.egi.eu/display/EGIBG/Working+Group%3A+Data+Transfer" TargetMode="External"/><Relationship Id="rId5" Type="http://schemas.openxmlformats.org/officeDocument/2006/relationships/image" Target="../media/image1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onezone-panosc.egi.eu/ozw/onezone/i" TargetMode="External"/><Relationship Id="rId4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1" Type="http://schemas.openxmlformats.org/officeDocument/2006/relationships/image" Target="../media/image16.png"/><Relationship Id="rId10" Type="http://schemas.openxmlformats.org/officeDocument/2006/relationships/image" Target="../media/image17.png"/><Relationship Id="rId9" Type="http://schemas.openxmlformats.org/officeDocument/2006/relationships/image" Target="../media/image14.png"/><Relationship Id="rId5" Type="http://schemas.openxmlformats.org/officeDocument/2006/relationships/image" Target="../media/image7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"/>
          <p:cNvSpPr txBox="1"/>
          <p:nvPr>
            <p:ph type="title"/>
          </p:nvPr>
        </p:nvSpPr>
        <p:spPr>
          <a:xfrm>
            <a:off x="329919" y="1948714"/>
            <a:ext cx="48153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lang="en-US"/>
              <a:t>Data Transfer WG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lang="en-US" sz="1500"/>
              <a:t>3rd</a:t>
            </a:r>
            <a:r>
              <a:rPr lang="en-US" sz="1500"/>
              <a:t> meeting</a:t>
            </a:r>
            <a:endParaRPr sz="1500"/>
          </a:p>
        </p:txBody>
      </p:sp>
      <p:sp>
        <p:nvSpPr>
          <p:cNvPr id="67" name="Google Shape;67;p1"/>
          <p:cNvSpPr txBox="1"/>
          <p:nvPr>
            <p:ph idx="2" type="body"/>
          </p:nvPr>
        </p:nvSpPr>
        <p:spPr>
          <a:xfrm>
            <a:off x="354634" y="3636204"/>
            <a:ext cx="2055600" cy="2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rPr lang="en-US"/>
              <a:t>EGI Foundation</a:t>
            </a:r>
            <a:endParaRPr/>
          </a:p>
        </p:txBody>
      </p:sp>
      <p:sp>
        <p:nvSpPr>
          <p:cNvPr id="68" name="Google Shape;68;p1"/>
          <p:cNvSpPr txBox="1"/>
          <p:nvPr>
            <p:ph idx="3" type="body"/>
          </p:nvPr>
        </p:nvSpPr>
        <p:spPr>
          <a:xfrm>
            <a:off x="354634" y="3353555"/>
            <a:ext cx="1936500" cy="2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/>
              <a:t>Andrea Manzi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c3fe24f8d4_2_346"/>
          <p:cNvSpPr txBox="1"/>
          <p:nvPr/>
        </p:nvSpPr>
        <p:spPr>
          <a:xfrm>
            <a:off x="6687800" y="3890350"/>
            <a:ext cx="2351100" cy="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Health</a:t>
            </a:r>
            <a:r>
              <a:rPr lang="en-US" sz="2000"/>
              <a:t> 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b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Medicine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gc3fe24f8d4_2_346"/>
          <p:cNvSpPr txBox="1"/>
          <p:nvPr/>
        </p:nvSpPr>
        <p:spPr>
          <a:xfrm>
            <a:off x="4433155" y="4228269"/>
            <a:ext cx="2139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Climate</a:t>
            </a:r>
            <a:b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research 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gc3fe24f8d4_2_346"/>
          <p:cNvSpPr txBox="1"/>
          <p:nvPr/>
        </p:nvSpPr>
        <p:spPr>
          <a:xfrm>
            <a:off x="0" y="4414017"/>
            <a:ext cx="26793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Energy and Physical Sciences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gc3fe24f8d4_2_346"/>
          <p:cNvSpPr/>
          <p:nvPr/>
        </p:nvSpPr>
        <p:spPr>
          <a:xfrm>
            <a:off x="8167262" y="1244447"/>
            <a:ext cx="940500" cy="940500"/>
          </a:xfrm>
          <a:prstGeom prst="ellipse">
            <a:avLst/>
          </a:prstGeom>
          <a:solidFill>
            <a:srgbClr val="8C9FD2">
              <a:alpha val="447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gc3fe24f8d4_2_346"/>
          <p:cNvSpPr txBox="1"/>
          <p:nvPr/>
        </p:nvSpPr>
        <p:spPr>
          <a:xfrm>
            <a:off x="8305009" y="1382194"/>
            <a:ext cx="665100" cy="6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150" lIns="10150" spcFirstLastPara="1" rIns="10150" wrap="square" tIns="101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Earthquake response and landslide analysis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gc3fe24f8d4_2_346"/>
          <p:cNvSpPr/>
          <p:nvPr/>
        </p:nvSpPr>
        <p:spPr>
          <a:xfrm>
            <a:off x="6508590" y="2098753"/>
            <a:ext cx="940500" cy="940500"/>
          </a:xfrm>
          <a:prstGeom prst="ellipse">
            <a:avLst/>
          </a:prstGeom>
          <a:solidFill>
            <a:srgbClr val="FFD966">
              <a:alpha val="447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gc3fe24f8d4_2_346"/>
          <p:cNvSpPr txBox="1"/>
          <p:nvPr/>
        </p:nvSpPr>
        <p:spPr>
          <a:xfrm>
            <a:off x="6594805" y="2236499"/>
            <a:ext cx="716700" cy="6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150" lIns="10150" spcFirstLastPara="1" rIns="10150" wrap="square" tIns="101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VIRGO </a:t>
            </a:r>
            <a:b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(gravitational waves)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gc3fe24f8d4_2_346"/>
          <p:cNvSpPr/>
          <p:nvPr/>
        </p:nvSpPr>
        <p:spPr>
          <a:xfrm>
            <a:off x="7334088" y="2949847"/>
            <a:ext cx="940500" cy="940500"/>
          </a:xfrm>
          <a:prstGeom prst="ellipse">
            <a:avLst/>
          </a:prstGeom>
          <a:solidFill>
            <a:schemeClr val="accent2">
              <a:alpha val="4471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gc3fe24f8d4_2_346"/>
          <p:cNvSpPr txBox="1"/>
          <p:nvPr/>
        </p:nvSpPr>
        <p:spPr>
          <a:xfrm>
            <a:off x="7471835" y="3087594"/>
            <a:ext cx="665100" cy="6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150" lIns="10150" spcFirstLastPara="1" rIns="10150" wrap="square" tIns="101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PHIRI (population health)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gc3fe24f8d4_2_346"/>
          <p:cNvSpPr/>
          <p:nvPr/>
        </p:nvSpPr>
        <p:spPr>
          <a:xfrm>
            <a:off x="7329177" y="2118947"/>
            <a:ext cx="940500" cy="940500"/>
          </a:xfrm>
          <a:prstGeom prst="ellipse">
            <a:avLst/>
          </a:prstGeom>
          <a:solidFill>
            <a:srgbClr val="FFD966">
              <a:alpha val="447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gc3fe24f8d4_2_346"/>
          <p:cNvSpPr txBox="1"/>
          <p:nvPr/>
        </p:nvSpPr>
        <p:spPr>
          <a:xfrm>
            <a:off x="7466924" y="2256695"/>
            <a:ext cx="665100" cy="6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150" lIns="10150" spcFirstLastPara="1" rIns="10150" wrap="square" tIns="101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MeerKAT workflows (astronomy)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gc3fe24f8d4_2_346"/>
          <p:cNvSpPr/>
          <p:nvPr/>
        </p:nvSpPr>
        <p:spPr>
          <a:xfrm>
            <a:off x="6481149" y="1267854"/>
            <a:ext cx="940500" cy="940500"/>
          </a:xfrm>
          <a:prstGeom prst="ellipse">
            <a:avLst/>
          </a:prstGeom>
          <a:solidFill>
            <a:srgbClr val="8C9FD2">
              <a:alpha val="447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6" name="Google Shape;246;gc3fe24f8d4_2_346"/>
          <p:cNvGrpSpPr/>
          <p:nvPr/>
        </p:nvGrpSpPr>
        <p:grpSpPr>
          <a:xfrm>
            <a:off x="2058417" y="1912251"/>
            <a:ext cx="3026097" cy="2937658"/>
            <a:chOff x="1534904" y="1114254"/>
            <a:chExt cx="3026097" cy="2937658"/>
          </a:xfrm>
        </p:grpSpPr>
        <p:sp>
          <p:nvSpPr>
            <p:cNvPr id="247" name="Google Shape;247;gc3fe24f8d4_2_346"/>
            <p:cNvSpPr/>
            <p:nvPr/>
          </p:nvSpPr>
          <p:spPr>
            <a:xfrm>
              <a:off x="2107406" y="1114254"/>
              <a:ext cx="1881300" cy="1881300"/>
            </a:xfrm>
            <a:prstGeom prst="ellipse">
              <a:avLst/>
            </a:prstGeom>
            <a:solidFill>
              <a:srgbClr val="3A66B1">
                <a:alpha val="44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b="1" lang="en-US" sz="2300"/>
                <a:t>4</a:t>
              </a:r>
              <a:r>
                <a:rPr b="1" i="0" lang="en-US" sz="23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Data Spaces</a:t>
              </a:r>
              <a:endParaRPr b="1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gc3fe24f8d4_2_346"/>
            <p:cNvSpPr/>
            <p:nvPr/>
          </p:nvSpPr>
          <p:spPr>
            <a:xfrm>
              <a:off x="3620501" y="2761627"/>
              <a:ext cx="940500" cy="940500"/>
            </a:xfrm>
            <a:prstGeom prst="ellipse">
              <a:avLst/>
            </a:prstGeom>
            <a:solidFill>
              <a:srgbClr val="A8D08C">
                <a:alpha val="44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gc3fe24f8d4_2_346"/>
            <p:cNvSpPr txBox="1"/>
            <p:nvPr/>
          </p:nvSpPr>
          <p:spPr>
            <a:xfrm>
              <a:off x="3758248" y="2899374"/>
              <a:ext cx="665100" cy="66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OPENCoastS (circulation forecast)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gc3fe24f8d4_2_346"/>
            <p:cNvSpPr/>
            <p:nvPr/>
          </p:nvSpPr>
          <p:spPr>
            <a:xfrm>
              <a:off x="2954040" y="3111412"/>
              <a:ext cx="940500" cy="940500"/>
            </a:xfrm>
            <a:prstGeom prst="ellipse">
              <a:avLst/>
            </a:prstGeom>
            <a:solidFill>
              <a:srgbClr val="A8D08C">
                <a:alpha val="44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gc3fe24f8d4_2_346"/>
            <p:cNvSpPr txBox="1"/>
            <p:nvPr/>
          </p:nvSpPr>
          <p:spPr>
            <a:xfrm>
              <a:off x="3091787" y="3249159"/>
              <a:ext cx="665100" cy="66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ENES</a:t>
              </a:r>
              <a:br>
                <a:rPr b="0" i="0" lang="en-US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0" i="0" lang="en-US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(climate analytics)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gc3fe24f8d4_2_346"/>
            <p:cNvSpPr/>
            <p:nvPr/>
          </p:nvSpPr>
          <p:spPr>
            <a:xfrm>
              <a:off x="2201365" y="3111412"/>
              <a:ext cx="940500" cy="940500"/>
            </a:xfrm>
            <a:prstGeom prst="ellipse">
              <a:avLst/>
            </a:prstGeom>
            <a:solidFill>
              <a:srgbClr val="FFD966">
                <a:alpha val="44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gc3fe24f8d4_2_346"/>
            <p:cNvSpPr txBox="1"/>
            <p:nvPr/>
          </p:nvSpPr>
          <p:spPr>
            <a:xfrm>
              <a:off x="2287580" y="3249159"/>
              <a:ext cx="716700" cy="66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PROMINENCE (fusion physics)</a:t>
              </a:r>
              <a:endPara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gc3fe24f8d4_2_346"/>
            <p:cNvSpPr/>
            <p:nvPr/>
          </p:nvSpPr>
          <p:spPr>
            <a:xfrm>
              <a:off x="1534904" y="2761627"/>
              <a:ext cx="940500" cy="940500"/>
            </a:xfrm>
            <a:prstGeom prst="ellipse">
              <a:avLst/>
            </a:prstGeom>
            <a:solidFill>
              <a:srgbClr val="FFD966">
                <a:alpha val="44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gc3fe24f8d4_2_346"/>
            <p:cNvSpPr txBox="1"/>
            <p:nvPr/>
          </p:nvSpPr>
          <p:spPr>
            <a:xfrm>
              <a:off x="1672651" y="2899374"/>
              <a:ext cx="665100" cy="66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LOFAR science products (astronomy)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6" name="Google Shape;256;gc3fe24f8d4_2_346"/>
          <p:cNvSpPr txBox="1"/>
          <p:nvPr/>
        </p:nvSpPr>
        <p:spPr>
          <a:xfrm>
            <a:off x="6618896" y="1405601"/>
            <a:ext cx="665100" cy="6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150" lIns="10150" spcFirstLastPara="1" rIns="10150" wrap="square" tIns="101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EISCAT_3D Data Portal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(atmospheric physics)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gc3fe24f8d4_2_346"/>
          <p:cNvSpPr txBox="1"/>
          <p:nvPr/>
        </p:nvSpPr>
        <p:spPr>
          <a:xfrm>
            <a:off x="6594800" y="846071"/>
            <a:ext cx="2537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2300"/>
              <a:t>5</a:t>
            </a:r>
            <a:r>
              <a:rPr b="1" i="0" lang="en-US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Early Adopters</a:t>
            </a:r>
            <a:endParaRPr b="1" i="0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gc3fe24f8d4_2_346"/>
          <p:cNvSpPr txBox="1"/>
          <p:nvPr>
            <p:ph type="title"/>
          </p:nvPr>
        </p:nvSpPr>
        <p:spPr>
          <a:xfrm>
            <a:off x="2579075" y="92950"/>
            <a:ext cx="54096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/>
              <a:t>Communities with data transfer needs</a:t>
            </a:r>
            <a:endParaRPr/>
          </a:p>
        </p:txBody>
      </p:sp>
      <p:sp>
        <p:nvSpPr>
          <p:cNvPr id="259" name="Google Shape;259;gc3fe24f8d4_2_346"/>
          <p:cNvSpPr txBox="1"/>
          <p:nvPr/>
        </p:nvSpPr>
        <p:spPr>
          <a:xfrm>
            <a:off x="3738006" y="1222593"/>
            <a:ext cx="2880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Environmental</a:t>
            </a:r>
            <a:b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Sciences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c3fe24f8d4_2_315"/>
          <p:cNvSpPr txBox="1"/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US"/>
              <a:t>Data Spaces and Early adopters with Data </a:t>
            </a:r>
            <a:r>
              <a:rPr lang="en-US"/>
              <a:t>transfer</a:t>
            </a:r>
            <a:r>
              <a:rPr lang="en-US"/>
              <a:t> needs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t/>
            </a:r>
            <a:endParaRPr/>
          </a:p>
        </p:txBody>
      </p:sp>
      <p:sp>
        <p:nvSpPr>
          <p:cNvPr id="266" name="Google Shape;266;gc3fe24f8d4_2_315"/>
          <p:cNvSpPr txBox="1"/>
          <p:nvPr/>
        </p:nvSpPr>
        <p:spPr>
          <a:xfrm>
            <a:off x="332700" y="970525"/>
            <a:ext cx="8478600" cy="40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US" sz="2000"/>
              <a:t>Data spaces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lang="en-US" sz="2000"/>
              <a:t>OpenCoasts → </a:t>
            </a:r>
            <a:r>
              <a:rPr lang="en-US" sz="2000"/>
              <a:t>improve</a:t>
            </a:r>
            <a:r>
              <a:rPr lang="en-US" sz="2000"/>
              <a:t> data transfers </a:t>
            </a:r>
            <a:r>
              <a:rPr lang="en-US" sz="2000"/>
              <a:t>between</a:t>
            </a:r>
            <a:r>
              <a:rPr lang="en-US" sz="2000"/>
              <a:t> sites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ENES →  Support for data sharing ( DataHub)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Prominence →  Support for data sharing (DataHub)</a:t>
            </a:r>
            <a:endParaRPr sz="2000"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 sz="1800"/>
              <a:t>LOFAR →  Rucio/FTS</a:t>
            </a:r>
            <a:endParaRPr sz="1000">
              <a:solidFill>
                <a:schemeClr val="dk1"/>
              </a:solidFill>
            </a:endParaRPr>
          </a:p>
          <a:p>
            <a:pPr indent="-3746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1800">
                <a:solidFill>
                  <a:schemeClr val="dk1"/>
                </a:solidFill>
              </a:rPr>
              <a:t>Early Adopters</a:t>
            </a:r>
            <a:endParaRPr sz="1800">
              <a:solidFill>
                <a:schemeClr val="dk1"/>
              </a:solidFill>
            </a:endParaRPr>
          </a:p>
          <a:p>
            <a:pPr indent="-3746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-US" sz="1800">
                <a:solidFill>
                  <a:schemeClr val="dk1"/>
                </a:solidFill>
              </a:rPr>
              <a:t>EISCAT_3D →  Rucio/FTS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-US" sz="1800">
                <a:solidFill>
                  <a:schemeClr val="dk1"/>
                </a:solidFill>
              </a:rPr>
              <a:t>Terradue →  FTS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-US" sz="1800">
                <a:solidFill>
                  <a:schemeClr val="dk1"/>
                </a:solidFill>
              </a:rPr>
              <a:t>Virgo → Rucio/FTS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-US" sz="1800">
                <a:solidFill>
                  <a:schemeClr val="dk1"/>
                </a:solidFill>
              </a:rPr>
              <a:t>MeerKat → FTS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-US" sz="1800">
                <a:solidFill>
                  <a:schemeClr val="dk1"/>
                </a:solidFill>
              </a:rPr>
              <a:t>PHIRI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>
                <a:solidFill>
                  <a:schemeClr val="dk1"/>
                </a:solidFill>
              </a:rPr>
              <a:t>Experiments selected via Open Calls  (3 per year)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>
                <a:solidFill>
                  <a:schemeClr val="dk1"/>
                </a:solidFill>
              </a:rPr>
              <a:t>Plan to include some of the communities in the W</a:t>
            </a:r>
            <a:r>
              <a:rPr lang="en-US" sz="1800">
                <a:solidFill>
                  <a:schemeClr val="dk1"/>
                </a:solidFill>
              </a:rPr>
              <a:t>G</a:t>
            </a:r>
            <a:endParaRPr sz="15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c508dbd31e_0_6"/>
          <p:cNvSpPr txBox="1"/>
          <p:nvPr>
            <p:ph type="title"/>
          </p:nvPr>
        </p:nvSpPr>
        <p:spPr>
          <a:xfrm>
            <a:off x="2579075" y="169150"/>
            <a:ext cx="54876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Rucio-&gt;FTS-&gt; Storage and EGI-Checkin</a:t>
            </a:r>
            <a:endParaRPr/>
          </a:p>
        </p:txBody>
      </p:sp>
      <p:sp>
        <p:nvSpPr>
          <p:cNvPr id="273" name="Google Shape;273;gc508dbd31e_0_6"/>
          <p:cNvSpPr txBox="1"/>
          <p:nvPr/>
        </p:nvSpPr>
        <p:spPr>
          <a:xfrm>
            <a:off x="332700" y="970525"/>
            <a:ext cx="8478600" cy="392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Leverage the work coming from the WLCG DOMA WGs and WLCG Auhtz WG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Replacing gridftp transfers with HTTP TPC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Replacing X509 with JWT tokens with OAuth/OpenID connect flows in all the chain (Rucio-&gt;FTS-&gt; Storages)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Similar to what is under piloting at HIFIS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2" marL="13716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“only” FTS + dCache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up the integration of the components with EGI Checkin and identify missing steps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Activities already scheduled for the next EGI project (EGI-ACE), e.g. full EGI Checkin integration in  Rucio and FTS</a:t>
            </a:r>
            <a:r>
              <a:rPr lang="en-US" sz="1100">
                <a:solidFill>
                  <a:schemeClr val="dk1"/>
                </a:solidFill>
              </a:rPr>
              <a:t> 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sz="15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c3fe24f8d4_2_340"/>
          <p:cNvSpPr txBox="1"/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US"/>
              <a:t>Horizon Europe Destination 3 assessment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t/>
            </a:r>
            <a:endParaRPr/>
          </a:p>
        </p:txBody>
      </p:sp>
      <p:sp>
        <p:nvSpPr>
          <p:cNvPr id="280" name="Google Shape;280;gc3fe24f8d4_2_340"/>
          <p:cNvSpPr txBox="1"/>
          <p:nvPr/>
        </p:nvSpPr>
        <p:spPr>
          <a:xfrm>
            <a:off x="295300" y="1049050"/>
            <a:ext cx="8209200" cy="312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Horizon Europe Destination 3 (2021 and 2022)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317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sharing in the common European data space 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3175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Strengthening Europe’s data analytics capacity 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3175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High-end computing for exascale performance and beyond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1300" lvl="1" marL="6350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Actions in this heading will be entirely implemented in the Joint Undertaking EuroHPC.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317500" rtl="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Cloud to Edge to IoT for European Data </a:t>
            </a:r>
            <a:r>
              <a:rPr lang="en-US" sz="2000">
                <a:solidFill>
                  <a:schemeClr val="dk1"/>
                </a:solidFill>
              </a:rPr>
              <a:t> </a:t>
            </a:r>
            <a:endParaRPr sz="15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c508dbd31e_0_29"/>
          <p:cNvSpPr txBox="1"/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US"/>
              <a:t>Horizon Europe Destination 3 assessment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t/>
            </a:r>
            <a:endParaRPr/>
          </a:p>
        </p:txBody>
      </p:sp>
      <p:sp>
        <p:nvSpPr>
          <p:cNvPr id="287" name="Google Shape;287;gc508dbd31e_0_29"/>
          <p:cNvSpPr txBox="1"/>
          <p:nvPr/>
        </p:nvSpPr>
        <p:spPr>
          <a:xfrm>
            <a:off x="295300" y="1049050"/>
            <a:ext cx="8209200" cy="43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47650" lvl="0" marL="317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Char char="●"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Possible interest for  EGI 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3175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●"/>
            </a:pPr>
            <a: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HORIZON-CL4-2021-DATA-01-03: Technologies for data management (IA)</a:t>
            </a:r>
            <a:endParaRPr b="1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6350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new secure and energy-efficient data management tools improving the usability and discoverability of data in different contexts, covering data provenance, data quality management (such as data cleaning, validation, enrichment, co-creation, identification of bias and correlations), improving data interoperability, metadata management (automated ways of labelling and describing data, data linkage), and ensuring data security and integrity. 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6350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3175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●"/>
            </a:pPr>
            <a: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HORIZON-CL4-2021-DATA-01-04: Extreme data mining, aggregation and analytics technologies (RIA) </a:t>
            </a:r>
            <a:endParaRPr b="1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1" marL="6350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(technologies, tools and services for data mining (searching and processing) of large, constantly growing amounts and varieties of data, and/or extremely sparse/dispersed/heterogeneous/multilingual data (stored centrally or in distributed systems), in particular IoT and/or industrial/business/administrative/environmental/societal data.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635000" rtl="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"/>
          <p:cNvSpPr txBox="1"/>
          <p:nvPr>
            <p:ph idx="1" type="body"/>
          </p:nvPr>
        </p:nvSpPr>
        <p:spPr>
          <a:xfrm>
            <a:off x="176645" y="988219"/>
            <a:ext cx="8754300" cy="31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46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 sz="2300"/>
              <a:t>Current Pilots status</a:t>
            </a:r>
            <a:endParaRPr sz="2300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-3746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 sz="2300"/>
              <a:t>Possible new activities</a:t>
            </a:r>
            <a:endParaRPr sz="2300"/>
          </a:p>
          <a:p>
            <a:pPr indent="-3746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Char char="▪"/>
            </a:pPr>
            <a:r>
              <a:rPr lang="en-US" sz="2300"/>
              <a:t>EGI-ACE intro and possible new pilots </a:t>
            </a:r>
            <a:endParaRPr sz="2300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300"/>
          </a:p>
          <a:p>
            <a:pPr indent="-3746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 sz="2300"/>
              <a:t>Horizon Europe Destination 3 assessment</a:t>
            </a:r>
            <a:endParaRPr sz="2300"/>
          </a:p>
          <a:p>
            <a:pPr indent="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300"/>
          </a:p>
          <a:p>
            <a:pPr indent="-3746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 sz="2300"/>
              <a:t>RDA BoF on Data Movement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74" name="Google Shape;74;p2"/>
          <p:cNvSpPr txBox="1"/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/>
              <a:t>Outline</a:t>
            </a:r>
            <a:endParaRPr/>
          </a:p>
        </p:txBody>
      </p:sp>
      <p:sp>
        <p:nvSpPr>
          <p:cNvPr id="75" name="Google Shape;75;p2"/>
          <p:cNvSpPr txBox="1"/>
          <p:nvPr>
            <p:ph idx="2" type="subTitle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c3fe24f8d4_2_325"/>
          <p:cNvSpPr txBox="1"/>
          <p:nvPr>
            <p:ph idx="1" type="body"/>
          </p:nvPr>
        </p:nvSpPr>
        <p:spPr>
          <a:xfrm>
            <a:off x="176645" y="988219"/>
            <a:ext cx="8754300" cy="31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46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 sz="2300" u="sng">
                <a:solidFill>
                  <a:schemeClr val="hlink"/>
                </a:solidFill>
                <a:hlinkClick r:id="rId3"/>
              </a:rPr>
              <a:t>https://confluence.egi.eu/display/EGIBG/Working+Group%3A+Data+Transfe</a:t>
            </a:r>
            <a:r>
              <a:rPr lang="en-US" sz="2300" u="sng">
                <a:solidFill>
                  <a:schemeClr val="hlink"/>
                </a:solidFill>
                <a:hlinkClick r:id="rId4"/>
              </a:rPr>
              <a:t>r</a:t>
            </a:r>
            <a:endParaRPr sz="2300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81" name="Google Shape;81;gc3fe24f8d4_2_325"/>
          <p:cNvSpPr txBox="1"/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/>
              <a:t>New  Confluence page</a:t>
            </a:r>
            <a:endParaRPr/>
          </a:p>
        </p:txBody>
      </p:sp>
      <p:sp>
        <p:nvSpPr>
          <p:cNvPr id="82" name="Google Shape;82;gc3fe24f8d4_2_325"/>
          <p:cNvSpPr txBox="1"/>
          <p:nvPr>
            <p:ph idx="2" type="subTitle"/>
          </p:nvPr>
        </p:nvSpPr>
        <p:spPr>
          <a:xfrm>
            <a:off x="2579076" y="628358"/>
            <a:ext cx="4728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83" name="Google Shape;83;gc3fe24f8d4_2_3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2225" y="1863875"/>
            <a:ext cx="8423149" cy="2996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6253c20e3_1_85"/>
          <p:cNvSpPr txBox="1"/>
          <p:nvPr>
            <p:ph idx="1" type="body"/>
          </p:nvPr>
        </p:nvSpPr>
        <p:spPr>
          <a:xfrm>
            <a:off x="194850" y="771576"/>
            <a:ext cx="8776500" cy="37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1800"/>
          </a:p>
          <a:p>
            <a:pPr indent="-3492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b="1" lang="en-US" sz="1900"/>
              <a:t>Rucio Multi-VO</a:t>
            </a:r>
            <a:r>
              <a:rPr lang="en-US" sz="1900"/>
              <a:t> implementation at STFC: evaluation and testing by EGI and interested communities</a:t>
            </a:r>
            <a:endParaRPr sz="1900"/>
          </a:p>
          <a:p>
            <a:pPr indent="-34925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▪"/>
            </a:pPr>
            <a:r>
              <a:rPr lang="en-US" sz="1900"/>
              <a:t>STFC and EGI staff →  </a:t>
            </a:r>
            <a:r>
              <a:rPr lang="en-US" sz="1900">
                <a:solidFill>
                  <a:srgbClr val="CC0000"/>
                </a:solidFill>
              </a:rPr>
              <a:t>DIDN’T START, </a:t>
            </a:r>
            <a:endParaRPr sz="1900">
              <a:solidFill>
                <a:srgbClr val="CC0000"/>
              </a:solidFill>
            </a:endParaRPr>
          </a:p>
          <a:p>
            <a:pPr indent="-349250" lvl="2" marL="13716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o"/>
            </a:pPr>
            <a:r>
              <a:rPr lang="en-US" sz="1900">
                <a:solidFill>
                  <a:srgbClr val="CC0000"/>
                </a:solidFill>
              </a:rPr>
              <a:t>WAITING FOR STFC TO FIX SOME BUGS DISCOVERED </a:t>
            </a:r>
            <a:endParaRPr sz="1900">
              <a:solidFill>
                <a:srgbClr val="CC0000"/>
              </a:solidFill>
            </a:endParaRPr>
          </a:p>
          <a:p>
            <a:pPr indent="-3492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b="1" lang="en-US" sz="1900"/>
              <a:t>PANOSC Globus and OneData evaluation</a:t>
            </a:r>
            <a:r>
              <a:rPr lang="en-US" sz="1900"/>
              <a:t> (for different use cases)</a:t>
            </a:r>
            <a:endParaRPr sz="1900"/>
          </a:p>
          <a:p>
            <a:pPr indent="-34925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▪"/>
            </a:pPr>
            <a:r>
              <a:rPr lang="en-US" sz="1900"/>
              <a:t>PaNOSC RIs + EGI for OneData pilot (supported by OneData Team) →  </a:t>
            </a:r>
            <a:r>
              <a:rPr lang="en-US" sz="1900">
                <a:solidFill>
                  <a:srgbClr val="E69138"/>
                </a:solidFill>
              </a:rPr>
              <a:t>ONGOING </a:t>
            </a:r>
            <a:endParaRPr sz="1900">
              <a:solidFill>
                <a:srgbClr val="E69138"/>
              </a:solidFill>
            </a:endParaRPr>
          </a:p>
          <a:p>
            <a:pPr indent="-34925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▪"/>
            </a:pPr>
            <a:r>
              <a:rPr lang="en-US" sz="1900"/>
              <a:t>ESRF + Globus →  </a:t>
            </a:r>
            <a:r>
              <a:rPr lang="en-US" sz="1900">
                <a:solidFill>
                  <a:srgbClr val="38761D"/>
                </a:solidFill>
              </a:rPr>
              <a:t>DONE</a:t>
            </a:r>
            <a:endParaRPr sz="1900">
              <a:solidFill>
                <a:srgbClr val="38761D"/>
              </a:solidFill>
            </a:endParaRPr>
          </a:p>
          <a:p>
            <a:pPr indent="-3492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b="1" lang="en-US" sz="1900"/>
              <a:t>HIFIS testbed</a:t>
            </a:r>
            <a:r>
              <a:rPr lang="en-US" sz="1900"/>
              <a:t> with FTS OpenID enabled</a:t>
            </a:r>
            <a:endParaRPr sz="1900"/>
          </a:p>
          <a:p>
            <a:pPr indent="-34925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▪"/>
            </a:pPr>
            <a:r>
              <a:rPr lang="en-US" sz="1900"/>
              <a:t>FTS team + EGI staff for the service setup and HIFIS + DESY for the storage setup →  </a:t>
            </a:r>
            <a:r>
              <a:rPr lang="en-US" sz="1900">
                <a:solidFill>
                  <a:srgbClr val="E69138"/>
                </a:solidFill>
              </a:rPr>
              <a:t>ONGOING</a:t>
            </a:r>
            <a:endParaRPr sz="1900">
              <a:solidFill>
                <a:srgbClr val="E69138"/>
              </a:solidFill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700"/>
          </a:p>
        </p:txBody>
      </p:sp>
      <p:sp>
        <p:nvSpPr>
          <p:cNvPr id="89" name="Google Shape;89;g96253c20e3_1_85"/>
          <p:cNvSpPr txBox="1"/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/>
              <a:t>WG Initial Pilots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c3fe24f8d4_2_408"/>
          <p:cNvSpPr txBox="1"/>
          <p:nvPr>
            <p:ph idx="1" type="body"/>
          </p:nvPr>
        </p:nvSpPr>
        <p:spPr>
          <a:xfrm>
            <a:off x="194850" y="771576"/>
            <a:ext cx="8776500" cy="37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1900"/>
          </a:p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Dedicated instance of Onedata Onezone </a:t>
            </a:r>
            <a:endParaRPr/>
          </a:p>
          <a:p>
            <a:pPr indent="-3556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-US" sz="2000" u="sng">
                <a:solidFill>
                  <a:schemeClr val="hlink"/>
                </a:solidFill>
                <a:hlinkClick r:id="rId3"/>
              </a:rPr>
              <a:t>https://onezone-panosc.egi.eu/ozw/onezone/i</a:t>
            </a:r>
            <a:endParaRPr sz="2000"/>
          </a:p>
          <a:p>
            <a:pPr indent="-3556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-US" sz="2000"/>
              <a:t>configured with UmbrellaID AAI</a:t>
            </a:r>
            <a:endParaRPr sz="2000"/>
          </a:p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Initial setup includes 3 sites CERIC-ERIC, CESNET, ILL</a:t>
            </a:r>
            <a:endParaRPr/>
          </a:p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1st test</a:t>
            </a:r>
            <a:endParaRPr/>
          </a:p>
          <a:p>
            <a:pPr indent="-3429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CERIC-ERIC exporting data from NFS</a:t>
            </a:r>
            <a:endParaRPr/>
          </a:p>
          <a:p>
            <a:pPr indent="-3429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No user mapping tested</a:t>
            </a:r>
            <a:endParaRPr/>
          </a:p>
          <a:p>
            <a:pPr indent="-3429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Transfer test to CESNET</a:t>
            </a:r>
            <a:endParaRPr/>
          </a:p>
          <a:p>
            <a:pPr indent="-3429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Data Access from Jupiter at CESNET</a:t>
            </a:r>
            <a:endParaRPr/>
          </a:p>
          <a:p>
            <a:pPr indent="-3429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Python API to schedule transfers </a:t>
            </a:r>
            <a:endParaRPr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700"/>
          </a:p>
        </p:txBody>
      </p:sp>
      <p:sp>
        <p:nvSpPr>
          <p:cNvPr id="95" name="Google Shape;95;gc3fe24f8d4_2_408"/>
          <p:cNvSpPr txBox="1"/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/>
              <a:t>PaNOSC Onedata Pilot</a:t>
            </a:r>
            <a:endParaRPr/>
          </a:p>
        </p:txBody>
      </p:sp>
      <p:pic>
        <p:nvPicPr>
          <p:cNvPr id="96" name="Google Shape;96;gc3fe24f8d4_2_408" title="Chart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7924" y="2699075"/>
            <a:ext cx="3953250" cy="2444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c508dbd31e_0_23"/>
          <p:cNvSpPr txBox="1"/>
          <p:nvPr>
            <p:ph idx="1" type="body"/>
          </p:nvPr>
        </p:nvSpPr>
        <p:spPr>
          <a:xfrm>
            <a:off x="194850" y="771576"/>
            <a:ext cx="8776500" cy="37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1900"/>
          </a:p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2nd test (ongoing)</a:t>
            </a:r>
            <a:endParaRPr/>
          </a:p>
          <a:p>
            <a:pPr indent="-3429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ILL  exporting data </a:t>
            </a:r>
            <a:endParaRPr/>
          </a:p>
          <a:p>
            <a:pPr indent="-3429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Setup of the user mappings ( UmbrellaID  to  local ids)</a:t>
            </a:r>
            <a:endParaRPr/>
          </a:p>
          <a:p>
            <a:pPr indent="-3429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Import of the NFSv4 ACLs</a:t>
            </a:r>
            <a:endParaRPr/>
          </a:p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issues encountered</a:t>
            </a:r>
            <a:endParaRPr/>
          </a:p>
          <a:p>
            <a:pPr indent="-3429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.</a:t>
            </a:r>
            <a:r>
              <a:rPr lang="en-US"/>
              <a:t>snapshot</a:t>
            </a:r>
            <a:r>
              <a:rPr lang="en-US"/>
              <a:t> folders imported</a:t>
            </a:r>
            <a:endParaRPr/>
          </a:p>
          <a:p>
            <a:pPr indent="-3429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no access to folders in some cases</a:t>
            </a:r>
            <a:endParaRPr/>
          </a:p>
          <a:p>
            <a:pPr indent="-330200" lvl="2" marL="13716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en-US"/>
              <a:t>due the particular POSIX-like mappings in Onedata </a:t>
            </a:r>
            <a:endParaRPr/>
          </a:p>
          <a:p>
            <a:pPr indent="-3429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No </a:t>
            </a:r>
            <a:r>
              <a:rPr lang="en-US"/>
              <a:t>easy interface to setup the user and ACLs mapping  ( REST API only)</a:t>
            </a:r>
            <a:endParaRPr/>
          </a:p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to be completed in 1 month</a:t>
            </a:r>
            <a:endParaRPr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700"/>
          </a:p>
        </p:txBody>
      </p:sp>
      <p:sp>
        <p:nvSpPr>
          <p:cNvPr id="102" name="Google Shape;102;gc508dbd31e_0_23"/>
          <p:cNvSpPr txBox="1"/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/>
              <a:t>PaNOSC Onedata Pilot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c3fe24f8d4_2_5"/>
          <p:cNvSpPr txBox="1"/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US"/>
              <a:t>EGI-ACE objective</a:t>
            </a:r>
            <a:endParaRPr/>
          </a:p>
        </p:txBody>
      </p:sp>
      <p:sp>
        <p:nvSpPr>
          <p:cNvPr id="109" name="Google Shape;109;gc3fe24f8d4_2_5"/>
          <p:cNvSpPr/>
          <p:nvPr>
            <p:ph idx="1" type="body"/>
          </p:nvPr>
        </p:nvSpPr>
        <p:spPr>
          <a:xfrm>
            <a:off x="265579" y="1644884"/>
            <a:ext cx="8753400" cy="2489700"/>
          </a:xfrm>
          <a:prstGeom prst="roundRect">
            <a:avLst>
              <a:gd fmla="val 16667" name="adj"/>
            </a:avLst>
          </a:prstGeom>
          <a:solidFill>
            <a:srgbClr val="D8E2F3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400" u="none" cap="none" strike="noStrike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Implement the </a:t>
            </a:r>
            <a:r>
              <a:rPr b="1" i="0" lang="en-US" sz="2400" u="none" cap="none" strike="noStrike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Compute Platform of the European Open Science Cloud</a:t>
            </a:r>
            <a:r>
              <a:rPr b="0" i="0" lang="en-US" sz="2400" u="none" cap="none" strike="noStrike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 and contribute to the </a:t>
            </a:r>
            <a:r>
              <a:rPr b="1" i="0" lang="en-US" sz="2400" u="none" cap="none" strike="noStrike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EOSC Data Commons </a:t>
            </a:r>
            <a:r>
              <a:rPr b="0" i="0" lang="en-US" sz="2400" u="none" cap="none" strike="noStrike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by delivering integrated computing, platforms, data spaces and tools as an integrated solution that is </a:t>
            </a:r>
            <a:r>
              <a:rPr b="1" i="0" lang="en-US" sz="2400" u="none" cap="none" strike="noStrike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aligned with major European cloud federation projects and HPC initiatives</a:t>
            </a:r>
            <a:r>
              <a:rPr b="0" i="0" lang="en-US" sz="2400" u="none" cap="none" strike="noStrike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110" name="Google Shape;110;gc3fe24f8d4_2_5"/>
          <p:cNvSpPr txBox="1"/>
          <p:nvPr/>
        </p:nvSpPr>
        <p:spPr>
          <a:xfrm>
            <a:off x="415025" y="4277300"/>
            <a:ext cx="8478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 Million Euro (EC Grant) + 2.4 Million Euro (EGI.eu countribution)</a:t>
            </a:r>
            <a:br>
              <a:rPr b="0" i="0" lang="en-US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 Months, started in Jan. 2021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gc3fe24f8d4_2_5"/>
          <p:cNvSpPr txBox="1"/>
          <p:nvPr/>
        </p:nvSpPr>
        <p:spPr>
          <a:xfrm>
            <a:off x="415025" y="848300"/>
            <a:ext cx="8478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H2020 Call INFRAEOSC-07-2020 - Increasing the service offer of the EOSC Portal </a:t>
            </a:r>
            <a:br>
              <a:rPr b="0" i="0" lang="en-US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Topic (a1) - Distributed and cloud computing resources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c3fe24f8d4_2_47"/>
          <p:cNvSpPr txBox="1"/>
          <p:nvPr>
            <p:ph type="title"/>
          </p:nvPr>
        </p:nvSpPr>
        <p:spPr>
          <a:xfrm>
            <a:off x="2579075" y="169150"/>
            <a:ext cx="52371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US"/>
              <a:t>EGI-ACE concept and methodology: </a:t>
            </a:r>
            <a:br>
              <a:rPr lang="en-US"/>
            </a:br>
            <a:r>
              <a:rPr lang="en-US"/>
              <a:t>Tier service architecture</a:t>
            </a:r>
            <a:endParaRPr/>
          </a:p>
        </p:txBody>
      </p:sp>
      <p:sp>
        <p:nvSpPr>
          <p:cNvPr id="118" name="Google Shape;118;gc3fe24f8d4_2_47"/>
          <p:cNvSpPr/>
          <p:nvPr/>
        </p:nvSpPr>
        <p:spPr>
          <a:xfrm>
            <a:off x="2129095" y="2747856"/>
            <a:ext cx="1766400" cy="3960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c3fe24f8d4_2_47"/>
          <p:cNvSpPr/>
          <p:nvPr/>
        </p:nvSpPr>
        <p:spPr>
          <a:xfrm>
            <a:off x="6147708" y="2748057"/>
            <a:ext cx="1766400" cy="3957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gc3fe24f8d4_2_47"/>
          <p:cNvSpPr/>
          <p:nvPr/>
        </p:nvSpPr>
        <p:spPr>
          <a:xfrm>
            <a:off x="4138402" y="2748057"/>
            <a:ext cx="1766400" cy="3957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gc3fe24f8d4_2_47"/>
          <p:cNvSpPr txBox="1"/>
          <p:nvPr/>
        </p:nvSpPr>
        <p:spPr>
          <a:xfrm>
            <a:off x="22321" y="1050219"/>
            <a:ext cx="12240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Spaces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Analytics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and thematic data analytics and processing tools </a:t>
            </a:r>
            <a:endParaRPr b="1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c3fe24f8d4_2_47"/>
          <p:cNvSpPr txBox="1"/>
          <p:nvPr/>
        </p:nvSpPr>
        <p:spPr>
          <a:xfrm>
            <a:off x="22320" y="1886168"/>
            <a:ext cx="12240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Platforms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generic added-value platform level services 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gc3fe24f8d4_2_47"/>
          <p:cNvSpPr txBox="1"/>
          <p:nvPr/>
        </p:nvSpPr>
        <p:spPr>
          <a:xfrm>
            <a:off x="15960" y="2588263"/>
            <a:ext cx="11913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Federated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Access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Federation-wide management of data and computing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gc3fe24f8d4_2_47"/>
          <p:cNvSpPr txBox="1"/>
          <p:nvPr/>
        </p:nvSpPr>
        <p:spPr>
          <a:xfrm>
            <a:off x="0" y="3420646"/>
            <a:ext cx="12720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Federated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Resources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Compute and storage facilities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c3fe24f8d4_2_47"/>
          <p:cNvSpPr/>
          <p:nvPr/>
        </p:nvSpPr>
        <p:spPr>
          <a:xfrm>
            <a:off x="2129095" y="2015735"/>
            <a:ext cx="1332000" cy="3924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rgbClr val="AC5B2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Interactive Computing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gc3fe24f8d4_2_47"/>
          <p:cNvSpPr/>
          <p:nvPr/>
        </p:nvSpPr>
        <p:spPr>
          <a:xfrm>
            <a:off x="5062175" y="2015735"/>
            <a:ext cx="1332000" cy="3924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rgbClr val="AC5B2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Distributed AI training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gc3fe24f8d4_2_47"/>
          <p:cNvSpPr/>
          <p:nvPr/>
        </p:nvSpPr>
        <p:spPr>
          <a:xfrm>
            <a:off x="6528714" y="2015735"/>
            <a:ext cx="1332000" cy="3924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rgbClr val="AC5B2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Workload Management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gc3fe24f8d4_2_47"/>
          <p:cNvSpPr/>
          <p:nvPr/>
        </p:nvSpPr>
        <p:spPr>
          <a:xfrm>
            <a:off x="3595635" y="2015735"/>
            <a:ext cx="1332000" cy="3924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rgbClr val="AC5B2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Automated Cluster deployment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9" name="Google Shape;129;gc3fe24f8d4_2_47"/>
          <p:cNvGrpSpPr/>
          <p:nvPr/>
        </p:nvGrpSpPr>
        <p:grpSpPr>
          <a:xfrm>
            <a:off x="6694564" y="3527077"/>
            <a:ext cx="1166150" cy="752521"/>
            <a:chOff x="7054511" y="3309931"/>
            <a:chExt cx="1166150" cy="752521"/>
          </a:xfrm>
        </p:grpSpPr>
        <p:sp>
          <p:nvSpPr>
            <p:cNvPr id="130" name="Google Shape;130;gc3fe24f8d4_2_47"/>
            <p:cNvSpPr/>
            <p:nvPr/>
          </p:nvSpPr>
          <p:spPr>
            <a:xfrm>
              <a:off x="7252261" y="3309931"/>
              <a:ext cx="968400" cy="594000"/>
            </a:xfrm>
            <a:prstGeom prst="roundRect">
              <a:avLst>
                <a:gd fmla="val 16667" name="adj"/>
              </a:avLst>
            </a:prstGeom>
            <a:solidFill>
              <a:srgbClr val="4472C4">
                <a:alpha val="20000"/>
              </a:srgbClr>
            </a:solidFill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gc3fe24f8d4_2_47"/>
            <p:cNvSpPr/>
            <p:nvPr/>
          </p:nvSpPr>
          <p:spPr>
            <a:xfrm>
              <a:off x="7153386" y="3389192"/>
              <a:ext cx="968400" cy="594000"/>
            </a:xfrm>
            <a:prstGeom prst="roundRect">
              <a:avLst>
                <a:gd fmla="val 16667" name="adj"/>
              </a:avLst>
            </a:prstGeom>
            <a:solidFill>
              <a:srgbClr val="4472C4">
                <a:alpha val="46670"/>
              </a:srgbClr>
            </a:solidFill>
            <a:ln cap="flat" cmpd="sng" w="12700">
              <a:solidFill>
                <a:srgbClr val="3153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gc3fe24f8d4_2_47"/>
            <p:cNvSpPr/>
            <p:nvPr/>
          </p:nvSpPr>
          <p:spPr>
            <a:xfrm>
              <a:off x="7054511" y="3468452"/>
              <a:ext cx="968400" cy="59400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U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HPC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3" name="Google Shape;133;gc3fe24f8d4_2_47"/>
          <p:cNvGrpSpPr/>
          <p:nvPr/>
        </p:nvGrpSpPr>
        <p:grpSpPr>
          <a:xfrm>
            <a:off x="3647721" y="3529753"/>
            <a:ext cx="1145802" cy="747168"/>
            <a:chOff x="4462071" y="3297744"/>
            <a:chExt cx="1145802" cy="747168"/>
          </a:xfrm>
        </p:grpSpPr>
        <p:sp>
          <p:nvSpPr>
            <p:cNvPr id="134" name="Google Shape;134;gc3fe24f8d4_2_47"/>
            <p:cNvSpPr/>
            <p:nvPr/>
          </p:nvSpPr>
          <p:spPr>
            <a:xfrm>
              <a:off x="4639473" y="3297744"/>
              <a:ext cx="968400" cy="594000"/>
            </a:xfrm>
            <a:prstGeom prst="roundRect">
              <a:avLst>
                <a:gd fmla="val 16667" name="adj"/>
              </a:avLst>
            </a:prstGeom>
            <a:solidFill>
              <a:srgbClr val="4472C4">
                <a:alpha val="20000"/>
              </a:srgbClr>
            </a:solidFill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gc3fe24f8d4_2_47"/>
            <p:cNvSpPr/>
            <p:nvPr/>
          </p:nvSpPr>
          <p:spPr>
            <a:xfrm>
              <a:off x="4540598" y="3377005"/>
              <a:ext cx="968400" cy="594000"/>
            </a:xfrm>
            <a:prstGeom prst="roundRect">
              <a:avLst>
                <a:gd fmla="val 16667" name="adj"/>
              </a:avLst>
            </a:prstGeom>
            <a:solidFill>
              <a:srgbClr val="4472C4">
                <a:alpha val="46670"/>
              </a:srgbClr>
            </a:solidFill>
            <a:ln cap="flat" cmpd="sng" w="12700">
              <a:solidFill>
                <a:srgbClr val="3153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gc3fe24f8d4_2_47"/>
            <p:cNvSpPr/>
            <p:nvPr/>
          </p:nvSpPr>
          <p:spPr>
            <a:xfrm>
              <a:off x="4462071" y="3450912"/>
              <a:ext cx="968400" cy="59400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U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Public Clouds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7" name="Google Shape;137;gc3fe24f8d4_2_47"/>
          <p:cNvGrpSpPr/>
          <p:nvPr/>
        </p:nvGrpSpPr>
        <p:grpSpPr>
          <a:xfrm>
            <a:off x="5166347" y="3530734"/>
            <a:ext cx="1155392" cy="745207"/>
            <a:chOff x="5712127" y="3285441"/>
            <a:chExt cx="1155392" cy="745207"/>
          </a:xfrm>
        </p:grpSpPr>
        <p:sp>
          <p:nvSpPr>
            <p:cNvPr id="138" name="Google Shape;138;gc3fe24f8d4_2_47"/>
            <p:cNvSpPr/>
            <p:nvPr/>
          </p:nvSpPr>
          <p:spPr>
            <a:xfrm>
              <a:off x="5899119" y="3285441"/>
              <a:ext cx="968400" cy="594000"/>
            </a:xfrm>
            <a:prstGeom prst="roundRect">
              <a:avLst>
                <a:gd fmla="val 16667" name="adj"/>
              </a:avLst>
            </a:prstGeom>
            <a:solidFill>
              <a:srgbClr val="4472C4">
                <a:alpha val="20000"/>
              </a:srgbClr>
            </a:solidFill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gc3fe24f8d4_2_47"/>
            <p:cNvSpPr/>
            <p:nvPr/>
          </p:nvSpPr>
          <p:spPr>
            <a:xfrm>
              <a:off x="5800244" y="3364702"/>
              <a:ext cx="968400" cy="594000"/>
            </a:xfrm>
            <a:prstGeom prst="roundRect">
              <a:avLst>
                <a:gd fmla="val 16667" name="adj"/>
              </a:avLst>
            </a:prstGeom>
            <a:solidFill>
              <a:srgbClr val="4472C4">
                <a:alpha val="46670"/>
              </a:srgbClr>
            </a:solidFill>
            <a:ln cap="flat" cmpd="sng" w="12700">
              <a:solidFill>
                <a:srgbClr val="3153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gc3fe24f8d4_2_47"/>
            <p:cNvSpPr/>
            <p:nvPr/>
          </p:nvSpPr>
          <p:spPr>
            <a:xfrm>
              <a:off x="5712127" y="3436648"/>
              <a:ext cx="968400" cy="59400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U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HTC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1" name="Google Shape;141;gc3fe24f8d4_2_47"/>
          <p:cNvGrpSpPr/>
          <p:nvPr/>
        </p:nvGrpSpPr>
        <p:grpSpPr>
          <a:xfrm>
            <a:off x="2129095" y="3532797"/>
            <a:ext cx="1145802" cy="741080"/>
            <a:chOff x="3119687" y="3284950"/>
            <a:chExt cx="1145802" cy="741080"/>
          </a:xfrm>
        </p:grpSpPr>
        <p:sp>
          <p:nvSpPr>
            <p:cNvPr id="142" name="Google Shape;142;gc3fe24f8d4_2_47"/>
            <p:cNvSpPr/>
            <p:nvPr/>
          </p:nvSpPr>
          <p:spPr>
            <a:xfrm>
              <a:off x="3297089" y="3284950"/>
              <a:ext cx="968400" cy="594000"/>
            </a:xfrm>
            <a:prstGeom prst="roundRect">
              <a:avLst>
                <a:gd fmla="val 16667" name="adj"/>
              </a:avLst>
            </a:prstGeom>
            <a:solidFill>
              <a:srgbClr val="4472C4">
                <a:alpha val="20000"/>
              </a:srgbClr>
            </a:solidFill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gc3fe24f8d4_2_47"/>
            <p:cNvSpPr/>
            <p:nvPr/>
          </p:nvSpPr>
          <p:spPr>
            <a:xfrm>
              <a:off x="3198214" y="3364211"/>
              <a:ext cx="968400" cy="594000"/>
            </a:xfrm>
            <a:prstGeom prst="roundRect">
              <a:avLst>
                <a:gd fmla="val 16667" name="adj"/>
              </a:avLst>
            </a:prstGeom>
            <a:solidFill>
              <a:srgbClr val="4472C4">
                <a:alpha val="46670"/>
              </a:srgbClr>
            </a:solidFill>
            <a:ln cap="flat" cmpd="sng" w="12700">
              <a:solidFill>
                <a:srgbClr val="3153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gc3fe24f8d4_2_47"/>
            <p:cNvSpPr/>
            <p:nvPr/>
          </p:nvSpPr>
          <p:spPr>
            <a:xfrm>
              <a:off x="3119687" y="3432030"/>
              <a:ext cx="968400" cy="59400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U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Research Clouds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45" name="Google Shape;145;gc3fe24f8d4_2_47"/>
          <p:cNvCxnSpPr>
            <a:stCxn id="132" idx="2"/>
            <a:endCxn id="140" idx="2"/>
          </p:cNvCxnSpPr>
          <p:nvPr/>
        </p:nvCxnSpPr>
        <p:spPr>
          <a:xfrm flipH="1" rot="5400000">
            <a:off x="6412864" y="3513698"/>
            <a:ext cx="3600" cy="1528200"/>
          </a:xfrm>
          <a:prstGeom prst="bentConnector3">
            <a:avLst>
              <a:gd fmla="val -6350027" name="adj1"/>
            </a:avLst>
          </a:prstGeom>
          <a:noFill/>
          <a:ln cap="flat" cmpd="sng" w="12700">
            <a:solidFill>
              <a:srgbClr val="3E6E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6" name="Google Shape;146;gc3fe24f8d4_2_47"/>
          <p:cNvCxnSpPr>
            <a:stCxn id="136" idx="2"/>
            <a:endCxn id="140" idx="2"/>
          </p:cNvCxnSpPr>
          <p:nvPr/>
        </p:nvCxnSpPr>
        <p:spPr>
          <a:xfrm rot="-5400000">
            <a:off x="4890771" y="3517171"/>
            <a:ext cx="900" cy="1518600"/>
          </a:xfrm>
          <a:prstGeom prst="bentConnector3">
            <a:avLst>
              <a:gd fmla="val -25400000" name="adj1"/>
            </a:avLst>
          </a:prstGeom>
          <a:noFill/>
          <a:ln cap="flat" cmpd="sng" w="12700">
            <a:solidFill>
              <a:srgbClr val="3E6E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7" name="Google Shape;147;gc3fe24f8d4_2_47"/>
          <p:cNvCxnSpPr>
            <a:stCxn id="144" idx="2"/>
            <a:endCxn id="136" idx="2"/>
          </p:cNvCxnSpPr>
          <p:nvPr/>
        </p:nvCxnSpPr>
        <p:spPr>
          <a:xfrm flipH="1" rot="-5400000">
            <a:off x="3371095" y="3516077"/>
            <a:ext cx="3000" cy="1518600"/>
          </a:xfrm>
          <a:prstGeom prst="bentConnector3">
            <a:avLst>
              <a:gd fmla="val 7721466" name="adj1"/>
            </a:avLst>
          </a:prstGeom>
          <a:noFill/>
          <a:ln cap="flat" cmpd="sng" w="12700">
            <a:solidFill>
              <a:srgbClr val="3E6EC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48" name="Google Shape;148;gc3fe24f8d4_2_47"/>
          <p:cNvGrpSpPr/>
          <p:nvPr/>
        </p:nvGrpSpPr>
        <p:grpSpPr>
          <a:xfrm>
            <a:off x="4305098" y="2785154"/>
            <a:ext cx="2331406" cy="325740"/>
            <a:chOff x="4282104" y="2840926"/>
            <a:chExt cx="2331406" cy="325740"/>
          </a:xfrm>
        </p:grpSpPr>
        <p:pic>
          <p:nvPicPr>
            <p:cNvPr id="149" name="Google Shape;149;gc3fe24f8d4_2_4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282104" y="2840926"/>
              <a:ext cx="366457" cy="3257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0" name="Google Shape;150;gc3fe24f8d4_2_47"/>
            <p:cNvSpPr txBox="1"/>
            <p:nvPr/>
          </p:nvSpPr>
          <p:spPr>
            <a:xfrm>
              <a:off x="4587010" y="2883138"/>
              <a:ext cx="2026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U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Federated Identity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1" name="Google Shape;151;gc3fe24f8d4_2_47"/>
          <p:cNvGrpSpPr/>
          <p:nvPr/>
        </p:nvGrpSpPr>
        <p:grpSpPr>
          <a:xfrm>
            <a:off x="2267031" y="2790797"/>
            <a:ext cx="1628309" cy="310118"/>
            <a:chOff x="3041867" y="2350767"/>
            <a:chExt cx="1628309" cy="310118"/>
          </a:xfrm>
        </p:grpSpPr>
        <p:pic>
          <p:nvPicPr>
            <p:cNvPr id="152" name="Google Shape;152;gc3fe24f8d4_2_4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041867" y="2350767"/>
              <a:ext cx="348883" cy="3101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3" name="Google Shape;153;gc3fe24f8d4_2_47"/>
            <p:cNvSpPr txBox="1"/>
            <p:nvPr/>
          </p:nvSpPr>
          <p:spPr>
            <a:xfrm>
              <a:off x="3352276" y="2386110"/>
              <a:ext cx="1317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U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Federated Compute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4" name="Google Shape;154;gc3fe24f8d4_2_47"/>
          <p:cNvGrpSpPr/>
          <p:nvPr/>
        </p:nvGrpSpPr>
        <p:grpSpPr>
          <a:xfrm>
            <a:off x="6439323" y="2810285"/>
            <a:ext cx="1311639" cy="271142"/>
            <a:chOff x="6258791" y="2329809"/>
            <a:chExt cx="1311639" cy="271142"/>
          </a:xfrm>
        </p:grpSpPr>
        <p:sp>
          <p:nvSpPr>
            <p:cNvPr id="155" name="Google Shape;155;gc3fe24f8d4_2_47"/>
            <p:cNvSpPr txBox="1"/>
            <p:nvPr/>
          </p:nvSpPr>
          <p:spPr>
            <a:xfrm>
              <a:off x="6500930" y="2342270"/>
              <a:ext cx="1069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U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Federated Data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56" name="Google Shape;156;gc3fe24f8d4_2_47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6258791" y="2329809"/>
              <a:ext cx="271142" cy="271142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57" name="Google Shape;157;gc3fe24f8d4_2_47"/>
          <p:cNvCxnSpPr/>
          <p:nvPr/>
        </p:nvCxnSpPr>
        <p:spPr>
          <a:xfrm>
            <a:off x="54187" y="3403871"/>
            <a:ext cx="8000100" cy="0"/>
          </a:xfrm>
          <a:prstGeom prst="straightConnector1">
            <a:avLst/>
          </a:prstGeom>
          <a:noFill/>
          <a:ln cap="flat" cmpd="sng" w="9525">
            <a:solidFill>
              <a:srgbClr val="3E6E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8" name="Google Shape;158;gc3fe24f8d4_2_47"/>
          <p:cNvCxnSpPr/>
          <p:nvPr/>
        </p:nvCxnSpPr>
        <p:spPr>
          <a:xfrm flipH="1" rot="10800000">
            <a:off x="54187" y="1849249"/>
            <a:ext cx="8000100" cy="9900"/>
          </a:xfrm>
          <a:prstGeom prst="straightConnector1">
            <a:avLst/>
          </a:prstGeom>
          <a:noFill/>
          <a:ln cap="flat" cmpd="sng" w="9525">
            <a:solidFill>
              <a:srgbClr val="3E6E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9" name="Google Shape;159;gc3fe24f8d4_2_47"/>
          <p:cNvSpPr/>
          <p:nvPr/>
        </p:nvSpPr>
        <p:spPr>
          <a:xfrm>
            <a:off x="8280701" y="1126975"/>
            <a:ext cx="713100" cy="3388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A1A1A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EOSC portal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0" name="Google Shape;160;gc3fe24f8d4_2_4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679863" y="1886168"/>
            <a:ext cx="466780" cy="41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gc3fe24f8d4_2_47"/>
          <p:cNvSpPr txBox="1"/>
          <p:nvPr/>
        </p:nvSpPr>
        <p:spPr>
          <a:xfrm>
            <a:off x="8433499" y="2216768"/>
            <a:ext cx="959400" cy="2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EOSC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users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gc3fe24f8d4_2_47"/>
          <p:cNvSpPr/>
          <p:nvPr/>
        </p:nvSpPr>
        <p:spPr>
          <a:xfrm>
            <a:off x="7898340" y="1197126"/>
            <a:ext cx="560400" cy="479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gc3fe24f8d4_2_47"/>
          <p:cNvSpPr/>
          <p:nvPr/>
        </p:nvSpPr>
        <p:spPr>
          <a:xfrm>
            <a:off x="7898340" y="2311460"/>
            <a:ext cx="560400" cy="479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gc3fe24f8d4_2_47"/>
          <p:cNvSpPr/>
          <p:nvPr/>
        </p:nvSpPr>
        <p:spPr>
          <a:xfrm>
            <a:off x="7898340" y="3574593"/>
            <a:ext cx="560400" cy="479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gc3fe24f8d4_2_47"/>
          <p:cNvSpPr/>
          <p:nvPr/>
        </p:nvSpPr>
        <p:spPr>
          <a:xfrm>
            <a:off x="1246326" y="1240069"/>
            <a:ext cx="709200" cy="3036000"/>
          </a:xfrm>
          <a:prstGeom prst="roundRect">
            <a:avLst>
              <a:gd fmla="val 16667" name="adj"/>
            </a:avLst>
          </a:prstGeom>
          <a:solidFill>
            <a:schemeClr val="accent3"/>
          </a:solidFill>
          <a:ln cap="flat" cmpd="sng" w="9525">
            <a:solidFill>
              <a:srgbClr val="78787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gc3fe24f8d4_2_47"/>
          <p:cNvSpPr txBox="1"/>
          <p:nvPr/>
        </p:nvSpPr>
        <p:spPr>
          <a:xfrm rot="-5400000">
            <a:off x="117528" y="2438000"/>
            <a:ext cx="29667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Service Management, Tools, Processes, Policies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gc3fe24f8d4_2_47"/>
          <p:cNvSpPr/>
          <p:nvPr/>
        </p:nvSpPr>
        <p:spPr>
          <a:xfrm>
            <a:off x="4032726" y="1240075"/>
            <a:ext cx="3783300" cy="479400"/>
          </a:xfrm>
          <a:prstGeom prst="roundRect">
            <a:avLst>
              <a:gd fmla="val 16667" name="adj"/>
            </a:avLst>
          </a:prstGeom>
          <a:solidFill>
            <a:srgbClr val="31538F"/>
          </a:solidFill>
          <a:ln cap="flat" cmpd="sng" w="9525">
            <a:solidFill>
              <a:srgbClr val="3E6EC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2159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Data Space services</a:t>
            </a:r>
            <a:endParaRPr b="1" i="0" sz="1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gc3fe24f8d4_2_47"/>
          <p:cNvSpPr/>
          <p:nvPr/>
        </p:nvSpPr>
        <p:spPr>
          <a:xfrm>
            <a:off x="2140250" y="1240075"/>
            <a:ext cx="1766400" cy="479400"/>
          </a:xfrm>
          <a:prstGeom prst="roundRect">
            <a:avLst>
              <a:gd fmla="val 16667" name="adj"/>
            </a:avLst>
          </a:prstGeom>
          <a:solidFill>
            <a:srgbClr val="599BD5"/>
          </a:solidFill>
          <a:ln cap="flat" cmpd="sng" w="9525">
            <a:solidFill>
              <a:srgbClr val="3E6EC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2159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Early Adopters</a:t>
            </a:r>
            <a:endParaRPr b="1" i="0" sz="1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gc3fe24f8d4_2_47"/>
          <p:cNvSpPr/>
          <p:nvPr/>
        </p:nvSpPr>
        <p:spPr>
          <a:xfrm rot="-5400000">
            <a:off x="5882372" y="1284880"/>
            <a:ext cx="291600" cy="10749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00FF"/>
          </a:soli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gc3fe24f8d4_2_47"/>
          <p:cNvSpPr/>
          <p:nvPr/>
        </p:nvSpPr>
        <p:spPr>
          <a:xfrm rot="-5400000">
            <a:off x="2884797" y="1284880"/>
            <a:ext cx="291600" cy="10749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00FF"/>
          </a:soli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1" name="Google Shape;171;gc3fe24f8d4_2_4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222332" y="2564075"/>
            <a:ext cx="1154137" cy="21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c3fe24f8d4_2_4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370551" y="2525600"/>
            <a:ext cx="857697" cy="29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c3fe24f8d4_2_4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209600" y="2533700"/>
            <a:ext cx="1332000" cy="27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c3fe24f8d4_2_4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017668" y="3129724"/>
            <a:ext cx="959400" cy="318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gc3fe24f8d4_2_4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046100" y="3045561"/>
            <a:ext cx="1332000" cy="241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Google Shape;180;gc3fe24f8d4_2_149"/>
          <p:cNvGrpSpPr/>
          <p:nvPr/>
        </p:nvGrpSpPr>
        <p:grpSpPr>
          <a:xfrm>
            <a:off x="1540124" y="809990"/>
            <a:ext cx="4062683" cy="4039919"/>
            <a:chOff x="1016611" y="11993"/>
            <a:chExt cx="4062683" cy="4039919"/>
          </a:xfrm>
        </p:grpSpPr>
        <p:sp>
          <p:nvSpPr>
            <p:cNvPr id="181" name="Google Shape;181;gc3fe24f8d4_2_149"/>
            <p:cNvSpPr/>
            <p:nvPr/>
          </p:nvSpPr>
          <p:spPr>
            <a:xfrm>
              <a:off x="2107406" y="1114254"/>
              <a:ext cx="1881300" cy="1881300"/>
            </a:xfrm>
            <a:prstGeom prst="ellipse">
              <a:avLst/>
            </a:prstGeom>
            <a:solidFill>
              <a:srgbClr val="3A66B1">
                <a:alpha val="44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b="1" i="0" lang="en-US" sz="23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13 Data Spaces</a:t>
              </a:r>
              <a:endParaRPr b="1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gc3fe24f8d4_2_149"/>
            <p:cNvSpPr/>
            <p:nvPr/>
          </p:nvSpPr>
          <p:spPr>
            <a:xfrm>
              <a:off x="2577703" y="11993"/>
              <a:ext cx="940500" cy="940500"/>
            </a:xfrm>
            <a:prstGeom prst="ellipse">
              <a:avLst/>
            </a:prstGeom>
            <a:solidFill>
              <a:srgbClr val="DBA9DF">
                <a:alpha val="44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gc3fe24f8d4_2_149"/>
            <p:cNvSpPr txBox="1"/>
            <p:nvPr/>
          </p:nvSpPr>
          <p:spPr>
            <a:xfrm>
              <a:off x="2715450" y="149740"/>
              <a:ext cx="665100" cy="66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OPERAS metrics and certification service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gc3fe24f8d4_2_149"/>
            <p:cNvSpPr/>
            <p:nvPr/>
          </p:nvSpPr>
          <p:spPr>
            <a:xfrm>
              <a:off x="3308506" y="192120"/>
              <a:ext cx="940500" cy="940500"/>
            </a:xfrm>
            <a:prstGeom prst="ellipse">
              <a:avLst/>
            </a:prstGeom>
            <a:solidFill>
              <a:schemeClr val="accent2">
                <a:alpha val="447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gc3fe24f8d4_2_149"/>
            <p:cNvSpPr txBox="1"/>
            <p:nvPr/>
          </p:nvSpPr>
          <p:spPr>
            <a:xfrm>
              <a:off x="3446253" y="329867"/>
              <a:ext cx="665100" cy="66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WeNMR (structural biology)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gc3fe24f8d4_2_149"/>
            <p:cNvSpPr/>
            <p:nvPr/>
          </p:nvSpPr>
          <p:spPr>
            <a:xfrm>
              <a:off x="3871892" y="691236"/>
              <a:ext cx="940500" cy="940500"/>
            </a:xfrm>
            <a:prstGeom prst="ellipse">
              <a:avLst/>
            </a:prstGeom>
            <a:solidFill>
              <a:srgbClr val="C55A11">
                <a:alpha val="44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gc3fe24f8d4_2_149"/>
            <p:cNvSpPr txBox="1"/>
            <p:nvPr/>
          </p:nvSpPr>
          <p:spPr>
            <a:xfrm>
              <a:off x="4009639" y="828983"/>
              <a:ext cx="665100" cy="66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Virtual Imaging Platform (medical imaging)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gc3fe24f8d4_2_149"/>
            <p:cNvSpPr/>
            <p:nvPr/>
          </p:nvSpPr>
          <p:spPr>
            <a:xfrm>
              <a:off x="4138794" y="1395000"/>
              <a:ext cx="940500" cy="940500"/>
            </a:xfrm>
            <a:prstGeom prst="ellipse">
              <a:avLst/>
            </a:prstGeom>
            <a:solidFill>
              <a:srgbClr val="C55A11">
                <a:alpha val="44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gc3fe24f8d4_2_149"/>
            <p:cNvSpPr txBox="1"/>
            <p:nvPr/>
          </p:nvSpPr>
          <p:spPr>
            <a:xfrm>
              <a:off x="4259289" y="1532747"/>
              <a:ext cx="771600" cy="66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OpenRiskNet</a:t>
              </a:r>
              <a:br>
                <a:rPr b="0" i="0" lang="en-US" sz="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0" i="0" lang="en-US" sz="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NanoCommons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gc3fe24f8d4_2_149"/>
            <p:cNvSpPr/>
            <p:nvPr/>
          </p:nvSpPr>
          <p:spPr>
            <a:xfrm>
              <a:off x="4048069" y="2142187"/>
              <a:ext cx="940500" cy="940500"/>
            </a:xfrm>
            <a:prstGeom prst="ellipse">
              <a:avLst/>
            </a:prstGeom>
            <a:solidFill>
              <a:srgbClr val="C55A11">
                <a:alpha val="44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gc3fe24f8d4_2_149"/>
            <p:cNvSpPr txBox="1"/>
            <p:nvPr/>
          </p:nvSpPr>
          <p:spPr>
            <a:xfrm>
              <a:off x="4151312" y="2279934"/>
              <a:ext cx="771600" cy="66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UseGalaxy.eu (bioinformatics)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gc3fe24f8d4_2_149"/>
            <p:cNvSpPr/>
            <p:nvPr/>
          </p:nvSpPr>
          <p:spPr>
            <a:xfrm>
              <a:off x="3620501" y="2761627"/>
              <a:ext cx="940500" cy="940500"/>
            </a:xfrm>
            <a:prstGeom prst="ellipse">
              <a:avLst/>
            </a:prstGeom>
            <a:solidFill>
              <a:srgbClr val="A8D08C">
                <a:alpha val="44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gc3fe24f8d4_2_149"/>
            <p:cNvSpPr txBox="1"/>
            <p:nvPr/>
          </p:nvSpPr>
          <p:spPr>
            <a:xfrm>
              <a:off x="3758248" y="2899374"/>
              <a:ext cx="665100" cy="66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OPENCoastS (circulation forecast)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gc3fe24f8d4_2_149"/>
            <p:cNvSpPr/>
            <p:nvPr/>
          </p:nvSpPr>
          <p:spPr>
            <a:xfrm>
              <a:off x="2954040" y="3111412"/>
              <a:ext cx="940500" cy="940500"/>
            </a:xfrm>
            <a:prstGeom prst="ellipse">
              <a:avLst/>
            </a:prstGeom>
            <a:solidFill>
              <a:srgbClr val="A8D08C">
                <a:alpha val="44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gc3fe24f8d4_2_149"/>
            <p:cNvSpPr txBox="1"/>
            <p:nvPr/>
          </p:nvSpPr>
          <p:spPr>
            <a:xfrm>
              <a:off x="3091787" y="3249159"/>
              <a:ext cx="665100" cy="66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ENES</a:t>
              </a:r>
              <a:br>
                <a:rPr b="0" i="0" lang="en-US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0" i="0" lang="en-US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(climate analytics)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gc3fe24f8d4_2_149"/>
            <p:cNvSpPr/>
            <p:nvPr/>
          </p:nvSpPr>
          <p:spPr>
            <a:xfrm>
              <a:off x="2201365" y="3111412"/>
              <a:ext cx="940500" cy="940500"/>
            </a:xfrm>
            <a:prstGeom prst="ellipse">
              <a:avLst/>
            </a:prstGeom>
            <a:solidFill>
              <a:srgbClr val="FFD966">
                <a:alpha val="44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gc3fe24f8d4_2_149"/>
            <p:cNvSpPr txBox="1"/>
            <p:nvPr/>
          </p:nvSpPr>
          <p:spPr>
            <a:xfrm>
              <a:off x="2287580" y="3249159"/>
              <a:ext cx="716700" cy="66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PROMINENCE (fusion physics)</a:t>
              </a:r>
              <a:endPara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gc3fe24f8d4_2_149"/>
            <p:cNvSpPr/>
            <p:nvPr/>
          </p:nvSpPr>
          <p:spPr>
            <a:xfrm>
              <a:off x="1534904" y="2761627"/>
              <a:ext cx="940500" cy="940500"/>
            </a:xfrm>
            <a:prstGeom prst="ellipse">
              <a:avLst/>
            </a:prstGeom>
            <a:solidFill>
              <a:srgbClr val="FFD966">
                <a:alpha val="44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gc3fe24f8d4_2_149"/>
            <p:cNvSpPr txBox="1"/>
            <p:nvPr/>
          </p:nvSpPr>
          <p:spPr>
            <a:xfrm>
              <a:off x="1672651" y="2899374"/>
              <a:ext cx="665100" cy="66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LOFAR science products (astronomy)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gc3fe24f8d4_2_149"/>
            <p:cNvSpPr/>
            <p:nvPr/>
          </p:nvSpPr>
          <p:spPr>
            <a:xfrm>
              <a:off x="1107336" y="2142187"/>
              <a:ext cx="940500" cy="940500"/>
            </a:xfrm>
            <a:prstGeom prst="ellipse">
              <a:avLst/>
            </a:prstGeom>
            <a:solidFill>
              <a:srgbClr val="849AD0">
                <a:alpha val="44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gc3fe24f8d4_2_149"/>
            <p:cNvSpPr txBox="1"/>
            <p:nvPr/>
          </p:nvSpPr>
          <p:spPr>
            <a:xfrm>
              <a:off x="1245083" y="2279934"/>
              <a:ext cx="665100" cy="66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SeaDataNet WebOcean Data Analysis</a:t>
              </a:r>
              <a:endPara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gc3fe24f8d4_2_149"/>
            <p:cNvSpPr/>
            <p:nvPr/>
          </p:nvSpPr>
          <p:spPr>
            <a:xfrm>
              <a:off x="1016611" y="1395000"/>
              <a:ext cx="940500" cy="940500"/>
            </a:xfrm>
            <a:prstGeom prst="ellipse">
              <a:avLst/>
            </a:prstGeom>
            <a:solidFill>
              <a:srgbClr val="8C9FD2">
                <a:alpha val="44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gc3fe24f8d4_2_149"/>
            <p:cNvSpPr txBox="1"/>
            <p:nvPr/>
          </p:nvSpPr>
          <p:spPr>
            <a:xfrm>
              <a:off x="1154358" y="1532747"/>
              <a:ext cx="665100" cy="66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EMSO ERIC data services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gc3fe24f8d4_2_149"/>
            <p:cNvSpPr/>
            <p:nvPr/>
          </p:nvSpPr>
          <p:spPr>
            <a:xfrm>
              <a:off x="1283513" y="691236"/>
              <a:ext cx="940500" cy="940500"/>
            </a:xfrm>
            <a:prstGeom prst="ellipse">
              <a:avLst/>
            </a:prstGeom>
            <a:solidFill>
              <a:srgbClr val="93A6D5">
                <a:alpha val="44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gc3fe24f8d4_2_149"/>
            <p:cNvSpPr txBox="1"/>
            <p:nvPr/>
          </p:nvSpPr>
          <p:spPr>
            <a:xfrm>
              <a:off x="1421260" y="828983"/>
              <a:ext cx="665100" cy="66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GBIF Cloud data space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gc3fe24f8d4_2_149"/>
            <p:cNvSpPr/>
            <p:nvPr/>
          </p:nvSpPr>
          <p:spPr>
            <a:xfrm>
              <a:off x="1846899" y="192120"/>
              <a:ext cx="940500" cy="940500"/>
            </a:xfrm>
            <a:prstGeom prst="ellipse">
              <a:avLst/>
            </a:prstGeom>
            <a:solidFill>
              <a:srgbClr val="8DA9DB">
                <a:alpha val="44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gc3fe24f8d4_2_149"/>
            <p:cNvSpPr txBox="1"/>
            <p:nvPr/>
          </p:nvSpPr>
          <p:spPr>
            <a:xfrm>
              <a:off x="1984646" y="329867"/>
              <a:ext cx="665100" cy="66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Disaster mitigation and agriculture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8" name="Google Shape;208;gc3fe24f8d4_2_149"/>
          <p:cNvSpPr txBox="1"/>
          <p:nvPr/>
        </p:nvSpPr>
        <p:spPr>
          <a:xfrm>
            <a:off x="5389336" y="1360859"/>
            <a:ext cx="26265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Health</a:t>
            </a:r>
            <a:b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b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Medicine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c3fe24f8d4_2_149"/>
          <p:cNvSpPr txBox="1"/>
          <p:nvPr/>
        </p:nvSpPr>
        <p:spPr>
          <a:xfrm>
            <a:off x="4433155" y="4228269"/>
            <a:ext cx="2139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Climate</a:t>
            </a:r>
            <a:b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research 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gc3fe24f8d4_2_149"/>
          <p:cNvSpPr txBox="1"/>
          <p:nvPr/>
        </p:nvSpPr>
        <p:spPr>
          <a:xfrm>
            <a:off x="0" y="4414017"/>
            <a:ext cx="26793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Energy and Physical Sciences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gc3fe24f8d4_2_149"/>
          <p:cNvSpPr txBox="1"/>
          <p:nvPr/>
        </p:nvSpPr>
        <p:spPr>
          <a:xfrm>
            <a:off x="-1116369" y="1688918"/>
            <a:ext cx="2880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Environmental</a:t>
            </a:r>
            <a:b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Sciences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gc3fe24f8d4_2_149"/>
          <p:cNvSpPr txBox="1"/>
          <p:nvPr/>
        </p:nvSpPr>
        <p:spPr>
          <a:xfrm>
            <a:off x="2984899" y="516477"/>
            <a:ext cx="152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Humanities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gc3fe24f8d4_2_149"/>
          <p:cNvSpPr/>
          <p:nvPr/>
        </p:nvSpPr>
        <p:spPr>
          <a:xfrm>
            <a:off x="8167262" y="1244447"/>
            <a:ext cx="940500" cy="940500"/>
          </a:xfrm>
          <a:prstGeom prst="ellipse">
            <a:avLst/>
          </a:prstGeom>
          <a:solidFill>
            <a:srgbClr val="8C9FD2">
              <a:alpha val="447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gc3fe24f8d4_2_149"/>
          <p:cNvSpPr txBox="1"/>
          <p:nvPr/>
        </p:nvSpPr>
        <p:spPr>
          <a:xfrm>
            <a:off x="8305009" y="1382194"/>
            <a:ext cx="665100" cy="6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150" lIns="10150" spcFirstLastPara="1" rIns="10150" wrap="square" tIns="101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Earthquake response and landslide analysis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gc3fe24f8d4_2_149"/>
          <p:cNvSpPr/>
          <p:nvPr/>
        </p:nvSpPr>
        <p:spPr>
          <a:xfrm>
            <a:off x="8175150" y="2118947"/>
            <a:ext cx="940500" cy="940500"/>
          </a:xfrm>
          <a:prstGeom prst="ellipse">
            <a:avLst/>
          </a:prstGeom>
          <a:solidFill>
            <a:srgbClr val="DBA9DF">
              <a:alpha val="447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gc3fe24f8d4_2_149"/>
          <p:cNvSpPr txBox="1"/>
          <p:nvPr/>
        </p:nvSpPr>
        <p:spPr>
          <a:xfrm>
            <a:off x="8314885" y="2256695"/>
            <a:ext cx="665100" cy="6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150" lIns="10150" spcFirstLastPara="1" rIns="10150" wrap="square" tIns="101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E-RIHS (</a:t>
            </a: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heritage object analytics)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gc3fe24f8d4_2_149"/>
          <p:cNvSpPr/>
          <p:nvPr/>
        </p:nvSpPr>
        <p:spPr>
          <a:xfrm>
            <a:off x="6508590" y="2098753"/>
            <a:ext cx="940500" cy="940500"/>
          </a:xfrm>
          <a:prstGeom prst="ellipse">
            <a:avLst/>
          </a:prstGeom>
          <a:solidFill>
            <a:srgbClr val="FFD966">
              <a:alpha val="447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gc3fe24f8d4_2_149"/>
          <p:cNvSpPr txBox="1"/>
          <p:nvPr/>
        </p:nvSpPr>
        <p:spPr>
          <a:xfrm>
            <a:off x="6594805" y="2236499"/>
            <a:ext cx="716700" cy="6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150" lIns="10150" spcFirstLastPara="1" rIns="10150" wrap="square" tIns="101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VIRGO </a:t>
            </a:r>
            <a:b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(gravitational waves)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gc3fe24f8d4_2_149"/>
          <p:cNvSpPr/>
          <p:nvPr/>
        </p:nvSpPr>
        <p:spPr>
          <a:xfrm>
            <a:off x="7334088" y="2949847"/>
            <a:ext cx="940500" cy="940500"/>
          </a:xfrm>
          <a:prstGeom prst="ellipse">
            <a:avLst/>
          </a:prstGeom>
          <a:solidFill>
            <a:schemeClr val="accent2">
              <a:alpha val="4471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gc3fe24f8d4_2_149"/>
          <p:cNvSpPr txBox="1"/>
          <p:nvPr/>
        </p:nvSpPr>
        <p:spPr>
          <a:xfrm>
            <a:off x="7471835" y="3087594"/>
            <a:ext cx="665100" cy="6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150" lIns="10150" spcFirstLastPara="1" rIns="10150" wrap="square" tIns="101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PHIRI (population health)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gc3fe24f8d4_2_149"/>
          <p:cNvSpPr/>
          <p:nvPr/>
        </p:nvSpPr>
        <p:spPr>
          <a:xfrm>
            <a:off x="7329177" y="2118947"/>
            <a:ext cx="940500" cy="940500"/>
          </a:xfrm>
          <a:prstGeom prst="ellipse">
            <a:avLst/>
          </a:prstGeom>
          <a:solidFill>
            <a:srgbClr val="FFD966">
              <a:alpha val="447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gc3fe24f8d4_2_149"/>
          <p:cNvSpPr txBox="1"/>
          <p:nvPr/>
        </p:nvSpPr>
        <p:spPr>
          <a:xfrm>
            <a:off x="7466924" y="2256695"/>
            <a:ext cx="665100" cy="6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150" lIns="10150" spcFirstLastPara="1" rIns="10150" wrap="square" tIns="101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MeerKAT workflows (astronomy)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gc3fe24f8d4_2_149"/>
          <p:cNvSpPr/>
          <p:nvPr/>
        </p:nvSpPr>
        <p:spPr>
          <a:xfrm>
            <a:off x="7328382" y="1239801"/>
            <a:ext cx="940500" cy="940500"/>
          </a:xfrm>
          <a:prstGeom prst="ellipse">
            <a:avLst/>
          </a:prstGeom>
          <a:solidFill>
            <a:srgbClr val="8C9FD2">
              <a:alpha val="447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gc3fe24f8d4_2_149"/>
          <p:cNvSpPr txBox="1"/>
          <p:nvPr/>
        </p:nvSpPr>
        <p:spPr>
          <a:xfrm>
            <a:off x="7466129" y="1377547"/>
            <a:ext cx="665100" cy="6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150" lIns="10150" spcFirstLastPara="1" rIns="10150" wrap="square" tIns="101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GEOSS Portal and GEO DAB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gc3fe24f8d4_2_149"/>
          <p:cNvSpPr/>
          <p:nvPr/>
        </p:nvSpPr>
        <p:spPr>
          <a:xfrm>
            <a:off x="6481149" y="1267854"/>
            <a:ext cx="940500" cy="940500"/>
          </a:xfrm>
          <a:prstGeom prst="ellipse">
            <a:avLst/>
          </a:prstGeom>
          <a:solidFill>
            <a:srgbClr val="8C9FD2">
              <a:alpha val="447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gc3fe24f8d4_2_149"/>
          <p:cNvSpPr txBox="1"/>
          <p:nvPr/>
        </p:nvSpPr>
        <p:spPr>
          <a:xfrm>
            <a:off x="6618896" y="1405601"/>
            <a:ext cx="665100" cy="6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150" lIns="10150" spcFirstLastPara="1" rIns="10150" wrap="square" tIns="101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EISCAT_3D Data Portal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(atmospheric physics)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gc3fe24f8d4_2_149"/>
          <p:cNvSpPr txBox="1"/>
          <p:nvPr/>
        </p:nvSpPr>
        <p:spPr>
          <a:xfrm>
            <a:off x="6594800" y="846071"/>
            <a:ext cx="2537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 Early Adopters</a:t>
            </a:r>
            <a:endParaRPr b="1" i="0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gc3fe24f8d4_2_149"/>
          <p:cNvSpPr/>
          <p:nvPr/>
        </p:nvSpPr>
        <p:spPr>
          <a:xfrm>
            <a:off x="5063896" y="2929739"/>
            <a:ext cx="1696200" cy="1087800"/>
          </a:xfrm>
          <a:prstGeom prst="wedgeRectCallout">
            <a:avLst>
              <a:gd fmla="val -105788" name="adj1"/>
              <a:gd fmla="val 69933" name="adj2"/>
            </a:avLst>
          </a:prstGeom>
          <a:solidFill>
            <a:schemeClr val="lt2"/>
          </a:solidFill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Char char="•"/>
            </a:pPr>
            <a: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JupyterLab</a:t>
            </a:r>
            <a:endParaRPr b="0" i="0" sz="10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Char char="•"/>
            </a:pPr>
            <a: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Enes libraries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Char char="•"/>
            </a:pPr>
            <a: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Char char="•"/>
            </a:pPr>
            <a: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Synda &amp; DataHub</a:t>
            </a:r>
            <a:endParaRPr b="0" i="0" sz="10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Char char="•"/>
            </a:pPr>
            <a: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ESGF data archive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Char char="•"/>
            </a:pPr>
            <a: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Cloud and HPC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gc3fe24f8d4_2_149"/>
          <p:cNvSpPr txBox="1"/>
          <p:nvPr>
            <p:ph type="title"/>
          </p:nvPr>
        </p:nvSpPr>
        <p:spPr>
          <a:xfrm>
            <a:off x="2579075" y="92950"/>
            <a:ext cx="54096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/>
              <a:t>Community Engagement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ONTENT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HOM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2020-03-06T12:18:51Z</dcterms:created>
  <dc:creator>Diego</dc:creator>
</cp:coreProperties>
</file>