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7" roundtripDataSignature="AMtx7miC17k424mv8ow4s7CJO+ttTvu5N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7"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75f68d54b22d1f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75f68d54b22d1f5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933e39b5fe23f72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933e39b5fe23f7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933e39b5fe23f72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933e39b5fe23f7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933e39b5fe23f72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933e39b5fe23f7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933e39b5fe23f72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933e39b5fe23f7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933e39b5fe23f72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933e39b5fe23f7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5c4424b036aa0296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5c4424b036aa0296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5c4424b036aa0296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5c4424b036aa0296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665d7b3e788bb4ac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665d7b3e788bb4ac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665d7b3e788bb4ac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665d7b3e788bb4ac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665d7b3e788bb4ac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665d7b3e788bb4ac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5c4424b036aa0296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5c4424b036aa0296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665d7b3e788bb4ac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665d7b3e788bb4ac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665d7b3e788bb4ac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665d7b3e788bb4ac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665d7b3e788bb4ac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665d7b3e788bb4ac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5c4424b036aa0296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5c4424b036aa0296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f1524877eb387a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f1524877eb387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933e39b5fe23f72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933e39b5fe23f7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11" name="Shape 11"/>
        <p:cNvGrpSpPr/>
        <p:nvPr/>
      </p:nvGrpSpPr>
      <p:grpSpPr>
        <a:xfrm>
          <a:off x="0" y="0"/>
          <a:ext cx="0" cy="0"/>
          <a:chOff x="0" y="0"/>
          <a:chExt cx="0" cy="0"/>
        </a:xfrm>
      </p:grpSpPr>
      <p:sp>
        <p:nvSpPr>
          <p:cNvPr id="12" name="Google Shape;1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68" name="Shape 68"/>
        <p:cNvGrpSpPr/>
        <p:nvPr/>
      </p:nvGrpSpPr>
      <p:grpSpPr>
        <a:xfrm>
          <a:off x="0" y="0"/>
          <a:ext cx="0" cy="0"/>
          <a:chOff x="0" y="0"/>
          <a:chExt cx="0" cy="0"/>
        </a:xfrm>
      </p:grpSpPr>
      <p:sp>
        <p:nvSpPr>
          <p:cNvPr id="69" name="Google Shape;69;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74" name="Shape 74"/>
        <p:cNvGrpSpPr/>
        <p:nvPr/>
      </p:nvGrpSpPr>
      <p:grpSpPr>
        <a:xfrm>
          <a:off x="0" y="0"/>
          <a:ext cx="0" cy="0"/>
          <a:chOff x="0" y="0"/>
          <a:chExt cx="0" cy="0"/>
        </a:xfrm>
      </p:grpSpPr>
      <p:sp>
        <p:nvSpPr>
          <p:cNvPr id="75" name="Google Shape;75;p1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7" name="Shape 17"/>
        <p:cNvGrpSpPr/>
        <p:nvPr/>
      </p:nvGrpSpPr>
      <p:grpSpPr>
        <a:xfrm>
          <a:off x="0" y="0"/>
          <a:ext cx="0" cy="0"/>
          <a:chOff x="0" y="0"/>
          <a:chExt cx="0" cy="0"/>
        </a:xfrm>
      </p:grpSpPr>
      <p:sp>
        <p:nvSpPr>
          <p:cNvPr id="18" name="Google Shape;18;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type="title">
  <p:cSld name="TITLE">
    <p:spTree>
      <p:nvGrpSpPr>
        <p:cNvPr id="21" name="Shape 21"/>
        <p:cNvGrpSpPr/>
        <p:nvPr/>
      </p:nvGrpSpPr>
      <p:grpSpPr>
        <a:xfrm>
          <a:off x="0" y="0"/>
          <a:ext cx="0" cy="0"/>
          <a:chOff x="0" y="0"/>
          <a:chExt cx="0" cy="0"/>
        </a:xfrm>
      </p:grpSpPr>
      <p:sp>
        <p:nvSpPr>
          <p:cNvPr id="22" name="Google Shape;22;p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27" name="Shape 27"/>
        <p:cNvGrpSpPr/>
        <p:nvPr/>
      </p:nvGrpSpPr>
      <p:grpSpPr>
        <a:xfrm>
          <a:off x="0" y="0"/>
          <a:ext cx="0" cy="0"/>
          <a:chOff x="0" y="0"/>
          <a:chExt cx="0" cy="0"/>
        </a:xfrm>
      </p:grpSpPr>
      <p:sp>
        <p:nvSpPr>
          <p:cNvPr id="28" name="Google Shape;28;p1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33" name="Shape 33"/>
        <p:cNvGrpSpPr/>
        <p:nvPr/>
      </p:nvGrpSpPr>
      <p:grpSpPr>
        <a:xfrm>
          <a:off x="0" y="0"/>
          <a:ext cx="0" cy="0"/>
          <a:chOff x="0" y="0"/>
          <a:chExt cx="0" cy="0"/>
        </a:xfrm>
      </p:grpSpPr>
      <p:sp>
        <p:nvSpPr>
          <p:cNvPr id="34" name="Google Shape;34;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40" name="Shape 40"/>
        <p:cNvGrpSpPr/>
        <p:nvPr/>
      </p:nvGrpSpPr>
      <p:grpSpPr>
        <a:xfrm>
          <a:off x="0" y="0"/>
          <a:ext cx="0" cy="0"/>
          <a:chOff x="0" y="0"/>
          <a:chExt cx="0" cy="0"/>
        </a:xfrm>
      </p:grpSpPr>
      <p:sp>
        <p:nvSpPr>
          <p:cNvPr id="41" name="Google Shape;41;p1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49" name="Shape 49"/>
        <p:cNvGrpSpPr/>
        <p:nvPr/>
      </p:nvGrpSpPr>
      <p:grpSpPr>
        <a:xfrm>
          <a:off x="0" y="0"/>
          <a:ext cx="0" cy="0"/>
          <a:chOff x="0" y="0"/>
          <a:chExt cx="0" cy="0"/>
        </a:xfrm>
      </p:grpSpPr>
      <p:sp>
        <p:nvSpPr>
          <p:cNvPr id="50" name="Google Shape;5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54" name="Shape 54"/>
        <p:cNvGrpSpPr/>
        <p:nvPr/>
      </p:nvGrpSpPr>
      <p:grpSpPr>
        <a:xfrm>
          <a:off x="0" y="0"/>
          <a:ext cx="0" cy="0"/>
          <a:chOff x="0" y="0"/>
          <a:chExt cx="0" cy="0"/>
        </a:xfrm>
      </p:grpSpPr>
      <p:sp>
        <p:nvSpPr>
          <p:cNvPr id="55" name="Google Shape;55;p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61" name="Shape 61"/>
        <p:cNvGrpSpPr/>
        <p:nvPr/>
      </p:nvGrpSpPr>
      <p:grpSpPr>
        <a:xfrm>
          <a:off x="0" y="0"/>
          <a:ext cx="0" cy="0"/>
          <a:chOff x="0" y="0"/>
          <a:chExt cx="0" cy="0"/>
        </a:xfrm>
      </p:grpSpPr>
      <p:sp>
        <p:nvSpPr>
          <p:cNvPr id="62" name="Google Shape;62;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5"/>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10.jpg"/><Relationship Id="rId5" Type="http://schemas.openxmlformats.org/officeDocument/2006/relationships/image" Target="../media/image3.jpg"/><Relationship Id="rId6" Type="http://schemas.openxmlformats.org/officeDocument/2006/relationships/image" Target="../media/image7.jpg"/><Relationship Id="rId7" Type="http://schemas.openxmlformats.org/officeDocument/2006/relationships/image" Target="../media/image2.gif"/><Relationship Id="rId8"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gif"/><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g75f68d54b22d1f5_0"/>
          <p:cNvSpPr/>
          <p:nvPr/>
        </p:nvSpPr>
        <p:spPr>
          <a:xfrm>
            <a:off x="1587500" y="0"/>
            <a:ext cx="8973000" cy="6276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 </a:t>
            </a:r>
            <a:r>
              <a:rPr b="0" i="0" lang="en-US" sz="2800" u="none" cap="none" strike="noStrike">
                <a:solidFill>
                  <a:schemeClr val="dk1"/>
                </a:solidFill>
                <a:latin typeface="Times New Roman"/>
                <a:ea typeface="Times New Roman"/>
                <a:cs typeface="Times New Roman"/>
                <a:sym typeface="Times New Roman"/>
              </a:rPr>
              <a:t> </a:t>
            </a:r>
            <a:endParaRPr b="0" i="0" sz="2800" u="none" cap="none" strike="noStrike">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sz="3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sz="3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sz="3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Towards a Global Federated Framework For Open Science Cloud: Three Use Cases</a:t>
            </a:r>
            <a:endParaRPr b="1" sz="3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sz="3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sz="3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Hussein Sherief</a:t>
            </a:r>
            <a:endParaRPr b="1" sz="3200">
              <a:solidFill>
                <a:schemeClr val="dk1"/>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g3933e39b5fe23f72_5"/>
          <p:cNvPicPr preferRelativeResize="0"/>
          <p:nvPr/>
        </p:nvPicPr>
        <p:blipFill>
          <a:blip r:embed="rId3">
            <a:alphaModFix/>
          </a:blip>
          <a:stretch>
            <a:fillRect/>
          </a:stretch>
        </p:blipFill>
        <p:spPr>
          <a:xfrm>
            <a:off x="152400" y="152400"/>
            <a:ext cx="11650137" cy="65532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g3933e39b5fe23f72_9"/>
          <p:cNvPicPr preferRelativeResize="0"/>
          <p:nvPr/>
        </p:nvPicPr>
        <p:blipFill>
          <a:blip r:embed="rId3">
            <a:alphaModFix/>
          </a:blip>
          <a:stretch>
            <a:fillRect/>
          </a:stretch>
        </p:blipFill>
        <p:spPr>
          <a:xfrm>
            <a:off x="152400" y="152400"/>
            <a:ext cx="11650137" cy="65532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g3933e39b5fe23f72_13"/>
          <p:cNvPicPr preferRelativeResize="0"/>
          <p:nvPr/>
        </p:nvPicPr>
        <p:blipFill>
          <a:blip r:embed="rId3">
            <a:alphaModFix/>
          </a:blip>
          <a:stretch>
            <a:fillRect/>
          </a:stretch>
        </p:blipFill>
        <p:spPr>
          <a:xfrm>
            <a:off x="3634328" y="152400"/>
            <a:ext cx="4811176" cy="6553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g3933e39b5fe23f72_17"/>
          <p:cNvPicPr preferRelativeResize="0"/>
          <p:nvPr/>
        </p:nvPicPr>
        <p:blipFill>
          <a:blip r:embed="rId3">
            <a:alphaModFix/>
          </a:blip>
          <a:stretch>
            <a:fillRect/>
          </a:stretch>
        </p:blipFill>
        <p:spPr>
          <a:xfrm>
            <a:off x="152400" y="152400"/>
            <a:ext cx="11650137" cy="65532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3933e39b5fe23f72_21"/>
          <p:cNvSpPr txBox="1"/>
          <p:nvPr>
            <p:ph type="title"/>
          </p:nvPr>
        </p:nvSpPr>
        <p:spPr>
          <a:xfrm>
            <a:off x="838200" y="367800"/>
            <a:ext cx="10515600" cy="1526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Conclusion</a:t>
            </a:r>
            <a:endParaRPr/>
          </a:p>
        </p:txBody>
      </p:sp>
      <p:sp>
        <p:nvSpPr>
          <p:cNvPr id="173" name="Google Shape;173;g3933e39b5fe23f72_21"/>
          <p:cNvSpPr txBox="1"/>
          <p:nvPr/>
        </p:nvSpPr>
        <p:spPr>
          <a:xfrm>
            <a:off x="1219200" y="1894498"/>
            <a:ext cx="9753600" cy="468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latin typeface="Calibri"/>
                <a:ea typeface="Calibri"/>
                <a:cs typeface="Calibri"/>
                <a:sym typeface="Calibri"/>
              </a:rPr>
              <a:t>A forecast system for storm surges in Taiwan was generated with the OPENCoastS platform (Oliveira et al., 2020). Only open data available in the internet was used for both the model setup and the model validation. Validation results are considered very good, especially considering the absence of calibration.</a:t>
            </a:r>
            <a:endParaRPr sz="3000">
              <a:latin typeface="Calibri"/>
              <a:ea typeface="Calibri"/>
              <a:cs typeface="Calibri"/>
              <a:sym typeface="Calibri"/>
            </a:endParaRPr>
          </a:p>
          <a:p>
            <a:pPr indent="0" lvl="0" marL="0" rtl="0" algn="l">
              <a:spcBef>
                <a:spcPts val="0"/>
              </a:spcBef>
              <a:spcAft>
                <a:spcPts val="0"/>
              </a:spcAft>
              <a:buNone/>
            </a:pPr>
            <a:r>
              <a:rPr lang="en-US" sz="3000">
                <a:latin typeface="Calibri"/>
                <a:ea typeface="Calibri"/>
                <a:cs typeface="Calibri"/>
                <a:sym typeface="Calibri"/>
              </a:rPr>
              <a:t>In spite of the good results achieved, the forecasts could probably be improved through:</a:t>
            </a:r>
            <a:endParaRPr sz="30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5c4424b036aa0296_1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Sustainability</a:t>
            </a:r>
            <a:endParaRPr/>
          </a:p>
        </p:txBody>
      </p:sp>
      <p:sp>
        <p:nvSpPr>
          <p:cNvPr id="179" name="Google Shape;179;g5c4424b036aa0296_18"/>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African Arab Science and Technology Cloud (AAScTCloud)</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Linking EOSC , CSTCloud</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forming GOSC</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5c4424b036aa0296_23"/>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AAScTCloud Overall Architecture</a:t>
            </a:r>
            <a:endParaRPr/>
          </a:p>
        </p:txBody>
      </p:sp>
      <p:pic>
        <p:nvPicPr>
          <p:cNvPr id="185" name="Google Shape;185;g5c4424b036aa0296_23"/>
          <p:cNvPicPr preferRelativeResize="0"/>
          <p:nvPr/>
        </p:nvPicPr>
        <p:blipFill>
          <a:blip r:embed="rId3">
            <a:alphaModFix/>
          </a:blip>
          <a:stretch>
            <a:fillRect/>
          </a:stretch>
        </p:blipFill>
        <p:spPr>
          <a:xfrm>
            <a:off x="814388" y="1917309"/>
            <a:ext cx="10563225" cy="4010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665d7b3e788bb4ac_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AAScTCloud Technology Architecture</a:t>
            </a:r>
            <a:endParaRPr/>
          </a:p>
        </p:txBody>
      </p:sp>
      <p:pic>
        <p:nvPicPr>
          <p:cNvPr id="191" name="Google Shape;191;g665d7b3e788bb4ac_6"/>
          <p:cNvPicPr preferRelativeResize="0"/>
          <p:nvPr/>
        </p:nvPicPr>
        <p:blipFill>
          <a:blip r:embed="rId3">
            <a:alphaModFix/>
          </a:blip>
          <a:stretch>
            <a:fillRect/>
          </a:stretch>
        </p:blipFill>
        <p:spPr>
          <a:xfrm>
            <a:off x="838200" y="1690825"/>
            <a:ext cx="10167442" cy="48623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665d7b3e788bb4ac_1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Schematic diagram of high-speed network architecture of data center</a:t>
            </a:r>
            <a:endParaRPr/>
          </a:p>
        </p:txBody>
      </p:sp>
      <p:pic>
        <p:nvPicPr>
          <p:cNvPr id="197" name="Google Shape;197;g665d7b3e788bb4ac_11"/>
          <p:cNvPicPr preferRelativeResize="0"/>
          <p:nvPr/>
        </p:nvPicPr>
        <p:blipFill>
          <a:blip r:embed="rId3">
            <a:alphaModFix/>
          </a:blip>
          <a:stretch>
            <a:fillRect/>
          </a:stretch>
        </p:blipFill>
        <p:spPr>
          <a:xfrm>
            <a:off x="2120900" y="1690825"/>
            <a:ext cx="7394520" cy="48623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665d7b3e788bb4ac_1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Schematic Diagram Of High-Speed Network For Scientific Research Collaboration</a:t>
            </a:r>
            <a:endParaRPr/>
          </a:p>
        </p:txBody>
      </p:sp>
      <p:pic>
        <p:nvPicPr>
          <p:cNvPr id="203" name="Google Shape;203;g665d7b3e788bb4ac_16"/>
          <p:cNvPicPr preferRelativeResize="0"/>
          <p:nvPr/>
        </p:nvPicPr>
        <p:blipFill>
          <a:blip r:embed="rId3">
            <a:alphaModFix/>
          </a:blip>
          <a:stretch>
            <a:fillRect/>
          </a:stretch>
        </p:blipFill>
        <p:spPr>
          <a:xfrm>
            <a:off x="2368513" y="1690825"/>
            <a:ext cx="7454969" cy="4862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g5c4424b036aa0296_13"/>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Contents</a:t>
            </a:r>
            <a:endParaRPr/>
          </a:p>
        </p:txBody>
      </p:sp>
      <p:sp>
        <p:nvSpPr>
          <p:cNvPr id="90" name="Google Shape;90;g5c4424b036aa0296_13"/>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a:p>
            <a:pPr indent="0" lvl="0" marL="0" rtl="0" algn="l">
              <a:spcBef>
                <a:spcPts val="1000"/>
              </a:spcBef>
              <a:spcAft>
                <a:spcPts val="0"/>
              </a:spcAft>
              <a:buNone/>
            </a:pPr>
            <a:r>
              <a:rPr lang="en-US"/>
              <a:t>TAIWAN TYPHOON</a:t>
            </a:r>
            <a:endParaRPr/>
          </a:p>
          <a:p>
            <a:pPr indent="0" lvl="0" marL="0" rtl="0" algn="l">
              <a:spcBef>
                <a:spcPts val="1000"/>
              </a:spcBef>
              <a:spcAft>
                <a:spcPts val="0"/>
              </a:spcAft>
              <a:buNone/>
            </a:pPr>
            <a:r>
              <a:rPr lang="en-US"/>
              <a:t>WRF-4DVAR Simulation</a:t>
            </a:r>
            <a:endParaRPr/>
          </a:p>
          <a:p>
            <a:pPr indent="0" lvl="0" marL="0" rtl="0" algn="l">
              <a:spcBef>
                <a:spcPts val="1000"/>
              </a:spcBef>
              <a:spcAft>
                <a:spcPts val="0"/>
              </a:spcAft>
              <a:buNone/>
            </a:pPr>
            <a:r>
              <a:rPr lang="en-US"/>
              <a:t>OpenCoasts Simulation</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Sustainability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665d7b3e788bb4ac_2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China Science and Technology Network (CSTNET) international link diagram</a:t>
            </a:r>
            <a:endParaRPr/>
          </a:p>
        </p:txBody>
      </p:sp>
      <p:pic>
        <p:nvPicPr>
          <p:cNvPr id="209" name="Google Shape;209;g665d7b3e788bb4ac_21"/>
          <p:cNvPicPr preferRelativeResize="0"/>
          <p:nvPr/>
        </p:nvPicPr>
        <p:blipFill>
          <a:blip r:embed="rId3">
            <a:alphaModFix/>
          </a:blip>
          <a:stretch>
            <a:fillRect/>
          </a:stretch>
        </p:blipFill>
        <p:spPr>
          <a:xfrm>
            <a:off x="1963913" y="1690825"/>
            <a:ext cx="8264166" cy="48623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665d7b3e788bb4ac_2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Schematic diagram of interconnected link of Africa Connect 3</a:t>
            </a:r>
            <a:endParaRPr/>
          </a:p>
        </p:txBody>
      </p:sp>
      <p:pic>
        <p:nvPicPr>
          <p:cNvPr id="215" name="Google Shape;215;g665d7b3e788bb4ac_26"/>
          <p:cNvPicPr preferRelativeResize="0"/>
          <p:nvPr/>
        </p:nvPicPr>
        <p:blipFill>
          <a:blip r:embed="rId3">
            <a:alphaModFix/>
          </a:blip>
          <a:stretch>
            <a:fillRect/>
          </a:stretch>
        </p:blipFill>
        <p:spPr>
          <a:xfrm>
            <a:off x="3664813" y="1690825"/>
            <a:ext cx="4862375" cy="4862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665d7b3e788bb4ac_3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Schematic diagram of intelligent monitoring system</a:t>
            </a:r>
            <a:endParaRPr/>
          </a:p>
        </p:txBody>
      </p:sp>
      <p:pic>
        <p:nvPicPr>
          <p:cNvPr id="221" name="Google Shape;221;g665d7b3e788bb4ac_31"/>
          <p:cNvPicPr preferRelativeResize="0"/>
          <p:nvPr/>
        </p:nvPicPr>
        <p:blipFill>
          <a:blip r:embed="rId3">
            <a:alphaModFix/>
          </a:blip>
          <a:stretch>
            <a:fillRect/>
          </a:stretch>
        </p:blipFill>
        <p:spPr>
          <a:xfrm>
            <a:off x="3180863" y="1690825"/>
            <a:ext cx="5830277" cy="4862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g5c4424b036aa0296_3"/>
          <p:cNvSpPr txBox="1"/>
          <p:nvPr>
            <p:ph type="title"/>
          </p:nvPr>
        </p:nvSpPr>
        <p:spPr>
          <a:xfrm>
            <a:off x="2063552" y="5877272"/>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Calibri"/>
              <a:buNone/>
            </a:pPr>
            <a:r>
              <a:rPr lang="en-US" sz="2000"/>
              <a:t>with peak winds at 180 mph (290 kph), according to the Joint Typhoon Warning Center.</a:t>
            </a:r>
            <a:endParaRPr sz="2000"/>
          </a:p>
        </p:txBody>
      </p:sp>
      <p:pic>
        <p:nvPicPr>
          <p:cNvPr descr="The crew of the international space station spotted Typhoon Soudeloron on August 5 as the storm moved through the western Pacific. " id="96" name="Google Shape;96;g5c4424b036aa0296_3"/>
          <p:cNvPicPr preferRelativeResize="0"/>
          <p:nvPr/>
        </p:nvPicPr>
        <p:blipFill rotWithShape="1">
          <a:blip r:embed="rId3">
            <a:alphaModFix/>
          </a:blip>
          <a:srcRect b="0" l="0" r="0" t="0"/>
          <a:stretch/>
        </p:blipFill>
        <p:spPr>
          <a:xfrm>
            <a:off x="1703512" y="2240957"/>
            <a:ext cx="3397177" cy="1907645"/>
          </a:xfrm>
          <a:prstGeom prst="rect">
            <a:avLst/>
          </a:prstGeom>
          <a:noFill/>
          <a:ln>
            <a:noFill/>
          </a:ln>
        </p:spPr>
      </p:pic>
      <p:pic>
        <p:nvPicPr>
          <p:cNvPr descr="https://gate.sinica.edu.tw/cgi-bin/downfile/B/50107719604_tmp1A.png/20150807_1655utc_Soudelor_Suomi-NPP_VIIRS_DNB.png?HTTP_COOKIE=%20key%3D%249F10678E.yao435@gate.sinica.edu.tw%3Ayao435%3Agate.sinica.edu.tw%3Atw&amp;fake=20150807_1655utc_Soudelor_Suomi-NPP_VIIRS_DNB.png" id="97" name="Google Shape;97;g5c4424b036aa0296_3"/>
          <p:cNvPicPr preferRelativeResize="0"/>
          <p:nvPr/>
        </p:nvPicPr>
        <p:blipFill rotWithShape="1">
          <a:blip r:embed="rId4">
            <a:alphaModFix/>
          </a:blip>
          <a:srcRect b="0" l="0" r="0" t="0"/>
          <a:stretch/>
        </p:blipFill>
        <p:spPr>
          <a:xfrm>
            <a:off x="5663952" y="1268760"/>
            <a:ext cx="4571035" cy="4155487"/>
          </a:xfrm>
          <a:prstGeom prst="rect">
            <a:avLst/>
          </a:prstGeom>
          <a:noFill/>
          <a:ln>
            <a:noFill/>
          </a:ln>
        </p:spPr>
      </p:pic>
      <p:sp>
        <p:nvSpPr>
          <p:cNvPr id="98" name="Google Shape;98;g5c4424b036aa0296_3"/>
          <p:cNvSpPr/>
          <p:nvPr/>
        </p:nvSpPr>
        <p:spPr>
          <a:xfrm>
            <a:off x="1587501" y="0"/>
            <a:ext cx="8973000" cy="1077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 </a:t>
            </a:r>
            <a:r>
              <a:rPr b="0" i="0" lang="en-US" sz="2800" u="none" cap="none" strike="noStrike">
                <a:solidFill>
                  <a:schemeClr val="dk1"/>
                </a:solidFill>
                <a:latin typeface="Times New Roman"/>
                <a:ea typeface="Times New Roman"/>
                <a:cs typeface="Times New Roman"/>
                <a:sym typeface="Times New Roman"/>
              </a:rPr>
              <a:t> </a:t>
            </a:r>
            <a:r>
              <a:rPr b="1" i="0" lang="en-US" sz="3200" u="none" cap="none" strike="noStrike">
                <a:solidFill>
                  <a:schemeClr val="dk1"/>
                </a:solidFill>
                <a:latin typeface="Times New Roman"/>
                <a:ea typeface="Times New Roman"/>
                <a:cs typeface="Times New Roman"/>
                <a:sym typeface="Times New Roman"/>
              </a:rPr>
              <a:t>The strongest storm on the planet so far this year: Typhoon Soudelor (2015)</a:t>
            </a:r>
            <a:endParaRPr b="1" i="0" sz="3200" u="none" cap="none" strike="noStrike">
              <a:solidFill>
                <a:schemeClr val="dk1"/>
              </a:solidFill>
              <a:latin typeface="Times New Roman"/>
              <a:ea typeface="Times New Roman"/>
              <a:cs typeface="Times New Roman"/>
              <a:sym typeface="Times New Roman"/>
            </a:endParaRPr>
          </a:p>
        </p:txBody>
      </p:sp>
      <p:sp>
        <p:nvSpPr>
          <p:cNvPr id="99" name="Google Shape;99;g5c4424b036aa0296_3"/>
          <p:cNvSpPr/>
          <p:nvPr/>
        </p:nvSpPr>
        <p:spPr>
          <a:xfrm>
            <a:off x="7949469" y="5450224"/>
            <a:ext cx="24225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(source: Martin  Setvak)</a:t>
            </a:r>
            <a:endParaRPr sz="1800">
              <a:solidFill>
                <a:schemeClr val="dk1"/>
              </a:solidFill>
              <a:latin typeface="Calibri"/>
              <a:ea typeface="Calibri"/>
              <a:cs typeface="Calibri"/>
              <a:sym typeface="Calibri"/>
            </a:endParaRPr>
          </a:p>
        </p:txBody>
      </p:sp>
      <p:sp>
        <p:nvSpPr>
          <p:cNvPr id="100" name="Google Shape;100;g5c4424b036aa0296_3"/>
          <p:cNvSpPr txBox="1"/>
          <p:nvPr/>
        </p:nvSpPr>
        <p:spPr>
          <a:xfrm>
            <a:off x="5879976" y="5450224"/>
            <a:ext cx="1512000" cy="371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8/8 00:55 LST </a:t>
            </a:r>
            <a:endParaRPr sz="1800">
              <a:solidFill>
                <a:schemeClr val="dk1"/>
              </a:solidFill>
              <a:latin typeface="Calibri"/>
              <a:ea typeface="Calibri"/>
              <a:cs typeface="Calibri"/>
              <a:sym typeface="Calibri"/>
            </a:endParaRPr>
          </a:p>
        </p:txBody>
      </p:sp>
      <p:sp>
        <p:nvSpPr>
          <p:cNvPr id="101" name="Google Shape;101;g5c4424b036aa0296_3"/>
          <p:cNvSpPr txBox="1"/>
          <p:nvPr/>
        </p:nvSpPr>
        <p:spPr>
          <a:xfrm>
            <a:off x="1703512" y="4365104"/>
            <a:ext cx="3600300" cy="929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The crew of the international space station spotted Typhoon Soudelor on August 5</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2"/>
          <p:cNvPicPr preferRelativeResize="0"/>
          <p:nvPr/>
        </p:nvPicPr>
        <p:blipFill rotWithShape="1">
          <a:blip r:embed="rId3">
            <a:alphaModFix/>
          </a:blip>
          <a:srcRect b="5916" l="-10596" r="17710" t="22799"/>
          <a:stretch/>
        </p:blipFill>
        <p:spPr>
          <a:xfrm>
            <a:off x="623392" y="0"/>
            <a:ext cx="7416824" cy="3200106"/>
          </a:xfrm>
          <a:prstGeom prst="rect">
            <a:avLst/>
          </a:prstGeom>
          <a:noFill/>
          <a:ln>
            <a:noFill/>
          </a:ln>
        </p:spPr>
      </p:pic>
      <p:pic>
        <p:nvPicPr>
          <p:cNvPr id="107" name="Google Shape;107;p2"/>
          <p:cNvPicPr preferRelativeResize="0"/>
          <p:nvPr/>
        </p:nvPicPr>
        <p:blipFill rotWithShape="1">
          <a:blip r:embed="rId4">
            <a:alphaModFix/>
          </a:blip>
          <a:srcRect b="4352" l="0" r="18097" t="22469"/>
          <a:stretch/>
        </p:blipFill>
        <p:spPr>
          <a:xfrm>
            <a:off x="3791744" y="3200106"/>
            <a:ext cx="6552728" cy="329173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descr="雷達回波圖" id="112" name="Google Shape;112;p3"/>
          <p:cNvPicPr preferRelativeResize="0"/>
          <p:nvPr/>
        </p:nvPicPr>
        <p:blipFill rotWithShape="1">
          <a:blip r:embed="rId3">
            <a:alphaModFix/>
          </a:blip>
          <a:srcRect b="0" l="0" r="0" t="0"/>
          <a:stretch/>
        </p:blipFill>
        <p:spPr>
          <a:xfrm>
            <a:off x="7634095" y="3041078"/>
            <a:ext cx="2956646" cy="2956646"/>
          </a:xfrm>
          <a:prstGeom prst="rect">
            <a:avLst/>
          </a:prstGeom>
          <a:noFill/>
          <a:ln>
            <a:noFill/>
          </a:ln>
        </p:spPr>
      </p:pic>
      <p:pic>
        <p:nvPicPr>
          <p:cNvPr descr="衛星雲圖" id="113" name="Google Shape;113;p3"/>
          <p:cNvPicPr preferRelativeResize="0"/>
          <p:nvPr/>
        </p:nvPicPr>
        <p:blipFill rotWithShape="1">
          <a:blip r:embed="rId4">
            <a:alphaModFix/>
          </a:blip>
          <a:srcRect b="0" l="0" r="0" t="16391"/>
          <a:stretch/>
        </p:blipFill>
        <p:spPr>
          <a:xfrm>
            <a:off x="7787680" y="108150"/>
            <a:ext cx="2880320" cy="2588840"/>
          </a:xfrm>
          <a:prstGeom prst="rect">
            <a:avLst/>
          </a:prstGeom>
          <a:noFill/>
          <a:ln>
            <a:noFill/>
          </a:ln>
        </p:spPr>
      </p:pic>
      <p:pic>
        <p:nvPicPr>
          <p:cNvPr descr="地面天氣圖" id="114" name="Google Shape;114;p3"/>
          <p:cNvPicPr preferRelativeResize="0"/>
          <p:nvPr/>
        </p:nvPicPr>
        <p:blipFill rotWithShape="1">
          <a:blip r:embed="rId5">
            <a:alphaModFix/>
          </a:blip>
          <a:srcRect b="0" l="0" r="0" t="0"/>
          <a:stretch/>
        </p:blipFill>
        <p:spPr>
          <a:xfrm>
            <a:off x="4943873" y="312242"/>
            <a:ext cx="3159131" cy="2304256"/>
          </a:xfrm>
          <a:prstGeom prst="rect">
            <a:avLst/>
          </a:prstGeom>
          <a:noFill/>
          <a:ln>
            <a:noFill/>
          </a:ln>
        </p:spPr>
      </p:pic>
      <p:pic>
        <p:nvPicPr>
          <p:cNvPr descr="累積雨量圖" id="115" name="Google Shape;115;p3"/>
          <p:cNvPicPr preferRelativeResize="0"/>
          <p:nvPr/>
        </p:nvPicPr>
        <p:blipFill rotWithShape="1">
          <a:blip r:embed="rId6">
            <a:alphaModFix/>
          </a:blip>
          <a:srcRect b="0" l="0" r="0" t="0"/>
          <a:stretch/>
        </p:blipFill>
        <p:spPr>
          <a:xfrm>
            <a:off x="1497183" y="3060547"/>
            <a:ext cx="2930963" cy="2930963"/>
          </a:xfrm>
          <a:prstGeom prst="rect">
            <a:avLst/>
          </a:prstGeom>
          <a:noFill/>
          <a:ln>
            <a:noFill/>
          </a:ln>
        </p:spPr>
      </p:pic>
      <p:pic>
        <p:nvPicPr>
          <p:cNvPr descr="http://210.244.31.133/ftpsrc/ftpsv.cwb.gov.tw/pub/forecastu/B20.gif" id="116" name="Google Shape;116;p3"/>
          <p:cNvPicPr preferRelativeResize="0"/>
          <p:nvPr/>
        </p:nvPicPr>
        <p:blipFill rotWithShape="1">
          <a:blip r:embed="rId7">
            <a:alphaModFix/>
          </a:blip>
          <a:srcRect b="0" l="0" r="0" t="0"/>
          <a:stretch/>
        </p:blipFill>
        <p:spPr>
          <a:xfrm>
            <a:off x="1055440" y="-112295"/>
            <a:ext cx="3894500" cy="2814196"/>
          </a:xfrm>
          <a:prstGeom prst="rect">
            <a:avLst/>
          </a:prstGeom>
          <a:noFill/>
          <a:ln>
            <a:noFill/>
          </a:ln>
        </p:spPr>
      </p:pic>
      <p:pic>
        <p:nvPicPr>
          <p:cNvPr descr="累積雨量圖" id="117" name="Google Shape;117;p3"/>
          <p:cNvPicPr preferRelativeResize="0"/>
          <p:nvPr/>
        </p:nvPicPr>
        <p:blipFill rotWithShape="1">
          <a:blip r:embed="rId8">
            <a:alphaModFix/>
          </a:blip>
          <a:srcRect b="0" l="0" r="0" t="0"/>
          <a:stretch/>
        </p:blipFill>
        <p:spPr>
          <a:xfrm>
            <a:off x="4853006" y="3212977"/>
            <a:ext cx="2778533" cy="277853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4"/>
          <p:cNvPicPr preferRelativeResize="0"/>
          <p:nvPr/>
        </p:nvPicPr>
        <p:blipFill rotWithShape="1">
          <a:blip r:embed="rId3">
            <a:alphaModFix/>
          </a:blip>
          <a:srcRect b="34628" l="33363" r="32437" t="0"/>
          <a:stretch/>
        </p:blipFill>
        <p:spPr>
          <a:xfrm>
            <a:off x="5514224" y="775707"/>
            <a:ext cx="4224580" cy="5607337"/>
          </a:xfrm>
          <a:prstGeom prst="rect">
            <a:avLst/>
          </a:prstGeom>
          <a:noFill/>
          <a:ln>
            <a:noFill/>
          </a:ln>
        </p:spPr>
      </p:pic>
      <p:pic>
        <p:nvPicPr>
          <p:cNvPr descr="累積雨量圖" id="123" name="Google Shape;123;p4"/>
          <p:cNvPicPr preferRelativeResize="0"/>
          <p:nvPr/>
        </p:nvPicPr>
        <p:blipFill rotWithShape="1">
          <a:blip r:embed="rId4">
            <a:alphaModFix/>
          </a:blip>
          <a:srcRect b="0" l="0" r="0" t="0"/>
          <a:stretch/>
        </p:blipFill>
        <p:spPr>
          <a:xfrm>
            <a:off x="84194" y="1914172"/>
            <a:ext cx="2778533" cy="2778533"/>
          </a:xfrm>
          <a:prstGeom prst="rect">
            <a:avLst/>
          </a:prstGeom>
          <a:noFill/>
          <a:ln>
            <a:noFill/>
          </a:ln>
        </p:spPr>
      </p:pic>
      <p:grpSp>
        <p:nvGrpSpPr>
          <p:cNvPr id="124" name="Google Shape;124;p4"/>
          <p:cNvGrpSpPr/>
          <p:nvPr/>
        </p:nvGrpSpPr>
        <p:grpSpPr>
          <a:xfrm>
            <a:off x="4109174" y="4955170"/>
            <a:ext cx="1682274" cy="461665"/>
            <a:chOff x="4829704" y="3682081"/>
            <a:chExt cx="1682274" cy="461665"/>
          </a:xfrm>
        </p:grpSpPr>
        <p:sp>
          <p:nvSpPr>
            <p:cNvPr id="125" name="Google Shape;125;p4"/>
            <p:cNvSpPr txBox="1"/>
            <p:nvPr/>
          </p:nvSpPr>
          <p:spPr>
            <a:xfrm>
              <a:off x="5204119" y="3682081"/>
              <a:ext cx="130785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JTWC BEST TRACK</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Model </a:t>
              </a:r>
              <a:endParaRPr sz="1200">
                <a:solidFill>
                  <a:schemeClr val="dk1"/>
                </a:solidFill>
                <a:latin typeface="Calibri"/>
                <a:ea typeface="Calibri"/>
                <a:cs typeface="Calibri"/>
                <a:sym typeface="Calibri"/>
              </a:endParaRPr>
            </a:p>
          </p:txBody>
        </p:sp>
        <p:cxnSp>
          <p:nvCxnSpPr>
            <p:cNvPr id="126" name="Google Shape;126;p4"/>
            <p:cNvCxnSpPr/>
            <p:nvPr/>
          </p:nvCxnSpPr>
          <p:spPr>
            <a:xfrm>
              <a:off x="4829704" y="3832168"/>
              <a:ext cx="380544" cy="0"/>
            </a:xfrm>
            <a:prstGeom prst="straightConnector1">
              <a:avLst/>
            </a:prstGeom>
            <a:noFill/>
            <a:ln cap="flat" cmpd="sng" w="38100">
              <a:solidFill>
                <a:schemeClr val="dk1"/>
              </a:solidFill>
              <a:prstDash val="solid"/>
              <a:miter lim="800000"/>
              <a:headEnd len="sm" w="sm" type="none"/>
              <a:tailEnd len="sm" w="sm" type="none"/>
            </a:ln>
          </p:spPr>
        </p:cxnSp>
        <p:cxnSp>
          <p:nvCxnSpPr>
            <p:cNvPr id="127" name="Google Shape;127;p4"/>
            <p:cNvCxnSpPr/>
            <p:nvPr/>
          </p:nvCxnSpPr>
          <p:spPr>
            <a:xfrm>
              <a:off x="4829704" y="4001193"/>
              <a:ext cx="380544" cy="0"/>
            </a:xfrm>
            <a:prstGeom prst="straightConnector1">
              <a:avLst/>
            </a:prstGeom>
            <a:noFill/>
            <a:ln cap="flat" cmpd="sng" w="38100">
              <a:solidFill>
                <a:srgbClr val="7398F0"/>
              </a:solidFill>
              <a:prstDash val="solid"/>
              <a:miter lim="800000"/>
              <a:headEnd len="sm" w="sm" type="none"/>
              <a:tailEnd len="sm" w="sm" type="none"/>
            </a:ln>
          </p:spPr>
        </p:cxnSp>
      </p:grpSp>
      <p:sp>
        <p:nvSpPr>
          <p:cNvPr id="128" name="Google Shape;128;p4"/>
          <p:cNvSpPr txBox="1"/>
          <p:nvPr/>
        </p:nvSpPr>
        <p:spPr>
          <a:xfrm>
            <a:off x="783078" y="1544840"/>
            <a:ext cx="13807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Observation </a:t>
            </a:r>
            <a:endParaRPr sz="1800">
              <a:solidFill>
                <a:schemeClr val="dk1"/>
              </a:solidFill>
              <a:latin typeface="Calibri"/>
              <a:ea typeface="Calibri"/>
              <a:cs typeface="Calibri"/>
              <a:sym typeface="Calibri"/>
            </a:endParaRPr>
          </a:p>
        </p:txBody>
      </p:sp>
      <p:sp>
        <p:nvSpPr>
          <p:cNvPr id="129" name="Google Shape;129;p4"/>
          <p:cNvSpPr txBox="1"/>
          <p:nvPr/>
        </p:nvSpPr>
        <p:spPr>
          <a:xfrm>
            <a:off x="9401452" y="1411550"/>
            <a:ext cx="11844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Simulation</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5"/>
          <p:cNvPicPr preferRelativeResize="0"/>
          <p:nvPr/>
        </p:nvPicPr>
        <p:blipFill rotWithShape="1">
          <a:blip r:embed="rId3">
            <a:alphaModFix/>
          </a:blip>
          <a:srcRect b="0" l="0" r="0" t="0"/>
          <a:stretch/>
        </p:blipFill>
        <p:spPr>
          <a:xfrm>
            <a:off x="6389024" y="554874"/>
            <a:ext cx="5715000" cy="5715000"/>
          </a:xfrm>
          <a:prstGeom prst="rect">
            <a:avLst/>
          </a:prstGeom>
          <a:noFill/>
          <a:ln>
            <a:noFill/>
          </a:ln>
        </p:spPr>
      </p:pic>
      <p:pic>
        <p:nvPicPr>
          <p:cNvPr id="135" name="Google Shape;135;p5"/>
          <p:cNvPicPr preferRelativeResize="0"/>
          <p:nvPr/>
        </p:nvPicPr>
        <p:blipFill rotWithShape="1">
          <a:blip r:embed="rId4">
            <a:alphaModFix/>
          </a:blip>
          <a:srcRect b="0" l="0" r="0" t="0"/>
          <a:stretch/>
        </p:blipFill>
        <p:spPr>
          <a:xfrm>
            <a:off x="-405477" y="383424"/>
            <a:ext cx="7620000" cy="5886450"/>
          </a:xfrm>
          <a:prstGeom prst="rect">
            <a:avLst/>
          </a:prstGeom>
          <a:noFill/>
          <a:ln>
            <a:noFill/>
          </a:ln>
        </p:spPr>
      </p:pic>
      <p:sp>
        <p:nvSpPr>
          <p:cNvPr id="136" name="Google Shape;136;p5"/>
          <p:cNvSpPr/>
          <p:nvPr/>
        </p:nvSpPr>
        <p:spPr>
          <a:xfrm>
            <a:off x="1435308" y="4883207"/>
            <a:ext cx="129599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Cu:KSAS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Mp: WSM6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Bl: MYNN</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2f1524877eb387a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OpenCoasts Simulation</a:t>
            </a:r>
            <a:endParaRPr/>
          </a:p>
        </p:txBody>
      </p:sp>
      <p:sp>
        <p:nvSpPr>
          <p:cNvPr id="142" name="Google Shape;142;g2f1524877eb387a_0"/>
          <p:cNvSpPr txBox="1"/>
          <p:nvPr/>
        </p:nvSpPr>
        <p:spPr>
          <a:xfrm>
            <a:off x="1600209" y="1690830"/>
            <a:ext cx="9753600" cy="557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sz="2300">
                <a:latin typeface="Calibri"/>
                <a:ea typeface="Calibri"/>
                <a:cs typeface="Calibri"/>
                <a:sym typeface="Calibri"/>
              </a:rPr>
              <a:t>The model SCHISM was run in depth-averaged barotropic mode without waves. Although waves can be important in the generation of storm surges in Taiwan (Liu and Huang, 2020), the present version of OPENCoastS only allows the simulation of waves in the North Atlantic Ocean. The model was forced by tides from FES2014 and the inverse barometer effect at the four open boundaries, and by wind and atmospheric pressure from NOAA/GFS at the surface. The time step was set to 240 s. The</a:t>
            </a:r>
            <a:endParaRPr sz="2300">
              <a:latin typeface="Calibri"/>
              <a:ea typeface="Calibri"/>
              <a:cs typeface="Calibri"/>
              <a:sym typeface="Calibri"/>
            </a:endParaRPr>
          </a:p>
          <a:p>
            <a:pPr indent="0" lvl="0" marL="0" rtl="0" algn="l">
              <a:spcBef>
                <a:spcPts val="0"/>
              </a:spcBef>
              <a:spcAft>
                <a:spcPts val="0"/>
              </a:spcAft>
              <a:buNone/>
            </a:pPr>
            <a:r>
              <a:rPr lang="en-US" sz="2300">
                <a:latin typeface="Calibri"/>
                <a:ea typeface="Calibri"/>
                <a:cs typeface="Calibri"/>
                <a:sym typeface="Calibri"/>
              </a:rPr>
              <a:t>1/3</a:t>
            </a:r>
            <a:endParaRPr sz="2300">
              <a:latin typeface="Calibri"/>
              <a:ea typeface="Calibri"/>
              <a:cs typeface="Calibri"/>
              <a:sym typeface="Calibri"/>
            </a:endParaRPr>
          </a:p>
          <a:p>
            <a:pPr indent="0" lvl="0" marL="0" rtl="0" algn="l">
              <a:spcBef>
                <a:spcPts val="0"/>
              </a:spcBef>
              <a:spcAft>
                <a:spcPts val="0"/>
              </a:spcAft>
              <a:buNone/>
            </a:pPr>
            <a:r>
              <a:rPr lang="en-US" sz="2300">
                <a:latin typeface="Calibri"/>
                <a:ea typeface="Calibri"/>
                <a:cs typeface="Calibri"/>
                <a:sym typeface="Calibri"/>
              </a:rPr>
              <a:t>Manning friction coefficient was set to 0.022 m /s, without any calibration. Considering the</a:t>
            </a:r>
            <a:endParaRPr sz="2300">
              <a:latin typeface="Calibri"/>
              <a:ea typeface="Calibri"/>
              <a:cs typeface="Calibri"/>
              <a:sym typeface="Calibri"/>
            </a:endParaRPr>
          </a:p>
          <a:p>
            <a:pPr indent="0" lvl="0" marL="0" rtl="0" algn="l">
              <a:spcBef>
                <a:spcPts val="0"/>
              </a:spcBef>
              <a:spcAft>
                <a:spcPts val="0"/>
              </a:spcAft>
              <a:buNone/>
            </a:pPr>
            <a:r>
              <a:rPr lang="en-US" sz="2300">
                <a:latin typeface="Calibri"/>
                <a:ea typeface="Calibri"/>
                <a:cs typeface="Calibri"/>
                <a:sym typeface="Calibri"/>
              </a:rPr>
              <a:t>exceptionally large depths in the Philippine Sea, the model results at the three available tide gauges are expected to be fairly insensitive to the friction coefficient.</a:t>
            </a:r>
            <a:endParaRPr sz="23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g3933e39b5fe23f72_1"/>
          <p:cNvPicPr preferRelativeResize="0"/>
          <p:nvPr/>
        </p:nvPicPr>
        <p:blipFill>
          <a:blip r:embed="rId3">
            <a:alphaModFix/>
          </a:blip>
          <a:stretch>
            <a:fillRect/>
          </a:stretch>
        </p:blipFill>
        <p:spPr>
          <a:xfrm>
            <a:off x="152400" y="152400"/>
            <a:ext cx="11650137" cy="65532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2020-09-25T01:26:44Z</dcterms:created>
  <dc:creator>admin</dc:creator>
</cp:coreProperties>
</file>