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ACA"/>
          </a:solidFill>
        </a:fill>
      </a:tcStyle>
    </a:wholeTbl>
    <a:band2H>
      <a:tcTxStyle b="def" i="def"/>
      <a:tcStyle>
        <a:tcBdr/>
        <a:fill>
          <a:solidFill>
            <a:srgbClr val="FA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CB"/>
          </a:solidFill>
        </a:fill>
      </a:tcStyle>
    </a:wholeTbl>
    <a:band2H>
      <a:tcTxStyle b="def" i="def"/>
      <a:tcStyle>
        <a:tcBdr/>
        <a:fill>
          <a:solidFill>
            <a:srgbClr val="F2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round/>
            </a:ln>
          </a:top>
          <a:bottom>
            <a:ln w="254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Widescreen 16:9 (as used by YouTube)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Don't forget to update your name on the right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4;p2" descr="Google Shape;14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272" y="132334"/>
            <a:ext cx="653954" cy="28302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15;p2"/>
          <p:cNvSpPr/>
          <p:nvPr/>
        </p:nvSpPr>
        <p:spPr>
          <a:xfrm rot="16200000">
            <a:off x="569701" y="4897709"/>
            <a:ext cx="45721" cy="5978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15" name="Google Shape;16;p2"/>
          <p:cNvSpPr/>
          <p:nvPr/>
        </p:nvSpPr>
        <p:spPr>
          <a:xfrm flipV="1">
            <a:off x="725544" y="446399"/>
            <a:ext cx="1" cy="4560901"/>
          </a:xfrm>
          <a:prstGeom prst="line">
            <a:avLst/>
          </a:prstGeom>
          <a:ln>
            <a:solidFill>
              <a:schemeClr val="accent1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" name="Google Shape;17;p2" descr="Google Shape;17;p2"/>
          <p:cNvPicPr>
            <a:picLocks noChangeAspect="1"/>
          </p:cNvPicPr>
          <p:nvPr/>
        </p:nvPicPr>
        <p:blipFill>
          <a:blip r:embed="rId3">
            <a:extLst/>
          </a:blip>
          <a:srcRect l="0" t="34485" r="0" b="12180"/>
          <a:stretch>
            <a:fillRect/>
          </a:stretch>
        </p:blipFill>
        <p:spPr>
          <a:xfrm>
            <a:off x="8084034" y="188625"/>
            <a:ext cx="615438" cy="1704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oogle Shape;18;p2"/>
          <p:cNvSpPr txBox="1"/>
          <p:nvPr/>
        </p:nvSpPr>
        <p:spPr>
          <a:xfrm rot="16200000">
            <a:off x="-1081715" y="3133025"/>
            <a:ext cx="3341055" cy="20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/>
            <a:r>
              <a:t>EAP Call 2 - Status update, March 3, 2021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8680884" y="100054"/>
            <a:ext cx="336814" cy="335251"/>
          </a:xfrm>
          <a:prstGeom prst="rect">
            <a:avLst/>
          </a:prstGeom>
        </p:spPr>
        <p:txBody>
          <a:bodyPr lIns="91424" tIns="91424" rIns="91424" bIns="91424"/>
          <a:lstStyle>
            <a:lvl1pPr algn="r">
              <a:defRPr b="1"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" name="Body Level One…"/>
          <p:cNvSpPr txBox="1"/>
          <p:nvPr>
            <p:ph type="body" idx="1"/>
          </p:nvPr>
        </p:nvSpPr>
        <p:spPr>
          <a:xfrm>
            <a:off x="904875" y="800522"/>
            <a:ext cx="7726500" cy="4149902"/>
          </a:xfrm>
          <a:prstGeom prst="rect">
            <a:avLst/>
          </a:prstGeom>
        </p:spPr>
        <p:txBody>
          <a:bodyPr lIns="45699" tIns="45699" rIns="45699" bIns="45699">
            <a:normAutofit fontScale="100000" lnSpcReduction="0"/>
          </a:bodyPr>
          <a:lstStyle>
            <a:lvl1pPr marL="457200" indent="-381000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▪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  <a:lvl2pPr marL="914400" indent="-381000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▫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2pPr>
            <a:lvl3pPr marL="1405081" indent="-401781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▪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3pPr>
            <a:lvl4pPr marL="1862281" indent="-401781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▫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4pPr>
            <a:lvl5pPr marL="2357120" indent="-426720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▪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Title Text"/>
          <p:cNvSpPr txBox="1"/>
          <p:nvPr>
            <p:ph type="title"/>
          </p:nvPr>
        </p:nvSpPr>
        <p:spPr>
          <a:xfrm>
            <a:off x="904875" y="131024"/>
            <a:ext cx="6516900" cy="43770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90000"/>
              </a:lnSpc>
              <a:buClrTx/>
              <a:buSzTx/>
              <a:buFontTx/>
              <a:buNone/>
              <a:defRPr sz="32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Google Shape;22;p2"/>
          <p:cNvSpPr txBox="1"/>
          <p:nvPr/>
        </p:nvSpPr>
        <p:spPr>
          <a:xfrm rot="16200000">
            <a:off x="7115902" y="2052415"/>
            <a:ext cx="3543301" cy="20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>
              <a:defRPr sz="800"/>
            </a:lvl1pPr>
          </a:lstStyle>
          <a:p>
            <a:pPr/>
            <a:r>
              <a:t>Aliaksandr Yakutovich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4;p3" descr="Google Shape;24;p3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852"/>
          <a:stretch>
            <a:fillRect/>
          </a:stretch>
        </p:blipFill>
        <p:spPr>
          <a:xfrm>
            <a:off x="-11590" y="-11589"/>
            <a:ext cx="9178851" cy="3153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itle Text"/>
          <p:cNvSpPr txBox="1"/>
          <p:nvPr>
            <p:ph type="title"/>
          </p:nvPr>
        </p:nvSpPr>
        <p:spPr>
          <a:xfrm>
            <a:off x="1319374" y="3350574"/>
            <a:ext cx="6516901" cy="437701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buClr>
                <a:schemeClr val="accent3"/>
              </a:buClr>
              <a:buSzPts val="3200"/>
              <a:buFont typeface="Avenir Roman"/>
              <a:defRPr sz="32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0" name="Google Shape;26;p3" descr="Google Shape;26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267" y="4749434"/>
            <a:ext cx="620530" cy="322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27;p3" descr="Google Shape;27;p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9643" y="4749424"/>
            <a:ext cx="1254233" cy="269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28;p3" descr="Google Shape;28;p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05848" y="4664581"/>
            <a:ext cx="1014310" cy="438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oogle Shape;29;p3" descr="Google Shape;29;p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96888" y="4696078"/>
            <a:ext cx="1126161" cy="375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30;p3" descr="Google Shape;30;p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78722" y="4811109"/>
            <a:ext cx="1254237" cy="1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31;p3" descr="Google Shape;31;p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37806" y="4783242"/>
            <a:ext cx="1254235" cy="201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32;p3" descr="Google Shape;32;p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27894" y="4758732"/>
            <a:ext cx="1254233" cy="250615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4419600" y="4767262"/>
            <a:ext cx="2133600" cy="335251"/>
          </a:xfrm>
          <a:prstGeom prst="rect">
            <a:avLst/>
          </a:prstGeom>
        </p:spPr>
        <p:txBody>
          <a:bodyPr lIns="91424" tIns="91424" rIns="91424" bIns="91424"/>
          <a:lstStyle>
            <a:lvl1pPr algn="r">
              <a:defRPr b="1"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iiD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7;p1" descr="Google Shape;7;p1"/>
          <p:cNvPicPr>
            <a:picLocks noChangeAspect="1"/>
          </p:cNvPicPr>
          <p:nvPr/>
        </p:nvPicPr>
        <p:blipFill>
          <a:blip r:embed="rId2">
            <a:extLst/>
          </a:blip>
          <a:srcRect l="5282" t="30458" r="5610" b="37920"/>
          <a:stretch>
            <a:fillRect/>
          </a:stretch>
        </p:blipFill>
        <p:spPr>
          <a:xfrm>
            <a:off x="8165200" y="4768655"/>
            <a:ext cx="724952" cy="19294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Google Shape;8;p1"/>
          <p:cNvSpPr/>
          <p:nvPr/>
        </p:nvSpPr>
        <p:spPr>
          <a:xfrm>
            <a:off x="-23604" y="729705"/>
            <a:ext cx="9599505" cy="1"/>
          </a:xfrm>
          <a:prstGeom prst="line">
            <a:avLst/>
          </a:prstGeom>
          <a:ln w="3175">
            <a:solidFill>
              <a:srgbClr val="DC0000"/>
            </a:solidFill>
          </a:ln>
          <a:effectLst>
            <a:outerShdw sx="100000" sy="100000" kx="0" ky="0" algn="b" rotWithShape="0" blurRad="0" dist="0" dir="5400000">
              <a:srgbClr val="000000">
                <a:alpha val="37647"/>
              </a:srgbClr>
            </a:outerShdw>
          </a:effectLst>
        </p:spPr>
        <p:txBody>
          <a:bodyPr lIns="0" tIns="0" rIns="0" bIns="0"/>
          <a:lstStyle/>
          <a:p>
            <a:pPr defTabSz="685800">
              <a:defRPr sz="800">
                <a:solidFill>
                  <a:srgbClr val="000000"/>
                </a:solidFill>
              </a:defRPr>
            </a:pPr>
          </a:p>
        </p:txBody>
      </p:sp>
      <p:sp>
        <p:nvSpPr>
          <p:cNvPr id="54" name="Title Text"/>
          <p:cNvSpPr txBox="1"/>
          <p:nvPr>
            <p:ph type="title"/>
          </p:nvPr>
        </p:nvSpPr>
        <p:spPr>
          <a:xfrm>
            <a:off x="3992862" y="202363"/>
            <a:ext cx="1158277" cy="320913"/>
          </a:xfrm>
          <a:prstGeom prst="rect">
            <a:avLst/>
          </a:prstGeom>
        </p:spPr>
        <p:txBody>
          <a:bodyPr lIns="25706" tIns="25706" rIns="25706" bIns="25706"/>
          <a:lstStyle>
            <a:lvl1pPr defTabSz="685800">
              <a:buClrTx/>
              <a:buSzTx/>
              <a:buFontTx/>
              <a:buNone/>
              <a:defRPr sz="2400">
                <a:solidFill>
                  <a:srgbClr val="DC0300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5" name="Google Shape;48;p8" descr="Google Shape;48;p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775" y="4704615"/>
            <a:ext cx="436954" cy="3209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63500" dir="3626909">
              <a:srgbClr val="000000">
                <a:alpha val="23140"/>
              </a:srgbClr>
            </a:outerShdw>
          </a:effectLst>
        </p:spPr>
      </p:pic>
      <p:pic>
        <p:nvPicPr>
          <p:cNvPr id="56" name="Google Shape;49;p8" descr="Google Shape;49;p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2430" y="4746074"/>
            <a:ext cx="819141" cy="23804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6873268" y="4256995"/>
            <a:ext cx="161150" cy="140314"/>
          </a:xfrm>
          <a:prstGeom prst="rect">
            <a:avLst/>
          </a:prstGeom>
        </p:spPr>
        <p:txBody>
          <a:bodyPr lIns="25706" tIns="25706" rIns="25706" bIns="25706" anchor="ctr"/>
          <a:lstStyle>
            <a:lvl1pPr defTabSz="685800">
              <a:defRPr>
                <a:latin typeface="Tahoma Bold"/>
                <a:ea typeface="Tahoma Bold"/>
                <a:cs typeface="Tahoma Bold"/>
                <a:sym typeface="Tahoma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14;p2" descr="Google Shape;14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272" y="132334"/>
            <a:ext cx="653954" cy="28302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Google Shape;15;p2"/>
          <p:cNvSpPr/>
          <p:nvPr/>
        </p:nvSpPr>
        <p:spPr>
          <a:xfrm rot="16200000">
            <a:off x="569701" y="4897709"/>
            <a:ext cx="45721" cy="5978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300">
                <a:solidFill>
                  <a:srgbClr val="FFFFFF"/>
                </a:solidFill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 flipV="1">
            <a:off x="725544" y="446399"/>
            <a:ext cx="1" cy="4560901"/>
          </a:xfrm>
          <a:prstGeom prst="line">
            <a:avLst/>
          </a:prstGeom>
          <a:ln>
            <a:solidFill>
              <a:schemeClr val="accent1"/>
            </a:solidFill>
            <a:miter lim="8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7" name="Google Shape;17;p2" descr="Google Shape;17;p2"/>
          <p:cNvPicPr>
            <a:picLocks noChangeAspect="1"/>
          </p:cNvPicPr>
          <p:nvPr/>
        </p:nvPicPr>
        <p:blipFill>
          <a:blip r:embed="rId3">
            <a:extLst/>
          </a:blip>
          <a:srcRect l="0" t="34485" r="0" b="12180"/>
          <a:stretch>
            <a:fillRect/>
          </a:stretch>
        </p:blipFill>
        <p:spPr>
          <a:xfrm>
            <a:off x="8084034" y="188625"/>
            <a:ext cx="615438" cy="17041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Google Shape;18;p2"/>
          <p:cNvSpPr txBox="1"/>
          <p:nvPr/>
        </p:nvSpPr>
        <p:spPr>
          <a:xfrm rot="16200000">
            <a:off x="-1081715" y="3133025"/>
            <a:ext cx="3341055" cy="20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/>
            <a:r>
              <a:t>ADAC9 Virtual Workshop - September 21 - October 1, 2020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8680884" y="100054"/>
            <a:ext cx="336814" cy="335251"/>
          </a:xfrm>
          <a:prstGeom prst="rect">
            <a:avLst/>
          </a:prstGeom>
        </p:spPr>
        <p:txBody>
          <a:bodyPr lIns="91424" tIns="91424" rIns="91424" bIns="91424"/>
          <a:lstStyle>
            <a:lvl1pPr algn="r">
              <a:defRPr b="1" sz="1000">
                <a:solidFill>
                  <a:schemeClr val="accent3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0" name="Body Level One…"/>
          <p:cNvSpPr txBox="1"/>
          <p:nvPr>
            <p:ph type="body" idx="1"/>
          </p:nvPr>
        </p:nvSpPr>
        <p:spPr>
          <a:xfrm>
            <a:off x="904875" y="800522"/>
            <a:ext cx="7726500" cy="4149902"/>
          </a:xfrm>
          <a:prstGeom prst="rect">
            <a:avLst/>
          </a:prstGeom>
        </p:spPr>
        <p:txBody>
          <a:bodyPr lIns="45699" tIns="45699" rIns="45699" bIns="45699">
            <a:normAutofit fontScale="100000" lnSpcReduction="0"/>
          </a:bodyPr>
          <a:lstStyle>
            <a:lvl1pPr marL="457200" indent="-381000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▪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  <a:lvl2pPr marL="914400" indent="-381000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▫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2pPr>
            <a:lvl3pPr marL="1405081" indent="-401781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▪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3pPr>
            <a:lvl4pPr marL="1862281" indent="-401781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▫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4pPr>
            <a:lvl5pPr marL="2357120" indent="-426720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2400"/>
              <a:buFont typeface="Avenir Roman"/>
              <a:buChar char="▪"/>
              <a:defRPr sz="24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904875" y="131024"/>
            <a:ext cx="6516900" cy="43770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90000"/>
              </a:lnSpc>
              <a:buClrTx/>
              <a:buSzTx/>
              <a:buFontTx/>
              <a:buNone/>
              <a:defRPr sz="3200">
                <a:solidFill>
                  <a:schemeClr val="accent3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Google Shape;22;p2"/>
          <p:cNvSpPr txBox="1"/>
          <p:nvPr/>
        </p:nvSpPr>
        <p:spPr>
          <a:xfrm rot="16200000">
            <a:off x="7115902" y="2052415"/>
            <a:ext cx="3543301" cy="20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r">
              <a:defRPr sz="800"/>
            </a:lvl1pPr>
          </a:lstStyle>
          <a:p>
            <a:pPr/>
            <a:r>
              <a:t>Aliaksandr Yakutovich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;p4" descr="Google Shape;35;p4"/>
          <p:cNvPicPr>
            <a:picLocks noChangeAspect="1"/>
          </p:cNvPicPr>
          <p:nvPr/>
        </p:nvPicPr>
        <p:blipFill>
          <a:blip r:embed="rId2">
            <a:alphaModFix amt="48000"/>
            <a:extLst/>
          </a:blip>
          <a:stretch>
            <a:fillRect/>
          </a:stretch>
        </p:blipFill>
        <p:spPr>
          <a:xfrm>
            <a:off x="-4763" y="-285750"/>
            <a:ext cx="9144001" cy="571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36;p4" descr="Google Shape;36;p4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2790825" y="2381249"/>
            <a:ext cx="3552825" cy="8321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2940000">
              <a:srgbClr val="000000">
                <a:alpha val="49803"/>
              </a:srgbClr>
            </a:outerShdw>
          </a:effectLst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693799" y="0"/>
            <a:ext cx="7746902" cy="83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4572000" y="4886325"/>
            <a:ext cx="165100" cy="1651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●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○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■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●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○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■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●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○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4200"/>
        <a:buFont typeface="Helvetica Neue Light"/>
        <a:buChar char="■"/>
        <a:tabLst/>
        <a:defRPr b="0" baseline="0" cap="none" i="0" spc="0" strike="noStrike" sz="4200" u="none"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24.png"/><Relationship Id="rId17" Type="http://schemas.openxmlformats.org/officeDocument/2006/relationships/image" Target="../media/image14.jpe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33.png"/><Relationship Id="rId9" Type="http://schemas.openxmlformats.org/officeDocument/2006/relationships/image" Target="../media/image16.jpeg"/><Relationship Id="rId10" Type="http://schemas.openxmlformats.org/officeDocument/2006/relationships/image" Target="../media/image7.png"/><Relationship Id="rId11" Type="http://schemas.openxmlformats.org/officeDocument/2006/relationships/image" Target="../media/image17.jpe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aiidalab-demo.materialscloud.org/" TargetMode="External"/><Relationship Id="rId3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43;p5"/>
          <p:cNvSpPr txBox="1"/>
          <p:nvPr>
            <p:ph type="title"/>
          </p:nvPr>
        </p:nvSpPr>
        <p:spPr>
          <a:xfrm>
            <a:off x="782392" y="3395101"/>
            <a:ext cx="7579216" cy="588711"/>
          </a:xfrm>
          <a:prstGeom prst="rect">
            <a:avLst/>
          </a:prstGeom>
        </p:spPr>
        <p:txBody>
          <a:bodyPr/>
          <a:lstStyle>
            <a:lvl1pPr defTabSz="502920">
              <a:buSzTx/>
              <a:buNone/>
              <a:defRPr sz="176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Status update: Open AiiDAlab platform for cloud computing in Materials Science</a:t>
            </a:r>
          </a:p>
        </p:txBody>
      </p:sp>
      <p:sp>
        <p:nvSpPr>
          <p:cNvPr id="82" name="Google Shape;44;p5"/>
          <p:cNvSpPr txBox="1"/>
          <p:nvPr/>
        </p:nvSpPr>
        <p:spPr>
          <a:xfrm>
            <a:off x="4783935" y="4104135"/>
            <a:ext cx="4708063" cy="43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ctr">
              <a:lnSpc>
                <a:spcPct val="90000"/>
              </a:lnSpc>
              <a:defRPr sz="22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Aliaksandr Yakutovich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" name="On boarding of more than 100 users. (To discuss)…"/>
          <p:cNvSpPr txBox="1"/>
          <p:nvPr>
            <p:ph type="body" idx="1"/>
          </p:nvPr>
        </p:nvSpPr>
        <p:spPr>
          <a:xfrm>
            <a:off x="904875" y="686913"/>
            <a:ext cx="7726500" cy="3446140"/>
          </a:xfrm>
          <a:prstGeom prst="rect">
            <a:avLst/>
          </a:prstGeom>
        </p:spPr>
        <p:txBody>
          <a:bodyPr/>
          <a:lstStyle/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  <a:r>
              <a:t>On boarding of more than 100 users. </a:t>
            </a:r>
            <a:r>
              <a:rPr>
                <a:solidFill>
                  <a:srgbClr val="FF9300"/>
                </a:solidFill>
              </a:rPr>
              <a:t>(To discuss)</a:t>
            </a:r>
            <a:endParaRPr>
              <a:solidFill>
                <a:srgbClr val="FF9300"/>
              </a:solidFill>
            </a:endParaRPr>
          </a:p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</a:p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  <a:r>
              <a:t>Upgrade of the full software stack to the most recent available software.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  <a:endParaRPr>
              <a:solidFill>
                <a:schemeClr val="accent2">
                  <a:lumOff val="-6549"/>
                </a:schemeClr>
              </a:solidFill>
            </a:endParaRPr>
          </a:p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</a:p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  <a:r>
              <a:t>Provide straightforward apps to connect to HPC resources.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  <a:endParaRPr>
              <a:solidFill>
                <a:schemeClr val="accent2">
                  <a:lumOff val="-6549"/>
                </a:schemeClr>
              </a:solidFill>
            </a:endParaRPr>
          </a:p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</a:p>
          <a:p>
            <a:pPr marL="365760" indent="-304800" defTabSz="731520">
              <a:spcBef>
                <a:spcPts val="500"/>
              </a:spcBef>
              <a:buSzPts val="1900"/>
              <a:defRPr sz="1920"/>
            </a:pPr>
            <a:r>
              <a:t>Support of at least 6 different simulation codes and the corresponding AiiDA plugins. </a:t>
            </a:r>
            <a:r>
              <a:rPr>
                <a:solidFill>
                  <a:srgbClr val="FF9300"/>
                </a:solidFill>
              </a:rPr>
              <a:t>(In progress)</a:t>
            </a:r>
          </a:p>
        </p:txBody>
      </p:sp>
      <p:sp>
        <p:nvSpPr>
          <p:cNvPr id="134" name="Q4: Oct-Nov-De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Q4: Oct-Nov-Dec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9285" y="1564937"/>
            <a:ext cx="6132315" cy="13553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36" name="Screenshot 2021-03-03 at 01.23.49.png" descr="Screenshot 2021-03-03 at 01.23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6427" y="715112"/>
            <a:ext cx="5593415" cy="37132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1500" fill="hold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4"/>
      <p:bldP build="whole" bldLvl="1" animBg="1" rev="0" advAuto="0" spid="136" grpId="2"/>
      <p:bldP build="whole" bldLvl="1" animBg="1" rev="0" advAuto="0" spid="136" grpId="3"/>
      <p:bldP build="p" bldLvl="5" animBg="1" rev="0" advAuto="0" spid="1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8687830" y="100054"/>
            <a:ext cx="329868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9" name="EGI registration procedure is rather convoluted. Can it be simplified?…"/>
          <p:cNvSpPr txBox="1"/>
          <p:nvPr>
            <p:ph type="body" idx="1"/>
          </p:nvPr>
        </p:nvSpPr>
        <p:spPr>
          <a:xfrm>
            <a:off x="895085" y="743475"/>
            <a:ext cx="7726501" cy="3341054"/>
          </a:xfrm>
          <a:prstGeom prst="rect">
            <a:avLst/>
          </a:prstGeom>
        </p:spPr>
        <p:txBody>
          <a:bodyPr/>
          <a:lstStyle/>
          <a:p>
            <a:pPr marL="333756" indent="-278130" defTabSz="667512">
              <a:spcBef>
                <a:spcPts val="500"/>
              </a:spcBef>
              <a:buSzPts val="1700"/>
              <a:defRPr sz="1752"/>
            </a:pPr>
            <a:r>
              <a:t>EGI registration procedure is rather convoluted. Can it be simplified? </a:t>
            </a:r>
          </a:p>
          <a:p>
            <a:pPr marL="333756" indent="-278130" defTabSz="667512">
              <a:spcBef>
                <a:spcPts val="500"/>
              </a:spcBef>
              <a:buSzPts val="1700"/>
              <a:defRPr sz="1752"/>
            </a:pPr>
          </a:p>
          <a:p>
            <a:pPr lvl="1" marL="667512" indent="-278130" defTabSz="667512">
              <a:spcBef>
                <a:spcPts val="500"/>
              </a:spcBef>
              <a:buSzPts val="1700"/>
              <a:buChar char="▪"/>
              <a:defRPr sz="1752"/>
            </a:pPr>
            <a:r>
              <a:t>Some users could not complete the registration process.</a:t>
            </a:r>
          </a:p>
          <a:p>
            <a:pPr lvl="1" marL="667512" indent="-278130" defTabSz="667512">
              <a:spcBef>
                <a:spcPts val="500"/>
              </a:spcBef>
              <a:buSzPts val="1700"/>
              <a:buChar char="▪"/>
              <a:defRPr sz="1752"/>
            </a:pPr>
            <a:r>
              <a:t>Some services didn’t work for me.</a:t>
            </a:r>
          </a:p>
          <a:p>
            <a:pPr marL="333756" indent="-278130" defTabSz="667512">
              <a:spcBef>
                <a:spcPts val="500"/>
              </a:spcBef>
              <a:buSzPts val="1700"/>
              <a:defRPr sz="1752"/>
            </a:pPr>
          </a:p>
          <a:p>
            <a:pPr marL="333756" indent="-278130" defTabSz="667512">
              <a:spcBef>
                <a:spcPts val="500"/>
              </a:spcBef>
              <a:buSzPts val="1700"/>
              <a:defRPr sz="1752"/>
            </a:pPr>
            <a:r>
              <a:t>After completing the registration procedure, the user remains logged out. Is it really necessary?</a:t>
            </a:r>
          </a:p>
          <a:p>
            <a:pPr marL="333756" indent="-278130" defTabSz="667512">
              <a:spcBef>
                <a:spcPts val="500"/>
              </a:spcBef>
              <a:buSzPts val="1700"/>
              <a:defRPr sz="1752"/>
            </a:pPr>
          </a:p>
          <a:p>
            <a:pPr marL="333756" indent="-278130" defTabSz="667512">
              <a:spcBef>
                <a:spcPts val="500"/>
              </a:spcBef>
              <a:buSzPts val="1700"/>
              <a:defRPr sz="1752"/>
            </a:pPr>
            <a:r>
              <a:t>Can EGI logout page redirect users back to the service login page? This is typically done through ‘next=‘ URL parameter.</a:t>
            </a:r>
          </a:p>
        </p:txBody>
      </p:sp>
      <p:sp>
        <p:nvSpPr>
          <p:cNvPr id="140" name="EGI regist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EGI registration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254;p25"/>
          <p:cNvSpPr txBox="1"/>
          <p:nvPr>
            <p:ph type="sldNum" sz="quarter" idx="2"/>
          </p:nvPr>
        </p:nvSpPr>
        <p:spPr>
          <a:xfrm>
            <a:off x="8680884" y="100054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" name="Google Shape;256;p25"/>
          <p:cNvSpPr txBox="1"/>
          <p:nvPr>
            <p:ph type="title"/>
          </p:nvPr>
        </p:nvSpPr>
        <p:spPr>
          <a:xfrm>
            <a:off x="904875" y="131024"/>
            <a:ext cx="6516900" cy="437701"/>
          </a:xfrm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General Questions</a:t>
            </a:r>
          </a:p>
        </p:txBody>
      </p:sp>
      <p:sp>
        <p:nvSpPr>
          <p:cNvPr id="144" name="Google Shape;255;p25"/>
          <p:cNvSpPr txBox="1"/>
          <p:nvPr>
            <p:ph type="body" idx="1"/>
          </p:nvPr>
        </p:nvSpPr>
        <p:spPr>
          <a:xfrm>
            <a:off x="904875" y="1435522"/>
            <a:ext cx="7726500" cy="2706164"/>
          </a:xfrm>
          <a:prstGeom prst="rect">
            <a:avLst/>
          </a:prstGeom>
        </p:spPr>
        <p:txBody>
          <a:bodyPr/>
          <a:lstStyle/>
          <a:p>
            <a:pPr/>
            <a:r>
              <a:t>What is the final date when the EOSC Early adopter will finish?</a:t>
            </a:r>
          </a:p>
          <a:p>
            <a:pPr/>
          </a:p>
          <a:p>
            <a:pPr/>
            <a:r>
              <a:t>What will happen when it's over - will the machines be shut down immediately?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" name="AiiDAlab@EOSC is up and running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AiiDAlab@EOSC is up and running.</a:t>
            </a:r>
          </a:p>
          <a:p>
            <a:pPr/>
          </a:p>
          <a:p>
            <a:pPr/>
            <a:r>
              <a:t>To improve the EGI user experience, we suggest simplifying the registration procedure. We are happy to provide concrete suggestions.</a:t>
            </a:r>
          </a:p>
          <a:p>
            <a:pPr/>
          </a:p>
          <a:p>
            <a:pPr/>
            <a:r>
              <a:t>To plan forward, we would like to understand how the EOSC-EAP will be finalised.</a:t>
            </a:r>
          </a:p>
        </p:txBody>
      </p:sp>
      <p:sp>
        <p:nvSpPr>
          <p:cNvPr id="148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261;p26" descr="Google Shape;261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994" y="2922607"/>
            <a:ext cx="3390415" cy="21323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50800" dir="2940000">
              <a:srgbClr val="000000">
                <a:alpha val="49803"/>
              </a:srgbClr>
            </a:outerShdw>
          </a:effectLst>
        </p:spPr>
      </p:pic>
      <p:sp>
        <p:nvSpPr>
          <p:cNvPr id="151" name="Google Shape;262;p26"/>
          <p:cNvSpPr txBox="1"/>
          <p:nvPr>
            <p:ph type="title"/>
          </p:nvPr>
        </p:nvSpPr>
        <p:spPr>
          <a:xfrm>
            <a:off x="904875" y="131024"/>
            <a:ext cx="6516900" cy="437701"/>
          </a:xfrm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Developers</a:t>
            </a:r>
          </a:p>
        </p:txBody>
      </p:sp>
      <p:grpSp>
        <p:nvGrpSpPr>
          <p:cNvPr id="154" name="Google Shape;263;p26"/>
          <p:cNvGrpSpPr/>
          <p:nvPr/>
        </p:nvGrpSpPr>
        <p:grpSpPr>
          <a:xfrm>
            <a:off x="4876872" y="2994536"/>
            <a:ext cx="2147745" cy="1881316"/>
            <a:chOff x="0" y="0"/>
            <a:chExt cx="2147743" cy="1881315"/>
          </a:xfrm>
        </p:grpSpPr>
        <p:pic>
          <p:nvPicPr>
            <p:cNvPr id="152" name="Google Shape;264;p26" descr="Google Shape;264;p2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7744" cy="188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Google Shape;265;p26"/>
            <p:cNvSpPr txBox="1"/>
            <p:nvPr/>
          </p:nvSpPr>
          <p:spPr>
            <a:xfrm>
              <a:off x="312898" y="50815"/>
              <a:ext cx="1677951" cy="288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lnSpc>
                  <a:spcPct val="257142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AiiDA contributors</a:t>
              </a:r>
            </a:p>
          </p:txBody>
        </p:sp>
      </p:grpSp>
      <p:sp>
        <p:nvSpPr>
          <p:cNvPr id="155" name="Google Shape;266;p26"/>
          <p:cNvSpPr txBox="1"/>
          <p:nvPr/>
        </p:nvSpPr>
        <p:spPr>
          <a:xfrm rot="16200000">
            <a:off x="211757" y="1605355"/>
            <a:ext cx="2299019" cy="47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25" tIns="21425" rIns="21425" bIns="21425">
            <a:spAutoFit/>
          </a:bodyPr>
          <a:lstStyle/>
          <a:p>
            <a:pPr algn="ctr">
              <a:defRPr b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The Materials Cloud </a:t>
            </a:r>
            <a:endParaRPr>
              <a:solidFill>
                <a:srgbClr val="000000"/>
              </a:solidFill>
            </a:endParaRPr>
          </a:p>
          <a:p>
            <a:pPr algn="ctr">
              <a:defRPr b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And AiiDA teams</a:t>
            </a:r>
          </a:p>
        </p:txBody>
      </p:sp>
      <p:pic>
        <p:nvPicPr>
          <p:cNvPr id="156" name="Google Shape;268;p26" descr="Google Shape;268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3700" y="1878566"/>
            <a:ext cx="466528" cy="62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Google Shape;269;p26"/>
          <p:cNvSpPr txBox="1"/>
          <p:nvPr/>
        </p:nvSpPr>
        <p:spPr>
          <a:xfrm>
            <a:off x="4756577" y="2509527"/>
            <a:ext cx="580869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Giovanni</a:t>
            </a:r>
            <a:br/>
            <a:r>
              <a:t>Pizzi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58" name="Google Shape;270;p26" descr="Google Shape;270;p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7927" y="1865726"/>
            <a:ext cx="467110" cy="62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Google Shape;271;p26"/>
          <p:cNvSpPr txBox="1"/>
          <p:nvPr/>
        </p:nvSpPr>
        <p:spPr>
          <a:xfrm>
            <a:off x="7994293" y="2509528"/>
            <a:ext cx="594378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Nicola</a:t>
            </a:r>
            <a:br/>
            <a:r>
              <a:t>Marzari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60" name="Google Shape;272;p26" descr="Google Shape;272;p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14027" y="1870490"/>
            <a:ext cx="467244" cy="62156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Google Shape;273;p26"/>
          <p:cNvSpPr txBox="1"/>
          <p:nvPr/>
        </p:nvSpPr>
        <p:spPr>
          <a:xfrm>
            <a:off x="7111423" y="2509527"/>
            <a:ext cx="672451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Thomas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Schulthess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(ETHZ,CSCS)</a:t>
            </a:r>
          </a:p>
        </p:txBody>
      </p:sp>
      <p:pic>
        <p:nvPicPr>
          <p:cNvPr id="162" name="Google Shape;274;p26" descr="Google Shape;274;p2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79686" y="1877416"/>
            <a:ext cx="467243" cy="62055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oogle Shape;275;p26"/>
          <p:cNvSpPr txBox="1"/>
          <p:nvPr/>
        </p:nvSpPr>
        <p:spPr>
          <a:xfrm>
            <a:off x="6248576" y="2509527"/>
            <a:ext cx="729463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Joost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VandeVondele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(ETHZ,CSCS)</a:t>
            </a:r>
          </a:p>
        </p:txBody>
      </p:sp>
      <p:sp>
        <p:nvSpPr>
          <p:cNvPr id="164" name="Google Shape;276;p26"/>
          <p:cNvSpPr txBox="1"/>
          <p:nvPr/>
        </p:nvSpPr>
        <p:spPr>
          <a:xfrm>
            <a:off x="5526124" y="2509528"/>
            <a:ext cx="648412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Berend</a:t>
            </a:r>
            <a:br/>
            <a:r>
              <a:t>Smit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65" name="Google Shape;277;p26" descr="Google Shape;277;p26"/>
          <p:cNvPicPr>
            <a:picLocks noChangeAspect="1"/>
          </p:cNvPicPr>
          <p:nvPr/>
        </p:nvPicPr>
        <p:blipFill>
          <a:blip r:embed="rId8">
            <a:extLst/>
          </a:blip>
          <a:srcRect l="6714" t="0" r="16297" b="0"/>
          <a:stretch>
            <a:fillRect/>
          </a:stretch>
        </p:blipFill>
        <p:spPr>
          <a:xfrm>
            <a:off x="5610892" y="1878566"/>
            <a:ext cx="478894" cy="62204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Google Shape;278;p26"/>
          <p:cNvSpPr txBox="1"/>
          <p:nvPr/>
        </p:nvSpPr>
        <p:spPr>
          <a:xfrm>
            <a:off x="6255087" y="1477617"/>
            <a:ext cx="729601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Dou</a:t>
            </a:r>
            <a:br/>
            <a:r>
              <a:t>Du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sp>
        <p:nvSpPr>
          <p:cNvPr id="167" name="Google Shape;280;p26"/>
          <p:cNvSpPr txBox="1"/>
          <p:nvPr/>
        </p:nvSpPr>
        <p:spPr>
          <a:xfrm>
            <a:off x="5487454" y="1477617"/>
            <a:ext cx="729601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Sebastiaan</a:t>
            </a:r>
            <a:br/>
            <a:r>
              <a:t>P. Huber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68" name="Google Shape;281;p26" descr="Google Shape;281;p2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33947" y="830742"/>
            <a:ext cx="467244" cy="62208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Google Shape;282;p26"/>
          <p:cNvSpPr txBox="1"/>
          <p:nvPr/>
        </p:nvSpPr>
        <p:spPr>
          <a:xfrm>
            <a:off x="3906215" y="1477548"/>
            <a:ext cx="722700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Marco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Borelli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70" name="Google Shape;283;p26" descr="Google Shape;283;p26"/>
          <p:cNvPicPr>
            <a:picLocks noChangeAspect="1"/>
          </p:cNvPicPr>
          <p:nvPr/>
        </p:nvPicPr>
        <p:blipFill>
          <a:blip r:embed="rId10">
            <a:extLst/>
          </a:blip>
          <a:srcRect l="18085" t="2923" r="18085" b="15998"/>
          <a:stretch>
            <a:fillRect/>
          </a:stretch>
        </p:blipFill>
        <p:spPr>
          <a:xfrm>
            <a:off x="4798641" y="837996"/>
            <a:ext cx="489090" cy="62127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Google Shape;284;p26"/>
          <p:cNvSpPr txBox="1"/>
          <p:nvPr/>
        </p:nvSpPr>
        <p:spPr>
          <a:xfrm>
            <a:off x="4688075" y="1473306"/>
            <a:ext cx="710401" cy="29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274" tIns="14274" rIns="14274" bIns="1427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Valeria</a:t>
            </a:r>
            <a:br/>
            <a:r>
              <a:t>Granata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72" name="Google Shape;285;p26" descr="Google Shape;285;p2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75382" y="833846"/>
            <a:ext cx="465935" cy="622045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oogle Shape;286;p26"/>
          <p:cNvSpPr txBox="1"/>
          <p:nvPr/>
        </p:nvSpPr>
        <p:spPr>
          <a:xfrm>
            <a:off x="2384144" y="1473349"/>
            <a:ext cx="648412" cy="29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274" tIns="14274" rIns="14274" bIns="1427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Casper W.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Andersen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74" name="Google Shape;287;p26" descr="Google Shape;287;p26"/>
          <p:cNvPicPr>
            <a:picLocks noChangeAspect="1"/>
          </p:cNvPicPr>
          <p:nvPr/>
        </p:nvPicPr>
        <p:blipFill>
          <a:blip r:embed="rId12">
            <a:extLst/>
          </a:blip>
          <a:srcRect l="25582" t="4306" r="20668" b="47464"/>
          <a:stretch>
            <a:fillRect/>
          </a:stretch>
        </p:blipFill>
        <p:spPr>
          <a:xfrm>
            <a:off x="1738326" y="844529"/>
            <a:ext cx="462712" cy="62280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Google Shape;288;p26"/>
          <p:cNvSpPr txBox="1"/>
          <p:nvPr/>
        </p:nvSpPr>
        <p:spPr>
          <a:xfrm>
            <a:off x="1653054" y="1491083"/>
            <a:ext cx="594378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Carl Simon</a:t>
            </a:r>
            <a:br/>
            <a:r>
              <a:t>Adorf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76" name="Google Shape;289;p26" descr="Google Shape;289;p26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194591" y="815834"/>
            <a:ext cx="467245" cy="62299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290;p26"/>
          <p:cNvSpPr txBox="1"/>
          <p:nvPr/>
        </p:nvSpPr>
        <p:spPr>
          <a:xfrm>
            <a:off x="7063482" y="1468002"/>
            <a:ext cx="729601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Snehal P.</a:t>
            </a:r>
            <a:br/>
            <a:r>
              <a:t>Kumbhar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78" name="Google Shape;291;p26" descr="Google Shape;291;p2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010610" y="824230"/>
            <a:ext cx="467244" cy="62299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Google Shape;292;p26"/>
          <p:cNvSpPr txBox="1"/>
          <p:nvPr/>
        </p:nvSpPr>
        <p:spPr>
          <a:xfrm>
            <a:off x="7920025" y="1467925"/>
            <a:ext cx="648301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Elsa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Passaro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sp>
        <p:nvSpPr>
          <p:cNvPr id="180" name="Google Shape;293;p26"/>
          <p:cNvSpPr txBox="1"/>
          <p:nvPr/>
        </p:nvSpPr>
        <p:spPr>
          <a:xfrm>
            <a:off x="1632552" y="2522651"/>
            <a:ext cx="648412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Francisco F. Ramirez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81" name="Google Shape;294;p26" descr="Google Shape;294;p2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468577" y="1882729"/>
            <a:ext cx="467243" cy="62143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Google Shape;295;p26"/>
          <p:cNvSpPr txBox="1"/>
          <p:nvPr/>
        </p:nvSpPr>
        <p:spPr>
          <a:xfrm>
            <a:off x="2377992" y="2526093"/>
            <a:ext cx="648412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Leopold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Talirz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83" name="Google Shape;296;p26" descr="Google Shape;296;p2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284415" y="1883854"/>
            <a:ext cx="472436" cy="62299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Google Shape;297;p26"/>
          <p:cNvSpPr txBox="1"/>
          <p:nvPr/>
        </p:nvSpPr>
        <p:spPr>
          <a:xfrm>
            <a:off x="3155900" y="2526092"/>
            <a:ext cx="729463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Aliaksandr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Yakutovich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85" name="Google Shape;298;p26" descr="Google Shape;298;p26"/>
          <p:cNvPicPr>
            <a:picLocks noChangeAspect="1"/>
          </p:cNvPicPr>
          <p:nvPr/>
        </p:nvPicPr>
        <p:blipFill>
          <a:blip r:embed="rId17">
            <a:extLst/>
          </a:blip>
          <a:srcRect l="12601" t="918" r="12599" b="918"/>
          <a:stretch>
            <a:fillRect/>
          </a:stretch>
        </p:blipFill>
        <p:spPr>
          <a:xfrm>
            <a:off x="1723806" y="1874392"/>
            <a:ext cx="465844" cy="611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ogle Shape;299;p26" descr="Google Shape;299;p26"/>
          <p:cNvPicPr>
            <a:picLocks noChangeAspect="1"/>
          </p:cNvPicPr>
          <p:nvPr/>
        </p:nvPicPr>
        <p:blipFill>
          <a:blip r:embed="rId18">
            <a:extLst/>
          </a:blip>
          <a:srcRect l="13902" t="0" r="13902" b="0"/>
          <a:stretch>
            <a:fillRect/>
          </a:stretch>
        </p:blipFill>
        <p:spPr>
          <a:xfrm>
            <a:off x="3282857" y="830642"/>
            <a:ext cx="449268" cy="62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oogle Shape;300;p26" descr="Google Shape;300;p26"/>
          <p:cNvPicPr>
            <a:picLocks noChangeAspect="1"/>
          </p:cNvPicPr>
          <p:nvPr/>
        </p:nvPicPr>
        <p:blipFill>
          <a:blip r:embed="rId19">
            <a:extLst/>
          </a:blip>
          <a:srcRect l="2782" t="0" r="46518" b="26796"/>
          <a:stretch>
            <a:fillRect/>
          </a:stretch>
        </p:blipFill>
        <p:spPr>
          <a:xfrm>
            <a:off x="4055505" y="1883854"/>
            <a:ext cx="430976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301;p26"/>
          <p:cNvSpPr txBox="1"/>
          <p:nvPr/>
        </p:nvSpPr>
        <p:spPr>
          <a:xfrm>
            <a:off x="3168993" y="1491088"/>
            <a:ext cx="648301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Marnik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Bercx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sp>
        <p:nvSpPr>
          <p:cNvPr id="189" name="Google Shape;302;p26"/>
          <p:cNvSpPr txBox="1"/>
          <p:nvPr/>
        </p:nvSpPr>
        <p:spPr>
          <a:xfrm>
            <a:off x="3877069" y="2570008"/>
            <a:ext cx="729463" cy="28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024" tIns="10024" rIns="10024" bIns="10024" anchor="ctr">
            <a:spAutoFit/>
          </a:bodyPr>
          <a:lstStyle/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Chris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Sewell</a:t>
            </a:r>
            <a:endParaRPr>
              <a:solidFill>
                <a:srgbClr val="000000"/>
              </a:solidFill>
            </a:endParaRPr>
          </a:p>
          <a:p>
            <a:pPr algn="ctr">
              <a:defRPr sz="600">
                <a:solidFill>
                  <a:srgbClr val="42424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(EPFL)</a:t>
            </a:r>
          </a:p>
        </p:txBody>
      </p:sp>
      <p:pic>
        <p:nvPicPr>
          <p:cNvPr id="190" name="Google Shape;303;p26" descr="Google Shape;303;p26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144077" y="3002632"/>
            <a:ext cx="1209339" cy="91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oogle Shape;304;p26" descr="Google Shape;304;p26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7142916" y="4064499"/>
            <a:ext cx="1211506" cy="815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305;p26"/>
          <p:cNvSpPr txBox="1"/>
          <p:nvPr>
            <p:ph type="sldNum" sz="quarter" idx="2"/>
          </p:nvPr>
        </p:nvSpPr>
        <p:spPr>
          <a:xfrm>
            <a:off x="8680884" y="100054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" name="Google Shape;306;p26" descr="Google Shape;306;p26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5647487" y="825450"/>
            <a:ext cx="415326" cy="62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du.jpg" descr="du.jp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6366407" y="830377"/>
            <a:ext cx="480523" cy="622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7" name="Acknowledg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Acknowledgements</a:t>
            </a:r>
          </a:p>
        </p:txBody>
      </p:sp>
      <p:grpSp>
        <p:nvGrpSpPr>
          <p:cNvPr id="200" name="Google Shape;230;p18"/>
          <p:cNvGrpSpPr/>
          <p:nvPr/>
        </p:nvGrpSpPr>
        <p:grpSpPr>
          <a:xfrm>
            <a:off x="2789849" y="1636298"/>
            <a:ext cx="1778701" cy="516317"/>
            <a:chOff x="0" y="0"/>
            <a:chExt cx="1778699" cy="516315"/>
          </a:xfrm>
        </p:grpSpPr>
        <p:pic>
          <p:nvPicPr>
            <p:cNvPr id="198" name="Google Shape;231;p18" descr="Google Shape;231;p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4744" y="0"/>
              <a:ext cx="1145535" cy="33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Google Shape;232;p18"/>
            <p:cNvSpPr txBox="1"/>
            <p:nvPr/>
          </p:nvSpPr>
          <p:spPr>
            <a:xfrm>
              <a:off x="0" y="333465"/>
              <a:ext cx="1778700" cy="182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>
              <a:lvl1pPr>
                <a:defRPr i="1" sz="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École Polytechnique Fédérale de Lausanne</a:t>
              </a:r>
            </a:p>
          </p:txBody>
        </p:sp>
      </p:grpSp>
      <p:pic>
        <p:nvPicPr>
          <p:cNvPr id="201" name="Google Shape;233;p18" descr="Google Shape;233;p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2010" y="1675607"/>
            <a:ext cx="2723137" cy="437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oogle Shape;235;p18"/>
          <p:cNvGrpSpPr/>
          <p:nvPr/>
        </p:nvGrpSpPr>
        <p:grpSpPr>
          <a:xfrm>
            <a:off x="986742" y="719000"/>
            <a:ext cx="2575043" cy="660596"/>
            <a:chOff x="0" y="0"/>
            <a:chExt cx="2575041" cy="660595"/>
          </a:xfrm>
        </p:grpSpPr>
        <p:pic>
          <p:nvPicPr>
            <p:cNvPr id="202" name="Google Shape;236;p18" descr="Google Shape;236;p1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812" y="0"/>
              <a:ext cx="1103641" cy="470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Google Shape;237;p18"/>
            <p:cNvSpPr txBox="1"/>
            <p:nvPr/>
          </p:nvSpPr>
          <p:spPr>
            <a:xfrm>
              <a:off x="0" y="470123"/>
              <a:ext cx="2575042" cy="190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noAutofit/>
            </a:bodyPr>
            <a:lstStyle>
              <a:lvl1pPr>
                <a:defRPr i="1" sz="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MARVEL National Centre for Competency in Research</a:t>
              </a:r>
            </a:p>
          </p:txBody>
        </p:sp>
      </p:grpSp>
      <p:grpSp>
        <p:nvGrpSpPr>
          <p:cNvPr id="207" name="Google Shape;238;p18"/>
          <p:cNvGrpSpPr/>
          <p:nvPr/>
        </p:nvGrpSpPr>
        <p:grpSpPr>
          <a:xfrm>
            <a:off x="4921823" y="703920"/>
            <a:ext cx="1955862" cy="690757"/>
            <a:chOff x="0" y="0"/>
            <a:chExt cx="1955860" cy="690756"/>
          </a:xfrm>
        </p:grpSpPr>
        <p:pic>
          <p:nvPicPr>
            <p:cNvPr id="205" name="Google Shape;239;p18" descr="Google Shape;239;p1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9917" y="0"/>
              <a:ext cx="1114615" cy="470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Google Shape;240;p18"/>
            <p:cNvSpPr txBox="1"/>
            <p:nvPr/>
          </p:nvSpPr>
          <p:spPr>
            <a:xfrm>
              <a:off x="0" y="487054"/>
              <a:ext cx="1955861" cy="203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noAutofit/>
            </a:bodyPr>
            <a:lstStyle/>
            <a:p>
              <a:pPr>
                <a:defRPr i="1" sz="7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European</a:t>
              </a:r>
              <a:r>
                <a:rPr sz="800"/>
                <a:t> Centre of Excellence MaX</a:t>
              </a:r>
            </a:p>
          </p:txBody>
        </p:sp>
      </p:grpSp>
      <p:pic>
        <p:nvPicPr>
          <p:cNvPr id="208" name="Google Shape;242;p18" descr="Google Shape;242;p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9917" y="2409318"/>
            <a:ext cx="2155274" cy="25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243;p18" descr="Google Shape;243;p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11964" y="2315180"/>
            <a:ext cx="2196450" cy="43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ogle Shape;245;p18" descr="Google Shape;245;p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20523" y="4196446"/>
            <a:ext cx="1860243" cy="602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Google Shape;246;p18"/>
          <p:cNvGrpSpPr/>
          <p:nvPr/>
        </p:nvGrpSpPr>
        <p:grpSpPr>
          <a:xfrm>
            <a:off x="5074053" y="4163766"/>
            <a:ext cx="2547632" cy="516316"/>
            <a:chOff x="0" y="0"/>
            <a:chExt cx="2547631" cy="516315"/>
          </a:xfrm>
        </p:grpSpPr>
        <p:pic>
          <p:nvPicPr>
            <p:cNvPr id="211" name="Google Shape;247;p18" descr="Google Shape;247;p18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516298" cy="516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Google Shape;248;p18"/>
            <p:cNvSpPr txBox="1"/>
            <p:nvPr/>
          </p:nvSpPr>
          <p:spPr>
            <a:xfrm>
              <a:off x="657976" y="73"/>
              <a:ext cx="1889656" cy="499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>
                <a:defRPr i="1" sz="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The European Materials Modelling Council</a:t>
              </a:r>
            </a:p>
          </p:txBody>
        </p:sp>
      </p:grpSp>
      <p:pic>
        <p:nvPicPr>
          <p:cNvPr id="214" name="Google Shape;250;p18" descr="Google Shape;250;p1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91907" y="2867966"/>
            <a:ext cx="1593262" cy="53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oogle Shape;251;p18"/>
          <p:cNvGrpSpPr/>
          <p:nvPr/>
        </p:nvGrpSpPr>
        <p:grpSpPr>
          <a:xfrm>
            <a:off x="6345168" y="2782912"/>
            <a:ext cx="2422119" cy="690757"/>
            <a:chOff x="0" y="0"/>
            <a:chExt cx="2422118" cy="690756"/>
          </a:xfrm>
        </p:grpSpPr>
        <p:pic>
          <p:nvPicPr>
            <p:cNvPr id="215" name="Google Shape;252;p18" descr="Google Shape;252;p18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90747" cy="690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Google Shape;253;p18"/>
            <p:cNvSpPr txBox="1"/>
            <p:nvPr/>
          </p:nvSpPr>
          <p:spPr>
            <a:xfrm>
              <a:off x="700254" y="138724"/>
              <a:ext cx="1721865" cy="336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>
                <a:defRPr sz="800">
                  <a:solidFill>
                    <a:srgbClr val="000000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pPr/>
              <a:r>
                <a:t>European Research Council</a:t>
              </a:r>
            </a:p>
          </p:txBody>
        </p:sp>
      </p:grpSp>
      <p:grpSp>
        <p:nvGrpSpPr>
          <p:cNvPr id="220" name="Google Shape;255;p18"/>
          <p:cNvGrpSpPr/>
          <p:nvPr/>
        </p:nvGrpSpPr>
        <p:grpSpPr>
          <a:xfrm>
            <a:off x="934553" y="3486690"/>
            <a:ext cx="1947901" cy="541603"/>
            <a:chOff x="0" y="0"/>
            <a:chExt cx="1947900" cy="541602"/>
          </a:xfrm>
        </p:grpSpPr>
        <p:pic>
          <p:nvPicPr>
            <p:cNvPr id="218" name="Google Shape;256;p18" descr="Google Shape;256;p18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2936" y="0"/>
              <a:ext cx="1371600" cy="352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Google Shape;257;p18"/>
            <p:cNvSpPr txBox="1"/>
            <p:nvPr/>
          </p:nvSpPr>
          <p:spPr>
            <a:xfrm>
              <a:off x="0" y="358752"/>
              <a:ext cx="1947901" cy="182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>
              <a:lvl1pPr>
                <a:defRPr i="1" sz="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Platform for Advanced Scientific Computing</a:t>
              </a:r>
            </a:p>
          </p:txBody>
        </p:sp>
      </p:grpSp>
      <p:pic>
        <p:nvPicPr>
          <p:cNvPr id="221" name="Google Shape;258;p18" descr="Google Shape;258;p1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079549" y="3353608"/>
            <a:ext cx="2472001" cy="48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company_logo.png" descr="company_log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80752" y="3608070"/>
            <a:ext cx="1961648" cy="57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" name="AiiDAlab: Quick reminder"/>
          <p:cNvSpPr txBox="1"/>
          <p:nvPr>
            <p:ph type="title"/>
          </p:nvPr>
        </p:nvSpPr>
        <p:spPr>
          <a:xfrm>
            <a:off x="2675922" y="2352899"/>
            <a:ext cx="3792156" cy="437701"/>
          </a:xfrm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AiiDAlab: Quick reminder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59;p7"/>
          <p:cNvSpPr txBox="1"/>
          <p:nvPr>
            <p:ph type="title"/>
          </p:nvPr>
        </p:nvSpPr>
        <p:spPr>
          <a:xfrm>
            <a:off x="904875" y="131024"/>
            <a:ext cx="6516900" cy="437701"/>
          </a:xfrm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Three pillars of science</a:t>
            </a:r>
          </a:p>
        </p:txBody>
      </p:sp>
      <p:sp>
        <p:nvSpPr>
          <p:cNvPr id="90" name="Google Shape;60;p7"/>
          <p:cNvSpPr txBox="1"/>
          <p:nvPr>
            <p:ph type="body" sz="quarter" idx="1"/>
          </p:nvPr>
        </p:nvSpPr>
        <p:spPr>
          <a:xfrm>
            <a:off x="904875" y="800525"/>
            <a:ext cx="7726499" cy="504300"/>
          </a:xfrm>
          <a:prstGeom prst="rect">
            <a:avLst/>
          </a:prstGeom>
        </p:spPr>
        <p:txBody>
          <a:bodyPr/>
          <a:lstStyle>
            <a:lvl1pPr indent="-355600">
              <a:lnSpc>
                <a:spcPct val="200000"/>
              </a:lnSpc>
              <a:buSzPts val="1600"/>
              <a:defRPr sz="1600"/>
            </a:lvl1pPr>
          </a:lstStyle>
          <a:p>
            <a:pPr/>
            <a:r>
              <a:t>Pillar I: Experiment. Mostly done by experimentalists.</a:t>
            </a:r>
          </a:p>
        </p:txBody>
      </p:sp>
      <p:sp>
        <p:nvSpPr>
          <p:cNvPr id="91" name="Google Shape;61;p7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" name="Google Shape;62;p7"/>
          <p:cNvSpPr txBox="1"/>
          <p:nvPr/>
        </p:nvSpPr>
        <p:spPr>
          <a:xfrm>
            <a:off x="3412968" y="2250048"/>
            <a:ext cx="5295901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can be seen as a merging point between theory and experiment</a:t>
            </a:r>
          </a:p>
        </p:txBody>
      </p:sp>
      <p:sp>
        <p:nvSpPr>
          <p:cNvPr id="93" name="Google Shape;63;p7"/>
          <p:cNvSpPr/>
          <p:nvPr/>
        </p:nvSpPr>
        <p:spPr>
          <a:xfrm>
            <a:off x="3248100" y="2099420"/>
            <a:ext cx="3780161" cy="1"/>
          </a:xfrm>
          <a:prstGeom prst="line">
            <a:avLst/>
          </a:prstGeom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94" name="Google Shape;69;p7"/>
          <p:cNvSpPr txBox="1"/>
          <p:nvPr/>
        </p:nvSpPr>
        <p:spPr>
          <a:xfrm>
            <a:off x="879325" y="1327758"/>
            <a:ext cx="7648800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55600">
              <a:lnSpc>
                <a:spcPct val="200000"/>
              </a:lnSpc>
              <a:spcBef>
                <a:spcPts val="700"/>
              </a:spcBef>
              <a:buClr>
                <a:schemeClr val="accent1"/>
              </a:buClr>
              <a:buSzPts val="1600"/>
              <a:buFont typeface="Avenir Roman"/>
              <a:buChar char="▪"/>
              <a:defRPr sz="16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Pillar II: Theory. Mostly done by theoretical and computational scientists.</a:t>
            </a:r>
          </a:p>
        </p:txBody>
      </p:sp>
      <p:sp>
        <p:nvSpPr>
          <p:cNvPr id="95" name="Google Shape;70;p7"/>
          <p:cNvSpPr txBox="1"/>
          <p:nvPr/>
        </p:nvSpPr>
        <p:spPr>
          <a:xfrm>
            <a:off x="879325" y="1861186"/>
            <a:ext cx="7839000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55600">
              <a:lnSpc>
                <a:spcPct val="200000"/>
              </a:lnSpc>
              <a:spcBef>
                <a:spcPts val="700"/>
              </a:spcBef>
              <a:buClr>
                <a:schemeClr val="accent1"/>
              </a:buClr>
              <a:buSzPts val="1600"/>
              <a:buFont typeface="Avenir Roman"/>
              <a:buChar char="▪"/>
              <a:defRPr sz="16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Pillar III: Simulation: Mostly done by computational scientists.</a:t>
            </a:r>
          </a:p>
        </p:txBody>
      </p:sp>
      <p:pic>
        <p:nvPicPr>
          <p:cNvPr id="96" name="pngfuel.com(2).png" descr="pngfuel.com(2).png"/>
          <p:cNvPicPr>
            <a:picLocks noChangeAspect="1"/>
          </p:cNvPicPr>
          <p:nvPr/>
        </p:nvPicPr>
        <p:blipFill>
          <a:blip r:embed="rId3">
            <a:extLst/>
          </a:blip>
          <a:srcRect l="2997" t="0" r="2997" b="0"/>
          <a:stretch>
            <a:fillRect/>
          </a:stretch>
        </p:blipFill>
        <p:spPr>
          <a:xfrm>
            <a:off x="755857" y="2815977"/>
            <a:ext cx="2002457" cy="1507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99" name="pngfuel.com.png"/>
          <p:cNvGrpSpPr/>
          <p:nvPr/>
        </p:nvGrpSpPr>
        <p:grpSpPr>
          <a:xfrm>
            <a:off x="3935904" y="2999310"/>
            <a:ext cx="2041437" cy="1532624"/>
            <a:chOff x="0" y="0"/>
            <a:chExt cx="2041436" cy="1532623"/>
          </a:xfrm>
        </p:grpSpPr>
        <p:pic>
          <p:nvPicPr>
            <p:cNvPr id="98" name="pngfuel.com.png" descr="pngfuel.co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4846" r="0" b="14846"/>
            <a:stretch>
              <a:fillRect/>
            </a:stretch>
          </p:blipFill>
          <p:spPr>
            <a:xfrm>
              <a:off x="203200" y="203200"/>
              <a:ext cx="1635037" cy="10881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7" name="pngfuel.com.png" descr="pngfuel.com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2041438" cy="1532625"/>
            </a:xfrm>
            <a:prstGeom prst="rect">
              <a:avLst/>
            </a:prstGeom>
            <a:effectLst/>
          </p:spPr>
        </p:pic>
      </p:grpSp>
      <p:pic>
        <p:nvPicPr>
          <p:cNvPr id="100" name="image15.png" descr="image15.png"/>
          <p:cNvPicPr>
            <a:picLocks noChangeAspect="1"/>
          </p:cNvPicPr>
          <p:nvPr/>
        </p:nvPicPr>
        <p:blipFill>
          <a:blip r:embed="rId6">
            <a:extLst/>
          </a:blip>
          <a:srcRect l="585" t="0" r="585" b="0"/>
          <a:stretch>
            <a:fillRect/>
          </a:stretch>
        </p:blipFill>
        <p:spPr>
          <a:xfrm>
            <a:off x="7410259" y="3039122"/>
            <a:ext cx="1665685" cy="16854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01" name="Double Arrow"/>
          <p:cNvSpPr/>
          <p:nvPr/>
        </p:nvSpPr>
        <p:spPr>
          <a:xfrm>
            <a:off x="5682734" y="3588221"/>
            <a:ext cx="1412533" cy="354802"/>
          </a:xfrm>
          <a:prstGeom prst="leftRightArrow">
            <a:avLst>
              <a:gd name="adj1" fmla="val 32000"/>
              <a:gd name="adj2" fmla="val 103044"/>
            </a:avLst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101600" dist="186103" dir="3626909">
              <a:srgbClr val="000000">
                <a:alpha val="23140"/>
              </a:srgbClr>
            </a:outerShdw>
          </a:effectLst>
        </p:spPr>
        <p:txBody>
          <a:bodyPr lIns="53577" tIns="53577" rIns="53577" bIns="53577" anchor="ctr"/>
          <a:lstStyle/>
          <a:p>
            <a:pPr algn="ctr" defTabSz="821530">
              <a:defRPr sz="3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" name="Double Arrow"/>
          <p:cNvSpPr/>
          <p:nvPr/>
        </p:nvSpPr>
        <p:spPr>
          <a:xfrm>
            <a:off x="2647434" y="3588221"/>
            <a:ext cx="1412533" cy="354802"/>
          </a:xfrm>
          <a:prstGeom prst="leftRightArrow">
            <a:avLst>
              <a:gd name="adj1" fmla="val 32000"/>
              <a:gd name="adj2" fmla="val 103044"/>
            </a:avLst>
          </a:prstGeom>
          <a:solidFill>
            <a:srgbClr val="FFFFFF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101600" dist="186103" dir="3626909">
              <a:srgbClr val="000000">
                <a:alpha val="23140"/>
              </a:srgbClr>
            </a:outerShdw>
          </a:effectLst>
        </p:spPr>
        <p:txBody>
          <a:bodyPr lIns="53577" tIns="53577" rIns="53577" bIns="53577" anchor="ctr"/>
          <a:lstStyle/>
          <a:p>
            <a:pPr algn="ctr" defTabSz="821530">
              <a:defRPr sz="3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79994 -0.000562" origin="layout" pathEditMode="relative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with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46462 0.002216" origin="layout" pathEditMode="relative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4"/>
      <p:bldP build="whole" bldLvl="1" animBg="1" rev="0" advAuto="0" spid="93" grpId="7"/>
      <p:bldP build="whole" bldLvl="1" animBg="1" rev="0" advAuto="0" spid="100" grpId="6"/>
      <p:bldP build="whole" bldLvl="1" animBg="1" rev="0" advAuto="0" spid="96" grpId="2"/>
      <p:bldP build="whole" bldLvl="1" animBg="1" rev="0" advAuto="0" spid="92" grpId="8"/>
      <p:bldP build="whole" bldLvl="1" animBg="1" rev="0" advAuto="0" spid="95" grpId="5"/>
      <p:bldP build="whole" bldLvl="1" animBg="1" rev="0" advAuto="0" spid="101" grpId="11"/>
      <p:bldP build="whole" bldLvl="1" animBg="1" rev="0" advAuto="0" spid="102" grpId="12"/>
      <p:bldP build="whole" bldLvl="1" animBg="1" rev="0" advAuto="0" spid="90" grpId="1"/>
      <p:bldP build="whole" bldLvl="1" animBg="1" rev="0" advAuto="0" spid="94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7" name="Usage 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Usage example</a:t>
            </a:r>
          </a:p>
        </p:txBody>
      </p:sp>
      <p:pic>
        <p:nvPicPr>
          <p:cNvPr id="108" name="aiidalab-qe.mp4" descr="aiidalab-q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27701" y="634332"/>
            <a:ext cx="7533121" cy="4237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6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" name="AiiDAlab@EOSC: status update"/>
          <p:cNvSpPr txBox="1"/>
          <p:nvPr>
            <p:ph type="title"/>
          </p:nvPr>
        </p:nvSpPr>
        <p:spPr>
          <a:xfrm>
            <a:off x="2251663" y="2352899"/>
            <a:ext cx="4640674" cy="437702"/>
          </a:xfrm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AiiDAlab@EOSC: status update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Increase capacity at CESNET to support at least 50 users (add: 50 CPUS, 150GB RAM, 1TB storage), setup k8s cluster with EC3. (Done)…"/>
          <p:cNvSpPr txBox="1"/>
          <p:nvPr>
            <p:ph type="body" idx="1"/>
          </p:nvPr>
        </p:nvSpPr>
        <p:spPr>
          <a:xfrm>
            <a:off x="904875" y="800522"/>
            <a:ext cx="7726500" cy="3161326"/>
          </a:xfrm>
          <a:prstGeom prst="rect">
            <a:avLst/>
          </a:prstGeom>
        </p:spPr>
        <p:txBody>
          <a:bodyPr/>
          <a:lstStyle/>
          <a:p>
            <a:pPr marL="406908" indent="-339089" defTabSz="813816">
              <a:spcBef>
                <a:spcPts val="600"/>
              </a:spcBef>
              <a:buSzPts val="2100"/>
              <a:defRPr sz="2136"/>
            </a:pPr>
            <a:r>
              <a:t>Increase capacity at CESNET to support at least 50 users (add: 50 CPUS, 150GB RAM, 1TB storage), setup k8s cluster with EC3.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</a:p>
          <a:p>
            <a:pPr marL="406908" indent="-339089" defTabSz="813816">
              <a:spcBef>
                <a:spcPts val="600"/>
              </a:spcBef>
              <a:buSzPts val="2100"/>
              <a:defRPr sz="2136"/>
            </a:pPr>
          </a:p>
          <a:p>
            <a:pPr marL="406908" indent="-339089" defTabSz="813816">
              <a:spcBef>
                <a:spcPts val="600"/>
              </a:spcBef>
              <a:buSzPts val="2100"/>
              <a:defRPr sz="2136"/>
            </a:pPr>
            <a:r>
              <a:t>Move to EGI Check-in production instance.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</a:p>
          <a:p>
            <a:pPr marL="406908" indent="-339089" defTabSz="813816">
              <a:spcBef>
                <a:spcPts val="600"/>
              </a:spcBef>
              <a:buSzPts val="2100"/>
              <a:defRPr sz="2136"/>
            </a:pPr>
          </a:p>
          <a:p>
            <a:pPr marL="406908" indent="-339089" defTabSz="813816">
              <a:spcBef>
                <a:spcPts val="600"/>
              </a:spcBef>
              <a:buSzPts val="2100"/>
              <a:defRPr sz="2136"/>
            </a:pPr>
            <a:r>
              <a:t>Deployment of an application to run Quantum ESPRESSO relaxation workflows in a fully automated fashion.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</a:p>
        </p:txBody>
      </p:sp>
      <p:sp>
        <p:nvSpPr>
          <p:cNvPr id="115" name="Q2: Apr-May-Ju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Q2: Apr-May-Jun</a:t>
            </a:r>
          </a:p>
        </p:txBody>
      </p:sp>
      <p:sp>
        <p:nvSpPr>
          <p:cNvPr id="116" name="https://aiidalab-demo.materialscloud.org/"/>
          <p:cNvSpPr txBox="1"/>
          <p:nvPr/>
        </p:nvSpPr>
        <p:spPr>
          <a:xfrm>
            <a:off x="2620068" y="4403485"/>
            <a:ext cx="486517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rPr sz="21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https://aiidalab-demo.materialscloud.org/</a:t>
            </a:r>
            <a:r>
              <a:t> 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179" y="909274"/>
            <a:ext cx="5887642" cy="294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1" dur="500" fill="hold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4" grpId="1"/>
      <p:bldP build="whole" bldLvl="1" animBg="1" rev="0" advAuto="0" spid="117" grpId="3"/>
      <p:bldP build="whole" bldLvl="1" animBg="1" rev="0" advAuto="0" spid="117" grpId="4"/>
      <p:bldP build="whole" bldLvl="1" animBg="1" rev="0" advAuto="0" spid="11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" name="On-boarding of users (~50 expected) (Don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On-boarding of users (~50 expected)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</a:p>
          <a:p>
            <a:pPr/>
          </a:p>
          <a:p>
            <a:pPr/>
            <a:r>
              <a:t>Installation in the instance of updated apps, software stack and data as needed for tutorials.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(Done)</a:t>
            </a:r>
          </a:p>
          <a:p>
            <a:pPr/>
          </a:p>
          <a:p>
            <a:pPr/>
            <a:r>
              <a:t>Use of the EOSC AiiDAlab instance for a classroom/tutorial supporting at least 50 concurrent users. </a:t>
            </a:r>
            <a:r>
              <a:rPr>
                <a:solidFill>
                  <a:schemeClr val="accent1"/>
                </a:solidFill>
              </a:rPr>
              <a:t>(Failed)</a:t>
            </a:r>
          </a:p>
        </p:txBody>
      </p:sp>
      <p:sp>
        <p:nvSpPr>
          <p:cNvPr id="121" name="Q3: Jul-Aug-Se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Q3: Jul-Aug-Sept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Changing folder access permissions: .ssh, .postgres (cinder). (Fixed)…"/>
          <p:cNvSpPr txBox="1"/>
          <p:nvPr>
            <p:ph type="body" idx="1"/>
          </p:nvPr>
        </p:nvSpPr>
        <p:spPr>
          <a:xfrm>
            <a:off x="869305" y="1379643"/>
            <a:ext cx="7726500" cy="3123899"/>
          </a:xfrm>
          <a:prstGeom prst="rect">
            <a:avLst/>
          </a:prstGeom>
        </p:spPr>
        <p:txBody>
          <a:bodyPr/>
          <a:lstStyle/>
          <a:p>
            <a:pPr/>
            <a:r>
              <a:t>Changing folder access permissions: .ssh, .postgres (cinder).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(Fixed)</a:t>
            </a:r>
            <a:endParaRPr>
              <a:solidFill>
                <a:schemeClr val="accent2">
                  <a:lumOff val="-6549"/>
                </a:schemeClr>
              </a:solidFill>
            </a:endParaRPr>
          </a:p>
          <a:p>
            <a:pPr/>
          </a:p>
          <a:p>
            <a:pPr/>
            <a:r>
              <a:t>K8s cluster node can’t have more than 6 volumes attached (cinder). </a:t>
            </a:r>
            <a:r>
              <a:rPr>
                <a:solidFill>
                  <a:schemeClr val="accent2">
                    <a:lumOff val="-6549"/>
                  </a:schemeClr>
                </a:solidFill>
              </a:rPr>
              <a:t>(Fixed in November 2020)</a:t>
            </a:r>
            <a:r>
              <a:t> </a:t>
            </a:r>
          </a:p>
        </p:txBody>
      </p:sp>
      <p:sp>
        <p:nvSpPr>
          <p:cNvPr id="125" name="Kubernetes cluster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2528"/>
            </a:lvl1pPr>
          </a:lstStyle>
          <a:p>
            <a:pPr/>
            <a:r>
              <a:t>Kubernetes cluster problems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8751516" y="100054"/>
            <a:ext cx="266182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" name="50 cores…"/>
          <p:cNvSpPr txBox="1"/>
          <p:nvPr>
            <p:ph type="body" sz="half" idx="1"/>
          </p:nvPr>
        </p:nvSpPr>
        <p:spPr>
          <a:xfrm>
            <a:off x="1351356" y="1083356"/>
            <a:ext cx="3151723" cy="3543301"/>
          </a:xfrm>
          <a:prstGeom prst="rect">
            <a:avLst/>
          </a:prstGeom>
        </p:spPr>
        <p:txBody>
          <a:bodyPr/>
          <a:lstStyle/>
          <a:p>
            <a:pPr/>
            <a:r>
              <a:t>50 cores</a:t>
            </a:r>
            <a:br/>
          </a:p>
          <a:p>
            <a:pPr/>
            <a:r>
              <a:t>200 GB RAM</a:t>
            </a:r>
            <a:br/>
          </a:p>
          <a:p>
            <a:pPr/>
            <a:r>
              <a:t>1 TB of storage</a:t>
            </a:r>
            <a:br/>
          </a:p>
          <a:p>
            <a:pPr/>
            <a:r>
              <a:t>200 volumes</a:t>
            </a:r>
          </a:p>
        </p:txBody>
      </p:sp>
      <p:sp>
        <p:nvSpPr>
          <p:cNvPr id="129" name="Cluster resources to support 50 concurrent us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2336"/>
            </a:lvl1pPr>
          </a:lstStyle>
          <a:p>
            <a:pPr/>
            <a:r>
              <a:t>Cluster resources to support 50 concurrent users</a:t>
            </a:r>
          </a:p>
        </p:txBody>
      </p:sp>
      <p:pic>
        <p:nvPicPr>
          <p:cNvPr id="130" name="aiidalab-qe.mp4" descr="aiidalab-q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39445" y="1538496"/>
            <a:ext cx="4225259" cy="2376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6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PFL Theme">
  <a:themeElements>
    <a:clrScheme name="EPFL Theme">
      <a:dk1>
        <a:srgbClr val="413C3A"/>
      </a:dk1>
      <a:lt1>
        <a:srgbClr val="FFFFFF"/>
      </a:lt1>
      <a:dk2>
        <a:srgbClr val="A7A7A7"/>
      </a:dk2>
      <a:lt2>
        <a:srgbClr val="535353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0000FF"/>
      </a:hlink>
      <a:folHlink>
        <a:srgbClr val="FF00FF"/>
      </a:folHlink>
    </a:clrScheme>
    <a:fontScheme name="EPFL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EPFL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PFL Theme">
  <a:themeElements>
    <a:clrScheme name="EPFL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0000FF"/>
      </a:hlink>
      <a:folHlink>
        <a:srgbClr val="FF00FF"/>
      </a:folHlink>
    </a:clrScheme>
    <a:fontScheme name="EPFL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EPFL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