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</p:sldMasterIdLst>
  <p:notesMasterIdLst>
    <p:notesMasterId r:id="rId12"/>
  </p:notesMasterIdLst>
  <p:sldIdLst>
    <p:sldId id="256" r:id="rId3"/>
    <p:sldId id="321" r:id="rId4"/>
    <p:sldId id="322" r:id="rId5"/>
    <p:sldId id="323" r:id="rId6"/>
    <p:sldId id="324" r:id="rId7"/>
    <p:sldId id="326" r:id="rId8"/>
    <p:sldId id="325" r:id="rId9"/>
    <p:sldId id="30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Ohmann" initials="CO" lastIdx="5" clrIdx="0">
    <p:extLst>
      <p:ext uri="{19B8F6BF-5375-455C-9EA6-DF929625EA0E}">
        <p15:presenceInfo xmlns:p15="http://schemas.microsoft.com/office/powerpoint/2012/main" userId="b151c544ea9461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84012" autoAdjust="0"/>
  </p:normalViewPr>
  <p:slideViewPr>
    <p:cSldViewPr snapToGrid="0">
      <p:cViewPr varScale="1">
        <p:scale>
          <a:sx n="129" d="100"/>
          <a:sy n="129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1EB2-F85B-41B2-9EB8-8E92DF2B044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154B4-FCFB-4024-8222-D83C1DAFE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is the</a:t>
            </a:r>
            <a:r>
              <a:rPr lang="en-ZA" baseline="0" dirty="0"/>
              <a:t> cover page slide.  Insert headings and titles as appropriate.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154B4-FCFB-4024-8222-D83C1DAFE80D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rech-cov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1"/>
          <a:stretch/>
        </p:blipFill>
        <p:spPr>
          <a:xfrm>
            <a:off x="0" y="-162987"/>
            <a:ext cx="9144000" cy="584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464" y="3355106"/>
            <a:ext cx="8229599" cy="12678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</a:t>
            </a:r>
            <a:r>
              <a:rPr lang="en-US" dirty="0" err="1"/>
              <a:t>titre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(Calibri 36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464" y="4654225"/>
            <a:ext cx="8229599" cy="71944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r>
              <a:rPr lang="en-US" dirty="0"/>
              <a:t> (Calibri 28)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2983832" y="6021288"/>
            <a:ext cx="5764632" cy="57606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2400" b="0">
                <a:latin typeface="+mn-lt"/>
                <a:cs typeface="Calibri"/>
              </a:defRPr>
            </a:lvl1pPr>
            <a:lvl2pPr>
              <a:defRPr sz="1600">
                <a:latin typeface="Calibri"/>
                <a:cs typeface="Calibri"/>
              </a:defRPr>
            </a:lvl2pPr>
          </a:lstStyle>
          <a:p>
            <a:pPr marL="0" indent="0" algn="r">
              <a:buNone/>
            </a:pPr>
            <a:r>
              <a:rPr lang="fr-FR" sz="2400" dirty="0">
                <a:solidFill>
                  <a:srgbClr val="000000"/>
                </a:solidFill>
              </a:rPr>
              <a:t>First and last </a:t>
            </a:r>
            <a:r>
              <a:rPr lang="fr-FR" sz="2400" dirty="0" err="1">
                <a:solidFill>
                  <a:srgbClr val="000000"/>
                </a:solidFill>
              </a:rPr>
              <a:t>name</a:t>
            </a:r>
            <a:r>
              <a:rPr lang="fr-FR" sz="2400" dirty="0">
                <a:solidFill>
                  <a:srgbClr val="000000"/>
                </a:solidFill>
                <a:cs typeface="Arial" panose="020B0604020202020204" pitchFamily="34" charset="0"/>
              </a:rPr>
              <a:t>| </a:t>
            </a:r>
            <a:r>
              <a:rPr lang="fr-FR" sz="2400" dirty="0">
                <a:solidFill>
                  <a:srgbClr val="000000"/>
                </a:solidFill>
              </a:rPr>
              <a:t>dd-mm-</a:t>
            </a:r>
            <a:r>
              <a:rPr lang="fr-FR" sz="2400" dirty="0" err="1">
                <a:solidFill>
                  <a:srgbClr val="000000"/>
                </a:solidFill>
              </a:rPr>
              <a:t>yyyy</a:t>
            </a:r>
            <a:r>
              <a:rPr lang="fr-FR" sz="2400" dirty="0">
                <a:solidFill>
                  <a:srgbClr val="000000"/>
                </a:solidFill>
              </a:rPr>
              <a:t> (Calibri 24)</a:t>
            </a:r>
            <a:endParaRPr lang="fr-F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202" y="227341"/>
            <a:ext cx="8235935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769" y="1600200"/>
            <a:ext cx="8236800" cy="40068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/>
              <a:t>Text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3"/>
            <a:r>
              <a:rPr lang="fr-FR" dirty="0"/>
              <a:t>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simplement du faux texte employé dans la composition et la mise en page avant impression. 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le faux texte standard de l'imprimerie depuis les années 1500, quand un peintre anonyme assembla ensemble des morceaux de texte pour réaliser un livre spécimen de polices de texte. </a:t>
            </a:r>
          </a:p>
          <a:p>
            <a:pPr lvl="3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769" y="881063"/>
            <a:ext cx="8236800" cy="3889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8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17" y="1678675"/>
            <a:ext cx="4021238" cy="3951416"/>
          </a:xfrm>
        </p:spPr>
        <p:txBody>
          <a:bodyPr>
            <a:norm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6560" y="1678675"/>
            <a:ext cx="4048724" cy="3951416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7" y="881063"/>
            <a:ext cx="8237104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26235" y="1673719"/>
            <a:ext cx="467904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texte (Calibri 28) 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449147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29662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919960" y="1673719"/>
            <a:ext cx="4757609" cy="38973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ZA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0921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207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0921" y="1671638"/>
            <a:ext cx="8236800" cy="29130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921" y="881063"/>
            <a:ext cx="8236800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921" y="4690529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fr-FR" sz="2400" dirty="0"/>
              <a:t>Cliquez ici pour modifier le titre (Calibri 24 </a:t>
            </a:r>
            <a:r>
              <a:rPr lang="fr-FR" sz="2400" dirty="0" err="1"/>
              <a:t>bold</a:t>
            </a:r>
            <a:r>
              <a:rPr lang="fr-FR" sz="2400" dirty="0"/>
              <a:t>)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921" y="5211496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r-FR" sz="2400" b="0" dirty="0"/>
              <a:t>Cliquez ici pour modifier le texte (Calibri 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96888" y="313531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Thank you!</a:t>
            </a:r>
            <a:endParaRPr lang="en-ZA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96887" y="376210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 dirty="0"/>
              <a:t>Any 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22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/>
              <a:t>Title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301" y="6030656"/>
            <a:ext cx="170428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359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D00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578B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99C6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74195"/>
            <a:ext cx="2448272" cy="9671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3866" y="1790852"/>
            <a:ext cx="2172940" cy="106208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7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rin-mdr.online/index.php/JSON_Schema_for_Objects" TargetMode="External"/><Relationship Id="rId2" Type="http://schemas.openxmlformats.org/officeDocument/2006/relationships/hyperlink" Target="http://ecrin-mdr.online/index.php/JSON_Schema_for_Studie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gi.eu/display/EOSC/Supporting+FAIR+data+discoverability+in+clinical+research:+providing+a+global+metadata+repository+(MDR)+of+clinical+study+object?show-miniview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464" y="3245775"/>
            <a:ext cx="8229599" cy="126780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FAIR data discoverability in clinical research: providing a global metadata repository (MDR) of clinical study object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464" y="4773494"/>
            <a:ext cx="8229599" cy="71944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Sergey </a:t>
            </a:r>
            <a:r>
              <a:rPr lang="en-US" sz="2200" dirty="0" err="1"/>
              <a:t>Goryanin</a:t>
            </a:r>
            <a:r>
              <a:rPr lang="en-US" sz="2200" dirty="0"/>
              <a:t> (ECRIN), Hans van </a:t>
            </a:r>
            <a:r>
              <a:rPr lang="en-US" sz="2200" dirty="0" err="1"/>
              <a:t>Piggelen</a:t>
            </a:r>
            <a:r>
              <a:rPr lang="en-US" sz="2200" dirty="0"/>
              <a:t> (</a:t>
            </a:r>
            <a:r>
              <a:rPr lang="en-US" sz="2200" dirty="0" err="1"/>
              <a:t>SURFsara</a:t>
            </a:r>
            <a:r>
              <a:rPr lang="en-US" sz="2200" dirty="0"/>
              <a:t> BV)</a:t>
            </a:r>
          </a:p>
          <a:p>
            <a:r>
              <a:rPr lang="en-US" sz="2200" dirty="0"/>
              <a:t>Stefano </a:t>
            </a:r>
            <a:r>
              <a:rPr lang="en-US" sz="2200" dirty="0" err="1"/>
              <a:t>Nicotri</a:t>
            </a:r>
            <a:r>
              <a:rPr lang="en-US" sz="2200" dirty="0"/>
              <a:t> (INFN)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34425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revision of the ECRIN metadata scheme had been done;</a:t>
            </a:r>
          </a:p>
          <a:p>
            <a:endParaRPr lang="en-US" dirty="0"/>
          </a:p>
          <a:p>
            <a:r>
              <a:rPr lang="en-US" dirty="0"/>
              <a:t>The metadata scheme has been updated (the current version is v. 5: </a:t>
            </a:r>
            <a:r>
              <a:rPr lang="en-US" dirty="0">
                <a:hlinkClick r:id="rId2"/>
              </a:rPr>
              <a:t>studies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data objects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full dataset revision and re-injection has been done.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Uploading and re-indexing the full dataset (Q1, Q2 - completed)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2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Due to the updated metadata scheme and data; there was a need to extend studies information which is displayed for users.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69575"/>
            <a:ext cx="8238045" cy="1245762"/>
          </a:xfrm>
        </p:spPr>
        <p:txBody>
          <a:bodyPr>
            <a:normAutofit fontScale="90000"/>
          </a:bodyPr>
          <a:lstStyle/>
          <a:p>
            <a:r>
              <a:rPr lang="en-GB" dirty="0"/>
              <a:t>Testing and upgrading the web-portal with respect to updated ECRIN requirements (</a:t>
            </a:r>
            <a:r>
              <a:rPr lang="en-US" dirty="0"/>
              <a:t>completed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3</a:t>
            </a:fld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1703567"/>
            <a:ext cx="8238044" cy="28410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current APIs work with the ECRIN metadata scheme v. 5;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we-portal search based API supports 4 types of search:</a:t>
            </a:r>
          </a:p>
          <a:p>
            <a:pPr lvl="1"/>
            <a:r>
              <a:rPr lang="en-US" dirty="0"/>
              <a:t>Specific study search</a:t>
            </a:r>
          </a:p>
          <a:p>
            <a:pPr lvl="1"/>
            <a:r>
              <a:rPr lang="en-US" dirty="0"/>
              <a:t>Search by study characteristics</a:t>
            </a:r>
          </a:p>
          <a:p>
            <a:pPr lvl="1"/>
            <a:r>
              <a:rPr lang="en-US" dirty="0"/>
              <a:t>Via published paper search</a:t>
            </a:r>
          </a:p>
          <a:p>
            <a:pPr lvl="1"/>
            <a:r>
              <a:rPr lang="en-US" dirty="0"/>
              <a:t>Search by internal study ID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331724"/>
            <a:ext cx="8238045" cy="950211"/>
          </a:xfrm>
        </p:spPr>
        <p:txBody>
          <a:bodyPr>
            <a:normAutofit/>
          </a:bodyPr>
          <a:lstStyle/>
          <a:p>
            <a:r>
              <a:rPr lang="en-GB" dirty="0"/>
              <a:t>Development of the APIs (Q3; completed)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 txBox="1">
            <a:spLocks/>
          </p:cNvSpPr>
          <p:nvPr/>
        </p:nvSpPr>
        <p:spPr>
          <a:xfrm>
            <a:off x="440450" y="4590288"/>
            <a:ext cx="8238044" cy="5550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D00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578B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99C6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ES-query based API has been implemented.</a:t>
            </a:r>
          </a:p>
        </p:txBody>
      </p:sp>
    </p:spTree>
    <p:extLst>
      <p:ext uri="{BB962C8B-B14F-4D97-AF65-F5344CB8AC3E}">
        <p14:creationId xmlns:p14="http://schemas.microsoft.com/office/powerpoint/2010/main" val="44862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4</a:t>
            </a:fld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636255"/>
            <a:ext cx="8238044" cy="1652281"/>
          </a:xfrm>
        </p:spPr>
        <p:txBody>
          <a:bodyPr>
            <a:normAutofit/>
          </a:bodyPr>
          <a:lstStyle/>
          <a:p>
            <a:r>
              <a:rPr lang="en-US" dirty="0"/>
              <a:t>Development of the web-portal has been finalized with respect to the ECRIN requirements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331724"/>
            <a:ext cx="8238045" cy="950211"/>
          </a:xfrm>
        </p:spPr>
        <p:txBody>
          <a:bodyPr>
            <a:normAutofit/>
          </a:bodyPr>
          <a:lstStyle/>
          <a:p>
            <a:r>
              <a:rPr lang="en-US" dirty="0"/>
              <a:t>Development of the portal</a:t>
            </a:r>
            <a:r>
              <a:rPr lang="en-GB" dirty="0"/>
              <a:t> (Q4; completed)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83B95-2B62-A14E-AE0C-02F7179F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5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6D6B-0431-1840-90DB-F00669C3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733261"/>
            <a:ext cx="8238044" cy="2842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DEMO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D6C6D-0A90-1D4E-A788-58249BB039FF}"/>
              </a:ext>
            </a:extLst>
          </p:cNvPr>
          <p:cNvSpPr/>
          <p:nvPr/>
        </p:nvSpPr>
        <p:spPr>
          <a:xfrm>
            <a:off x="308113" y="1162878"/>
            <a:ext cx="8497957" cy="41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6</a:t>
            </a:fld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636255"/>
            <a:ext cx="8238044" cy="1652281"/>
          </a:xfrm>
        </p:spPr>
        <p:txBody>
          <a:bodyPr>
            <a:normAutofit/>
          </a:bodyPr>
          <a:lstStyle/>
          <a:p>
            <a:r>
              <a:rPr lang="en-GB" dirty="0"/>
              <a:t>Support for potential users, including collecting metrics as well as feedback.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331724"/>
            <a:ext cx="8238045" cy="950211"/>
          </a:xfrm>
        </p:spPr>
        <p:txBody>
          <a:bodyPr>
            <a:normAutofit fontScale="90000"/>
          </a:bodyPr>
          <a:lstStyle/>
          <a:p>
            <a:r>
              <a:rPr lang="en-US" dirty="0"/>
              <a:t>Collecting users and metrics information</a:t>
            </a:r>
            <a:r>
              <a:rPr lang="en-GB" dirty="0"/>
              <a:t> (Q4; ongoing)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92536-62C8-984B-B8F4-A73FAE4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7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67D1-B264-2F4D-A937-EDF7EA04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305877"/>
            <a:ext cx="8238044" cy="20474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Confluence: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https://confluence.egi.eu/display/EOSC/Supporting+FAIR+data+discoverability+in+clinical+research:+providing+a+global+metadata+repository+(MDR)+of+clinical+study+object?show-miniview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7EBD0-8D60-CF4A-A642-AA1A029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details?</a:t>
            </a:r>
          </a:p>
        </p:txBody>
      </p:sp>
    </p:spTree>
    <p:extLst>
      <p:ext uri="{BB962C8B-B14F-4D97-AF65-F5344CB8AC3E}">
        <p14:creationId xmlns:p14="http://schemas.microsoft.com/office/powerpoint/2010/main" val="235100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8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25D8-60A8-0547-81B7-2AF0E26F2FA3}"/>
              </a:ext>
            </a:extLst>
          </p:cNvPr>
          <p:cNvSpPr txBox="1"/>
          <p:nvPr/>
        </p:nvSpPr>
        <p:spPr>
          <a:xfrm>
            <a:off x="0" y="2598003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Any questions?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4422895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RI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091517CF-D004-4A2C-962C-5D0785157D1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779A3B7D-3DCC-459D-A98D-970FE52381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 Master</Template>
  <TotalTime>601</TotalTime>
  <Words>311</Words>
  <Application>Microsoft Macintosh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Opening Slide Master</vt:lpstr>
      <vt:lpstr>Conception personnalisée</vt:lpstr>
      <vt:lpstr>Supporting FAIR data discoverability in clinical research: providing a global metadata repository (MDR) of clinical study object</vt:lpstr>
      <vt:lpstr>Uploading and re-indexing the full dataset (Q1, Q2 - completed)</vt:lpstr>
      <vt:lpstr>Testing and upgrading the web-portal with respect to updated ECRIN requirements (completed)</vt:lpstr>
      <vt:lpstr>Development of the APIs (Q3; completed)</vt:lpstr>
      <vt:lpstr>Development of the portal (Q4; completed)</vt:lpstr>
      <vt:lpstr>PowerPoint Presentation</vt:lpstr>
      <vt:lpstr>Collecting users and metrics information (Q4; ongoing)</vt:lpstr>
      <vt:lpstr>More details?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Repository (MDR)</dc:title>
  <dc:creator>Sergey Goryanin</dc:creator>
  <cp:lastModifiedBy>Sergey Goryanin</cp:lastModifiedBy>
  <cp:revision>106</cp:revision>
  <dcterms:created xsi:type="dcterms:W3CDTF">2019-04-19T07:05:43Z</dcterms:created>
  <dcterms:modified xsi:type="dcterms:W3CDTF">2021-03-05T12:10:43Z</dcterms:modified>
</cp:coreProperties>
</file>