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316" r:id="rId4"/>
    <p:sldId id="271" r:id="rId5"/>
    <p:sldId id="260" r:id="rId6"/>
    <p:sldId id="263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Lopes" initials="ML" lastIdx="1" clrIdx="0">
    <p:extLst>
      <p:ext uri="{19B8F6BF-5375-455C-9EA6-DF929625EA0E}">
        <p15:presenceInfo xmlns:p15="http://schemas.microsoft.com/office/powerpoint/2012/main" userId="1cb7a710fae610c4" providerId="Windows Live"/>
      </p:ext>
    </p:extLst>
  </p:cmAuthor>
  <p:cmAuthor id="2" name="Jose Ferreira" initials="JF" lastIdx="1" clrIdx="1">
    <p:extLst>
      <p:ext uri="{19B8F6BF-5375-455C-9EA6-DF929625EA0E}">
        <p15:presenceInfo xmlns:p15="http://schemas.microsoft.com/office/powerpoint/2012/main" userId="0671ca5fccb0c6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952"/>
    <a:srgbClr val="124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962" autoAdjust="0"/>
  </p:normalViewPr>
  <p:slideViewPr>
    <p:cSldViewPr snapToGrid="0">
      <p:cViewPr varScale="1">
        <p:scale>
          <a:sx n="99" d="100"/>
          <a:sy n="99" d="100"/>
        </p:scale>
        <p:origin x="8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A1F4B-0D65-4DC4-9D84-A4DE9FB121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87E41B-CF86-4A3F-9DD1-8F87C1A03245}">
      <dgm:prSet phldrT="[Texto]" custT="1"/>
      <dgm:spPr>
        <a:solidFill>
          <a:srgbClr val="00B050"/>
        </a:solidFill>
      </dgm:spPr>
      <dgm:t>
        <a:bodyPr/>
        <a:lstStyle/>
        <a:p>
          <a:pPr algn="l"/>
          <a:r>
            <a:rPr lang="es-ES" sz="1800" b="1" dirty="0">
              <a:latin typeface="TSTAR PRO" panose="02000806030000020004" pitchFamily="50" charset="0"/>
            </a:rPr>
            <a:t>3 </a:t>
          </a:r>
          <a:r>
            <a:rPr lang="es-ES" sz="1800" b="1" dirty="0" err="1">
              <a:latin typeface="TSTAR PRO" panose="02000806030000020004" pitchFamily="50" charset="0"/>
            </a:rPr>
            <a:t>Years</a:t>
          </a:r>
          <a:r>
            <a:rPr lang="es-ES" sz="1800" b="1" dirty="0">
              <a:latin typeface="TSTAR PRO" panose="02000806030000020004" pitchFamily="50" charset="0"/>
            </a:rPr>
            <a:t> (2020-2022)</a:t>
          </a:r>
        </a:p>
      </dgm:t>
    </dgm:pt>
    <dgm:pt modelId="{C6591733-D50D-493F-A7A7-40915CFDFB2F}" type="parTrans" cxnId="{6F1C1948-2E4C-4C97-BCFE-9B5F862BF2D7}">
      <dgm:prSet/>
      <dgm:spPr/>
      <dgm:t>
        <a:bodyPr/>
        <a:lstStyle/>
        <a:p>
          <a:endParaRPr lang="es-ES" sz="1800" b="1">
            <a:latin typeface="TSTAR PRO" panose="02000806030000020004" pitchFamily="50" charset="0"/>
          </a:endParaRPr>
        </a:p>
      </dgm:t>
    </dgm:pt>
    <dgm:pt modelId="{93DA1916-C6C8-4E14-8601-F5E627A1F1EE}" type="sibTrans" cxnId="{6F1C1948-2E4C-4C97-BCFE-9B5F862BF2D7}">
      <dgm:prSet/>
      <dgm:spPr/>
      <dgm:t>
        <a:bodyPr/>
        <a:lstStyle/>
        <a:p>
          <a:endParaRPr lang="es-ES" sz="1800" b="1">
            <a:latin typeface="TSTAR PRO" panose="02000806030000020004" pitchFamily="50" charset="0"/>
          </a:endParaRPr>
        </a:p>
      </dgm:t>
    </dgm:pt>
    <dgm:pt modelId="{572D031C-B26A-4956-A241-57F3977CC77E}">
      <dgm:prSet phldrT="[Texto]" custT="1"/>
      <dgm:spPr>
        <a:solidFill>
          <a:srgbClr val="00B050"/>
        </a:solidFill>
      </dgm:spPr>
      <dgm:t>
        <a:bodyPr/>
        <a:lstStyle/>
        <a:p>
          <a:pPr algn="l">
            <a:buClr>
              <a:srgbClr val="9F373A"/>
            </a:buClr>
            <a:buFont typeface="Wingdings" panose="05000000000000000000" pitchFamily="2" charset="2"/>
            <a:buChar char="Ø"/>
          </a:pPr>
          <a:r>
            <a:rPr lang="en-GB" sz="3200" b="1" dirty="0">
              <a:latin typeface="TSTAR PRO" panose="02000806030000020004" pitchFamily="50" charset="0"/>
            </a:rPr>
            <a:t>33</a:t>
          </a:r>
          <a:r>
            <a:rPr lang="en-GB" sz="1800" b="1" dirty="0">
              <a:latin typeface="TSTAR PRO" panose="02000806030000020004" pitchFamily="50" charset="0"/>
            </a:rPr>
            <a:t> Partners from 15 EU Countries</a:t>
          </a:r>
          <a:endParaRPr lang="es-ES" sz="1800" b="1" dirty="0">
            <a:latin typeface="TSTAR PRO" panose="02000806030000020004" pitchFamily="50" charset="0"/>
          </a:endParaRPr>
        </a:p>
      </dgm:t>
    </dgm:pt>
    <dgm:pt modelId="{259FAF72-93DD-4115-8C47-82A9088D97ED}" type="parTrans" cxnId="{BA0824E1-AD39-49E3-97C2-252D8AE8997D}">
      <dgm:prSet/>
      <dgm:spPr/>
      <dgm:t>
        <a:bodyPr/>
        <a:lstStyle/>
        <a:p>
          <a:endParaRPr lang="es-ES" sz="1800" b="1">
            <a:latin typeface="TSTAR PRO" panose="02000806030000020004" pitchFamily="50" charset="0"/>
          </a:endParaRPr>
        </a:p>
      </dgm:t>
    </dgm:pt>
    <dgm:pt modelId="{C1793623-EE8E-4240-9100-A054E52FE90F}" type="sibTrans" cxnId="{BA0824E1-AD39-49E3-97C2-252D8AE8997D}">
      <dgm:prSet/>
      <dgm:spPr/>
      <dgm:t>
        <a:bodyPr/>
        <a:lstStyle/>
        <a:p>
          <a:endParaRPr lang="es-ES" sz="1800" b="1">
            <a:latin typeface="TSTAR PRO" panose="02000806030000020004" pitchFamily="50" charset="0"/>
          </a:endParaRPr>
        </a:p>
      </dgm:t>
    </dgm:pt>
    <dgm:pt modelId="{24C2589E-3D64-43F0-AC76-EC3404B3CD11}">
      <dgm:prSet phldrT="[Texto]" custT="1"/>
      <dgm:spPr>
        <a:solidFill>
          <a:srgbClr val="00B050"/>
        </a:solidFill>
      </dgm:spPr>
      <dgm:t>
        <a:bodyPr/>
        <a:lstStyle/>
        <a:p>
          <a:pPr algn="l">
            <a:buClr>
              <a:srgbClr val="9F373A"/>
            </a:buClr>
            <a:buFont typeface="Wingdings" panose="05000000000000000000" pitchFamily="2" charset="2"/>
            <a:buChar char="Ø"/>
          </a:pPr>
          <a:r>
            <a:rPr lang="en-GB" sz="3200" b="1" dirty="0">
              <a:latin typeface="TSTAR PRO" panose="02000806030000020004" pitchFamily="50" charset="0"/>
            </a:rPr>
            <a:t>66/26</a:t>
          </a:r>
          <a:r>
            <a:rPr lang="en-GB" sz="1800" b="1" dirty="0">
              <a:latin typeface="TSTAR PRO" panose="02000806030000020004" pitchFamily="50" charset="0"/>
            </a:rPr>
            <a:t> Network/DIHs </a:t>
          </a:r>
          <a:endParaRPr lang="es-ES" sz="1800" b="1" dirty="0">
            <a:latin typeface="TSTAR PRO" panose="02000806030000020004" pitchFamily="50" charset="0"/>
          </a:endParaRPr>
        </a:p>
      </dgm:t>
    </dgm:pt>
    <dgm:pt modelId="{15698E95-D9AD-4C67-B328-575B9259BCF6}" type="parTrans" cxnId="{F223B4B3-8238-412F-9696-828B95D37E70}">
      <dgm:prSet/>
      <dgm:spPr/>
      <dgm:t>
        <a:bodyPr/>
        <a:lstStyle/>
        <a:p>
          <a:endParaRPr lang="es-ES" sz="1800" b="1">
            <a:latin typeface="TSTAR PRO" panose="02000806030000020004" pitchFamily="50" charset="0"/>
          </a:endParaRPr>
        </a:p>
      </dgm:t>
    </dgm:pt>
    <dgm:pt modelId="{A7D6BAEA-5B1F-4559-8B24-23E77F747918}" type="sibTrans" cxnId="{F223B4B3-8238-412F-9696-828B95D37E70}">
      <dgm:prSet/>
      <dgm:spPr/>
      <dgm:t>
        <a:bodyPr/>
        <a:lstStyle/>
        <a:p>
          <a:endParaRPr lang="es-ES" sz="1800" b="1">
            <a:latin typeface="TSTAR PRO" panose="02000806030000020004" pitchFamily="50" charset="0"/>
          </a:endParaRPr>
        </a:p>
      </dgm:t>
    </dgm:pt>
    <dgm:pt modelId="{ED2E107D-F75D-48C0-8881-EDA6CFA37EE9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en-GB" sz="3600" b="1" dirty="0">
              <a:latin typeface="TSTAR PRO" panose="02000806030000020004" pitchFamily="50" charset="0"/>
            </a:rPr>
            <a:t>11 + 12 </a:t>
          </a:r>
          <a:r>
            <a:rPr lang="en-GB" sz="1800" b="1" dirty="0">
              <a:latin typeface="TSTAR PRO" panose="02000806030000020004" pitchFamily="50" charset="0"/>
            </a:rPr>
            <a:t>Application Experiments</a:t>
          </a:r>
        </a:p>
      </dgm:t>
    </dgm:pt>
    <dgm:pt modelId="{48516FB4-E588-41DC-AF41-87C423434B51}" type="parTrans" cxnId="{1097F581-B2D0-48C9-9A1C-2C6FC258EE57}">
      <dgm:prSet/>
      <dgm:spPr/>
      <dgm:t>
        <a:bodyPr/>
        <a:lstStyle/>
        <a:p>
          <a:endParaRPr lang="es-ES" sz="1800" b="1">
            <a:latin typeface="TSTAR PRO" panose="02000806030000020004" pitchFamily="50" charset="0"/>
          </a:endParaRPr>
        </a:p>
      </dgm:t>
    </dgm:pt>
    <dgm:pt modelId="{E4858A3A-D585-4E4A-82AA-102F11363678}" type="sibTrans" cxnId="{1097F581-B2D0-48C9-9A1C-2C6FC258EE57}">
      <dgm:prSet/>
      <dgm:spPr/>
      <dgm:t>
        <a:bodyPr/>
        <a:lstStyle/>
        <a:p>
          <a:endParaRPr lang="es-ES" sz="1800" b="1">
            <a:latin typeface="TSTAR PRO" panose="02000806030000020004" pitchFamily="50" charset="0"/>
          </a:endParaRPr>
        </a:p>
      </dgm:t>
    </dgm:pt>
    <dgm:pt modelId="{707020DB-B0C2-412C-A962-78D7CCCF593F}">
      <dgm:prSet custT="1"/>
      <dgm:spPr>
        <a:solidFill>
          <a:srgbClr val="00B050"/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GB" sz="3200" b="1" dirty="0">
              <a:latin typeface="TSTAR PRO" panose="02000806030000020004" pitchFamily="50" charset="0"/>
            </a:rPr>
            <a:t>2M€</a:t>
          </a:r>
          <a:r>
            <a:rPr lang="en-GB" sz="1800" b="1" dirty="0">
              <a:latin typeface="TSTAR PRO" panose="02000806030000020004" pitchFamily="50" charset="0"/>
            </a:rPr>
            <a:t> for Open Calls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GB" sz="1400" b="1" dirty="0">
              <a:latin typeface="TSTAR PRO" panose="02000806030000020004" pitchFamily="50" charset="0"/>
            </a:rPr>
            <a:t>(2</a:t>
          </a:r>
          <a:r>
            <a:rPr lang="en-GB" sz="1400" b="1" baseline="30000" dirty="0">
              <a:latin typeface="TSTAR PRO" panose="02000806030000020004" pitchFamily="50" charset="0"/>
            </a:rPr>
            <a:t>nd</a:t>
          </a:r>
          <a:r>
            <a:rPr lang="en-GB" sz="1400" b="1" dirty="0">
              <a:latin typeface="TSTAR PRO" panose="02000806030000020004" pitchFamily="50" charset="0"/>
            </a:rPr>
            <a:t> Open Call for July 2022)</a:t>
          </a:r>
          <a:endParaRPr lang="en-GB" sz="1800" b="1" dirty="0">
            <a:latin typeface="TSTAR PRO" panose="02000806030000020004" pitchFamily="50" charset="0"/>
          </a:endParaRPr>
        </a:p>
      </dgm:t>
    </dgm:pt>
    <dgm:pt modelId="{33A2E689-767A-4985-BBA3-4C2F0151BB5D}" type="parTrans" cxnId="{B596B8BC-EFE1-452D-9904-D41ACED3BE2D}">
      <dgm:prSet/>
      <dgm:spPr/>
      <dgm:t>
        <a:bodyPr/>
        <a:lstStyle/>
        <a:p>
          <a:endParaRPr lang="es-ES" sz="1800" b="1">
            <a:latin typeface="TSTAR PRO" panose="02000806030000020004" pitchFamily="50" charset="0"/>
          </a:endParaRPr>
        </a:p>
      </dgm:t>
    </dgm:pt>
    <dgm:pt modelId="{D59A4B4E-2760-449E-A2A2-9180107D7845}" type="sibTrans" cxnId="{B596B8BC-EFE1-452D-9904-D41ACED3BE2D}">
      <dgm:prSet/>
      <dgm:spPr/>
      <dgm:t>
        <a:bodyPr/>
        <a:lstStyle/>
        <a:p>
          <a:endParaRPr lang="es-ES" sz="1800" b="1">
            <a:latin typeface="TSTAR PRO" panose="02000806030000020004" pitchFamily="50" charset="0"/>
          </a:endParaRPr>
        </a:p>
      </dgm:t>
    </dgm:pt>
    <dgm:pt modelId="{BF756E55-548E-40D2-A026-87D76E94E116}" type="pres">
      <dgm:prSet presAssocID="{399A1F4B-0D65-4DC4-9D84-A4DE9FB121AD}" presName="linearFlow" presStyleCnt="0">
        <dgm:presLayoutVars>
          <dgm:dir/>
          <dgm:resizeHandles val="exact"/>
        </dgm:presLayoutVars>
      </dgm:prSet>
      <dgm:spPr/>
    </dgm:pt>
    <dgm:pt modelId="{A1833CAB-8933-4C54-AF3C-7615B3C7A89E}" type="pres">
      <dgm:prSet presAssocID="{9987E41B-CF86-4A3F-9DD1-8F87C1A03245}" presName="composite" presStyleCnt="0"/>
      <dgm:spPr/>
    </dgm:pt>
    <dgm:pt modelId="{16C338AE-3694-4C51-8EE4-E742B0EAA8DD}" type="pres">
      <dgm:prSet presAssocID="{9987E41B-CF86-4A3F-9DD1-8F87C1A03245}" presName="imgShp" presStyleLbl="fgImgPlace1" presStyleIdx="0" presStyleCnt="5" custLinFactNeighborX="-37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"/>
        </a:ext>
      </dgm:extLst>
    </dgm:pt>
    <dgm:pt modelId="{817EF81F-BDBF-464E-AAAF-F041A2A7CB67}" type="pres">
      <dgm:prSet presAssocID="{9987E41B-CF86-4A3F-9DD1-8F87C1A03245}" presName="txShp" presStyleLbl="node1" presStyleIdx="0" presStyleCnt="5" custScaleX="104897">
        <dgm:presLayoutVars>
          <dgm:bulletEnabled val="1"/>
        </dgm:presLayoutVars>
      </dgm:prSet>
      <dgm:spPr/>
    </dgm:pt>
    <dgm:pt modelId="{4563B20D-026C-4BB4-A47E-85B1B454B9DB}" type="pres">
      <dgm:prSet presAssocID="{93DA1916-C6C8-4E14-8601-F5E627A1F1EE}" presName="spacing" presStyleCnt="0"/>
      <dgm:spPr/>
    </dgm:pt>
    <dgm:pt modelId="{CCAB27FD-D847-431C-92DF-DEB98D7DDD52}" type="pres">
      <dgm:prSet presAssocID="{572D031C-B26A-4956-A241-57F3977CC77E}" presName="composite" presStyleCnt="0"/>
      <dgm:spPr/>
    </dgm:pt>
    <dgm:pt modelId="{B39749A6-C955-4255-AF08-9446991E3E5C}" type="pres">
      <dgm:prSet presAssocID="{572D031C-B26A-4956-A241-57F3977CC77E}" presName="imgShp" presStyleLbl="fgImgPlace1" presStyleIdx="1" presStyleCnt="5"/>
      <dgm:spPr>
        <a:blipFill rotWithShape="1">
          <a:blip xmlns:r="http://schemas.openxmlformats.org/officeDocument/2006/relationships" r:embed="rId2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B1E1568-E3AB-4390-A5B9-F8BA3AF64834}" type="pres">
      <dgm:prSet presAssocID="{572D031C-B26A-4956-A241-57F3977CC77E}" presName="txShp" presStyleLbl="node1" presStyleIdx="1" presStyleCnt="5" custScaleX="104897">
        <dgm:presLayoutVars>
          <dgm:bulletEnabled val="1"/>
        </dgm:presLayoutVars>
      </dgm:prSet>
      <dgm:spPr/>
    </dgm:pt>
    <dgm:pt modelId="{33638B7B-E273-47F3-9405-BEFFAF9B5B66}" type="pres">
      <dgm:prSet presAssocID="{C1793623-EE8E-4240-9100-A054E52FE90F}" presName="spacing" presStyleCnt="0"/>
      <dgm:spPr/>
    </dgm:pt>
    <dgm:pt modelId="{D11C2C84-36BA-4A3A-BB5F-DA166294CDEB}" type="pres">
      <dgm:prSet presAssocID="{24C2589E-3D64-43F0-AC76-EC3404B3CD11}" presName="composite" presStyleCnt="0"/>
      <dgm:spPr/>
    </dgm:pt>
    <dgm:pt modelId="{F3B8E237-C361-412C-B4E6-139107382C34}" type="pres">
      <dgm:prSet presAssocID="{24C2589E-3D64-43F0-AC76-EC3404B3CD11}" presName="imgShp" presStyleLbl="fgImgPlace1" presStyleIdx="2" presStyleCnt="5"/>
      <dgm:spPr>
        <a:blipFill rotWithShape="1">
          <a:blip xmlns:r="http://schemas.openxmlformats.org/officeDocument/2006/relationships" r:embed="rId3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C3D1830-919D-4EAC-A952-C2F5F847D0AF}" type="pres">
      <dgm:prSet presAssocID="{24C2589E-3D64-43F0-AC76-EC3404B3CD11}" presName="txShp" presStyleLbl="node1" presStyleIdx="2" presStyleCnt="5" custScaleX="104897">
        <dgm:presLayoutVars>
          <dgm:bulletEnabled val="1"/>
        </dgm:presLayoutVars>
      </dgm:prSet>
      <dgm:spPr/>
    </dgm:pt>
    <dgm:pt modelId="{E1A713BC-7531-48C0-B2FF-4F88BF05DD6F}" type="pres">
      <dgm:prSet presAssocID="{A7D6BAEA-5B1F-4559-8B24-23E77F747918}" presName="spacing" presStyleCnt="0"/>
      <dgm:spPr/>
    </dgm:pt>
    <dgm:pt modelId="{2F242809-E480-4CC8-BE44-37DF7C0A920B}" type="pres">
      <dgm:prSet presAssocID="{ED2E107D-F75D-48C0-8881-EDA6CFA37EE9}" presName="composite" presStyleCnt="0"/>
      <dgm:spPr/>
    </dgm:pt>
    <dgm:pt modelId="{9EB5E66D-064F-42EB-A8EB-8608F257718C}" type="pres">
      <dgm:prSet presAssocID="{ED2E107D-F75D-48C0-8881-EDA6CFA37EE9}" presName="imgShp" presStyleLbl="fgImgPlace1" presStyleIdx="3" presStyleCnt="5"/>
      <dgm:spPr>
        <a:blipFill>
          <a:blip xmlns:r="http://schemas.openxmlformats.org/officeDocument/2006/relationships"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ábrica"/>
        </a:ext>
      </dgm:extLst>
    </dgm:pt>
    <dgm:pt modelId="{061469D2-CE09-4907-A3DD-F90403242405}" type="pres">
      <dgm:prSet presAssocID="{ED2E107D-F75D-48C0-8881-EDA6CFA37EE9}" presName="txShp" presStyleLbl="node1" presStyleIdx="3" presStyleCnt="5" custScaleX="104897">
        <dgm:presLayoutVars>
          <dgm:bulletEnabled val="1"/>
        </dgm:presLayoutVars>
      </dgm:prSet>
      <dgm:spPr/>
    </dgm:pt>
    <dgm:pt modelId="{A37082FE-B322-42F9-B77A-BAD48BE10197}" type="pres">
      <dgm:prSet presAssocID="{E4858A3A-D585-4E4A-82AA-102F11363678}" presName="spacing" presStyleCnt="0"/>
      <dgm:spPr/>
    </dgm:pt>
    <dgm:pt modelId="{F8672E86-9D83-4047-8646-4CDE24DE7C2C}" type="pres">
      <dgm:prSet presAssocID="{707020DB-B0C2-412C-A962-78D7CCCF593F}" presName="composite" presStyleCnt="0"/>
      <dgm:spPr/>
    </dgm:pt>
    <dgm:pt modelId="{3551F0A8-4DB3-4116-822A-4564040ADF38}" type="pres">
      <dgm:prSet presAssocID="{707020DB-B0C2-412C-A962-78D7CCCF593F}" presName="imgShp" presStyleLbl="fgImgPlace1" presStyleIdx="4" presStyleCnt="5"/>
      <dgm:spPr>
        <a:blipFill>
          <a:blip xmlns:r="http://schemas.openxmlformats.org/officeDocument/2006/relationships"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C04F6860-8356-4199-AE51-C8816A1868C6}" type="pres">
      <dgm:prSet presAssocID="{707020DB-B0C2-412C-A962-78D7CCCF593F}" presName="txShp" presStyleLbl="node1" presStyleIdx="4" presStyleCnt="5" custScaleX="104897">
        <dgm:presLayoutVars>
          <dgm:bulletEnabled val="1"/>
        </dgm:presLayoutVars>
      </dgm:prSet>
      <dgm:spPr/>
    </dgm:pt>
  </dgm:ptLst>
  <dgm:cxnLst>
    <dgm:cxn modelId="{7C132603-E2BC-4110-AE64-5E3FE27BC160}" type="presOf" srcId="{9987E41B-CF86-4A3F-9DD1-8F87C1A03245}" destId="{817EF81F-BDBF-464E-AAAF-F041A2A7CB67}" srcOrd="0" destOrd="0" presId="urn:microsoft.com/office/officeart/2005/8/layout/vList3"/>
    <dgm:cxn modelId="{57FE6505-6D06-4F11-B9BF-DBCEEB7F327D}" type="presOf" srcId="{ED2E107D-F75D-48C0-8881-EDA6CFA37EE9}" destId="{061469D2-CE09-4907-A3DD-F90403242405}" srcOrd="0" destOrd="0" presId="urn:microsoft.com/office/officeart/2005/8/layout/vList3"/>
    <dgm:cxn modelId="{741C9D16-4C56-46AA-97EB-5F333DAAFE79}" type="presOf" srcId="{399A1F4B-0D65-4DC4-9D84-A4DE9FB121AD}" destId="{BF756E55-548E-40D2-A026-87D76E94E116}" srcOrd="0" destOrd="0" presId="urn:microsoft.com/office/officeart/2005/8/layout/vList3"/>
    <dgm:cxn modelId="{6F1C1948-2E4C-4C97-BCFE-9B5F862BF2D7}" srcId="{399A1F4B-0D65-4DC4-9D84-A4DE9FB121AD}" destId="{9987E41B-CF86-4A3F-9DD1-8F87C1A03245}" srcOrd="0" destOrd="0" parTransId="{C6591733-D50D-493F-A7A7-40915CFDFB2F}" sibTransId="{93DA1916-C6C8-4E14-8601-F5E627A1F1EE}"/>
    <dgm:cxn modelId="{02DC8072-B277-4F00-BF20-5ED9B561F201}" type="presOf" srcId="{707020DB-B0C2-412C-A962-78D7CCCF593F}" destId="{C04F6860-8356-4199-AE51-C8816A1868C6}" srcOrd="0" destOrd="0" presId="urn:microsoft.com/office/officeart/2005/8/layout/vList3"/>
    <dgm:cxn modelId="{1097F581-B2D0-48C9-9A1C-2C6FC258EE57}" srcId="{399A1F4B-0D65-4DC4-9D84-A4DE9FB121AD}" destId="{ED2E107D-F75D-48C0-8881-EDA6CFA37EE9}" srcOrd="3" destOrd="0" parTransId="{48516FB4-E588-41DC-AF41-87C423434B51}" sibTransId="{E4858A3A-D585-4E4A-82AA-102F11363678}"/>
    <dgm:cxn modelId="{8850888A-4482-4029-A5FF-6CA6F4BCA187}" type="presOf" srcId="{572D031C-B26A-4956-A241-57F3977CC77E}" destId="{CB1E1568-E3AB-4390-A5B9-F8BA3AF64834}" srcOrd="0" destOrd="0" presId="urn:microsoft.com/office/officeart/2005/8/layout/vList3"/>
    <dgm:cxn modelId="{F223B4B3-8238-412F-9696-828B95D37E70}" srcId="{399A1F4B-0D65-4DC4-9D84-A4DE9FB121AD}" destId="{24C2589E-3D64-43F0-AC76-EC3404B3CD11}" srcOrd="2" destOrd="0" parTransId="{15698E95-D9AD-4C67-B328-575B9259BCF6}" sibTransId="{A7D6BAEA-5B1F-4559-8B24-23E77F747918}"/>
    <dgm:cxn modelId="{B596B8BC-EFE1-452D-9904-D41ACED3BE2D}" srcId="{399A1F4B-0D65-4DC4-9D84-A4DE9FB121AD}" destId="{707020DB-B0C2-412C-A962-78D7CCCF593F}" srcOrd="4" destOrd="0" parTransId="{33A2E689-767A-4985-BBA3-4C2F0151BB5D}" sibTransId="{D59A4B4E-2760-449E-A2A2-9180107D7845}"/>
    <dgm:cxn modelId="{BA0824E1-AD39-49E3-97C2-252D8AE8997D}" srcId="{399A1F4B-0D65-4DC4-9D84-A4DE9FB121AD}" destId="{572D031C-B26A-4956-A241-57F3977CC77E}" srcOrd="1" destOrd="0" parTransId="{259FAF72-93DD-4115-8C47-82A9088D97ED}" sibTransId="{C1793623-EE8E-4240-9100-A054E52FE90F}"/>
    <dgm:cxn modelId="{25254DE6-BA99-49DD-B0D0-3CF6876AB570}" type="presOf" srcId="{24C2589E-3D64-43F0-AC76-EC3404B3CD11}" destId="{4C3D1830-919D-4EAC-A952-C2F5F847D0AF}" srcOrd="0" destOrd="0" presId="urn:microsoft.com/office/officeart/2005/8/layout/vList3"/>
    <dgm:cxn modelId="{48C39735-1E34-4AC8-9613-79CAA6AB65A7}" type="presParOf" srcId="{BF756E55-548E-40D2-A026-87D76E94E116}" destId="{A1833CAB-8933-4C54-AF3C-7615B3C7A89E}" srcOrd="0" destOrd="0" presId="urn:microsoft.com/office/officeart/2005/8/layout/vList3"/>
    <dgm:cxn modelId="{3CAC9621-EEE1-4F54-B207-0D0BB1EAEE3B}" type="presParOf" srcId="{A1833CAB-8933-4C54-AF3C-7615B3C7A89E}" destId="{16C338AE-3694-4C51-8EE4-E742B0EAA8DD}" srcOrd="0" destOrd="0" presId="urn:microsoft.com/office/officeart/2005/8/layout/vList3"/>
    <dgm:cxn modelId="{ED7A6B93-DAF7-41FD-B38B-2304C2A12B80}" type="presParOf" srcId="{A1833CAB-8933-4C54-AF3C-7615B3C7A89E}" destId="{817EF81F-BDBF-464E-AAAF-F041A2A7CB67}" srcOrd="1" destOrd="0" presId="urn:microsoft.com/office/officeart/2005/8/layout/vList3"/>
    <dgm:cxn modelId="{8CB0479F-C060-46DF-8A07-F4F1A141405B}" type="presParOf" srcId="{BF756E55-548E-40D2-A026-87D76E94E116}" destId="{4563B20D-026C-4BB4-A47E-85B1B454B9DB}" srcOrd="1" destOrd="0" presId="urn:microsoft.com/office/officeart/2005/8/layout/vList3"/>
    <dgm:cxn modelId="{0883010A-789B-48FF-96F1-444740D982F1}" type="presParOf" srcId="{BF756E55-548E-40D2-A026-87D76E94E116}" destId="{CCAB27FD-D847-431C-92DF-DEB98D7DDD52}" srcOrd="2" destOrd="0" presId="urn:microsoft.com/office/officeart/2005/8/layout/vList3"/>
    <dgm:cxn modelId="{0E7141BB-EEB0-4A1E-8AE1-A8A9653A025B}" type="presParOf" srcId="{CCAB27FD-D847-431C-92DF-DEB98D7DDD52}" destId="{B39749A6-C955-4255-AF08-9446991E3E5C}" srcOrd="0" destOrd="0" presId="urn:microsoft.com/office/officeart/2005/8/layout/vList3"/>
    <dgm:cxn modelId="{64A224F3-27E5-45E2-A78A-506BD9D25210}" type="presParOf" srcId="{CCAB27FD-D847-431C-92DF-DEB98D7DDD52}" destId="{CB1E1568-E3AB-4390-A5B9-F8BA3AF64834}" srcOrd="1" destOrd="0" presId="urn:microsoft.com/office/officeart/2005/8/layout/vList3"/>
    <dgm:cxn modelId="{CB24EE3F-9B10-4197-9F23-8FF595A6EF63}" type="presParOf" srcId="{BF756E55-548E-40D2-A026-87D76E94E116}" destId="{33638B7B-E273-47F3-9405-BEFFAF9B5B66}" srcOrd="3" destOrd="0" presId="urn:microsoft.com/office/officeart/2005/8/layout/vList3"/>
    <dgm:cxn modelId="{4ECA6415-C29E-4976-AAC7-C9CC7E983553}" type="presParOf" srcId="{BF756E55-548E-40D2-A026-87D76E94E116}" destId="{D11C2C84-36BA-4A3A-BB5F-DA166294CDEB}" srcOrd="4" destOrd="0" presId="urn:microsoft.com/office/officeart/2005/8/layout/vList3"/>
    <dgm:cxn modelId="{633A5CD7-82CD-4DC6-A4DF-ABF1558D43C4}" type="presParOf" srcId="{D11C2C84-36BA-4A3A-BB5F-DA166294CDEB}" destId="{F3B8E237-C361-412C-B4E6-139107382C34}" srcOrd="0" destOrd="0" presId="urn:microsoft.com/office/officeart/2005/8/layout/vList3"/>
    <dgm:cxn modelId="{3094D319-2C89-49F6-8975-1448F910DA0C}" type="presParOf" srcId="{D11C2C84-36BA-4A3A-BB5F-DA166294CDEB}" destId="{4C3D1830-919D-4EAC-A952-C2F5F847D0AF}" srcOrd="1" destOrd="0" presId="urn:microsoft.com/office/officeart/2005/8/layout/vList3"/>
    <dgm:cxn modelId="{E84471B5-71DF-41BB-84AB-0E19A524A53D}" type="presParOf" srcId="{BF756E55-548E-40D2-A026-87D76E94E116}" destId="{E1A713BC-7531-48C0-B2FF-4F88BF05DD6F}" srcOrd="5" destOrd="0" presId="urn:microsoft.com/office/officeart/2005/8/layout/vList3"/>
    <dgm:cxn modelId="{758BEFFD-B586-4F27-97D9-80527F38A22F}" type="presParOf" srcId="{BF756E55-548E-40D2-A026-87D76E94E116}" destId="{2F242809-E480-4CC8-BE44-37DF7C0A920B}" srcOrd="6" destOrd="0" presId="urn:microsoft.com/office/officeart/2005/8/layout/vList3"/>
    <dgm:cxn modelId="{BDFC8B31-A6DA-4CF6-B2B2-DAB52CF5DA97}" type="presParOf" srcId="{2F242809-E480-4CC8-BE44-37DF7C0A920B}" destId="{9EB5E66D-064F-42EB-A8EB-8608F257718C}" srcOrd="0" destOrd="0" presId="urn:microsoft.com/office/officeart/2005/8/layout/vList3"/>
    <dgm:cxn modelId="{3FDC56A5-7B29-45DA-9EE2-7C1AF79FC7D5}" type="presParOf" srcId="{2F242809-E480-4CC8-BE44-37DF7C0A920B}" destId="{061469D2-CE09-4907-A3DD-F90403242405}" srcOrd="1" destOrd="0" presId="urn:microsoft.com/office/officeart/2005/8/layout/vList3"/>
    <dgm:cxn modelId="{9FE55E4A-DDCE-413D-9EF2-B6FDC34A3AF7}" type="presParOf" srcId="{BF756E55-548E-40D2-A026-87D76E94E116}" destId="{A37082FE-B322-42F9-B77A-BAD48BE10197}" srcOrd="7" destOrd="0" presId="urn:microsoft.com/office/officeart/2005/8/layout/vList3"/>
    <dgm:cxn modelId="{CB64F499-FB26-4747-B8A6-F81F5425254C}" type="presParOf" srcId="{BF756E55-548E-40D2-A026-87D76E94E116}" destId="{F8672E86-9D83-4047-8646-4CDE24DE7C2C}" srcOrd="8" destOrd="0" presId="urn:microsoft.com/office/officeart/2005/8/layout/vList3"/>
    <dgm:cxn modelId="{911588E3-3A99-490A-A7A2-D43E841A3F8C}" type="presParOf" srcId="{F8672E86-9D83-4047-8646-4CDE24DE7C2C}" destId="{3551F0A8-4DB3-4116-822A-4564040ADF38}" srcOrd="0" destOrd="0" presId="urn:microsoft.com/office/officeart/2005/8/layout/vList3"/>
    <dgm:cxn modelId="{E05C3509-B803-4F92-828A-FE80DB649D7B}" type="presParOf" srcId="{F8672E86-9D83-4047-8646-4CDE24DE7C2C}" destId="{C04F6860-8356-4199-AE51-C8816A1868C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EF81F-BDBF-464E-AAAF-F041A2A7CB67}">
      <dsp:nvSpPr>
        <dsp:cNvPr id="0" name=""/>
        <dsp:cNvSpPr/>
      </dsp:nvSpPr>
      <dsp:spPr>
        <a:xfrm rot="10800000">
          <a:off x="888528" y="2394"/>
          <a:ext cx="3390923" cy="772089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47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TSTAR PRO" panose="02000806030000020004" pitchFamily="50" charset="0"/>
            </a:rPr>
            <a:t>3 </a:t>
          </a:r>
          <a:r>
            <a:rPr lang="es-ES" sz="1800" b="1" kern="1200" dirty="0" err="1">
              <a:latin typeface="TSTAR PRO" panose="02000806030000020004" pitchFamily="50" charset="0"/>
            </a:rPr>
            <a:t>Years</a:t>
          </a:r>
          <a:r>
            <a:rPr lang="es-ES" sz="1800" b="1" kern="1200" dirty="0">
              <a:latin typeface="TSTAR PRO" panose="02000806030000020004" pitchFamily="50" charset="0"/>
            </a:rPr>
            <a:t> (2020-2022)</a:t>
          </a:r>
        </a:p>
      </dsp:txBody>
      <dsp:txXfrm rot="10800000">
        <a:off x="1081550" y="2394"/>
        <a:ext cx="3197901" cy="772089"/>
      </dsp:txXfrm>
    </dsp:sp>
    <dsp:sp modelId="{16C338AE-3694-4C51-8EE4-E742B0EAA8DD}">
      <dsp:nvSpPr>
        <dsp:cNvPr id="0" name=""/>
        <dsp:cNvSpPr/>
      </dsp:nvSpPr>
      <dsp:spPr>
        <a:xfrm>
          <a:off x="552804" y="2394"/>
          <a:ext cx="772089" cy="7720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E1568-E3AB-4390-A5B9-F8BA3AF64834}">
      <dsp:nvSpPr>
        <dsp:cNvPr id="0" name=""/>
        <dsp:cNvSpPr/>
      </dsp:nvSpPr>
      <dsp:spPr>
        <a:xfrm rot="10800000">
          <a:off x="888528" y="1004957"/>
          <a:ext cx="3390923" cy="772089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470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F373A"/>
            </a:buClr>
            <a:buFont typeface="Wingdings" panose="05000000000000000000" pitchFamily="2" charset="2"/>
            <a:buNone/>
          </a:pPr>
          <a:r>
            <a:rPr lang="en-GB" sz="3200" b="1" kern="1200" dirty="0">
              <a:latin typeface="TSTAR PRO" panose="02000806030000020004" pitchFamily="50" charset="0"/>
            </a:rPr>
            <a:t>33</a:t>
          </a:r>
          <a:r>
            <a:rPr lang="en-GB" sz="1800" b="1" kern="1200" dirty="0">
              <a:latin typeface="TSTAR PRO" panose="02000806030000020004" pitchFamily="50" charset="0"/>
            </a:rPr>
            <a:t> Partners from 15 EU Countries</a:t>
          </a:r>
          <a:endParaRPr lang="es-ES" sz="1800" b="1" kern="1200" dirty="0">
            <a:latin typeface="TSTAR PRO" panose="02000806030000020004" pitchFamily="50" charset="0"/>
          </a:endParaRPr>
        </a:p>
      </dsp:txBody>
      <dsp:txXfrm rot="10800000">
        <a:off x="1081550" y="1004957"/>
        <a:ext cx="3197901" cy="772089"/>
      </dsp:txXfrm>
    </dsp:sp>
    <dsp:sp modelId="{B39749A6-C955-4255-AF08-9446991E3E5C}">
      <dsp:nvSpPr>
        <dsp:cNvPr id="0" name=""/>
        <dsp:cNvSpPr/>
      </dsp:nvSpPr>
      <dsp:spPr>
        <a:xfrm>
          <a:off x="581634" y="1004957"/>
          <a:ext cx="772089" cy="772089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D1830-919D-4EAC-A952-C2F5F847D0AF}">
      <dsp:nvSpPr>
        <dsp:cNvPr id="0" name=""/>
        <dsp:cNvSpPr/>
      </dsp:nvSpPr>
      <dsp:spPr>
        <a:xfrm rot="10800000">
          <a:off x="888528" y="2007520"/>
          <a:ext cx="3390923" cy="772089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470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F373A"/>
            </a:buClr>
            <a:buFont typeface="Wingdings" panose="05000000000000000000" pitchFamily="2" charset="2"/>
            <a:buNone/>
          </a:pPr>
          <a:r>
            <a:rPr lang="en-GB" sz="3200" b="1" kern="1200" dirty="0">
              <a:latin typeface="TSTAR PRO" panose="02000806030000020004" pitchFamily="50" charset="0"/>
            </a:rPr>
            <a:t>66/26</a:t>
          </a:r>
          <a:r>
            <a:rPr lang="en-GB" sz="1800" b="1" kern="1200" dirty="0">
              <a:latin typeface="TSTAR PRO" panose="02000806030000020004" pitchFamily="50" charset="0"/>
            </a:rPr>
            <a:t> Network/DIHs </a:t>
          </a:r>
          <a:endParaRPr lang="es-ES" sz="1800" b="1" kern="1200" dirty="0">
            <a:latin typeface="TSTAR PRO" panose="02000806030000020004" pitchFamily="50" charset="0"/>
          </a:endParaRPr>
        </a:p>
      </dsp:txBody>
      <dsp:txXfrm rot="10800000">
        <a:off x="1081550" y="2007520"/>
        <a:ext cx="3197901" cy="772089"/>
      </dsp:txXfrm>
    </dsp:sp>
    <dsp:sp modelId="{F3B8E237-C361-412C-B4E6-139107382C34}">
      <dsp:nvSpPr>
        <dsp:cNvPr id="0" name=""/>
        <dsp:cNvSpPr/>
      </dsp:nvSpPr>
      <dsp:spPr>
        <a:xfrm>
          <a:off x="581634" y="2007520"/>
          <a:ext cx="772089" cy="772089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469D2-CE09-4907-A3DD-F90403242405}">
      <dsp:nvSpPr>
        <dsp:cNvPr id="0" name=""/>
        <dsp:cNvSpPr/>
      </dsp:nvSpPr>
      <dsp:spPr>
        <a:xfrm rot="10800000">
          <a:off x="888528" y="3010084"/>
          <a:ext cx="3390923" cy="772089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470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STAR PRO" panose="02000806030000020004" pitchFamily="50" charset="0"/>
            </a:rPr>
            <a:t>11 + 12 </a:t>
          </a:r>
          <a:r>
            <a:rPr lang="en-GB" sz="1800" b="1" kern="1200" dirty="0">
              <a:latin typeface="TSTAR PRO" panose="02000806030000020004" pitchFamily="50" charset="0"/>
            </a:rPr>
            <a:t>Application Experiments</a:t>
          </a:r>
        </a:p>
      </dsp:txBody>
      <dsp:txXfrm rot="10800000">
        <a:off x="1081550" y="3010084"/>
        <a:ext cx="3197901" cy="772089"/>
      </dsp:txXfrm>
    </dsp:sp>
    <dsp:sp modelId="{9EB5E66D-064F-42EB-A8EB-8608F257718C}">
      <dsp:nvSpPr>
        <dsp:cNvPr id="0" name=""/>
        <dsp:cNvSpPr/>
      </dsp:nvSpPr>
      <dsp:spPr>
        <a:xfrm>
          <a:off x="581634" y="3010084"/>
          <a:ext cx="772089" cy="772089"/>
        </a:xfrm>
        <a:prstGeom prst="ellipse">
          <a:avLst/>
        </a:prstGeom>
        <a:blipFill>
          <a:blip xmlns:r="http://schemas.openxmlformats.org/officeDocument/2006/relationships"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F6860-8356-4199-AE51-C8816A1868C6}">
      <dsp:nvSpPr>
        <dsp:cNvPr id="0" name=""/>
        <dsp:cNvSpPr/>
      </dsp:nvSpPr>
      <dsp:spPr>
        <a:xfrm rot="10800000">
          <a:off x="888528" y="4012647"/>
          <a:ext cx="3390923" cy="772089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470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3200" b="1" kern="1200" dirty="0">
              <a:latin typeface="TSTAR PRO" panose="02000806030000020004" pitchFamily="50" charset="0"/>
            </a:rPr>
            <a:t>2M€</a:t>
          </a:r>
          <a:r>
            <a:rPr lang="en-GB" sz="1800" b="1" kern="1200" dirty="0">
              <a:latin typeface="TSTAR PRO" panose="02000806030000020004" pitchFamily="50" charset="0"/>
            </a:rPr>
            <a:t> for Open Calls 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b="1" kern="1200" dirty="0">
              <a:latin typeface="TSTAR PRO" panose="02000806030000020004" pitchFamily="50" charset="0"/>
            </a:rPr>
            <a:t>(2</a:t>
          </a:r>
          <a:r>
            <a:rPr lang="en-GB" sz="1400" b="1" kern="1200" baseline="30000" dirty="0">
              <a:latin typeface="TSTAR PRO" panose="02000806030000020004" pitchFamily="50" charset="0"/>
            </a:rPr>
            <a:t>nd</a:t>
          </a:r>
          <a:r>
            <a:rPr lang="en-GB" sz="1400" b="1" kern="1200" dirty="0">
              <a:latin typeface="TSTAR PRO" panose="02000806030000020004" pitchFamily="50" charset="0"/>
            </a:rPr>
            <a:t> Open Call for July 2022)</a:t>
          </a:r>
          <a:endParaRPr lang="en-GB" sz="1800" b="1" kern="1200" dirty="0">
            <a:latin typeface="TSTAR PRO" panose="02000806030000020004" pitchFamily="50" charset="0"/>
          </a:endParaRPr>
        </a:p>
      </dsp:txBody>
      <dsp:txXfrm rot="10800000">
        <a:off x="1081550" y="4012647"/>
        <a:ext cx="3197901" cy="772089"/>
      </dsp:txXfrm>
    </dsp:sp>
    <dsp:sp modelId="{3551F0A8-4DB3-4116-822A-4564040ADF38}">
      <dsp:nvSpPr>
        <dsp:cNvPr id="0" name=""/>
        <dsp:cNvSpPr/>
      </dsp:nvSpPr>
      <dsp:spPr>
        <a:xfrm>
          <a:off x="581634" y="4012647"/>
          <a:ext cx="772089" cy="772089"/>
        </a:xfrm>
        <a:prstGeom prst="ellipse">
          <a:avLst/>
        </a:prstGeom>
        <a:blipFill>
          <a:blip xmlns:r="http://schemas.openxmlformats.org/officeDocument/2006/relationships"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E22F5-8F6C-49A3-8F89-2D905932F051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F8AE4-6157-4AE9-B568-D60ECE20B5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7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F8AE4-6157-4AE9-B568-D60ECE20B5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F8AE4-6157-4AE9-B568-D60ECE20B5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74838-CEC9-489E-AA3B-4CC363170F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9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japf@uninova.pt" TargetMode="External"/><Relationship Id="rId4" Type="http://schemas.openxmlformats.org/officeDocument/2006/relationships/hyperlink" Target="mailto:rg@uninova.pt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CD0C8-22D5-4964-9A01-5C163ABEC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986" y="5002251"/>
            <a:ext cx="9668814" cy="1243898"/>
          </a:xfrm>
        </p:spPr>
        <p:txBody>
          <a:bodyPr anchor="t" anchorCtr="0">
            <a:normAutofit/>
          </a:bodyPr>
          <a:lstStyle>
            <a:lvl1pPr algn="ctr">
              <a:defRPr sz="4400" b="1" i="0" cap="small" baseline="0">
                <a:solidFill>
                  <a:srgbClr val="124186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1968204-347A-4D33-AF54-64DE34F8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E230-2080-4FD3-B3C1-343D144413E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1856B72-A02E-4006-AB76-99DFB5FF275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62" y="152988"/>
            <a:ext cx="5020627" cy="1754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2383D1A0-790D-4081-A7CC-6DAEAB9CDC3D}"/>
              </a:ext>
            </a:extLst>
          </p:cNvPr>
          <p:cNvGrpSpPr/>
          <p:nvPr userDrawn="1"/>
        </p:nvGrpSpPr>
        <p:grpSpPr>
          <a:xfrm>
            <a:off x="159453" y="3814032"/>
            <a:ext cx="1538721" cy="1503327"/>
            <a:chOff x="3646228" y="385763"/>
            <a:chExt cx="1538721" cy="1503327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5D8AD138-18B5-40C5-8530-C9D8FB36BDBF}"/>
                </a:ext>
              </a:extLst>
            </p:cNvPr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29"/>
            <a:stretch/>
          </p:blipFill>
          <p:spPr bwMode="auto">
            <a:xfrm>
              <a:off x="3646228" y="385763"/>
              <a:ext cx="1538721" cy="147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DADE1E9-A9F3-463C-8467-A494A0C59FD2}"/>
                </a:ext>
              </a:extLst>
            </p:cNvPr>
            <p:cNvSpPr/>
            <p:nvPr userDrawn="1"/>
          </p:nvSpPr>
          <p:spPr>
            <a:xfrm>
              <a:off x="4280598" y="964642"/>
              <a:ext cx="572756" cy="92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B54ED9AA-BB09-4FCE-A71B-BACC74681C1C}"/>
                </a:ext>
              </a:extLst>
            </p:cNvPr>
            <p:cNvSpPr/>
            <p:nvPr userDrawn="1"/>
          </p:nvSpPr>
          <p:spPr>
            <a:xfrm>
              <a:off x="4853354" y="1205802"/>
              <a:ext cx="261257" cy="582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Google Shape;14;p2">
            <a:extLst>
              <a:ext uri="{FF2B5EF4-FFF2-40B4-BE49-F238E27FC236}">
                <a16:creationId xmlns:a16="http://schemas.microsoft.com/office/drawing/2014/main" id="{B02DF6FA-DAFA-4380-96B5-3AEDCA76A528}"/>
              </a:ext>
            </a:extLst>
          </p:cNvPr>
          <p:cNvSpPr/>
          <p:nvPr userDrawn="1"/>
        </p:nvSpPr>
        <p:spPr>
          <a:xfrm>
            <a:off x="0" y="4843305"/>
            <a:ext cx="12192000" cy="116814"/>
          </a:xfrm>
          <a:prstGeom prst="rect">
            <a:avLst/>
          </a:prstGeom>
          <a:solidFill>
            <a:srgbClr val="2DA95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2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9F1A-26E2-47D7-BF03-C9D678DD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A15E4AA-DDB6-48DC-9C78-FE82B2A3E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50DDD1D-62FB-4626-A28B-FF2DF717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E230-2080-4FD3-B3C1-343D144413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59C01A-3B7C-4DA9-97C2-1CD6B5172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529D34B-99D2-410C-9E47-2D56A3365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A68D6A5-43C6-4A8D-9CE5-E64F6F4A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E230-2080-4FD3-B3C1-343D144413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2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80247-53F9-4AF3-B156-F3BCFC66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945" y="388331"/>
            <a:ext cx="10740914" cy="1325563"/>
          </a:xfrm>
        </p:spPr>
        <p:txBody>
          <a:bodyPr anchor="t" anchorCtr="0">
            <a:normAutofit/>
          </a:bodyPr>
          <a:lstStyle>
            <a:lvl1pPr>
              <a:defRPr sz="3000" b="1" i="0" cap="small" baseline="0">
                <a:solidFill>
                  <a:srgbClr val="124186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0EF726-2292-401B-9603-E09537ADE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24186"/>
              </a:buClr>
              <a:defRPr/>
            </a:lvl1pPr>
            <a:lvl2pPr marL="685800" indent="-228600">
              <a:buClr>
                <a:srgbClr val="124186"/>
              </a:buClr>
              <a:buSzPct val="50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124186"/>
              </a:buClr>
              <a:buSzPct val="50000"/>
              <a:buFont typeface="Wingdings" panose="05000000000000000000" pitchFamily="2" charset="2"/>
              <a:buChar char="§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406BFD7-6E82-4E90-9FE2-B082704C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E230-2080-4FD3-B3C1-343D144413E0}" type="slidenum">
              <a:rPr lang="en-GB" smtClean="0"/>
              <a:t>‹nº›</a:t>
            </a:fld>
            <a:endParaRPr lang="en-GB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DA40444-BAC4-4312-B5CC-969C15ED9338}"/>
              </a:ext>
            </a:extLst>
          </p:cNvPr>
          <p:cNvGrpSpPr/>
          <p:nvPr userDrawn="1"/>
        </p:nvGrpSpPr>
        <p:grpSpPr>
          <a:xfrm>
            <a:off x="151141" y="74175"/>
            <a:ext cx="1203834" cy="1149351"/>
            <a:chOff x="3646228" y="385763"/>
            <a:chExt cx="1538721" cy="1503327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F6EFC1B-C025-42CF-BE68-9752F623A5D0}"/>
                </a:ext>
              </a:extLst>
            </p:cNvPr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29"/>
            <a:stretch/>
          </p:blipFill>
          <p:spPr bwMode="auto">
            <a:xfrm>
              <a:off x="3646228" y="385763"/>
              <a:ext cx="1538721" cy="147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B524219-D95E-4BD8-BCBF-12D6B76E6D7A}"/>
                </a:ext>
              </a:extLst>
            </p:cNvPr>
            <p:cNvSpPr/>
            <p:nvPr userDrawn="1"/>
          </p:nvSpPr>
          <p:spPr>
            <a:xfrm>
              <a:off x="4280598" y="964642"/>
              <a:ext cx="572756" cy="92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FC494FE-CAD3-4886-8C3A-5341874BAF1C}"/>
                </a:ext>
              </a:extLst>
            </p:cNvPr>
            <p:cNvSpPr/>
            <p:nvPr userDrawn="1"/>
          </p:nvSpPr>
          <p:spPr>
            <a:xfrm>
              <a:off x="4853354" y="1205802"/>
              <a:ext cx="261257" cy="582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Google Shape;14;p2">
            <a:extLst>
              <a:ext uri="{FF2B5EF4-FFF2-40B4-BE49-F238E27FC236}">
                <a16:creationId xmlns:a16="http://schemas.microsoft.com/office/drawing/2014/main" id="{DD98CC7A-F019-4C20-ACA0-1E9A373C2151}"/>
              </a:ext>
            </a:extLst>
          </p:cNvPr>
          <p:cNvSpPr/>
          <p:nvPr userDrawn="1"/>
        </p:nvSpPr>
        <p:spPr>
          <a:xfrm>
            <a:off x="-8313" y="849228"/>
            <a:ext cx="12192000" cy="116814"/>
          </a:xfrm>
          <a:prstGeom prst="rect">
            <a:avLst/>
          </a:prstGeom>
          <a:solidFill>
            <a:srgbClr val="2DA95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53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A51AB-3797-4539-B4A4-F5180EC3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27" y="2183563"/>
            <a:ext cx="9645723" cy="2852737"/>
          </a:xfrm>
        </p:spPr>
        <p:txBody>
          <a:bodyPr anchor="b">
            <a:normAutofit/>
          </a:bodyPr>
          <a:lstStyle>
            <a:lvl1pPr>
              <a:defRPr sz="5400" b="1" cap="small" baseline="0"/>
            </a:lvl1pPr>
          </a:lstStyle>
          <a:p>
            <a:r>
              <a:rPr lang="pt-PT" dirty="0"/>
              <a:t>Clique para editar o estilo de título do Modelo Global</a:t>
            </a:r>
            <a:endParaRPr lang="en-GB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43C4443-8AF7-4372-B560-C7F8624A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426" y="4960119"/>
            <a:ext cx="9633023" cy="112953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A51285D-9480-40E1-85C7-71EC9CBE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E230-2080-4FD3-B3C1-343D144413E0}" type="slidenum">
              <a:rPr lang="en-GB" smtClean="0"/>
              <a:t>‹nº›</a:t>
            </a:fld>
            <a:endParaRPr lang="en-GB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70A2868-F0CD-4464-AC86-E352C1B5391C}"/>
              </a:ext>
            </a:extLst>
          </p:cNvPr>
          <p:cNvGrpSpPr/>
          <p:nvPr userDrawn="1"/>
        </p:nvGrpSpPr>
        <p:grpSpPr>
          <a:xfrm>
            <a:off x="159453" y="3814032"/>
            <a:ext cx="1538721" cy="1503327"/>
            <a:chOff x="3646228" y="385763"/>
            <a:chExt cx="1538721" cy="150332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3A82B04C-A767-40A3-926C-B2C4D2B89A9C}"/>
                </a:ext>
              </a:extLst>
            </p:cNvPr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29"/>
            <a:stretch/>
          </p:blipFill>
          <p:spPr bwMode="auto">
            <a:xfrm>
              <a:off x="3646228" y="385763"/>
              <a:ext cx="1538721" cy="147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71287D1-4253-4125-9DF5-38C5D4CDC619}"/>
                </a:ext>
              </a:extLst>
            </p:cNvPr>
            <p:cNvSpPr/>
            <p:nvPr userDrawn="1"/>
          </p:nvSpPr>
          <p:spPr>
            <a:xfrm>
              <a:off x="4280598" y="964642"/>
              <a:ext cx="572756" cy="92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FB52F8C-C4F2-4919-99A1-307CB28211A3}"/>
                </a:ext>
              </a:extLst>
            </p:cNvPr>
            <p:cNvSpPr/>
            <p:nvPr userDrawn="1"/>
          </p:nvSpPr>
          <p:spPr>
            <a:xfrm>
              <a:off x="4853354" y="1205802"/>
              <a:ext cx="261257" cy="582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Google Shape;14;p2">
            <a:extLst>
              <a:ext uri="{FF2B5EF4-FFF2-40B4-BE49-F238E27FC236}">
                <a16:creationId xmlns:a16="http://schemas.microsoft.com/office/drawing/2014/main" id="{BACDE725-1C28-4B18-A499-AF211924DB76}"/>
              </a:ext>
            </a:extLst>
          </p:cNvPr>
          <p:cNvSpPr/>
          <p:nvPr userDrawn="1"/>
        </p:nvSpPr>
        <p:spPr>
          <a:xfrm>
            <a:off x="0" y="4843305"/>
            <a:ext cx="12192000" cy="116814"/>
          </a:xfrm>
          <a:prstGeom prst="rect">
            <a:avLst/>
          </a:prstGeom>
          <a:solidFill>
            <a:srgbClr val="2DA95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64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A51AB-3797-4539-B4A4-F5180EC3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19" y="1974032"/>
            <a:ext cx="7080438" cy="2852737"/>
          </a:xfrm>
        </p:spPr>
        <p:txBody>
          <a:bodyPr anchor="b">
            <a:normAutofit/>
          </a:bodyPr>
          <a:lstStyle>
            <a:lvl1pPr>
              <a:defRPr sz="5400" b="1" cap="small" baseline="0"/>
            </a:lvl1pPr>
          </a:lstStyle>
          <a:p>
            <a:r>
              <a:rPr lang="pt-PT" dirty="0"/>
              <a:t>Clique para editar o estilo de título do Modelo Global</a:t>
            </a:r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A51285D-9480-40E1-85C7-71EC9CBE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E230-2080-4FD3-B3C1-343D144413E0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Google Shape;14;p2">
            <a:extLst>
              <a:ext uri="{FF2B5EF4-FFF2-40B4-BE49-F238E27FC236}">
                <a16:creationId xmlns:a16="http://schemas.microsoft.com/office/drawing/2014/main" id="{BACDE725-1C28-4B18-A499-AF211924DB76}"/>
              </a:ext>
            </a:extLst>
          </p:cNvPr>
          <p:cNvSpPr/>
          <p:nvPr userDrawn="1"/>
        </p:nvSpPr>
        <p:spPr>
          <a:xfrm rot="16200000">
            <a:off x="-1856426" y="3271034"/>
            <a:ext cx="4028783" cy="315931"/>
          </a:xfrm>
          <a:prstGeom prst="rect">
            <a:avLst/>
          </a:prstGeom>
          <a:solidFill>
            <a:srgbClr val="2DA95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43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A51285D-9480-40E1-85C7-71EC9CBE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E230-2080-4FD3-B3C1-343D144413E0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Google Shape;14;p2">
            <a:extLst>
              <a:ext uri="{FF2B5EF4-FFF2-40B4-BE49-F238E27FC236}">
                <a16:creationId xmlns:a16="http://schemas.microsoft.com/office/drawing/2014/main" id="{BACDE725-1C28-4B18-A499-AF211924DB76}"/>
              </a:ext>
            </a:extLst>
          </p:cNvPr>
          <p:cNvSpPr/>
          <p:nvPr userDrawn="1"/>
        </p:nvSpPr>
        <p:spPr>
          <a:xfrm rot="16200000">
            <a:off x="-1856426" y="3271034"/>
            <a:ext cx="4028783" cy="315931"/>
          </a:xfrm>
          <a:prstGeom prst="rect">
            <a:avLst/>
          </a:prstGeom>
          <a:solidFill>
            <a:srgbClr val="2DA95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F7061F6-AE66-460A-8C0F-351AC200BC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29991" r="686" b="30849"/>
          <a:stretch/>
        </p:blipFill>
        <p:spPr bwMode="auto">
          <a:xfrm>
            <a:off x="3506086" y="3495674"/>
            <a:ext cx="3170843" cy="68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FF6087-9892-46D2-A40C-897B4E03F74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62" y="152988"/>
            <a:ext cx="5020627" cy="17545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27F71F0C-15F9-429A-9D82-539B3FBCEE3D}"/>
              </a:ext>
            </a:extLst>
          </p:cNvPr>
          <p:cNvSpPr txBox="1"/>
          <p:nvPr userDrawn="1"/>
        </p:nvSpPr>
        <p:spPr>
          <a:xfrm>
            <a:off x="315932" y="3769135"/>
            <a:ext cx="34658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DIH4CPS is coordinated by</a:t>
            </a:r>
          </a:p>
          <a:p>
            <a:endParaRPr lang="en-US" sz="1800" dirty="0"/>
          </a:p>
          <a:p>
            <a:r>
              <a:rPr lang="en-US" sz="1800" dirty="0"/>
              <a:t>Contacts: </a:t>
            </a:r>
            <a:br>
              <a:rPr lang="en-US" sz="1800" dirty="0"/>
            </a:br>
            <a:r>
              <a:rPr lang="en-US" sz="1800" dirty="0"/>
              <a:t>Ricardo Goncalves: </a:t>
            </a:r>
            <a:r>
              <a:rPr lang="en-US" sz="1800" dirty="0">
                <a:hlinkClick r:id="rId4"/>
              </a:rPr>
              <a:t>rg@uninova.pt</a:t>
            </a:r>
            <a:r>
              <a:rPr lang="en-US" sz="1800" dirty="0"/>
              <a:t> </a:t>
            </a:r>
          </a:p>
          <a:p>
            <a:r>
              <a:rPr lang="en-US" sz="1800" dirty="0"/>
              <a:t>José Ferreira: </a:t>
            </a:r>
            <a:r>
              <a:rPr lang="en-US" sz="1800" dirty="0">
                <a:hlinkClick r:id="rId5"/>
              </a:rPr>
              <a:t>japf@uninova.pt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032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3C1A5-C5E0-4C3D-A092-1FC7D8D5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975" y="419344"/>
            <a:ext cx="10515600" cy="1325563"/>
          </a:xfrm>
        </p:spPr>
        <p:txBody>
          <a:bodyPr anchor="t" anchorCtr="0">
            <a:normAutofit/>
          </a:bodyPr>
          <a:lstStyle>
            <a:lvl1pPr>
              <a:defRPr sz="3000" b="1" i="0" cap="small" baseline="0">
                <a:solidFill>
                  <a:srgbClr val="124186"/>
                </a:solidFill>
                <a:latin typeface="+mj-lt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GB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84EE5C7-1D35-4A11-A623-9E4C28A91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8A55860-0472-4C6A-9E51-6E30BD120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124186"/>
              </a:buClr>
              <a:defRPr/>
            </a:lvl1pPr>
            <a:lvl2pPr marL="685800" indent="-228600">
              <a:buClr>
                <a:srgbClr val="124186"/>
              </a:buClr>
              <a:buSzPct val="50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124186"/>
              </a:buClr>
              <a:buSzPct val="50000"/>
              <a:buFont typeface="Wingdings" panose="05000000000000000000" pitchFamily="2" charset="2"/>
              <a:buChar char="§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3AC982D-F23D-4D0A-8351-03A38A583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8B563FD-2D1B-42F0-812A-36A3BECBB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124186"/>
              </a:buClr>
              <a:buSzPct val="100000"/>
              <a:defRPr/>
            </a:lvl1pPr>
            <a:lvl2pPr marL="685800" indent="-228600">
              <a:buClr>
                <a:srgbClr val="124186"/>
              </a:buClr>
              <a:buSzPct val="50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124186"/>
              </a:buClr>
              <a:buSzPct val="50000"/>
              <a:buFont typeface="Wingdings" panose="05000000000000000000" pitchFamily="2" charset="2"/>
              <a:buChar char="§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F41A4B9-7284-4F62-A024-928302D1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E230-2080-4FD3-B3C1-343D144413E0}" type="slidenum">
              <a:rPr lang="en-GB" smtClean="0"/>
              <a:t>‹nº›</a:t>
            </a:fld>
            <a:endParaRPr lang="en-GB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0684890-F2CE-41ED-B23F-7644D228CEED}"/>
              </a:ext>
            </a:extLst>
          </p:cNvPr>
          <p:cNvGrpSpPr/>
          <p:nvPr userDrawn="1"/>
        </p:nvGrpSpPr>
        <p:grpSpPr>
          <a:xfrm>
            <a:off x="151141" y="74175"/>
            <a:ext cx="1203834" cy="1149351"/>
            <a:chOff x="3646228" y="385763"/>
            <a:chExt cx="1538721" cy="150332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60013FD2-EFDA-44BB-80BB-FDF28C24FB32}"/>
                </a:ext>
              </a:extLst>
            </p:cNvPr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29"/>
            <a:stretch/>
          </p:blipFill>
          <p:spPr bwMode="auto">
            <a:xfrm>
              <a:off x="3646228" y="385763"/>
              <a:ext cx="1538721" cy="147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03375E7-EA21-431B-898A-DFB37C0F88AB}"/>
                </a:ext>
              </a:extLst>
            </p:cNvPr>
            <p:cNvSpPr/>
            <p:nvPr userDrawn="1"/>
          </p:nvSpPr>
          <p:spPr>
            <a:xfrm>
              <a:off x="4280598" y="964642"/>
              <a:ext cx="572756" cy="92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7B70CC4-B15D-4DBF-960F-B37FCB245F0F}"/>
                </a:ext>
              </a:extLst>
            </p:cNvPr>
            <p:cNvSpPr/>
            <p:nvPr userDrawn="1"/>
          </p:nvSpPr>
          <p:spPr>
            <a:xfrm>
              <a:off x="4853354" y="1205802"/>
              <a:ext cx="261257" cy="582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8BD6BA16-79DE-4062-8406-22C6B09FFB1D}"/>
              </a:ext>
            </a:extLst>
          </p:cNvPr>
          <p:cNvSpPr/>
          <p:nvPr userDrawn="1"/>
        </p:nvSpPr>
        <p:spPr>
          <a:xfrm>
            <a:off x="-8313" y="849228"/>
            <a:ext cx="12192000" cy="116814"/>
          </a:xfrm>
          <a:prstGeom prst="rect">
            <a:avLst/>
          </a:prstGeom>
          <a:solidFill>
            <a:srgbClr val="2DA95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63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8F60A-3E7E-4ADF-BD93-238563D8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A271B3C-EFEA-48D9-997F-96015C2D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E230-2080-4FD3-B3C1-343D144413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3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5842B-8DD4-4548-9CF8-26A65293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6960EBB-1647-4CD3-B3E4-7941C77E8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FD17079-5BD1-4131-A555-F8D21CA52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D70A776-A8D7-4411-ADC8-F68D502F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E230-2080-4FD3-B3C1-343D144413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66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A1C89-2FF4-44F6-BB46-EDC2E2AC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2E44578-4135-43C1-B0EF-F546D9CBD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9FE819F-807A-4221-9075-814E5D9A5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2043C78-B8BA-4854-A946-F5BD01E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E230-2080-4FD3-B3C1-343D144413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9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2DFDA1C-BB33-470F-8310-56CDB963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4C455A7-345D-4A0D-899B-3021D3C9A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98BE743-5668-40DC-A5D0-92C1B724D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E230-2080-4FD3-B3C1-343D144413E0}" type="slidenum">
              <a:rPr lang="en-GB" smtClean="0"/>
              <a:t>‹nº›</a:t>
            </a:fld>
            <a:endParaRPr lang="en-GB"/>
          </a:p>
        </p:txBody>
      </p:sp>
      <p:grpSp>
        <p:nvGrpSpPr>
          <p:cNvPr id="10" name="Gruppierung 12">
            <a:extLst>
              <a:ext uri="{FF2B5EF4-FFF2-40B4-BE49-F238E27FC236}">
                <a16:creationId xmlns:a16="http://schemas.microsoft.com/office/drawing/2014/main" id="{C3C9A4C9-85DF-40C6-8C4B-7CAF25F870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1963" y="6385023"/>
            <a:ext cx="2232025" cy="307777"/>
            <a:chOff x="395288" y="6083220"/>
            <a:chExt cx="2232496" cy="308259"/>
          </a:xfrm>
        </p:grpSpPr>
        <p:pic>
          <p:nvPicPr>
            <p:cNvPr id="11" name="Picture 2" descr="F:\Birmingham\MSU\Creative Services\DG EAC Framework jobs\EIT\2014 EIT re-brand\Templates\Powerpoint\Elements\EU Flag.png">
              <a:extLst>
                <a:ext uri="{FF2B5EF4-FFF2-40B4-BE49-F238E27FC236}">
                  <a16:creationId xmlns:a16="http://schemas.microsoft.com/office/drawing/2014/main" id="{3953F2C9-F764-4554-AC23-06FD97EEDA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6" t="45465" r="68304" b="44566"/>
            <a:stretch>
              <a:fillRect/>
            </a:stretch>
          </p:blipFill>
          <p:spPr bwMode="auto">
            <a:xfrm>
              <a:off x="395288" y="6119999"/>
              <a:ext cx="337404" cy="23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8">
              <a:extLst>
                <a:ext uri="{FF2B5EF4-FFF2-40B4-BE49-F238E27FC236}">
                  <a16:creationId xmlns:a16="http://schemas.microsoft.com/office/drawing/2014/main" id="{14D97E73-D087-4F0E-BD07-72B91BCF0E4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5726" y="6083220"/>
              <a:ext cx="1872058" cy="30825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9pPr>
            </a:lstStyle>
            <a:p>
              <a:pPr eaLnBrk="1" hangingPunct="1">
                <a:defRPr/>
              </a:pPr>
              <a:r>
                <a:rPr lang="en-GB" sz="700" dirty="0">
                  <a:solidFill>
                    <a:srgbClr val="A6A6A6"/>
                  </a:solidFill>
                  <a:latin typeface="Roboto" panose="020B0604020202020204" charset="0"/>
                  <a:ea typeface="Roboto" panose="020B0604020202020204" charset="0"/>
                </a:rPr>
                <a:t>DIH4CPS is funded by the European Commission under contract  872548</a:t>
              </a:r>
              <a:endParaRPr lang="de-DE" sz="700" dirty="0">
                <a:solidFill>
                  <a:srgbClr val="A6A6A6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66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3C029F2-472A-4843-BD1B-82DF62141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en-GB" i="1" dirty="0">
                <a:latin typeface="Calibri"/>
              </a:rPr>
              <a:t>Fostering DIHs for Embedding Interoperability</a:t>
            </a:r>
            <a:br>
              <a:rPr lang="en-GB" i="1" dirty="0">
                <a:latin typeface="Calibri"/>
              </a:rPr>
            </a:br>
            <a:r>
              <a:rPr lang="en-GB" i="1" dirty="0">
                <a:latin typeface="Calibri"/>
              </a:rPr>
              <a:t>in Cyber-Physical Systems of European SMEs</a:t>
            </a:r>
            <a:br>
              <a:rPr lang="en-US" dirty="0">
                <a:latin typeface="Calibri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93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36A49C-4A6F-4499-9954-C3C6B349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24186"/>
                </a:solidFill>
              </a:rPr>
              <a:t>EOSC DIH</a:t>
            </a:r>
            <a:br>
              <a:rPr lang="en-US" dirty="0">
                <a:solidFill>
                  <a:srgbClr val="124186"/>
                </a:solidFill>
              </a:rPr>
            </a:br>
            <a:r>
              <a:rPr lang="en-US" dirty="0">
                <a:solidFill>
                  <a:srgbClr val="124186"/>
                </a:solidFill>
              </a:rPr>
              <a:t>Project Overview</a:t>
            </a:r>
            <a:endParaRPr lang="en-GB" dirty="0">
              <a:solidFill>
                <a:srgbClr val="124186"/>
              </a:solidFill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0400174-DD74-4937-A187-9A5C26C2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7127" y="5036300"/>
            <a:ext cx="9633023" cy="1129531"/>
          </a:xfrm>
        </p:spPr>
        <p:txBody>
          <a:bodyPr/>
          <a:lstStyle/>
          <a:p>
            <a:r>
              <a:rPr lang="en-GB" i="1" dirty="0"/>
              <a:t>UNINOVA – José Ferreira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BE9E373-8347-46F3-94D4-E99D5C3B59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79" y="537028"/>
            <a:ext cx="4184650" cy="14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70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AA32055-C3C4-41DB-B4BA-96C8F640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1566"/>
            <a:ext cx="8484475" cy="432903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A7ABAA-A78D-4FEF-AE2B-9D6CEF85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975" y="419344"/>
            <a:ext cx="10515600" cy="652711"/>
          </a:xfrm>
        </p:spPr>
        <p:txBody>
          <a:bodyPr/>
          <a:lstStyle/>
          <a:p>
            <a:r>
              <a:rPr lang="en-GB" dirty="0"/>
              <a:t>Project Overview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20AF6535-4779-4707-A7EA-835042312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46361"/>
              </p:ext>
            </p:extLst>
          </p:nvPr>
        </p:nvGraphicFramePr>
        <p:xfrm>
          <a:off x="7794951" y="1374160"/>
          <a:ext cx="4861086" cy="478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111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0281" y="338092"/>
            <a:ext cx="10740914" cy="828674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DIH4CPS Tools – </a:t>
            </a:r>
            <a:r>
              <a:rPr lang="en-US" dirty="0"/>
              <a:t>DIHs Customers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0298696" y="5542824"/>
            <a:ext cx="1516100" cy="11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uppo 5"/>
          <p:cNvGrpSpPr/>
          <p:nvPr/>
        </p:nvGrpSpPr>
        <p:grpSpPr>
          <a:xfrm>
            <a:off x="608384" y="1218546"/>
            <a:ext cx="4967177" cy="5056589"/>
            <a:chOff x="2812313" y="1415651"/>
            <a:chExt cx="4967177" cy="5056589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5125" y="2219891"/>
              <a:ext cx="4407885" cy="2872020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2812313" y="1646484"/>
              <a:ext cx="4967177" cy="360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544420" y="1415651"/>
              <a:ext cx="363753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Bahnschrift" panose="020B0502040204020203" pitchFamily="34" charset="0"/>
                </a:rPr>
                <a:t>Technology End-User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940791" y="5355011"/>
              <a:ext cx="4816549" cy="111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Bahnschrift Light" panose="020B0502040204020203" pitchFamily="34" charset="0"/>
                </a:rPr>
                <a:t>Any company (SME / LE or start-up) that </a:t>
              </a:r>
              <a:r>
                <a:rPr lang="en-US" sz="2000" b="1" dirty="0">
                  <a:latin typeface="Bahnschrift" panose="020B0502040204020203" pitchFamily="34" charset="0"/>
                </a:rPr>
                <a:t>uses technology </a:t>
              </a:r>
              <a:r>
                <a:rPr lang="en-US" sz="2000" dirty="0">
                  <a:latin typeface="Bahnschrift Light" panose="020B0502040204020203" pitchFamily="34" charset="0"/>
                </a:rPr>
                <a:t>to best perform its business</a:t>
              </a:r>
              <a:endParaRPr lang="en-GB" sz="2000" dirty="0"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6504397" y="1179992"/>
            <a:ext cx="4967177" cy="4990571"/>
            <a:chOff x="519222" y="1401662"/>
            <a:chExt cx="4967177" cy="4990571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9788" y="2332090"/>
              <a:ext cx="3666044" cy="2527116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519222" y="1646484"/>
              <a:ext cx="4967177" cy="360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264249" y="1401662"/>
              <a:ext cx="347082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800">
                  <a:latin typeface="Bahnschrift" panose="020B0502040204020203" pitchFamily="34" charset="0"/>
                </a:rPr>
                <a:t>Technology Provider</a:t>
              </a:r>
              <a:endParaRPr lang="en-GB" sz="2800" dirty="0">
                <a:latin typeface="Bahnschrift" panose="020B0502040204020203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01309" y="5376570"/>
              <a:ext cx="48165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Bahnschrift Light" panose="020B0502040204020203" pitchFamily="34" charset="0"/>
                </a:rPr>
                <a:t>Any company (SME/LE or start-up) whose business is to </a:t>
              </a:r>
              <a:r>
                <a:rPr lang="en-GB" sz="2000" b="1" dirty="0">
                  <a:latin typeface="Bahnschrift" panose="020B0502040204020203" pitchFamily="34" charset="0"/>
                </a:rPr>
                <a:t>develop new technologies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45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0A7ABAA-A78D-4FEF-AE2B-9D6CEF85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945" y="388332"/>
            <a:ext cx="10740914" cy="923518"/>
          </a:xfrm>
        </p:spPr>
        <p:txBody>
          <a:bodyPr/>
          <a:lstStyle/>
          <a:p>
            <a:r>
              <a:rPr lang="en-GB" dirty="0"/>
              <a:t>DIH4CPS Network Collaboration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7EB0CCCA-DB2E-4F29-BCBF-78F2D32D4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9" y="1619788"/>
            <a:ext cx="5508860" cy="4597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Administration of the DIH in the network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Adaptive, Multidimensional and user-friendly Network Navigation System 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Network formalization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Multi-dimensional navigation tool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Access or propose to events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Disseminate, experiments results, or success stories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Collaboration with others communities, tools, …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EE70E968-0103-4771-A413-8B3524C2CD7D}"/>
              </a:ext>
            </a:extLst>
          </p:cNvPr>
          <p:cNvCxnSpPr>
            <a:cxnSpLocks/>
          </p:cNvCxnSpPr>
          <p:nvPr/>
        </p:nvCxnSpPr>
        <p:spPr>
          <a:xfrm>
            <a:off x="8188856" y="4033214"/>
            <a:ext cx="743817" cy="406636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26005F3-DBDA-4E7C-8526-0B42942BA926}"/>
              </a:ext>
            </a:extLst>
          </p:cNvPr>
          <p:cNvCxnSpPr>
            <a:cxnSpLocks/>
          </p:cNvCxnSpPr>
          <p:nvPr/>
        </p:nvCxnSpPr>
        <p:spPr>
          <a:xfrm flipH="1">
            <a:off x="8033709" y="4707593"/>
            <a:ext cx="668923" cy="690959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9CEA614-8DA1-4116-B62E-17D6D746D359}"/>
              </a:ext>
            </a:extLst>
          </p:cNvPr>
          <p:cNvCxnSpPr>
            <a:cxnSpLocks/>
          </p:cNvCxnSpPr>
          <p:nvPr/>
        </p:nvCxnSpPr>
        <p:spPr>
          <a:xfrm>
            <a:off x="9245203" y="4027172"/>
            <a:ext cx="227178" cy="1199095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A757B46-CD1E-48F8-AFD2-5409B84B0900}"/>
              </a:ext>
            </a:extLst>
          </p:cNvPr>
          <p:cNvCxnSpPr>
            <a:cxnSpLocks/>
          </p:cNvCxnSpPr>
          <p:nvPr/>
        </p:nvCxnSpPr>
        <p:spPr>
          <a:xfrm flipV="1">
            <a:off x="8908186" y="5079458"/>
            <a:ext cx="1430730" cy="115209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1F4FB44-E22D-45E2-988B-FB1E26F626B3}"/>
              </a:ext>
            </a:extLst>
          </p:cNvPr>
          <p:cNvCxnSpPr>
            <a:cxnSpLocks/>
          </p:cNvCxnSpPr>
          <p:nvPr/>
        </p:nvCxnSpPr>
        <p:spPr>
          <a:xfrm flipV="1">
            <a:off x="9113739" y="4072442"/>
            <a:ext cx="910393" cy="439355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áfico 28">
            <a:extLst>
              <a:ext uri="{FF2B5EF4-FFF2-40B4-BE49-F238E27FC236}">
                <a16:creationId xmlns:a16="http://schemas.microsoft.com/office/drawing/2014/main" id="{C99E4FDC-2DD0-435A-AB82-218662830E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483" t="1455" r="20757" b="13108"/>
          <a:stretch/>
        </p:blipFill>
        <p:spPr>
          <a:xfrm>
            <a:off x="7051986" y="1618521"/>
            <a:ext cx="5143130" cy="4597652"/>
          </a:xfrm>
          <a:prstGeom prst="rect">
            <a:avLst/>
          </a:prstGeom>
        </p:spPr>
      </p:pic>
      <p:pic>
        <p:nvPicPr>
          <p:cNvPr id="30" name="Grafik 1">
            <a:extLst>
              <a:ext uri="{FF2B5EF4-FFF2-40B4-BE49-F238E27FC236}">
                <a16:creationId xmlns:a16="http://schemas.microsoft.com/office/drawing/2014/main" id="{88552DEA-D6EC-4382-A7A9-3DE77F41C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29" y="5558699"/>
            <a:ext cx="612000" cy="612000"/>
          </a:xfrm>
          <a:prstGeom prst="rect">
            <a:avLst/>
          </a:prstGeom>
        </p:spPr>
      </p:pic>
      <p:pic>
        <p:nvPicPr>
          <p:cNvPr id="31" name="Grafik 19">
            <a:extLst>
              <a:ext uri="{FF2B5EF4-FFF2-40B4-BE49-F238E27FC236}">
                <a16:creationId xmlns:a16="http://schemas.microsoft.com/office/drawing/2014/main" id="{4EADE0CE-393A-4AD0-878D-55D1E657EA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6" y="1619788"/>
            <a:ext cx="501902" cy="612000"/>
          </a:xfrm>
          <a:prstGeom prst="rect">
            <a:avLst/>
          </a:prstGeom>
        </p:spPr>
      </p:pic>
      <p:pic>
        <p:nvPicPr>
          <p:cNvPr id="32" name="Grafik 20">
            <a:extLst>
              <a:ext uri="{FF2B5EF4-FFF2-40B4-BE49-F238E27FC236}">
                <a16:creationId xmlns:a16="http://schemas.microsoft.com/office/drawing/2014/main" id="{50085D6A-22BE-4E10-88CD-0927A17BC3E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6" y="4277273"/>
            <a:ext cx="612000" cy="612000"/>
          </a:xfrm>
          <a:prstGeom prst="rect">
            <a:avLst/>
          </a:prstGeom>
        </p:spPr>
      </p:pic>
      <p:pic>
        <p:nvPicPr>
          <p:cNvPr id="33" name="Grafik 21">
            <a:extLst>
              <a:ext uri="{FF2B5EF4-FFF2-40B4-BE49-F238E27FC236}">
                <a16:creationId xmlns:a16="http://schemas.microsoft.com/office/drawing/2014/main" id="{207C5347-A7A8-4817-A7A2-EC9D5927C80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6" y="2958383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4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582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146</Words>
  <Application>Microsoft Office PowerPoint</Application>
  <PresentationFormat>Widescreen</PresentationFormat>
  <Paragraphs>26</Paragraphs>
  <Slides>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6" baseType="lpstr">
      <vt:lpstr>Arial</vt:lpstr>
      <vt:lpstr>Bahnschrift</vt:lpstr>
      <vt:lpstr>Bahnschrift Light</vt:lpstr>
      <vt:lpstr>Calibri</vt:lpstr>
      <vt:lpstr>Calibri Light</vt:lpstr>
      <vt:lpstr>Courier New</vt:lpstr>
      <vt:lpstr>Roboto</vt:lpstr>
      <vt:lpstr>TSTAR PRO</vt:lpstr>
      <vt:lpstr>Wingdings</vt:lpstr>
      <vt:lpstr>Tema do Office</vt:lpstr>
      <vt:lpstr>Fostering DIHs for Embedding Interoperability in Cyber-Physical Systems of European SMEs </vt:lpstr>
      <vt:lpstr>EOSC DIH Project Overview</vt:lpstr>
      <vt:lpstr>Project Overview</vt:lpstr>
      <vt:lpstr>DIH4CPS Tools – DIHs Customers</vt:lpstr>
      <vt:lpstr>DIH4CPS Network Collaboration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Lopes</dc:creator>
  <cp:lastModifiedBy>Jose Ferreira</cp:lastModifiedBy>
  <cp:revision>201</cp:revision>
  <cp:lastPrinted>2020-01-28T09:59:30Z</cp:lastPrinted>
  <dcterms:created xsi:type="dcterms:W3CDTF">2020-01-06T17:07:34Z</dcterms:created>
  <dcterms:modified xsi:type="dcterms:W3CDTF">2021-03-23T16:56:07Z</dcterms:modified>
</cp:coreProperties>
</file>