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"/>
  </p:notesMasterIdLst>
  <p:sldIdLst>
    <p:sldId id="263" r:id="rId2"/>
    <p:sldId id="331" r:id="rId3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4A2"/>
    <a:srgbClr val="F9773A"/>
    <a:srgbClr val="40D0A2"/>
    <a:srgbClr val="5808C0"/>
    <a:srgbClr val="40ACA2"/>
    <a:srgbClr val="4098A2"/>
    <a:srgbClr val="97D7FE"/>
    <a:srgbClr val="62C3FE"/>
    <a:srgbClr val="623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/>
    <p:restoredTop sz="81061"/>
  </p:normalViewPr>
  <p:slideViewPr>
    <p:cSldViewPr snapToGrid="0" snapToObjects="1">
      <p:cViewPr varScale="1">
        <p:scale>
          <a:sx n="101" d="100"/>
          <a:sy n="101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7DD64-A88C-1B41-A001-D8CC82C7A165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0969B-C22B-2046-80FF-6BB22ED67D0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7042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0969B-C22B-2046-80FF-6BB22ED67D0A}" type="slidenum">
              <a:rPr lang="en-PL" smtClean="0"/>
              <a:t>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7995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E44422-5EC2-FE48-854F-95F7320E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4705D-5EA5-4242-A59D-EA9DBBE81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8969" y="2150039"/>
            <a:ext cx="5544032" cy="206717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73530-9324-3D49-8474-E72D609CD7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32706" y="4426174"/>
            <a:ext cx="4916557" cy="1564283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40A4A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GB" dirty="0"/>
              <a:t>Click to add subtitle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579E-C2AA-364B-8E2A-5B261DBF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1996" y="6428986"/>
            <a:ext cx="1175268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FA7-576A-B84D-A8B4-5BBD3BF1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6737" y="6414791"/>
            <a:ext cx="4114800" cy="365125"/>
          </a:xfrm>
        </p:spPr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EF21-7073-704D-9FA1-A8FCB6B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410" y="6428986"/>
            <a:ext cx="871330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C79478-5350-B04C-81EB-60EE4097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0" y="6266150"/>
            <a:ext cx="877165" cy="5847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34F79E-A5FD-5644-A5D2-D9B199DD4C19}"/>
              </a:ext>
            </a:extLst>
          </p:cNvPr>
          <p:cNvSpPr txBox="1"/>
          <p:nvPr/>
        </p:nvSpPr>
        <p:spPr>
          <a:xfrm>
            <a:off x="1063792" y="6286280"/>
            <a:ext cx="40091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 European research infrastructures (including e-Infrastructures) </a:t>
            </a:r>
            <a:r>
              <a:rPr lang="en-GB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European Union's Horizon 2020 research and innovation programme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grant agreement No 101017501</a:t>
            </a:r>
          </a:p>
        </p:txBody>
      </p:sp>
      <p:sp>
        <p:nvSpPr>
          <p:cNvPr id="24" name="Symbol zastępczy tekstu 10">
            <a:extLst>
              <a:ext uri="{FF2B5EF4-FFF2-40B4-BE49-F238E27FC236}">
                <a16:creationId xmlns:a16="http://schemas.microsoft.com/office/drawing/2014/main" id="{A6A8CABE-B80C-944B-9F45-A09FD82601C1}"/>
              </a:ext>
            </a:extLst>
          </p:cNvPr>
          <p:cNvSpPr txBox="1">
            <a:spLocks/>
          </p:cNvSpPr>
          <p:nvPr/>
        </p:nvSpPr>
        <p:spPr>
          <a:xfrm>
            <a:off x="76250" y="1387386"/>
            <a:ext cx="5054215" cy="9388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rgbClr val="40A4A2"/>
                </a:solidFill>
              </a:rPr>
              <a:t>Research Lifecycle Management technologies for </a:t>
            </a:r>
            <a:endParaRPr lang="en-PL" sz="1400" dirty="0">
              <a:solidFill>
                <a:srgbClr val="40A4A2"/>
              </a:solidFill>
            </a:endParaRPr>
          </a:p>
          <a:p>
            <a:pPr algn="ctr"/>
            <a:r>
              <a:rPr lang="en-US" sz="1400" b="1" i="1" dirty="0">
                <a:solidFill>
                  <a:srgbClr val="40A4A2"/>
                </a:solidFill>
              </a:rPr>
              <a:t>Earth Science Communities and Copernicus users in EOSC</a:t>
            </a:r>
            <a:r>
              <a:rPr lang="en-PL" sz="1400" dirty="0">
                <a:solidFill>
                  <a:srgbClr val="40A4A2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D2535-4FAB-7245-9810-2F5CFEA98E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63" y="423819"/>
            <a:ext cx="4455782" cy="8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1">
            <a:extLst>
              <a:ext uri="{FF2B5EF4-FFF2-40B4-BE49-F238E27FC236}">
                <a16:creationId xmlns:a16="http://schemas.microsoft.com/office/drawing/2014/main" id="{32200F22-D7CA-8143-9747-BE67097FA95D}"/>
              </a:ext>
            </a:extLst>
          </p:cNvPr>
          <p:cNvGrpSpPr/>
          <p:nvPr userDrawn="1"/>
        </p:nvGrpSpPr>
        <p:grpSpPr>
          <a:xfrm>
            <a:off x="0" y="13856"/>
            <a:ext cx="12192000" cy="6844144"/>
            <a:chOff x="-29739" y="0"/>
            <a:chExt cx="8796337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9" name="Obraz 5">
              <a:extLst>
                <a:ext uri="{FF2B5EF4-FFF2-40B4-BE49-F238E27FC236}">
                  <a16:creationId xmlns:a16="http://schemas.microsoft.com/office/drawing/2014/main" id="{756F3BB8-EE57-4744-A402-3B80ACBB9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39" y="0"/>
              <a:ext cx="8796337" cy="5143500"/>
            </a:xfrm>
            <a:prstGeom prst="rect">
              <a:avLst/>
            </a:prstGeom>
            <a:grpFill/>
          </p:spPr>
        </p:pic>
        <p:grpSp>
          <p:nvGrpSpPr>
            <p:cNvPr id="10" name="Grupa 17">
              <a:extLst>
                <a:ext uri="{FF2B5EF4-FFF2-40B4-BE49-F238E27FC236}">
                  <a16:creationId xmlns:a16="http://schemas.microsoft.com/office/drawing/2014/main" id="{BFB8DD83-82F8-854D-9961-C9786ADF1E89}"/>
                </a:ext>
              </a:extLst>
            </p:cNvPr>
            <p:cNvGrpSpPr/>
            <p:nvPr/>
          </p:nvGrpSpPr>
          <p:grpSpPr>
            <a:xfrm>
              <a:off x="176696" y="542306"/>
              <a:ext cx="8447352" cy="66601"/>
              <a:chOff x="176696" y="542306"/>
              <a:chExt cx="8447352" cy="66601"/>
            </a:xfrm>
            <a:grpFill/>
          </p:grpSpPr>
          <p:cxnSp>
            <p:nvCxnSpPr>
              <p:cNvPr id="11" name="Łącznik prostoliniowy 6">
                <a:extLst>
                  <a:ext uri="{FF2B5EF4-FFF2-40B4-BE49-F238E27FC236}">
                    <a16:creationId xmlns:a16="http://schemas.microsoft.com/office/drawing/2014/main" id="{3194E95C-1261-D745-BEF3-5F2EC83B909C}"/>
                  </a:ext>
                </a:extLst>
              </p:cNvPr>
              <p:cNvCxnSpPr/>
              <p:nvPr userDrawn="1"/>
            </p:nvCxnSpPr>
            <p:spPr>
              <a:xfrm flipH="1" flipV="1">
                <a:off x="282633" y="572586"/>
                <a:ext cx="8341415" cy="7089"/>
              </a:xfrm>
              <a:prstGeom prst="line">
                <a:avLst/>
              </a:prstGeom>
              <a:grpFill/>
              <a:ln w="19050" cmpd="sng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wal 19">
                <a:extLst>
                  <a:ext uri="{FF2B5EF4-FFF2-40B4-BE49-F238E27FC236}">
                    <a16:creationId xmlns:a16="http://schemas.microsoft.com/office/drawing/2014/main" id="{5B84D384-199E-F843-A321-5595E7D288E0}"/>
                  </a:ext>
                </a:extLst>
              </p:cNvPr>
              <p:cNvSpPr/>
              <p:nvPr/>
            </p:nvSpPr>
            <p:spPr>
              <a:xfrm>
                <a:off x="176696" y="542306"/>
                <a:ext cx="71438" cy="666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4ED4D5C-2C30-8447-99AF-65CD23E6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50261-2135-7E47-B288-CEDF18F7B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7A27F6-71F1-5D44-A60C-EE546C8E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71AD41-84BA-DA4A-AB36-83F21122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A51A-C5EA-6B47-9027-F990DB54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35" y="1534680"/>
            <a:ext cx="5181600" cy="435133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3A4E6-8B09-8541-9F27-FC71A8381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135" y="1534680"/>
            <a:ext cx="5181600" cy="435133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B762D89-7CAA-074B-BE08-C2589947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0095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1">
            <a:extLst>
              <a:ext uri="{FF2B5EF4-FFF2-40B4-BE49-F238E27FC236}">
                <a16:creationId xmlns:a16="http://schemas.microsoft.com/office/drawing/2014/main" id="{F3FD5CB8-322C-DD47-84B0-F84F0A036B04}"/>
              </a:ext>
            </a:extLst>
          </p:cNvPr>
          <p:cNvGrpSpPr/>
          <p:nvPr userDrawn="1"/>
        </p:nvGrpSpPr>
        <p:grpSpPr>
          <a:xfrm>
            <a:off x="0" y="13856"/>
            <a:ext cx="12192000" cy="6844144"/>
            <a:chOff x="-29739" y="0"/>
            <a:chExt cx="8796337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11" name="Obraz 5">
              <a:extLst>
                <a:ext uri="{FF2B5EF4-FFF2-40B4-BE49-F238E27FC236}">
                  <a16:creationId xmlns:a16="http://schemas.microsoft.com/office/drawing/2014/main" id="{1465C0DA-18F7-664B-87E7-0A60B5787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39" y="0"/>
              <a:ext cx="8796337" cy="5143500"/>
            </a:xfrm>
            <a:prstGeom prst="rect">
              <a:avLst/>
            </a:prstGeom>
            <a:grpFill/>
          </p:spPr>
        </p:pic>
        <p:grpSp>
          <p:nvGrpSpPr>
            <p:cNvPr id="12" name="Grupa 17">
              <a:extLst>
                <a:ext uri="{FF2B5EF4-FFF2-40B4-BE49-F238E27FC236}">
                  <a16:creationId xmlns:a16="http://schemas.microsoft.com/office/drawing/2014/main" id="{547A5F8E-6E10-144C-A39B-81610B697A5D}"/>
                </a:ext>
              </a:extLst>
            </p:cNvPr>
            <p:cNvGrpSpPr/>
            <p:nvPr/>
          </p:nvGrpSpPr>
          <p:grpSpPr>
            <a:xfrm>
              <a:off x="176696" y="542306"/>
              <a:ext cx="8447352" cy="66601"/>
              <a:chOff x="176696" y="542306"/>
              <a:chExt cx="8447352" cy="66601"/>
            </a:xfrm>
            <a:grpFill/>
          </p:grpSpPr>
          <p:cxnSp>
            <p:nvCxnSpPr>
              <p:cNvPr id="13" name="Łącznik prostoliniowy 6">
                <a:extLst>
                  <a:ext uri="{FF2B5EF4-FFF2-40B4-BE49-F238E27FC236}">
                    <a16:creationId xmlns:a16="http://schemas.microsoft.com/office/drawing/2014/main" id="{66EBA1B1-9D3C-004A-B68E-CC4EB4A8BDE0}"/>
                  </a:ext>
                </a:extLst>
              </p:cNvPr>
              <p:cNvCxnSpPr/>
              <p:nvPr userDrawn="1"/>
            </p:nvCxnSpPr>
            <p:spPr>
              <a:xfrm flipH="1" flipV="1">
                <a:off x="282633" y="572586"/>
                <a:ext cx="8341415" cy="7089"/>
              </a:xfrm>
              <a:prstGeom prst="line">
                <a:avLst/>
              </a:prstGeom>
              <a:grpFill/>
              <a:ln w="19050" cmpd="sng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wal 19">
                <a:extLst>
                  <a:ext uri="{FF2B5EF4-FFF2-40B4-BE49-F238E27FC236}">
                    <a16:creationId xmlns:a16="http://schemas.microsoft.com/office/drawing/2014/main" id="{37FE1CC7-AA92-3845-B405-4AC4ED77F387}"/>
                  </a:ext>
                </a:extLst>
              </p:cNvPr>
              <p:cNvSpPr/>
              <p:nvPr/>
            </p:nvSpPr>
            <p:spPr>
              <a:xfrm>
                <a:off x="176696" y="542306"/>
                <a:ext cx="71438" cy="666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46C61A1-B322-8544-B5E2-0811FAAF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86A579-3825-7C46-BB78-1192FE29F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6C03F7E-3CF0-E545-9982-4712444F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A43B2F-5CC6-BA42-AB15-0DDD4E9F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4698E-8239-5F4A-8078-B89C1CCD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52" y="141792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215FE-10D2-5C4A-B803-270E405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752" y="2241835"/>
            <a:ext cx="5157787" cy="368458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D35BE-9292-B240-8CEB-EC49CDE50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4164" y="141792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2F1C5-AFA0-884E-8A00-DB739F619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4164" y="2241835"/>
            <a:ext cx="5183188" cy="368458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50EF00F-F13F-3E44-AE48-8C4B822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2183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C4E40A-6834-DC4F-ABB8-E911BF578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6"/>
            <a:ext cx="12192000" cy="6844144"/>
          </a:xfrm>
          <a:prstGeom prst="rect">
            <a:avLst/>
          </a:prstGeo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76B62-ADFD-E443-893D-6C189E48A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6663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76B62-ADFD-E443-893D-6C189E48A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8655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>
          <a:gsLst>
            <a:gs pos="0">
              <a:srgbClr val="40D0A2"/>
            </a:gs>
            <a:gs pos="74000">
              <a:srgbClr val="62C3FE"/>
            </a:gs>
            <a:gs pos="83000">
              <a:srgbClr val="62C3FE"/>
            </a:gs>
            <a:gs pos="100000">
              <a:srgbClr val="97D7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76B62-ADFD-E443-893D-6C189E48A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3849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7">
            <a:extLst>
              <a:ext uri="{FF2B5EF4-FFF2-40B4-BE49-F238E27FC236}">
                <a16:creationId xmlns:a16="http://schemas.microsoft.com/office/drawing/2014/main" id="{CF0CE9AA-0DD7-B046-B214-5BEAB4B14F9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8" name="Obraz 2">
              <a:extLst>
                <a:ext uri="{FF2B5EF4-FFF2-40B4-BE49-F238E27FC236}">
                  <a16:creationId xmlns:a16="http://schemas.microsoft.com/office/drawing/2014/main" id="{24E63974-D7B9-0146-89FC-22921A27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grpFill/>
          </p:spPr>
        </p:pic>
        <p:grpSp>
          <p:nvGrpSpPr>
            <p:cNvPr id="9" name="Grupa 3">
              <a:extLst>
                <a:ext uri="{FF2B5EF4-FFF2-40B4-BE49-F238E27FC236}">
                  <a16:creationId xmlns:a16="http://schemas.microsoft.com/office/drawing/2014/main" id="{4C0D7153-78F5-F442-9669-31DDCFD59CB6}"/>
                </a:ext>
              </a:extLst>
            </p:cNvPr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  <a:grpFill/>
          </p:grpSpPr>
          <p:sp>
            <p:nvSpPr>
              <p:cNvPr id="10" name="Prostokąt 4">
                <a:extLst>
                  <a:ext uri="{FF2B5EF4-FFF2-40B4-BE49-F238E27FC236}">
                    <a16:creationId xmlns:a16="http://schemas.microsoft.com/office/drawing/2014/main" id="{55AFFD59-52DB-3A46-B6A5-B98E394E96E8}"/>
                  </a:ext>
                </a:extLst>
              </p:cNvPr>
              <p:cNvSpPr/>
              <p:nvPr/>
            </p:nvSpPr>
            <p:spPr>
              <a:xfrm>
                <a:off x="2867186" y="0"/>
                <a:ext cx="627681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1" name="Obraz 5">
                <a:extLst>
                  <a:ext uri="{FF2B5EF4-FFF2-40B4-BE49-F238E27FC236}">
                    <a16:creationId xmlns:a16="http://schemas.microsoft.com/office/drawing/2014/main" id="{D18BACC7-C7A8-2640-967A-B26A181933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48262" cy="51435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978A5-323F-334F-8DFA-E24FF278C2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76297" y="-1711622"/>
            <a:ext cx="11565778" cy="5511888"/>
          </a:xfrm>
          <a:prstGeom prst="rect">
            <a:avLst/>
          </a:prstGeom>
        </p:spPr>
      </p:pic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49E46D12-40E4-5447-B289-3C271A6D6BCA}"/>
              </a:ext>
            </a:extLst>
          </p:cNvPr>
          <p:cNvSpPr txBox="1">
            <a:spLocks/>
          </p:cNvSpPr>
          <p:nvPr userDrawn="1"/>
        </p:nvSpPr>
        <p:spPr>
          <a:xfrm>
            <a:off x="771940" y="1486072"/>
            <a:ext cx="4971566" cy="985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rgbClr val="1F2E67"/>
                </a:solidFill>
              </a:rPr>
              <a:t>Research Lifecycle Management technologies for </a:t>
            </a:r>
            <a:endParaRPr lang="en-PL" sz="1400" dirty="0">
              <a:solidFill>
                <a:srgbClr val="1F2E67"/>
              </a:solidFill>
            </a:endParaRPr>
          </a:p>
          <a:p>
            <a:pPr algn="ctr"/>
            <a:r>
              <a:rPr lang="en-US" sz="1400" b="1" i="1" dirty="0">
                <a:solidFill>
                  <a:srgbClr val="1F2E67"/>
                </a:solidFill>
              </a:rPr>
              <a:t>Earth Science Communities and Copernicus users in EOSC</a:t>
            </a:r>
            <a:r>
              <a:rPr lang="en-PL" sz="1400" dirty="0">
                <a:solidFill>
                  <a:srgbClr val="1F2E67"/>
                </a:solidFill>
              </a:rPr>
              <a:t> 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D7C7D3D-3CC4-B542-94EB-0881907D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C2831-AAE1-5049-88CD-E5190B5B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05222F2-AB86-7044-B4F3-58C71D14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A4BA53-C9C7-174A-B521-46CCAC61B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5446" y="1895220"/>
            <a:ext cx="5544032" cy="206717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PL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2308763-5028-B54C-BEDB-247701B18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9183" y="4171355"/>
            <a:ext cx="4916557" cy="1564283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GB" dirty="0"/>
              <a:t>Click to add subtitle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71002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7">
            <a:extLst>
              <a:ext uri="{FF2B5EF4-FFF2-40B4-BE49-F238E27FC236}">
                <a16:creationId xmlns:a16="http://schemas.microsoft.com/office/drawing/2014/main" id="{CF0CE9AA-0DD7-B046-B214-5BEAB4B14F9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8" name="Obraz 2">
              <a:extLst>
                <a:ext uri="{FF2B5EF4-FFF2-40B4-BE49-F238E27FC236}">
                  <a16:creationId xmlns:a16="http://schemas.microsoft.com/office/drawing/2014/main" id="{24E63974-D7B9-0146-89FC-22921A27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grpFill/>
          </p:spPr>
        </p:pic>
        <p:grpSp>
          <p:nvGrpSpPr>
            <p:cNvPr id="9" name="Grupa 3">
              <a:extLst>
                <a:ext uri="{FF2B5EF4-FFF2-40B4-BE49-F238E27FC236}">
                  <a16:creationId xmlns:a16="http://schemas.microsoft.com/office/drawing/2014/main" id="{4C0D7153-78F5-F442-9669-31DDCFD59CB6}"/>
                </a:ext>
              </a:extLst>
            </p:cNvPr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  <a:grpFill/>
          </p:grpSpPr>
          <p:sp>
            <p:nvSpPr>
              <p:cNvPr id="10" name="Prostokąt 4">
                <a:extLst>
                  <a:ext uri="{FF2B5EF4-FFF2-40B4-BE49-F238E27FC236}">
                    <a16:creationId xmlns:a16="http://schemas.microsoft.com/office/drawing/2014/main" id="{55AFFD59-52DB-3A46-B6A5-B98E394E96E8}"/>
                  </a:ext>
                </a:extLst>
              </p:cNvPr>
              <p:cNvSpPr/>
              <p:nvPr/>
            </p:nvSpPr>
            <p:spPr>
              <a:xfrm>
                <a:off x="2867186" y="0"/>
                <a:ext cx="627681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1" name="Obraz 5">
                <a:extLst>
                  <a:ext uri="{FF2B5EF4-FFF2-40B4-BE49-F238E27FC236}">
                    <a16:creationId xmlns:a16="http://schemas.microsoft.com/office/drawing/2014/main" id="{D18BACC7-C7A8-2640-967A-B26A181933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48262" cy="51435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EE1D8F6-CFFC-B94B-A446-971E5B5AD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5115" y="5623152"/>
            <a:ext cx="3387441" cy="1614348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41437968-09EA-B245-9B96-054D97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BBE7C1B-B4DA-314A-91B1-74896A5D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CD41AA-FB1E-624B-A5D6-76BA22C2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956AE3-A7B9-084E-A835-5326F08542DB}"/>
              </a:ext>
            </a:extLst>
          </p:cNvPr>
          <p:cNvSpPr txBox="1">
            <a:spLocks/>
          </p:cNvSpPr>
          <p:nvPr userDrawn="1"/>
        </p:nvSpPr>
        <p:spPr>
          <a:xfrm>
            <a:off x="366775" y="1465914"/>
            <a:ext cx="5544032" cy="206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Click to add title</a:t>
            </a:r>
            <a:endParaRPr lang="en-PL" dirty="0">
              <a:solidFill>
                <a:srgbClr val="00206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5DB80EB-6824-FF47-A47B-8CE150AFB853}"/>
              </a:ext>
            </a:extLst>
          </p:cNvPr>
          <p:cNvSpPr txBox="1">
            <a:spLocks/>
          </p:cNvSpPr>
          <p:nvPr userDrawn="1"/>
        </p:nvSpPr>
        <p:spPr>
          <a:xfrm>
            <a:off x="6908668" y="2784343"/>
            <a:ext cx="4916557" cy="156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add subtitle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64139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FE3DD2-4F3F-0B42-9807-90DD03B4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3B03-0B43-FA43-953D-BBF1408F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32" y="1376033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1F7D-0DAB-BD47-B2B0-BE352EA7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AE04-CC46-974A-8866-E9BFB042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E024-A499-C84C-A8E5-C663D33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075265-4FEF-5F40-8146-CE43872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DEDCE-BC70-F946-974F-32F209073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048" y="6413455"/>
            <a:ext cx="1512000" cy="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B62ACB-67D9-714F-AD68-6A293528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4ED4D5C-2C30-8447-99AF-65CD23E6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7A27F6-71F1-5D44-A60C-EE546C8E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71AD41-84BA-DA4A-AB36-83F21122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A51A-C5EA-6B47-9027-F990DB54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35" y="1534680"/>
            <a:ext cx="5181600" cy="435133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3A4E6-8B09-8541-9F27-FC71A8381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135" y="1534680"/>
            <a:ext cx="5181600" cy="4351338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B762D89-7CAA-074B-BE08-C2589947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6175F-3369-5E41-8A13-3F1058FA68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048" y="6413455"/>
            <a:ext cx="1512000" cy="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0A7DF-72CF-2349-826C-E59A9F08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BB1AE-DAC6-9E42-BF9E-3C983505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048" y="6413455"/>
            <a:ext cx="1512000" cy="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5D1F3-63BB-8D47-A7BF-CBB14E8D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599DA-AD7F-C141-BD66-8D210AF80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048" y="6413455"/>
            <a:ext cx="1512000" cy="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637B91-DC81-BC43-87E7-7F40A639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F4A842-A073-6B49-9550-0383A7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16EFFD-D59E-B34E-8176-41C9A8F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1C263-2644-6A4A-B4C0-2B052793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048" y="6413455"/>
            <a:ext cx="1512000" cy="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E44422-5EC2-FE48-854F-95F7320E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192000" cy="6811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6748A8-B8EB-F04C-9B39-8C558FD3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6" y="242733"/>
            <a:ext cx="4419600" cy="96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4705D-5EA5-4242-A59D-EA9DBBE81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2018" y="1895220"/>
            <a:ext cx="5544032" cy="206717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73530-9324-3D49-8474-E72D609CD7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5755" y="4171355"/>
            <a:ext cx="4916557" cy="1564283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7FC0A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GB" dirty="0"/>
              <a:t>Click to add subtitle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579E-C2AA-364B-8E2A-5B261DBF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1996" y="6428986"/>
            <a:ext cx="1175268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FA7-576A-B84D-A8B4-5BBD3BF1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6737" y="6414791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EF21-7073-704D-9FA1-A8FCB6B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410" y="6428986"/>
            <a:ext cx="871330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C79478-5350-B04C-81EB-60EE4097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0" y="6266150"/>
            <a:ext cx="877165" cy="5847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34F79E-A5FD-5644-A5D2-D9B199DD4C19}"/>
              </a:ext>
            </a:extLst>
          </p:cNvPr>
          <p:cNvSpPr txBox="1"/>
          <p:nvPr/>
        </p:nvSpPr>
        <p:spPr>
          <a:xfrm>
            <a:off x="1063792" y="6286280"/>
            <a:ext cx="40091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 European research infrastructures (including e-Infrastructures) </a:t>
            </a:r>
            <a:r>
              <a:rPr lang="en-GB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European Union's Horizon 2020 research and innovation programme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grant agreement No 101017501</a:t>
            </a:r>
          </a:p>
        </p:txBody>
      </p:sp>
      <p:sp>
        <p:nvSpPr>
          <p:cNvPr id="24" name="Symbol zastępczy tekstu 10">
            <a:extLst>
              <a:ext uri="{FF2B5EF4-FFF2-40B4-BE49-F238E27FC236}">
                <a16:creationId xmlns:a16="http://schemas.microsoft.com/office/drawing/2014/main" id="{A6A8CABE-B80C-944B-9F45-A09FD82601C1}"/>
              </a:ext>
            </a:extLst>
          </p:cNvPr>
          <p:cNvSpPr txBox="1">
            <a:spLocks/>
          </p:cNvSpPr>
          <p:nvPr/>
        </p:nvSpPr>
        <p:spPr>
          <a:xfrm>
            <a:off x="132522" y="1457983"/>
            <a:ext cx="5054215" cy="9388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rgbClr val="40A4A2"/>
                </a:solidFill>
              </a:rPr>
              <a:t>Research Lifecycle Management technologies for </a:t>
            </a:r>
            <a:endParaRPr lang="en-PL" sz="1400" dirty="0">
              <a:solidFill>
                <a:srgbClr val="40A4A2"/>
              </a:solidFill>
            </a:endParaRPr>
          </a:p>
          <a:p>
            <a:pPr algn="ctr"/>
            <a:r>
              <a:rPr lang="en-US" sz="1400" b="1" i="1" dirty="0">
                <a:solidFill>
                  <a:srgbClr val="40A4A2"/>
                </a:solidFill>
              </a:rPr>
              <a:t>Earth Science Communities and Copernicus users in EOSC</a:t>
            </a:r>
            <a:r>
              <a:rPr lang="en-PL" sz="1400" dirty="0">
                <a:solidFill>
                  <a:srgbClr val="40A4A2"/>
                </a:solidFill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D15255-803E-5D48-B6B3-DC41FAAAC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04" y="2728298"/>
            <a:ext cx="2581303" cy="2581303"/>
          </a:xfrm>
          <a:prstGeom prst="rect">
            <a:avLst/>
          </a:prstGeom>
        </p:spPr>
      </p:pic>
      <p:grpSp>
        <p:nvGrpSpPr>
          <p:cNvPr id="13" name="Grupa 7">
            <a:extLst>
              <a:ext uri="{FF2B5EF4-FFF2-40B4-BE49-F238E27FC236}">
                <a16:creationId xmlns:a16="http://schemas.microsoft.com/office/drawing/2014/main" id="{DC398387-71C2-7D4B-A733-780A5C4287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14" name="Obraz 2">
              <a:extLst>
                <a:ext uri="{FF2B5EF4-FFF2-40B4-BE49-F238E27FC236}">
                  <a16:creationId xmlns:a16="http://schemas.microsoft.com/office/drawing/2014/main" id="{57641ADA-BC5C-9C47-A787-2ADBE537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grpFill/>
          </p:spPr>
        </p:pic>
        <p:grpSp>
          <p:nvGrpSpPr>
            <p:cNvPr id="16" name="Grupa 3">
              <a:extLst>
                <a:ext uri="{FF2B5EF4-FFF2-40B4-BE49-F238E27FC236}">
                  <a16:creationId xmlns:a16="http://schemas.microsoft.com/office/drawing/2014/main" id="{4FA65A1C-7760-5646-A760-93DAA39BFDD5}"/>
                </a:ext>
              </a:extLst>
            </p:cNvPr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  <a:grpFill/>
          </p:grpSpPr>
          <p:sp>
            <p:nvSpPr>
              <p:cNvPr id="17" name="Prostokąt 4">
                <a:extLst>
                  <a:ext uri="{FF2B5EF4-FFF2-40B4-BE49-F238E27FC236}">
                    <a16:creationId xmlns:a16="http://schemas.microsoft.com/office/drawing/2014/main" id="{14825AD6-41A9-5149-AC5C-39399A733960}"/>
                  </a:ext>
                </a:extLst>
              </p:cNvPr>
              <p:cNvSpPr/>
              <p:nvPr/>
            </p:nvSpPr>
            <p:spPr>
              <a:xfrm>
                <a:off x="2867186" y="0"/>
                <a:ext cx="627681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8" name="Obraz 5">
                <a:extLst>
                  <a:ext uri="{FF2B5EF4-FFF2-40B4-BE49-F238E27FC236}">
                    <a16:creationId xmlns:a16="http://schemas.microsoft.com/office/drawing/2014/main" id="{AA8271D1-E2D8-0B4E-B2BB-DC2315F2C6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48262" cy="51435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A733083-8930-4849-8EB9-9DED262817B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676297" y="-1711622"/>
            <a:ext cx="11565778" cy="5511888"/>
          </a:xfrm>
          <a:prstGeom prst="rect">
            <a:avLst/>
          </a:prstGeom>
        </p:spPr>
      </p:pic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id="{2562D9F4-CCDE-3446-A5CD-AD78272D64FF}"/>
              </a:ext>
            </a:extLst>
          </p:cNvPr>
          <p:cNvSpPr txBox="1">
            <a:spLocks/>
          </p:cNvSpPr>
          <p:nvPr userDrawn="1"/>
        </p:nvSpPr>
        <p:spPr>
          <a:xfrm>
            <a:off x="771940" y="1486072"/>
            <a:ext cx="4971566" cy="985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rgbClr val="1F2E67"/>
                </a:solidFill>
              </a:rPr>
              <a:t>Research Lifecycle Management technologies for </a:t>
            </a:r>
            <a:endParaRPr lang="en-PL" sz="1400" dirty="0">
              <a:solidFill>
                <a:srgbClr val="1F2E67"/>
              </a:solidFill>
            </a:endParaRPr>
          </a:p>
          <a:p>
            <a:pPr algn="ctr"/>
            <a:r>
              <a:rPr lang="en-US" sz="1400" b="1" i="1" dirty="0">
                <a:solidFill>
                  <a:srgbClr val="1F2E67"/>
                </a:solidFill>
              </a:rPr>
              <a:t>Earth Science Communities and Copernicus users in EOSC</a:t>
            </a:r>
            <a:r>
              <a:rPr lang="en-PL" sz="1400" dirty="0">
                <a:solidFill>
                  <a:srgbClr val="1F2E67"/>
                </a:solidFill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4B2EB8-50A0-4745-BB6B-DEE64941E7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5281" y="3219159"/>
            <a:ext cx="2067179" cy="20671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7E0392-5F50-7E4B-B2E7-38CA8D6AC9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50" y="6266150"/>
            <a:ext cx="877165" cy="5847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2586CF-156F-DF44-AC65-07A31E6E3D14}"/>
              </a:ext>
            </a:extLst>
          </p:cNvPr>
          <p:cNvSpPr txBox="1"/>
          <p:nvPr userDrawn="1"/>
        </p:nvSpPr>
        <p:spPr>
          <a:xfrm>
            <a:off x="1063792" y="6286280"/>
            <a:ext cx="40091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 European research infrastructures (including e-Infrastructures) </a:t>
            </a:r>
            <a:r>
              <a:rPr lang="en-GB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European Union's Horizon 2020 research and innovation programme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grant agreement No 101017501</a:t>
            </a:r>
          </a:p>
        </p:txBody>
      </p:sp>
    </p:spTree>
    <p:extLst>
      <p:ext uri="{BB962C8B-B14F-4D97-AF65-F5344CB8AC3E}">
        <p14:creationId xmlns:p14="http://schemas.microsoft.com/office/powerpoint/2010/main" val="349778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1">
            <a:extLst>
              <a:ext uri="{FF2B5EF4-FFF2-40B4-BE49-F238E27FC236}">
                <a16:creationId xmlns:a16="http://schemas.microsoft.com/office/drawing/2014/main" id="{8C44B088-368D-3841-B610-8AE222886F9E}"/>
              </a:ext>
            </a:extLst>
          </p:cNvPr>
          <p:cNvGrpSpPr/>
          <p:nvPr userDrawn="1"/>
        </p:nvGrpSpPr>
        <p:grpSpPr>
          <a:xfrm>
            <a:off x="0" y="13856"/>
            <a:ext cx="12192000" cy="6844144"/>
            <a:chOff x="-29739" y="0"/>
            <a:chExt cx="8796337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8" name="Obraz 5">
              <a:extLst>
                <a:ext uri="{FF2B5EF4-FFF2-40B4-BE49-F238E27FC236}">
                  <a16:creationId xmlns:a16="http://schemas.microsoft.com/office/drawing/2014/main" id="{E100624B-B5BE-A04F-8E2A-73BE2E3A5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39" y="0"/>
              <a:ext cx="8796337" cy="5143500"/>
            </a:xfrm>
            <a:prstGeom prst="rect">
              <a:avLst/>
            </a:prstGeom>
            <a:grpFill/>
          </p:spPr>
        </p:pic>
        <p:grpSp>
          <p:nvGrpSpPr>
            <p:cNvPr id="9" name="Grupa 17">
              <a:extLst>
                <a:ext uri="{FF2B5EF4-FFF2-40B4-BE49-F238E27FC236}">
                  <a16:creationId xmlns:a16="http://schemas.microsoft.com/office/drawing/2014/main" id="{8726BFED-300A-0742-BD2E-ED9F19232292}"/>
                </a:ext>
              </a:extLst>
            </p:cNvPr>
            <p:cNvGrpSpPr/>
            <p:nvPr/>
          </p:nvGrpSpPr>
          <p:grpSpPr>
            <a:xfrm>
              <a:off x="176696" y="542306"/>
              <a:ext cx="8447352" cy="66601"/>
              <a:chOff x="176696" y="542306"/>
              <a:chExt cx="8447352" cy="66601"/>
            </a:xfrm>
            <a:grpFill/>
          </p:grpSpPr>
          <p:cxnSp>
            <p:nvCxnSpPr>
              <p:cNvPr id="10" name="Łącznik prostoliniowy 6">
                <a:extLst>
                  <a:ext uri="{FF2B5EF4-FFF2-40B4-BE49-F238E27FC236}">
                    <a16:creationId xmlns:a16="http://schemas.microsoft.com/office/drawing/2014/main" id="{FB0041AB-5022-0D44-AF9B-6297CBED7EF8}"/>
                  </a:ext>
                </a:extLst>
              </p:cNvPr>
              <p:cNvCxnSpPr/>
              <p:nvPr userDrawn="1"/>
            </p:nvCxnSpPr>
            <p:spPr>
              <a:xfrm flipH="1" flipV="1">
                <a:off x="282633" y="572586"/>
                <a:ext cx="8341415" cy="7089"/>
              </a:xfrm>
              <a:prstGeom prst="line">
                <a:avLst/>
              </a:prstGeom>
              <a:grpFill/>
              <a:ln w="19050" cmpd="sng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wal 19">
                <a:extLst>
                  <a:ext uri="{FF2B5EF4-FFF2-40B4-BE49-F238E27FC236}">
                    <a16:creationId xmlns:a16="http://schemas.microsoft.com/office/drawing/2014/main" id="{23623992-6F45-2A41-A1C7-CBA003FACCBC}"/>
                  </a:ext>
                </a:extLst>
              </p:cNvPr>
              <p:cNvSpPr/>
              <p:nvPr/>
            </p:nvSpPr>
            <p:spPr>
              <a:xfrm>
                <a:off x="176696" y="542306"/>
                <a:ext cx="71438" cy="666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7EBFF-EE75-8642-ACDB-FCB57B109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3B03-0B43-FA43-953D-BBF1408F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32" y="1376033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1F7D-0DAB-BD47-B2B0-BE352EA7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AE04-CC46-974A-8866-E9BFB042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E024-A499-C84C-A8E5-C663D33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075265-4FEF-5F40-8146-CE43872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1678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1">
            <a:extLst>
              <a:ext uri="{FF2B5EF4-FFF2-40B4-BE49-F238E27FC236}">
                <a16:creationId xmlns:a16="http://schemas.microsoft.com/office/drawing/2014/main" id="{C3A4BF86-1DFE-1F46-9C92-4F69006E54E1}"/>
              </a:ext>
            </a:extLst>
          </p:cNvPr>
          <p:cNvGrpSpPr/>
          <p:nvPr userDrawn="1"/>
        </p:nvGrpSpPr>
        <p:grpSpPr>
          <a:xfrm>
            <a:off x="0" y="13856"/>
            <a:ext cx="12192000" cy="6844144"/>
            <a:chOff x="-29739" y="0"/>
            <a:chExt cx="8796337" cy="5143500"/>
          </a:xfrm>
          <a:gradFill>
            <a:gsLst>
              <a:gs pos="0">
                <a:srgbClr val="40D0A2"/>
              </a:gs>
              <a:gs pos="74000">
                <a:srgbClr val="62C3FE"/>
              </a:gs>
              <a:gs pos="83000">
                <a:srgbClr val="62C3FE"/>
              </a:gs>
              <a:gs pos="100000">
                <a:srgbClr val="97D7FE"/>
              </a:gs>
            </a:gsLst>
            <a:lin ang="5400000" scaled="1"/>
          </a:gradFill>
        </p:grpSpPr>
        <p:pic>
          <p:nvPicPr>
            <p:cNvPr id="7" name="Obraz 5">
              <a:extLst>
                <a:ext uri="{FF2B5EF4-FFF2-40B4-BE49-F238E27FC236}">
                  <a16:creationId xmlns:a16="http://schemas.microsoft.com/office/drawing/2014/main" id="{54352B0A-C273-994E-A699-9696B6FE60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39" y="0"/>
              <a:ext cx="8796337" cy="5143500"/>
            </a:xfrm>
            <a:prstGeom prst="rect">
              <a:avLst/>
            </a:prstGeom>
            <a:grpFill/>
          </p:spPr>
        </p:pic>
        <p:grpSp>
          <p:nvGrpSpPr>
            <p:cNvPr id="8" name="Grupa 17">
              <a:extLst>
                <a:ext uri="{FF2B5EF4-FFF2-40B4-BE49-F238E27FC236}">
                  <a16:creationId xmlns:a16="http://schemas.microsoft.com/office/drawing/2014/main" id="{BF7F8BF7-3BCA-4E42-8B56-917D2208223D}"/>
                </a:ext>
              </a:extLst>
            </p:cNvPr>
            <p:cNvGrpSpPr/>
            <p:nvPr/>
          </p:nvGrpSpPr>
          <p:grpSpPr>
            <a:xfrm>
              <a:off x="176696" y="542306"/>
              <a:ext cx="8447352" cy="66601"/>
              <a:chOff x="176696" y="542306"/>
              <a:chExt cx="8447352" cy="66601"/>
            </a:xfrm>
            <a:grpFill/>
          </p:grpSpPr>
          <p:cxnSp>
            <p:nvCxnSpPr>
              <p:cNvPr id="9" name="Łącznik prostoliniowy 6">
                <a:extLst>
                  <a:ext uri="{FF2B5EF4-FFF2-40B4-BE49-F238E27FC236}">
                    <a16:creationId xmlns:a16="http://schemas.microsoft.com/office/drawing/2014/main" id="{E442D425-ED4E-8240-B81C-21A19A8037A3}"/>
                  </a:ext>
                </a:extLst>
              </p:cNvPr>
              <p:cNvCxnSpPr/>
              <p:nvPr userDrawn="1"/>
            </p:nvCxnSpPr>
            <p:spPr>
              <a:xfrm flipH="1" flipV="1">
                <a:off x="282633" y="572586"/>
                <a:ext cx="8341415" cy="7089"/>
              </a:xfrm>
              <a:prstGeom prst="line">
                <a:avLst/>
              </a:prstGeom>
              <a:grpFill/>
              <a:ln w="19050" cmpd="sng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wal 19">
                <a:extLst>
                  <a:ext uri="{FF2B5EF4-FFF2-40B4-BE49-F238E27FC236}">
                    <a16:creationId xmlns:a16="http://schemas.microsoft.com/office/drawing/2014/main" id="{7341F0F4-FCE3-5742-A506-6DFF0BA0949F}"/>
                  </a:ext>
                </a:extLst>
              </p:cNvPr>
              <p:cNvSpPr/>
              <p:nvPr/>
            </p:nvSpPr>
            <p:spPr>
              <a:xfrm>
                <a:off x="176696" y="542306"/>
                <a:ext cx="71438" cy="666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8629D-5DB3-6B4A-BFFC-12524335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3D1444-C1BD-8D4A-9523-790BE3C09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5114" y="5623152"/>
            <a:ext cx="3387441" cy="161434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3F150D-45AC-7B49-9E56-6E59ED5F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E43945-C901-F346-BB26-7F537FFBC0A7}" type="datetimeFigureOut">
              <a:rPr lang="en-PL" smtClean="0"/>
              <a:t>25/03/2021</a:t>
            </a:fld>
            <a:endParaRPr lang="en-PL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8DF4029-6206-1448-BB51-615FD360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8562" cy="365125"/>
          </a:xfrm>
        </p:spPr>
        <p:txBody>
          <a:bodyPr/>
          <a:lstStyle/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766CF0-BE7B-934A-B0E8-D72D6268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0"/>
            <a:ext cx="10515600" cy="1007925"/>
          </a:xfrm>
        </p:spPr>
        <p:txBody>
          <a:bodyPr/>
          <a:lstStyle>
            <a:lvl1pPr>
              <a:defRPr sz="4000" b="1" i="0">
                <a:solidFill>
                  <a:srgbClr val="00206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574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AB6C-05F5-394D-BABF-C0984A5E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B025-3925-9943-AE82-AE0D9F9E0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6F2DA-0BC6-F74F-AB12-AFF5ACEC4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3945-C901-F346-BB26-7F537FFBC0A7}" type="datetimeFigureOut">
              <a:rPr lang="en-PL" smtClean="0"/>
              <a:t>25/03/2021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082C-C7F8-8243-BA6B-80D509F8A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842F2-B25C-E043-A4F0-2CB4E1E4F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28EB-30C5-8F4D-814B-FC70A8FEB32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17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50" r:id="rId8"/>
    <p:sldLayoutId id="2147483661" r:id="rId9"/>
    <p:sldLayoutId id="2147483652" r:id="rId10"/>
    <p:sldLayoutId id="2147483653" r:id="rId11"/>
    <p:sldLayoutId id="2147483655" r:id="rId12"/>
    <p:sldLayoutId id="2147483662" r:id="rId13"/>
    <p:sldLayoutId id="2147483663" r:id="rId14"/>
    <p:sldLayoutId id="2147483665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liance-project.eu" TargetMode="External"/><Relationship Id="rId7" Type="http://schemas.openxmlformats.org/officeDocument/2006/relationships/hyperlink" Target="https://www.linkedin.com/company/reliance-project/about/" TargetMode="External"/><Relationship Id="rId2" Type="http://schemas.openxmlformats.org/officeDocument/2006/relationships/hyperlink" Target="https://www.reliance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twitter.com/reliance_eosc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F7D38-9ECE-7347-A5B5-7590CD601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98" y="1116576"/>
            <a:ext cx="11149786" cy="1007925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Research Lifecycle Management technologies for Earth Science Communities and Copernicus users in EOSC </a:t>
            </a:r>
          </a:p>
          <a:p>
            <a:endParaRPr lang="en-GB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endParaRPr lang="en-PL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AB841F3-3F49-6D47-BA18-B596B1AB2EEB}"/>
              </a:ext>
            </a:extLst>
          </p:cNvPr>
          <p:cNvSpPr txBox="1">
            <a:spLocks/>
          </p:cNvSpPr>
          <p:nvPr/>
        </p:nvSpPr>
        <p:spPr>
          <a:xfrm>
            <a:off x="71416" y="2059730"/>
            <a:ext cx="8796904" cy="3703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Reliance will extend the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EOSC service offering</a:t>
            </a:r>
            <a:r>
              <a:rPr lang="en-GB" sz="1800" dirty="0"/>
              <a:t> with a set of industry-strong, innovative, interconnected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services for</a:t>
            </a:r>
            <a:r>
              <a:rPr lang="en-GB" sz="1800" dirty="0"/>
              <a:t> the open, efficient, and cross-disciplinary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management of the research lifecycle</a:t>
            </a:r>
            <a:r>
              <a:rPr lang="en-GB" sz="1800" dirty="0"/>
              <a:t> </a:t>
            </a:r>
          </a:p>
          <a:p>
            <a:r>
              <a:rPr lang="en-GB" sz="1800" dirty="0"/>
              <a:t>Reliance will adopt a holistic approach to address research activities in accordance with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FAIR and Open Science</a:t>
            </a:r>
            <a:r>
              <a:rPr lang="en-GB" sz="1800" dirty="0"/>
              <a:t> principles </a:t>
            </a:r>
          </a:p>
          <a:p>
            <a:r>
              <a:rPr lang="en-GB" sz="1800" dirty="0"/>
              <a:t>Reliance core service portfolio include </a:t>
            </a:r>
          </a:p>
          <a:p>
            <a:pPr lvl="1"/>
            <a:r>
              <a:rPr lang="en-GB" sz="16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Research Objects</a:t>
            </a:r>
            <a:r>
              <a:rPr lang="en-GB" sz="1600" dirty="0"/>
              <a:t> as the information artefact to manage research, </a:t>
            </a:r>
          </a:p>
          <a:p>
            <a:pPr lvl="1"/>
            <a:r>
              <a:rPr lang="en-GB" sz="16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Data Cubes</a:t>
            </a:r>
            <a:r>
              <a:rPr lang="en-GB" sz="1600" dirty="0"/>
              <a:t> for efficient and scalable structured data access and discovery, and </a:t>
            </a:r>
          </a:p>
          <a:p>
            <a:pPr lvl="1"/>
            <a:r>
              <a:rPr lang="en-GB" sz="16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Text Mining</a:t>
            </a:r>
            <a:r>
              <a:rPr lang="en-GB" sz="1600" dirty="0"/>
              <a:t> for the extraction of information from scientific text as machine-readable metadata.  </a:t>
            </a:r>
          </a:p>
          <a:p>
            <a:r>
              <a:rPr lang="en-GB" sz="1800" dirty="0"/>
              <a:t>Reliance will pilot the services in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three Earth Science communities</a:t>
            </a:r>
            <a:r>
              <a:rPr lang="en-GB" sz="1800" dirty="0"/>
              <a:t>, fostering the use of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Copernicus data</a:t>
            </a:r>
            <a:r>
              <a:rPr lang="en-GB" sz="1800" dirty="0"/>
              <a:t> and demonstrating their efficacy in real-life scenarios, and it will launch an </a:t>
            </a:r>
            <a:r>
              <a:rPr lang="en-GB" sz="18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Open Call</a:t>
            </a:r>
            <a:r>
              <a:rPr lang="en-GB" sz="1800" dirty="0"/>
              <a:t> to engage other communities. </a:t>
            </a:r>
            <a:endParaRPr lang="en-PL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DDDE5-2C7D-1D4C-A727-C92BBB8FD730}"/>
              </a:ext>
            </a:extLst>
          </p:cNvPr>
          <p:cNvSpPr txBox="1"/>
          <p:nvPr/>
        </p:nvSpPr>
        <p:spPr>
          <a:xfrm>
            <a:off x="479008" y="5534561"/>
            <a:ext cx="2680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b="1" dirty="0"/>
              <a:t>INFRAEOSC-07-2020 call</a:t>
            </a:r>
          </a:p>
          <a:p>
            <a:r>
              <a:rPr lang="en-PL" b="1" dirty="0"/>
              <a:t>2 Million Euro (EC Grant)</a:t>
            </a:r>
          </a:p>
          <a:p>
            <a:r>
              <a:rPr lang="en-PL" b="1" dirty="0"/>
              <a:t>24 Months</a:t>
            </a:r>
          </a:p>
          <a:p>
            <a:r>
              <a:rPr lang="en-PL" b="1" dirty="0"/>
              <a:t>Kicked off in January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A285A-4812-3944-AC2C-F03407EF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85" y="91642"/>
            <a:ext cx="4097915" cy="9087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4A98253-8DEE-874B-B30B-6C7AE9A0113B}"/>
              </a:ext>
            </a:extLst>
          </p:cNvPr>
          <p:cNvGrpSpPr/>
          <p:nvPr/>
        </p:nvGrpSpPr>
        <p:grpSpPr>
          <a:xfrm>
            <a:off x="8817523" y="2551165"/>
            <a:ext cx="3382263" cy="2552388"/>
            <a:chOff x="1259632" y="1196752"/>
            <a:chExt cx="6921530" cy="5000660"/>
          </a:xfrm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A2E337A-2BD9-1B4D-889F-819FEBD17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281" y="2948742"/>
              <a:ext cx="848845" cy="2723411"/>
            </a:xfrm>
            <a:prstGeom prst="rect">
              <a:avLst/>
            </a:prstGeom>
            <a:gradFill flip="none" rotWithShape="1">
              <a:gsLst>
                <a:gs pos="52000">
                  <a:srgbClr val="EEEEEE"/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061A4196-0D0D-184E-B41C-8285C6897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974" y="2983039"/>
              <a:ext cx="848845" cy="2723411"/>
            </a:xfrm>
            <a:prstGeom prst="rect">
              <a:avLst/>
            </a:prstGeom>
            <a:gradFill flip="none" rotWithShape="1">
              <a:gsLst>
                <a:gs pos="52000">
                  <a:srgbClr val="EEEEEE"/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7A967A0E-4DC9-6E40-AF4E-6C14D2DBF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982" y="2954808"/>
              <a:ext cx="848845" cy="2723411"/>
            </a:xfrm>
            <a:prstGeom prst="rect">
              <a:avLst/>
            </a:prstGeom>
            <a:gradFill flip="none" rotWithShape="1">
              <a:gsLst>
                <a:gs pos="52000">
                  <a:srgbClr val="EEEEEE"/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E626C42-4BA5-EC44-9561-3FEABB0E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32" y="1196752"/>
              <a:ext cx="6921530" cy="1536089"/>
            </a:xfrm>
            <a:custGeom>
              <a:avLst/>
              <a:gdLst/>
              <a:ahLst/>
              <a:cxnLst>
                <a:cxn ang="0">
                  <a:pos x="2297" y="0"/>
                </a:cxn>
                <a:cxn ang="0">
                  <a:pos x="3444" y="574"/>
                </a:cxn>
                <a:cxn ang="0">
                  <a:pos x="4594" y="1147"/>
                </a:cxn>
                <a:cxn ang="0">
                  <a:pos x="0" y="1147"/>
                </a:cxn>
                <a:cxn ang="0">
                  <a:pos x="1147" y="574"/>
                </a:cxn>
                <a:cxn ang="0">
                  <a:pos x="2297" y="0"/>
                </a:cxn>
              </a:cxnLst>
              <a:rect l="0" t="0" r="r" b="b"/>
              <a:pathLst>
                <a:path w="4594" h="1147">
                  <a:moveTo>
                    <a:pt x="2297" y="0"/>
                  </a:moveTo>
                  <a:lnTo>
                    <a:pt x="3444" y="574"/>
                  </a:lnTo>
                  <a:lnTo>
                    <a:pt x="4594" y="1147"/>
                  </a:lnTo>
                  <a:lnTo>
                    <a:pt x="0" y="1147"/>
                  </a:lnTo>
                  <a:lnTo>
                    <a:pt x="1147" y="574"/>
                  </a:lnTo>
                  <a:lnTo>
                    <a:pt x="2297" y="0"/>
                  </a:lnTo>
                  <a:close/>
                </a:path>
              </a:pathLst>
            </a:custGeom>
            <a:gradFill flip="none" rotWithShape="1">
              <a:gsLst>
                <a:gs pos="52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  <a:tileRect/>
            </a:gra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6000000" scaled="0"/>
              </a:gradFill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FF86A3-1627-8D4A-8B26-1EE52FFB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685" y="2777035"/>
              <a:ext cx="6355786" cy="223651"/>
            </a:xfrm>
            <a:prstGeom prst="rect">
              <a:avLst/>
            </a:prstGeom>
            <a:gradFill flip="none" rotWithShape="1">
              <a:gsLst>
                <a:gs pos="52000">
                  <a:schemeClr val="bg1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3600000" scaled="0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4B5261-4736-F847-AFAD-0227D81F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984" y="5625564"/>
              <a:ext cx="6107189" cy="223651"/>
            </a:xfrm>
            <a:prstGeom prst="rect">
              <a:avLst/>
            </a:prstGeom>
            <a:gradFill flip="none" rotWithShape="1">
              <a:gsLst>
                <a:gs pos="52000">
                  <a:schemeClr val="bg1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3600000" scaled="0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34408-9EAF-9241-8626-E119B0BBB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282" y="5806359"/>
              <a:ext cx="6359552" cy="391053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  <a:tileRect/>
            </a:gra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6000000" scaled="0"/>
              </a:gradFill>
              <a:prstDash val="solid"/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Immagine 1">
            <a:extLst>
              <a:ext uri="{FF2B5EF4-FFF2-40B4-BE49-F238E27FC236}">
                <a16:creationId xmlns:a16="http://schemas.microsoft.com/office/drawing/2014/main" id="{BA667861-BBB7-784D-A1A2-C29B3D7FC7E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44" y="1630138"/>
            <a:ext cx="3394966" cy="166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0" descr="EC launches call for experts for EOSC executive board - ERA Portal Austria">
            <a:extLst>
              <a:ext uri="{FF2B5EF4-FFF2-40B4-BE49-F238E27FC236}">
                <a16:creationId xmlns:a16="http://schemas.microsoft.com/office/drawing/2014/main" id="{D61F0718-43E0-C646-861F-DEC367ED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20" y="5038784"/>
            <a:ext cx="3382263" cy="18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tangolo 17">
            <a:extLst>
              <a:ext uri="{FF2B5EF4-FFF2-40B4-BE49-F238E27FC236}">
                <a16:creationId xmlns:a16="http://schemas.microsoft.com/office/drawing/2014/main" id="{471D2E0A-AA5F-524A-8BB7-C424D3DB7CC4}"/>
              </a:ext>
            </a:extLst>
          </p:cNvPr>
          <p:cNvSpPr/>
          <p:nvPr/>
        </p:nvSpPr>
        <p:spPr>
          <a:xfrm>
            <a:off x="8817520" y="3606740"/>
            <a:ext cx="3305890" cy="998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8A6FF7-2382-784C-9E6B-A385E55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47" y="3720013"/>
            <a:ext cx="519672" cy="5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05F7687D-19AF-194D-8FFA-CB47B0DE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24" y="3695447"/>
            <a:ext cx="865562" cy="5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earch Object. Enabling reproducible, transparent research">
            <a:extLst>
              <a:ext uri="{FF2B5EF4-FFF2-40B4-BE49-F238E27FC236}">
                <a16:creationId xmlns:a16="http://schemas.microsoft.com/office/drawing/2014/main" id="{D11CD2AD-F1C7-2D4C-A295-B83B43E9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25" y="3694852"/>
            <a:ext cx="964796" cy="5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ROHUB logo">
            <a:extLst>
              <a:ext uri="{FF2B5EF4-FFF2-40B4-BE49-F238E27FC236}">
                <a16:creationId xmlns:a16="http://schemas.microsoft.com/office/drawing/2014/main" id="{5BEEFBDC-E0D3-EE41-AE89-BF2DF049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48" y="4152810"/>
            <a:ext cx="981953" cy="4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DE6078-1D2C-434F-948C-252D6B872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8320" y="4361749"/>
            <a:ext cx="899832" cy="143411"/>
          </a:xfrm>
          <a:prstGeom prst="rect">
            <a:avLst/>
          </a:prstGeom>
        </p:spPr>
      </p:pic>
      <p:pic>
        <p:nvPicPr>
          <p:cNvPr id="36" name="Picture 14" descr="Raedan AI | Gain a natural understanding of your untouched data">
            <a:extLst>
              <a:ext uri="{FF2B5EF4-FFF2-40B4-BE49-F238E27FC236}">
                <a16:creationId xmlns:a16="http://schemas.microsoft.com/office/drawing/2014/main" id="{B6CE151E-88AB-AC46-B76B-BDAC3866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84" y="4356271"/>
            <a:ext cx="987926" cy="1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42CC3571-7468-404E-80F6-93BA9F05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69" y="3023142"/>
            <a:ext cx="1208931" cy="4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6EE1CFF-FC3B-1841-8A67-7256FC68D60B}"/>
              </a:ext>
            </a:extLst>
          </p:cNvPr>
          <p:cNvSpPr txBox="1"/>
          <p:nvPr/>
        </p:nvSpPr>
        <p:spPr>
          <a:xfrm>
            <a:off x="3766209" y="5610761"/>
            <a:ext cx="4192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b="1" dirty="0"/>
              <a:t>Partners: PSNC (coordinator - PL), ESI (ES),</a:t>
            </a:r>
            <a:br>
              <a:rPr lang="en-PL" b="1" dirty="0"/>
            </a:br>
            <a:r>
              <a:rPr lang="en-PL" b="1" dirty="0"/>
              <a:t>CNR (IT), MEEO (IT), UiO (NO), INGV (IT),</a:t>
            </a:r>
            <a:br>
              <a:rPr lang="en-PL" b="1" dirty="0"/>
            </a:br>
            <a:r>
              <a:rPr lang="en-PL" b="1" dirty="0"/>
              <a:t>UPM (ES), Terradue (IT), Alpha (UK)</a:t>
            </a:r>
          </a:p>
        </p:txBody>
      </p:sp>
    </p:spTree>
    <p:extLst>
      <p:ext uri="{BB962C8B-B14F-4D97-AF65-F5344CB8AC3E}">
        <p14:creationId xmlns:p14="http://schemas.microsoft.com/office/powerpoint/2010/main" val="8489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504C8-5C72-3B43-AC0B-BA0B137D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32" y="1376032"/>
            <a:ext cx="10764168" cy="4745367"/>
          </a:xfrm>
        </p:spPr>
        <p:txBody>
          <a:bodyPr>
            <a:normAutofit/>
          </a:bodyPr>
          <a:lstStyle/>
          <a:p>
            <a:r>
              <a:rPr lang="en-GB" sz="2000" dirty="0"/>
              <a:t>RELIANCE services can support different stakeholders, with the primary focus on scientists, researchers, students and enthusiasts, allowing them </a:t>
            </a:r>
          </a:p>
          <a:p>
            <a:pPr lvl="1"/>
            <a:r>
              <a:rPr lang="en-GB" sz="1800" dirty="0"/>
              <a:t>to manage and preserve their research work, to share it and make it available for publishing, to collaborate and to discover new knowledge. </a:t>
            </a:r>
          </a:p>
          <a:p>
            <a:r>
              <a:rPr lang="en-GB" sz="2000" dirty="0"/>
              <a:t>Other user groups can be benefited by services like </a:t>
            </a:r>
            <a:r>
              <a:rPr lang="en-GB" sz="2000" dirty="0" err="1"/>
              <a:t>ROHub</a:t>
            </a:r>
            <a:r>
              <a:rPr lang="en-GB" sz="2000" dirty="0"/>
              <a:t>, e.g.,</a:t>
            </a:r>
          </a:p>
          <a:p>
            <a:pPr lvl="1"/>
            <a:r>
              <a:rPr lang="en-GB" sz="1800" dirty="0"/>
              <a:t>Industry (SMEs) could externalize their research to a community of researchers worldwide in multiple scientific domains, and then follow and monitor the progress. </a:t>
            </a:r>
          </a:p>
          <a:p>
            <a:pPr lvl="1"/>
            <a:r>
              <a:rPr lang="en-GB" sz="1800" dirty="0"/>
              <a:t>Investors can keep up to date and track scientific advances to fund and get involved in future breakthroughs. </a:t>
            </a:r>
          </a:p>
          <a:p>
            <a:pPr lvl="1"/>
            <a:r>
              <a:rPr lang="en-GB" sz="1800" dirty="0"/>
              <a:t>Publishers can advertise their journals with researchers, have access to a pool of potential reviewers, and implement more interactive, review processes.</a:t>
            </a:r>
          </a:p>
          <a:p>
            <a:r>
              <a:rPr lang="en-GB" sz="2000" dirty="0"/>
              <a:t>Industry can also leverage directly RELIANCE services and use/integrate in their services to deliver advanced research enabling services like text mining &amp; semantic enrichment or access to EO data via Data Cubes</a:t>
            </a:r>
            <a:endParaRPr lang="en-P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87F55-5050-EE45-BFE9-2A3FA322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98" y="88900"/>
            <a:ext cx="10515600" cy="1007925"/>
          </a:xfrm>
        </p:spPr>
        <p:txBody>
          <a:bodyPr>
            <a:normAutofit fontScale="90000"/>
          </a:bodyPr>
          <a:lstStyle/>
          <a:p>
            <a:r>
              <a:rPr lang="en-GB" dirty="0"/>
              <a:t>Opportunities for SMEs (collaboration, services, support, etc.)</a:t>
            </a:r>
            <a:endParaRPr lang="en-P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5852AE-5C52-F34E-B42B-E62DAF174CC1}"/>
              </a:ext>
            </a:extLst>
          </p:cNvPr>
          <p:cNvSpPr txBox="1">
            <a:spLocks/>
          </p:cNvSpPr>
          <p:nvPr/>
        </p:nvSpPr>
        <p:spPr>
          <a:xfrm>
            <a:off x="613960" y="5685337"/>
            <a:ext cx="6044650" cy="1430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Visit us: </a:t>
            </a:r>
            <a:r>
              <a:rPr lang="en-GB" sz="2400" dirty="0">
                <a:hlinkClick r:id="rId2"/>
              </a:rPr>
              <a:t>https://www.reliance-project.eu/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Contact us: </a:t>
            </a:r>
            <a:r>
              <a:rPr lang="en-GB" sz="2400" dirty="0">
                <a:hlinkClick r:id="rId3"/>
              </a:rPr>
              <a:t>info@reliance-project.eu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endParaRPr lang="en-PL" sz="2400" dirty="0"/>
          </a:p>
          <a:p>
            <a:endParaRPr lang="en-PL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1E1856-3106-0A45-8FBF-85663481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77" y="5347933"/>
            <a:ext cx="674807" cy="6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4A19FF-E6E9-4B4F-AE10-E1C6043A96CE}"/>
              </a:ext>
            </a:extLst>
          </p:cNvPr>
          <p:cNvSpPr/>
          <p:nvPr/>
        </p:nvSpPr>
        <p:spPr>
          <a:xfrm>
            <a:off x="8390062" y="5500670"/>
            <a:ext cx="152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reliance_eosc</a:t>
            </a:r>
            <a:r>
              <a:rPr lang="en-GB" dirty="0"/>
              <a:t> </a:t>
            </a:r>
            <a:endParaRPr lang="en-P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4548C09-4592-9744-8DF4-D4B94C6D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77" y="6109204"/>
            <a:ext cx="674807" cy="6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7BB0C3-E786-FF4D-866B-E5A6F8A46D72}"/>
              </a:ext>
            </a:extLst>
          </p:cNvPr>
          <p:cNvSpPr/>
          <p:nvPr/>
        </p:nvSpPr>
        <p:spPr>
          <a:xfrm>
            <a:off x="8390062" y="6121399"/>
            <a:ext cx="166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reliance-project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79994243"/>
      </p:ext>
    </p:extLst>
  </p:cSld>
  <p:clrMapOvr>
    <a:masterClrMapping/>
  </p:clrMapOvr>
</p:sld>
</file>

<file path=ppt/theme/theme1.xml><?xml version="1.0" encoding="utf-8"?>
<a:theme xmlns:a="http://schemas.openxmlformats.org/drawingml/2006/main" name="RELIANCE-template_v0.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RELIANCE-template_v0.3</Template>
  <TotalTime>13361</TotalTime>
  <Words>402</Words>
  <Application>Microsoft Macintosh PowerPoint</Application>
  <PresentationFormat>Widescreen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RELIANCE-template_v0.3</vt:lpstr>
      <vt:lpstr>PowerPoint Presentation</vt:lpstr>
      <vt:lpstr>Opportunities for SMEs (collaboration, services, support, etc.)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Palma</dc:creator>
  <cp:lastModifiedBy>Raul Palma</cp:lastModifiedBy>
  <cp:revision>257</cp:revision>
  <dcterms:created xsi:type="dcterms:W3CDTF">2021-01-07T10:52:30Z</dcterms:created>
  <dcterms:modified xsi:type="dcterms:W3CDTF">2021-03-25T12:39:44Z</dcterms:modified>
</cp:coreProperties>
</file>