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0" r:id="rId7"/>
    <p:sldId id="261" r:id="rId8"/>
    <p:sldId id="262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5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999"/>
    <a:srgbClr val="5F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26128-49D0-4A8C-8AE6-ADE1C9884E63}" v="1" dt="2021-03-26T10:32:27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7BA655-12AB-423D-A978-31BF0BB947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C6F1D-3223-4C37-B71A-D7F2B37435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C304-3AF0-4245-8AE2-523F02E68DF8}" type="datetimeFigureOut">
              <a:rPr lang="de-DE" smtClean="0"/>
              <a:t>26.03.21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C162-C414-42A3-B3E9-76F691B8EF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12D10-25A6-48DD-9610-498A0C0240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5B13-425F-4183-AC3E-963B0A4B4BF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373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7FA25-22DC-4F90-9846-3FC719FAE9F4}" type="datetimeFigureOut">
              <a:rPr lang="de-DE" smtClean="0"/>
              <a:t>26.03.21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352D1-B7CC-4739-AAF3-5F924855EBB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4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12A7-45C8-49C9-925D-6C74A111E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9387" y="2599607"/>
            <a:ext cx="9120943" cy="1052367"/>
          </a:xfrm>
        </p:spPr>
        <p:txBody>
          <a:bodyPr anchor="ctr">
            <a:noAutofit/>
          </a:bodyPr>
          <a:lstStyle>
            <a:lvl1pPr algn="l">
              <a:defRPr lang="de-DE" sz="3600" b="0" kern="1200" dirty="0">
                <a:solidFill>
                  <a:srgbClr val="2A4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19EAB-478A-413D-8486-705411CC8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294" y="3793193"/>
            <a:ext cx="9121036" cy="491355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200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20D7EC-BC04-43FA-983B-B36BA8114C58}"/>
              </a:ext>
            </a:extLst>
          </p:cNvPr>
          <p:cNvGrpSpPr/>
          <p:nvPr userDrawn="1"/>
        </p:nvGrpSpPr>
        <p:grpSpPr>
          <a:xfrm>
            <a:off x="1292352" y="6185750"/>
            <a:ext cx="5438142" cy="542188"/>
            <a:chOff x="426256" y="6058874"/>
            <a:chExt cx="5438142" cy="5421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E24B13-CC80-460F-BF19-E56CDEAA8D5B}"/>
                </a:ext>
              </a:extLst>
            </p:cNvPr>
            <p:cNvSpPr txBox="1"/>
            <p:nvPr userDrawn="1"/>
          </p:nvSpPr>
          <p:spPr>
            <a:xfrm>
              <a:off x="1336966" y="6114524"/>
              <a:ext cx="4527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b="0" i="0" u="none" strike="noStrike" baseline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European Union’s Horizon 2020 research and innovation</a:t>
              </a:r>
              <a:r>
                <a:rPr lang="en-DE" sz="1000" b="0" i="0" u="none" strike="noStrike" baseline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0" u="none" strike="noStrike" baseline="0" dirty="0" err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sz="1000" b="0" i="0" u="none" strike="noStrike" baseline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 101017529</a:t>
              </a:r>
              <a:r>
                <a:rPr lang="en-DE" sz="1000" b="0" i="0" u="none" strike="noStrike" baseline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DE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EF787EE-CDD8-4677-A117-E86528218B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256" y="6058874"/>
              <a:ext cx="782412" cy="542188"/>
            </a:xfrm>
            <a:prstGeom prst="rect">
              <a:avLst/>
            </a:prstGeom>
          </p:spPr>
        </p:pic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CACCC0F-234E-4776-B430-979E73E03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9294" y="4384825"/>
            <a:ext cx="9120943" cy="435500"/>
          </a:xfrm>
        </p:spPr>
        <p:txBody>
          <a:bodyPr anchor="ctr">
            <a:normAutofit/>
          </a:bodyPr>
          <a:lstStyle>
            <a:lvl1pPr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1F4363-9452-4BED-95E7-26C6EC573064}"/>
              </a:ext>
            </a:extLst>
          </p:cNvPr>
          <p:cNvGrpSpPr/>
          <p:nvPr userDrawn="1"/>
        </p:nvGrpSpPr>
        <p:grpSpPr>
          <a:xfrm>
            <a:off x="1336967" y="186252"/>
            <a:ext cx="9076422" cy="287998"/>
            <a:chOff x="297958" y="209111"/>
            <a:chExt cx="11596083" cy="36794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6AC5CFF-2655-48A7-8FB5-F113359E95F6}"/>
                </a:ext>
              </a:extLst>
            </p:cNvPr>
            <p:cNvGrpSpPr/>
            <p:nvPr userDrawn="1"/>
          </p:nvGrpSpPr>
          <p:grpSpPr>
            <a:xfrm>
              <a:off x="1404486" y="209111"/>
              <a:ext cx="10489555" cy="367948"/>
              <a:chOff x="1339852" y="128577"/>
              <a:chExt cx="10489555" cy="367948"/>
            </a:xfrm>
          </p:grpSpPr>
          <p:pic>
            <p:nvPicPr>
              <p:cNvPr id="18" name="Picture 1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CC70D6D-AAB8-4EC2-BFFD-D6E3F00355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28103" y="136525"/>
                <a:ext cx="1313333" cy="360000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text, clipart, tableware, dishware&#10;&#10;Description automatically generated">
                <a:extLst>
                  <a:ext uri="{FF2B5EF4-FFF2-40B4-BE49-F238E27FC236}">
                    <a16:creationId xmlns:a16="http://schemas.microsoft.com/office/drawing/2014/main" id="{8E204BAC-30E6-4FF8-AE33-63691F70FB3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4497" y="136525"/>
                <a:ext cx="1002571" cy="360000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F3FF34AD-7F9A-4246-89ED-6E476B9A4CC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9852" y="128577"/>
                <a:ext cx="467255" cy="360000"/>
              </a:xfrm>
              <a:prstGeom prst="rect">
                <a:avLst/>
              </a:prstGeom>
            </p:spPr>
          </p:pic>
          <p:pic>
            <p:nvPicPr>
              <p:cNvPr id="26" name="Picture 25" descr="Logo&#10;&#10;Description automatically generated">
                <a:extLst>
                  <a:ext uri="{FF2B5EF4-FFF2-40B4-BE49-F238E27FC236}">
                    <a16:creationId xmlns:a16="http://schemas.microsoft.com/office/drawing/2014/main" id="{3098AEA4-694B-411E-A49B-3B8C70DD48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13066" y="136525"/>
                <a:ext cx="830769" cy="360000"/>
              </a:xfrm>
              <a:prstGeom prst="rect">
                <a:avLst/>
              </a:prstGeom>
            </p:spPr>
          </p:pic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5DF2B67D-B98A-4878-BA53-9B24D2658B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25704" y="128577"/>
                <a:ext cx="665150" cy="360000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D29811C-4906-450F-B7D0-EC2CC62F4D9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40702" y="136525"/>
                <a:ext cx="672104" cy="360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text, clock, sign, clipart&#10;&#10;Description automatically generated">
                <a:extLst>
                  <a:ext uri="{FF2B5EF4-FFF2-40B4-BE49-F238E27FC236}">
                    <a16:creationId xmlns:a16="http://schemas.microsoft.com/office/drawing/2014/main" id="{6875E67B-E0C0-4BF9-88A2-E8F5EC7569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75122" y="136525"/>
                <a:ext cx="354285" cy="3600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8FE0BA1-6C7B-469A-BA99-CADBBFF804F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00196" y="128577"/>
                <a:ext cx="1125480" cy="360000"/>
              </a:xfrm>
              <a:prstGeom prst="rect">
                <a:avLst/>
              </a:prstGeom>
            </p:spPr>
          </p:pic>
          <p:pic>
            <p:nvPicPr>
              <p:cNvPr id="1040" name="Picture 16">
                <a:extLst>
                  <a:ext uri="{FF2B5EF4-FFF2-40B4-BE49-F238E27FC236}">
                    <a16:creationId xmlns:a16="http://schemas.microsoft.com/office/drawing/2014/main" id="{7D89E14A-F77C-4B0C-B1D8-F4164494353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31848" y="128577"/>
                <a:ext cx="521464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>
                <a:extLst>
                  <a:ext uri="{FF2B5EF4-FFF2-40B4-BE49-F238E27FC236}">
                    <a16:creationId xmlns:a16="http://schemas.microsoft.com/office/drawing/2014/main" id="{4BA2442B-885E-479B-AABE-3770048136B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4458" y="136525"/>
                <a:ext cx="9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DD4E82E-FE6B-47C2-80D4-A2C7EE54EE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958" y="209111"/>
              <a:ext cx="816745" cy="360000"/>
            </a:xfrm>
            <a:prstGeom prst="rect">
              <a:avLst/>
            </a:prstGeom>
          </p:spPr>
        </p:pic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9E848EDF-9183-4B79-96E1-13D8E378B646}"/>
              </a:ext>
            </a:extLst>
          </p:cNvPr>
          <p:cNvSpPr txBox="1">
            <a:spLocks/>
          </p:cNvSpPr>
          <p:nvPr userDrawn="1"/>
        </p:nvSpPr>
        <p:spPr>
          <a:xfrm>
            <a:off x="6964596" y="1430734"/>
            <a:ext cx="3626830" cy="53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kern="1200" dirty="0">
                <a:solidFill>
                  <a:srgbClr val="2A4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Copernicus - eoSC AnaLytics Engine</a:t>
            </a:r>
            <a:r>
              <a:rPr lang="en-DE" sz="1600" kern="1200" dirty="0">
                <a:solidFill>
                  <a:srgbClr val="2A4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de-DE" sz="1600" kern="1200" dirty="0">
              <a:solidFill>
                <a:srgbClr val="2A49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61BC8DA-A697-4815-8FDA-4A0BCDAD9B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52" y="1347280"/>
            <a:ext cx="2121639" cy="7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C745-A51B-4631-9C5F-93AA961D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9105900" cy="661417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2A4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31CD8-FB81-4E47-A516-254747970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589"/>
            <a:ext cx="10515600" cy="4874374"/>
          </a:xfrm>
        </p:spPr>
        <p:txBody>
          <a:bodyPr/>
          <a:lstStyle>
            <a:lvl1pPr>
              <a:defRPr>
                <a:solidFill>
                  <a:srgbClr val="5F8D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0C33EE-C834-4531-8DC6-D87D69C10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23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6D159A-995C-4044-91BE-FEC10D0C0044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606FB5-8B3F-4BAF-83FA-815B6359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323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10.03.2021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0F3BE2-8907-4316-AAAA-19F41903B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877" y="461337"/>
            <a:ext cx="1330922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FA2588-A00A-4E9E-89AE-E6AC2CCF614A}"/>
              </a:ext>
            </a:extLst>
          </p:cNvPr>
          <p:cNvSpPr txBox="1">
            <a:spLocks/>
          </p:cNvSpPr>
          <p:nvPr userDrawn="1"/>
        </p:nvSpPr>
        <p:spPr>
          <a:xfrm>
            <a:off x="1269745" y="2672653"/>
            <a:ext cx="9177789" cy="69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3600" kern="1200" dirty="0">
                <a:solidFill>
                  <a:srgbClr val="2A4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atten</a:t>
            </a:r>
            <a:r>
              <a:rPr lang="de-DE" sz="3600" kern="1200" dirty="0">
                <a:solidFill>
                  <a:srgbClr val="2A4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</a:t>
            </a:r>
            <a:r>
              <a:rPr lang="en-DE" sz="3600" kern="1200" dirty="0">
                <a:solidFill>
                  <a:srgbClr val="2A49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ion.</a:t>
            </a:r>
            <a:endParaRPr lang="de-DE" sz="3600" kern="1200" dirty="0">
              <a:solidFill>
                <a:srgbClr val="2A49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45">
            <a:extLst>
              <a:ext uri="{FF2B5EF4-FFF2-40B4-BE49-F238E27FC236}">
                <a16:creationId xmlns:a16="http://schemas.microsoft.com/office/drawing/2014/main" id="{6D7E1281-97E3-4B26-BD05-CA616661587A}"/>
              </a:ext>
            </a:extLst>
          </p:cNvPr>
          <p:cNvGrpSpPr/>
          <p:nvPr userDrawn="1"/>
        </p:nvGrpSpPr>
        <p:grpSpPr>
          <a:xfrm>
            <a:off x="1336967" y="186252"/>
            <a:ext cx="9076422" cy="287998"/>
            <a:chOff x="297958" y="209111"/>
            <a:chExt cx="11596083" cy="367948"/>
          </a:xfrm>
        </p:grpSpPr>
        <p:grpSp>
          <p:nvGrpSpPr>
            <p:cNvPr id="24" name="Group 34">
              <a:extLst>
                <a:ext uri="{FF2B5EF4-FFF2-40B4-BE49-F238E27FC236}">
                  <a16:creationId xmlns:a16="http://schemas.microsoft.com/office/drawing/2014/main" id="{BA8D1949-29CD-4313-8C83-77C90E19A182}"/>
                </a:ext>
              </a:extLst>
            </p:cNvPr>
            <p:cNvGrpSpPr/>
            <p:nvPr userDrawn="1"/>
          </p:nvGrpSpPr>
          <p:grpSpPr>
            <a:xfrm>
              <a:off x="1404486" y="209111"/>
              <a:ext cx="10489555" cy="367948"/>
              <a:chOff x="1339852" y="128577"/>
              <a:chExt cx="10489555" cy="367948"/>
            </a:xfrm>
          </p:grpSpPr>
          <p:pic>
            <p:nvPicPr>
              <p:cNvPr id="28" name="Picture 1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606275A-EFBF-4A95-B306-23C2A7B492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28103" y="136525"/>
                <a:ext cx="1313333" cy="360000"/>
              </a:xfrm>
              <a:prstGeom prst="rect">
                <a:avLst/>
              </a:prstGeom>
            </p:spPr>
          </p:pic>
          <p:pic>
            <p:nvPicPr>
              <p:cNvPr id="30" name="Picture 19" descr="A picture containing text, clipart, tableware, dishware&#10;&#10;Description automatically generated">
                <a:extLst>
                  <a:ext uri="{FF2B5EF4-FFF2-40B4-BE49-F238E27FC236}">
                    <a16:creationId xmlns:a16="http://schemas.microsoft.com/office/drawing/2014/main" id="{3754472D-55BF-4822-A64D-DDF8055F21D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4497" y="136525"/>
                <a:ext cx="1002571" cy="360000"/>
              </a:xfrm>
              <a:prstGeom prst="rect">
                <a:avLst/>
              </a:prstGeom>
            </p:spPr>
          </p:pic>
          <p:pic>
            <p:nvPicPr>
              <p:cNvPr id="3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53EFBD6C-72A2-4C13-9606-66B66A2A82B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9852" y="128577"/>
                <a:ext cx="467255" cy="360000"/>
              </a:xfrm>
              <a:prstGeom prst="rect">
                <a:avLst/>
              </a:prstGeom>
            </p:spPr>
          </p:pic>
          <p:pic>
            <p:nvPicPr>
              <p:cNvPr id="34" name="Picture 25" descr="Logo&#10;&#10;Description automatically generated">
                <a:extLst>
                  <a:ext uri="{FF2B5EF4-FFF2-40B4-BE49-F238E27FC236}">
                    <a16:creationId xmlns:a16="http://schemas.microsoft.com/office/drawing/2014/main" id="{3C88FC2A-9F16-480A-B0C9-68C38D806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13066" y="136525"/>
                <a:ext cx="830769" cy="360000"/>
              </a:xfrm>
              <a:prstGeom prst="rect">
                <a:avLst/>
              </a:prstGeom>
            </p:spPr>
          </p:pic>
          <p:pic>
            <p:nvPicPr>
              <p:cNvPr id="35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3E66CC36-3F1A-4347-A229-A235595F02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25704" y="128577"/>
                <a:ext cx="665150" cy="360000"/>
              </a:xfrm>
              <a:prstGeom prst="rect">
                <a:avLst/>
              </a:prstGeom>
            </p:spPr>
          </p:pic>
          <p:pic>
            <p:nvPicPr>
              <p:cNvPr id="45" name="Picture 2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3079381-0F8B-4A55-8C28-39074BD881F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40702" y="136525"/>
                <a:ext cx="672104" cy="360000"/>
              </a:xfrm>
              <a:prstGeom prst="rect">
                <a:avLst/>
              </a:prstGeom>
            </p:spPr>
          </p:pic>
          <p:pic>
            <p:nvPicPr>
              <p:cNvPr id="49" name="Picture 31" descr="A picture containing text, clock, sign, clipart&#10;&#10;Description automatically generated">
                <a:extLst>
                  <a:ext uri="{FF2B5EF4-FFF2-40B4-BE49-F238E27FC236}">
                    <a16:creationId xmlns:a16="http://schemas.microsoft.com/office/drawing/2014/main" id="{829F296D-F375-473D-8219-18A62A9FEB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75122" y="136525"/>
                <a:ext cx="354285" cy="360000"/>
              </a:xfrm>
              <a:prstGeom prst="rect">
                <a:avLst/>
              </a:prstGeom>
            </p:spPr>
          </p:pic>
          <p:pic>
            <p:nvPicPr>
              <p:cNvPr id="50" name="Picture 33">
                <a:extLst>
                  <a:ext uri="{FF2B5EF4-FFF2-40B4-BE49-F238E27FC236}">
                    <a16:creationId xmlns:a16="http://schemas.microsoft.com/office/drawing/2014/main" id="{41C3F72B-35F5-4A17-9737-759390E5438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00196" y="128577"/>
                <a:ext cx="1125480" cy="360000"/>
              </a:xfrm>
              <a:prstGeom prst="rect">
                <a:avLst/>
              </a:prstGeom>
            </p:spPr>
          </p:pic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0C8FD84B-2C4B-4AF2-AED1-E697E840B4F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31848" y="128577"/>
                <a:ext cx="521464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8">
                <a:extLst>
                  <a:ext uri="{FF2B5EF4-FFF2-40B4-BE49-F238E27FC236}">
                    <a16:creationId xmlns:a16="http://schemas.microsoft.com/office/drawing/2014/main" id="{C870E9BE-FE15-42A3-888A-9565F352041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4458" y="136525"/>
                <a:ext cx="9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58">
              <a:extLst>
                <a:ext uri="{FF2B5EF4-FFF2-40B4-BE49-F238E27FC236}">
                  <a16:creationId xmlns:a16="http://schemas.microsoft.com/office/drawing/2014/main" id="{3EF884FC-1820-4437-AD39-6B7A0BF8D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958" y="209111"/>
              <a:ext cx="816745" cy="360000"/>
            </a:xfrm>
            <a:prstGeom prst="rect">
              <a:avLst/>
            </a:prstGeom>
          </p:spPr>
        </p:pic>
      </p:grpSp>
      <p:pic>
        <p:nvPicPr>
          <p:cNvPr id="54" name="Afbeelding 53">
            <a:extLst>
              <a:ext uri="{FF2B5EF4-FFF2-40B4-BE49-F238E27FC236}">
                <a16:creationId xmlns:a16="http://schemas.microsoft.com/office/drawing/2014/main" id="{7804C804-ECA2-4C38-BBA6-6738AD78193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52" y="1347280"/>
            <a:ext cx="2121639" cy="700453"/>
          </a:xfrm>
          <a:prstGeom prst="rect">
            <a:avLst/>
          </a:prstGeom>
        </p:spPr>
      </p:pic>
      <p:grpSp>
        <p:nvGrpSpPr>
          <p:cNvPr id="55" name="Group 35">
            <a:extLst>
              <a:ext uri="{FF2B5EF4-FFF2-40B4-BE49-F238E27FC236}">
                <a16:creationId xmlns:a16="http://schemas.microsoft.com/office/drawing/2014/main" id="{E168E7F4-0CE7-45C2-B3B8-EADDE1A2EB21}"/>
              </a:ext>
            </a:extLst>
          </p:cNvPr>
          <p:cNvGrpSpPr/>
          <p:nvPr userDrawn="1"/>
        </p:nvGrpSpPr>
        <p:grpSpPr>
          <a:xfrm>
            <a:off x="1292352" y="6185750"/>
            <a:ext cx="5438142" cy="542188"/>
            <a:chOff x="426256" y="6058874"/>
            <a:chExt cx="5438142" cy="542188"/>
          </a:xfrm>
        </p:grpSpPr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9AAA1E20-604F-4343-B1F6-F95F3DD5A277}"/>
                </a:ext>
              </a:extLst>
            </p:cNvPr>
            <p:cNvSpPr txBox="1"/>
            <p:nvPr userDrawn="1"/>
          </p:nvSpPr>
          <p:spPr>
            <a:xfrm>
              <a:off x="1336966" y="6114524"/>
              <a:ext cx="4527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b="0" i="0" u="none" strike="noStrike" baseline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project has received funding from the European Union’s Horizon 2020 research and innovation</a:t>
              </a:r>
              <a:r>
                <a:rPr lang="en-DE" sz="1000" b="0" i="0" u="none" strike="noStrike" baseline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0" i="0" u="none" strike="noStrike" baseline="0" dirty="0" err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sz="1000" b="0" i="0" u="none" strike="noStrike" baseline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under grant agreement No 101017529</a:t>
              </a:r>
              <a:r>
                <a:rPr lang="en-DE" sz="1000" b="0" i="0" u="none" strike="noStrike" baseline="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DE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Picture 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0982618-ACF7-4A4B-A87F-A1304E25C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256" y="6058874"/>
              <a:ext cx="782412" cy="542188"/>
            </a:xfrm>
            <a:prstGeom prst="rect">
              <a:avLst/>
            </a:prstGeom>
          </p:spPr>
        </p:pic>
      </p:grpSp>
      <p:sp>
        <p:nvSpPr>
          <p:cNvPr id="58" name="Subtitle 2">
            <a:extLst>
              <a:ext uri="{FF2B5EF4-FFF2-40B4-BE49-F238E27FC236}">
                <a16:creationId xmlns:a16="http://schemas.microsoft.com/office/drawing/2014/main" id="{864B2514-3C9C-4E71-877F-148DCAEB7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353" y="3362331"/>
            <a:ext cx="9121036" cy="515588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200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6A7C1D0F-E1AA-4C74-8B7E-76C564968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397" y="3977299"/>
            <a:ext cx="9120943" cy="435500"/>
          </a:xfrm>
        </p:spPr>
        <p:txBody>
          <a:bodyPr anchor="ctr">
            <a:normAutofit/>
          </a:bodyPr>
          <a:lstStyle>
            <a:lvl1pPr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03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31BEC-41B6-40C5-AAEE-D68FF97B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3FA6-3612-40A2-903A-B3BC2A5D8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FC36-61A0-4ACD-8CB6-99B901BBD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6D159A-995C-4044-91BE-FEC10D0C0044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79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A49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F8DD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-scale.eu/" TargetMode="External"/><Relationship Id="rId2" Type="http://schemas.openxmlformats.org/officeDocument/2006/relationships/hyperlink" Target="mailto:info@c-scale.e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qua-monitor.appspot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977B-DCF2-4B3E-B5D8-7AEA6308C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i="0" u="none" strike="noStrike" cap="none" dirty="0">
                <a:solidFill>
                  <a:srgbClr val="2A4999"/>
                </a:solidFill>
                <a:latin typeface="Calibri"/>
                <a:ea typeface="Calibri"/>
                <a:cs typeface="Calibri"/>
                <a:sym typeface="Calibri"/>
              </a:rPr>
              <a:t>Copernicus - </a:t>
            </a:r>
            <a:r>
              <a:rPr lang="en-GB" sz="3600" b="1" i="0" u="none" strike="noStrike" cap="none" dirty="0" err="1">
                <a:solidFill>
                  <a:srgbClr val="2A4999"/>
                </a:solidFill>
                <a:latin typeface="Calibri"/>
                <a:ea typeface="Calibri"/>
                <a:cs typeface="Calibri"/>
                <a:sym typeface="Calibri"/>
              </a:rPr>
              <a:t>eoSC</a:t>
            </a:r>
            <a:r>
              <a:rPr lang="en-GB" sz="3600" b="1" i="0" u="none" strike="noStrike" cap="none" dirty="0">
                <a:solidFill>
                  <a:srgbClr val="2A4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solidFill>
                  <a:srgbClr val="2A4999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r>
              <a:rPr lang="en-GB" sz="3600" b="1" i="0" u="none" strike="noStrike" cap="none" dirty="0">
                <a:solidFill>
                  <a:srgbClr val="2A4999"/>
                </a:solidFill>
                <a:latin typeface="Calibri"/>
                <a:ea typeface="Calibri"/>
                <a:cs typeface="Calibri"/>
                <a:sym typeface="Calibri"/>
              </a:rPr>
              <a:t> Engine</a:t>
            </a:r>
            <a:endParaRPr lang="de-D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68A81-3227-42E3-9FC7-627315ADD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294" y="3651975"/>
            <a:ext cx="9121036" cy="632574"/>
          </a:xfrm>
        </p:spPr>
        <p:txBody>
          <a:bodyPr>
            <a:normAutofit/>
          </a:bodyPr>
          <a:lstStyle/>
          <a:p>
            <a:r>
              <a:rPr lang="en-GB" sz="1400" dirty="0"/>
              <a:t>Christian Briese</a:t>
            </a:r>
            <a:r>
              <a:rPr lang="en-DE" sz="1400" dirty="0"/>
              <a:t>, </a:t>
            </a:r>
            <a:r>
              <a:rPr lang="en-GB" sz="1400" dirty="0"/>
              <a:t>EODC</a:t>
            </a:r>
            <a:endParaRPr lang="en-DE" sz="1400" dirty="0"/>
          </a:p>
          <a:p>
            <a:r>
              <a:rPr lang="en-GB" sz="1400" dirty="0"/>
              <a:t>christian.briese@eodc.eu</a:t>
            </a:r>
            <a:endParaRPr lang="de-DE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99282-F3A1-40D1-BA8F-7F869DDE7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Shaping the future of the EOSC DIH: an industry showcase and path forward</a:t>
            </a:r>
            <a:r>
              <a:rPr lang="en-US"/>
              <a:t> | 26.03.2021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3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75B8-993E-4E48-B76E-87E29D79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Use </a:t>
            </a:r>
            <a:r>
              <a:rPr lang="de-DE" b="1" dirty="0" err="1"/>
              <a:t>case</a:t>
            </a:r>
            <a:r>
              <a:rPr lang="de-DE" b="1" dirty="0"/>
              <a:t> #3: </a:t>
            </a:r>
            <a:r>
              <a:rPr lang="de-DE" b="1" dirty="0" err="1"/>
              <a:t>HiSea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D7B1-14FF-4F03-802B-700911E34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Deliver accurate and reliable information, readily available, easily understandable and with high resolution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HiSea</a:t>
            </a:r>
            <a:r>
              <a:rPr lang="en-GB" dirty="0"/>
              <a:t> solution</a:t>
            </a:r>
          </a:p>
          <a:p>
            <a:r>
              <a:rPr lang="en-GB" dirty="0"/>
              <a:t>Co-designed with users</a:t>
            </a:r>
          </a:p>
          <a:p>
            <a:r>
              <a:rPr lang="en-GB" dirty="0"/>
              <a:t>Provides high resolution data of water quality at sea</a:t>
            </a:r>
          </a:p>
          <a:p>
            <a:r>
              <a:rPr lang="en-GB" dirty="0"/>
              <a:t>Develops  operational Copernicus-based downstream information services</a:t>
            </a:r>
          </a:p>
          <a:p>
            <a:r>
              <a:rPr lang="en-GB" dirty="0"/>
              <a:t>Improves operation, planning and management of marine activities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HiSea</a:t>
            </a:r>
            <a:r>
              <a:rPr lang="en-GB" dirty="0"/>
              <a:t> Users</a:t>
            </a:r>
          </a:p>
          <a:p>
            <a:r>
              <a:rPr lang="en-GB" dirty="0"/>
              <a:t>Targets port and the aquaculture sectors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44D60-B4A8-4128-8D9A-BA7E99212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29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BD49-0EBA-42CF-84E7-5082D8A4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Further </a:t>
            </a:r>
            <a:r>
              <a:rPr lang="de-DE" sz="3600" b="1" dirty="0" err="1"/>
              <a:t>use</a:t>
            </a:r>
            <a:r>
              <a:rPr lang="de-DE" sz="3600" b="1" dirty="0"/>
              <a:t> </a:t>
            </a:r>
            <a:r>
              <a:rPr lang="de-DE" sz="3600" b="1" dirty="0" err="1"/>
              <a:t>cases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6775-E24C-4902-94AB-1D0421A60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case #4: High Resolution Land Surface (Drought) Analysis (</a:t>
            </a:r>
            <a:r>
              <a:rPr lang="en-GB" dirty="0" err="1"/>
              <a:t>HiResLSDA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Use case #5: RETURN (Monitoring tropical forest recovery capacity using Multispectral and Radar satellite data)</a:t>
            </a:r>
          </a:p>
          <a:p>
            <a:endParaRPr lang="en-GB" dirty="0"/>
          </a:p>
          <a:p>
            <a:r>
              <a:rPr lang="en-GB" dirty="0"/>
              <a:t>Use case #6: Virtual European Sentinel Data Cubes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9DEE2-0C4A-4F6E-9B12-C1672C1E3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50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18E8-962B-42AA-881F-D30133AB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C-SCALE Virtual Access resources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87579-B5F9-4D75-A4D0-8175957F0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CD3A5A-AE5E-4B7C-A103-6A17D4DE9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48746"/>
              </p:ext>
            </p:extLst>
          </p:nvPr>
        </p:nvGraphicFramePr>
        <p:xfrm>
          <a:off x="2147783" y="1225661"/>
          <a:ext cx="7896433" cy="5097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2672">
                  <a:extLst>
                    <a:ext uri="{9D8B030D-6E8A-4147-A177-3AD203B41FA5}">
                      <a16:colId xmlns:a16="http://schemas.microsoft.com/office/drawing/2014/main" val="2764474037"/>
                    </a:ext>
                  </a:extLst>
                </a:gridCol>
                <a:gridCol w="1865154">
                  <a:extLst>
                    <a:ext uri="{9D8B030D-6E8A-4147-A177-3AD203B41FA5}">
                      <a16:colId xmlns:a16="http://schemas.microsoft.com/office/drawing/2014/main" val="2138892997"/>
                    </a:ext>
                  </a:extLst>
                </a:gridCol>
                <a:gridCol w="2313389">
                  <a:extLst>
                    <a:ext uri="{9D8B030D-6E8A-4147-A177-3AD203B41FA5}">
                      <a16:colId xmlns:a16="http://schemas.microsoft.com/office/drawing/2014/main" val="2062703824"/>
                    </a:ext>
                  </a:extLst>
                </a:gridCol>
                <a:gridCol w="1285218">
                  <a:extLst>
                    <a:ext uri="{9D8B030D-6E8A-4147-A177-3AD203B41FA5}">
                      <a16:colId xmlns:a16="http://schemas.microsoft.com/office/drawing/2014/main" val="1557000760"/>
                    </a:ext>
                  </a:extLst>
                </a:gridCol>
              </a:tblGrid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effectLst/>
                        </a:rPr>
                        <a:t>Installations (short name)</a:t>
                      </a:r>
                      <a:endParaRPr lang="en-US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effectLst/>
                        </a:rPr>
                        <a:t>Service Category</a:t>
                      </a:r>
                      <a:endParaRPr lang="en-US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effectLst/>
                        </a:rPr>
                        <a:t>Unit of access</a:t>
                      </a:r>
                      <a:endParaRPr lang="en-US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effectLst/>
                        </a:rPr>
                        <a:t>Units</a:t>
                      </a:r>
                      <a:endParaRPr lang="en-US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71990564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EODC EO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Storage Service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TB year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205779431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EODC EO Cloud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415707039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EODC HPC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HPC/HTC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CPU Hour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741647283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CESNET MetaCentrumCloud - CPU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2,850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151429307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INFN Bari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1,500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529102547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INFN Bari CPU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3,840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626884840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dCache Front end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153038347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Spider (HTDP)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915402486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Data Processing Compute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HPC/HTC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1,500,000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627535625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MS4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036182184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MS4 SSD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730893923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MS4 Compute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HPC/HTC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CPU Hour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147,600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18871553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VITO CVB (Storage)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1,200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252957278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VITO CVB (Compute)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876,000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583796063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GRNET KNS-Storage Cloud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857130938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GRNET KNC Cloud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1,650,000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006183184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GRNET ARIS-Storage HPC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219,000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186689841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GRNET ARIS-Compute HPC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HPC/HTC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1,000,000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4054305188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CREODIAS – Storage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Storage Service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2,</a:t>
                      </a:r>
                      <a:r>
                        <a:rPr lang="en-DE" sz="1000" dirty="0">
                          <a:effectLst/>
                        </a:rPr>
                        <a:t>762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016861012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CREODIAS - Compute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vCore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1,500,000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197824268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CREODIAS – GPU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GPU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362568854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INCD Lisbon (NCG) (Storage)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723849514"/>
                  </a:ext>
                </a:extLst>
              </a:tr>
              <a:tr h="212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INCD Lisbon (NCG) (Compute)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CPU Day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4500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4119361568"/>
                  </a:ext>
                </a:extLst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D969A0D-7AF8-4E3E-B397-CDECDE409DA6}"/>
              </a:ext>
            </a:extLst>
          </p:cNvPr>
          <p:cNvSpPr txBox="1">
            <a:spLocks/>
          </p:cNvSpPr>
          <p:nvPr/>
        </p:nvSpPr>
        <p:spPr>
          <a:xfrm>
            <a:off x="3250856" y="2587559"/>
            <a:ext cx="5926673" cy="2174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buFont typeface="Arial"/>
              <a:buNone/>
            </a:pPr>
            <a:r>
              <a:rPr lang="en-US" dirty="0"/>
              <a:t>Total capacity of resources offered through VA:</a:t>
            </a:r>
          </a:p>
          <a:p>
            <a:r>
              <a:rPr lang="en-US" dirty="0"/>
              <a:t>Cloud: 1648 CPU core/year</a:t>
            </a:r>
          </a:p>
          <a:p>
            <a:r>
              <a:rPr lang="en-US" dirty="0"/>
              <a:t>HTC/HPC: 370 CPU core/year</a:t>
            </a:r>
          </a:p>
          <a:p>
            <a:r>
              <a:rPr lang="en-US" dirty="0"/>
              <a:t>Storage: 1104 TB/Year; </a:t>
            </a:r>
          </a:p>
        </p:txBody>
      </p:sp>
    </p:spTree>
    <p:extLst>
      <p:ext uri="{BB962C8B-B14F-4D97-AF65-F5344CB8AC3E}">
        <p14:creationId xmlns:p14="http://schemas.microsoft.com/office/powerpoint/2010/main" val="19883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42F8-B9DA-4701-8C41-82E5A606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5C516-CB7C-4826-9494-1BE5AB6A9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C-SCALE puts together EO and the e-infrastructure partners to: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Facilitate the exploitation of Copernicus data </a:t>
            </a:r>
            <a:r>
              <a:rPr lang="en-US" dirty="0"/>
              <a:t>leveraging on large resources and advanced technologies from e-</a:t>
            </a:r>
            <a:r>
              <a:rPr lang="en-US" dirty="0" err="1"/>
              <a:t>infras</a:t>
            </a:r>
            <a:r>
              <a:rPr lang="en-US" dirty="0"/>
              <a:t> and EOSC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Make Copernicus resources </a:t>
            </a:r>
            <a:r>
              <a:rPr lang="en-US" dirty="0"/>
              <a:t>easily </a:t>
            </a:r>
            <a:r>
              <a:rPr lang="en-US" dirty="0">
                <a:solidFill>
                  <a:schemeClr val="accent1"/>
                </a:solidFill>
              </a:rPr>
              <a:t>accessible to</a:t>
            </a:r>
            <a:r>
              <a:rPr lang="en-US" dirty="0"/>
              <a:t> new research areas and </a:t>
            </a:r>
            <a:r>
              <a:rPr lang="en-US" dirty="0">
                <a:solidFill>
                  <a:schemeClr val="accent1"/>
                </a:solidFill>
              </a:rPr>
              <a:t>EOSC</a:t>
            </a:r>
            <a:r>
              <a:rPr lang="en-US" dirty="0"/>
              <a:t> in general</a:t>
            </a:r>
          </a:p>
          <a:p>
            <a:r>
              <a:rPr lang="en-US" dirty="0"/>
              <a:t>C-SCALE will deliver a </a:t>
            </a:r>
            <a:r>
              <a:rPr lang="en-US" dirty="0">
                <a:solidFill>
                  <a:schemeClr val="accent1"/>
                </a:solidFill>
              </a:rPr>
              <a:t>federation of EO and e-infrastructure services</a:t>
            </a:r>
            <a:r>
              <a:rPr lang="en-US" dirty="0"/>
              <a:t> and resources</a:t>
            </a:r>
          </a:p>
          <a:p>
            <a:pPr lvl="1"/>
            <a:r>
              <a:rPr lang="en-US" dirty="0"/>
              <a:t>Create a very large distributed repository of EO data close to compute resources</a:t>
            </a:r>
          </a:p>
          <a:p>
            <a:pPr lvl="1"/>
            <a:r>
              <a:rPr lang="en-US" dirty="0"/>
              <a:t>EO data will be FAIR through the federation</a:t>
            </a:r>
          </a:p>
          <a:p>
            <a:pPr lvl="1"/>
            <a:r>
              <a:rPr lang="en-US" dirty="0"/>
              <a:t>Federation services accessible through the EOSC Portal</a:t>
            </a:r>
          </a:p>
          <a:p>
            <a:r>
              <a:rPr lang="en-US" dirty="0"/>
              <a:t>C-SCALE federation will be co-designed with researchers</a:t>
            </a:r>
          </a:p>
          <a:p>
            <a:r>
              <a:rPr lang="en-US" dirty="0"/>
              <a:t>Large amount of resources available through the Virtual Access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C3AA7-48A0-41E9-B833-3EB6F8E81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49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08C2E8-F38B-4224-A801-B09FB7FB5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824" y="4200808"/>
            <a:ext cx="9121036" cy="1647731"/>
          </a:xfrm>
        </p:spPr>
        <p:txBody>
          <a:bodyPr>
            <a:noAutofit/>
          </a:bodyPr>
          <a:lstStyle/>
          <a:p>
            <a:endParaRPr lang="en-GB" sz="1600" dirty="0"/>
          </a:p>
          <a:p>
            <a:endParaRPr lang="en-GB" sz="1600" dirty="0"/>
          </a:p>
          <a:p>
            <a:r>
              <a:rPr lang="en-GB" sz="1400" b="1">
                <a:solidFill>
                  <a:srgbClr val="2A4999"/>
                </a:solidFill>
              </a:rPr>
              <a:t>C-SCALE </a:t>
            </a:r>
            <a:r>
              <a:rPr lang="en-GB" sz="1400" b="1" dirty="0">
                <a:solidFill>
                  <a:srgbClr val="2A4999"/>
                </a:solidFill>
              </a:rPr>
              <a:t>Contact information:</a:t>
            </a:r>
          </a:p>
          <a:p>
            <a:r>
              <a:rPr lang="en-GB" sz="1400" u="sng" dirty="0">
                <a:hlinkClick r:id="rId2"/>
              </a:rPr>
              <a:t>info@c-scale.eu</a:t>
            </a:r>
            <a:r>
              <a:rPr lang="en-GB" sz="1400" dirty="0"/>
              <a:t> | </a:t>
            </a:r>
            <a:r>
              <a:rPr lang="en-GB" sz="1400" dirty="0">
                <a:hlinkClick r:id="rId3"/>
              </a:rPr>
              <a:t>http://c-scale.eu/</a:t>
            </a:r>
            <a:endParaRPr lang="en-GB" sz="1400" dirty="0"/>
          </a:p>
          <a:p>
            <a:r>
              <a:rPr lang="en-GB" sz="1400" dirty="0"/>
              <a:t>C-SCALE Project coordinator: </a:t>
            </a:r>
          </a:p>
          <a:p>
            <a:r>
              <a:rPr lang="en-GB" sz="1400" dirty="0"/>
              <a:t>Charis Chatzikyriakou, EODC, charis.chatzikyriakou@eodc.eu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7597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3617-DB0A-4E2E-BD83-F8837797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Copernicus | 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F485-ADF9-444D-AAEC-2A1CCB49A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EU Copernicus programme has established itself globally as the predominant spatial data provider.</a:t>
            </a:r>
          </a:p>
          <a:p>
            <a:pPr>
              <a:lnSpc>
                <a:spcPct val="100000"/>
              </a:lnSpc>
            </a:pPr>
            <a:r>
              <a:rPr lang="en-GB" dirty="0"/>
              <a:t>There is no single European processing back-end that serves (or will any time soon serve) all datasets of interest to the scientific community.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hampers the integration of these data sources in science and monitoring applications, particularly when expanding the applications to regional, continental and global scales. </a:t>
            </a:r>
          </a:p>
          <a:p>
            <a:pPr>
              <a:lnSpc>
                <a:spcPct val="100000"/>
              </a:lnSpc>
            </a:pPr>
            <a:r>
              <a:rPr lang="en-GB" dirty="0"/>
              <a:t>Big (Copernicus) Data Analytics require a federated infrastructure with a core cloud computing and storage architecture optimised for very large data handling and fast user query response.</a:t>
            </a:r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A6336-DC25-47B0-B0D9-A92A5FB6B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94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9962-7D27-4340-A775-51F76F89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</a:t>
            </a:r>
            <a:r>
              <a:rPr lang="en-GB" b="1" dirty="0"/>
              <a:t>opernicus – </a:t>
            </a:r>
            <a:r>
              <a:rPr lang="en-GB" b="1" dirty="0" err="1"/>
              <a:t>eo</a:t>
            </a:r>
            <a:r>
              <a:rPr lang="en-GB" b="1" u="sng" dirty="0" err="1"/>
              <a:t>SC</a:t>
            </a:r>
            <a:r>
              <a:rPr lang="en-GB" b="1" dirty="0"/>
              <a:t> </a:t>
            </a:r>
            <a:r>
              <a:rPr lang="en-GB" b="1" u="sng" dirty="0" err="1"/>
              <a:t>A</a:t>
            </a:r>
            <a:r>
              <a:rPr lang="en-GB" b="1" dirty="0" err="1"/>
              <a:t>na</a:t>
            </a:r>
            <a:r>
              <a:rPr lang="en-GB" b="1" u="sng" dirty="0" err="1"/>
              <a:t>L</a:t>
            </a:r>
            <a:r>
              <a:rPr lang="en-GB" b="1" dirty="0" err="1"/>
              <a:t>ytics</a:t>
            </a:r>
            <a:r>
              <a:rPr lang="en-GB" b="1" dirty="0"/>
              <a:t> </a:t>
            </a:r>
            <a:r>
              <a:rPr lang="en-GB" b="1" u="sng" dirty="0"/>
              <a:t>E</a:t>
            </a:r>
            <a:r>
              <a:rPr lang="en-GB" b="1" dirty="0"/>
              <a:t>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64F3E-207A-4D96-9AEA-9457E1110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2A4999"/>
                </a:solidFill>
              </a:rPr>
              <a:t>Vision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To empower European researchers, institutions and initiatives to easily discover, access, process, analyse and share Copernicus data, tools, resources and services in a way that can be </a:t>
            </a:r>
            <a:r>
              <a:rPr lang="en-GB" dirty="0"/>
              <a:t>seamlessly integrated into their processes and research practices.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2A4999"/>
                </a:solidFill>
              </a:rPr>
              <a:t>Mission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The C-SCALE (Copernicus </a:t>
            </a:r>
            <a:r>
              <a:rPr lang="en-GB" dirty="0" err="1">
                <a:solidFill>
                  <a:schemeClr val="tx1"/>
                </a:solidFill>
              </a:rPr>
              <a:t>eoSC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AnaLytics</a:t>
            </a:r>
            <a:r>
              <a:rPr lang="en-GB" dirty="0">
                <a:solidFill>
                  <a:schemeClr val="tx1"/>
                </a:solidFill>
              </a:rPr>
              <a:t> Engine) project will</a:t>
            </a:r>
            <a:r>
              <a:rPr lang="en-GB" dirty="0"/>
              <a:t> deliver a pan-European federated data and computing infrastructure for Copernicus to the EOSC Portal. </a:t>
            </a:r>
            <a:r>
              <a:rPr lang="en-GB" dirty="0">
                <a:solidFill>
                  <a:schemeClr val="tx1"/>
                </a:solidFill>
              </a:rPr>
              <a:t>The open platform will integrate cross-disciplinary EOSC services, ensuring interoperability between distributed data </a:t>
            </a:r>
            <a:r>
              <a:rPr lang="en-GB" dirty="0" err="1">
                <a:solidFill>
                  <a:schemeClr val="tx1"/>
                </a:solidFill>
              </a:rPr>
              <a:t>catalogs</a:t>
            </a:r>
            <a:r>
              <a:rPr lang="en-GB" dirty="0">
                <a:solidFill>
                  <a:schemeClr val="tx1"/>
                </a:solidFill>
              </a:rPr>
              <a:t>, computational tools and infrastructure. In doing so, the federation will increase the service offer of the EOSC Portal </a:t>
            </a:r>
            <a:r>
              <a:rPr lang="en-GB" dirty="0"/>
              <a:t>providing state-of-the-art research enabling services to its users.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9193C-42D2-4A9D-BFC9-4AD4F290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2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14E2-4764-48B3-9CB3-13608625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High level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0BB8-0E6F-43C3-90AE-972FA436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The project will </a:t>
            </a:r>
            <a:r>
              <a:rPr lang="en-GB" b="1" dirty="0">
                <a:solidFill>
                  <a:srgbClr val="2A4999"/>
                </a:solidFill>
              </a:rPr>
              <a:t>integrate EOSC services to federate pan-European computing and data resources for Copernicus</a:t>
            </a:r>
            <a:r>
              <a:rPr lang="en-GB" dirty="0"/>
              <a:t>, including resources from, inter alia, the Copernicus DIAS, the Collaborative Ground Segments and the European Open Science Cloud.</a:t>
            </a: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2A4999"/>
                </a:solidFill>
              </a:rPr>
              <a:t>Users will contribute to the functional design </a:t>
            </a:r>
            <a:r>
              <a:rPr lang="en-GB" dirty="0"/>
              <a:t>of the federation by deploying mature services (TRL&gt;8) and providing feedback on the user experience via the C-SCALE User Forum. </a:t>
            </a:r>
          </a:p>
          <a:p>
            <a:pPr>
              <a:lnSpc>
                <a:spcPct val="110000"/>
              </a:lnSpc>
            </a:pPr>
            <a:r>
              <a:rPr lang="en-GB" dirty="0"/>
              <a:t>The project will </a:t>
            </a:r>
            <a:r>
              <a:rPr lang="en-GB" b="1" dirty="0">
                <a:solidFill>
                  <a:srgbClr val="2A4999"/>
                </a:solidFill>
              </a:rPr>
              <a:t>provide an architecture blueprint and onboarding process</a:t>
            </a:r>
            <a:r>
              <a:rPr lang="en-GB" dirty="0"/>
              <a:t>, including training material, </a:t>
            </a:r>
            <a:r>
              <a:rPr lang="en-GB" b="1" dirty="0">
                <a:solidFill>
                  <a:srgbClr val="2A4999"/>
                </a:solidFill>
              </a:rPr>
              <a:t>to scale the federation beyond the project partners.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99674-3C64-4233-881B-534EB0F60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82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9542-F373-4CB1-B2EA-9A912038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b="1" dirty="0"/>
              <a:t>The C-SCALE </a:t>
            </a:r>
            <a:r>
              <a:rPr lang="en-GB" b="1" dirty="0"/>
              <a:t>ambition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6C51F-773A-408A-A48B-601FB95E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2A4999"/>
                </a:solidFill>
              </a:rPr>
              <a:t>Federate European EO</a:t>
            </a:r>
            <a:r>
              <a:rPr lang="en-GB" dirty="0"/>
              <a:t> (</a:t>
            </a:r>
            <a:r>
              <a:rPr lang="en-GB" dirty="0" err="1"/>
              <a:t>DIASes</a:t>
            </a:r>
            <a:r>
              <a:rPr lang="en-GB" dirty="0"/>
              <a:t>, </a:t>
            </a:r>
            <a:r>
              <a:rPr lang="en-GB" dirty="0" err="1"/>
              <a:t>CollG</a:t>
            </a:r>
            <a:r>
              <a:rPr lang="en-GB" dirty="0"/>
              <a:t> nodes, etc.) </a:t>
            </a:r>
            <a:r>
              <a:rPr lang="en-GB" b="1" dirty="0">
                <a:solidFill>
                  <a:srgbClr val="2A4999"/>
                </a:solidFill>
              </a:rPr>
              <a:t>and e-Infrastructure services</a:t>
            </a:r>
            <a:r>
              <a:rPr lang="en-GB" dirty="0"/>
              <a:t> to support Copernicus research and operations.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2A4999"/>
                </a:solidFill>
              </a:rPr>
              <a:t>The C-SCALE consortium brings together expertise from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2A4999"/>
                </a:solidFill>
              </a:rPr>
              <a:t>EO sector: </a:t>
            </a:r>
          </a:p>
          <a:p>
            <a:pPr marL="0" indent="0">
              <a:buNone/>
            </a:pPr>
            <a:r>
              <a:rPr lang="en-GB" dirty="0"/>
              <a:t>EODC, </a:t>
            </a:r>
            <a:r>
              <a:rPr lang="en-GB" dirty="0" err="1"/>
              <a:t>Deltares</a:t>
            </a:r>
            <a:r>
              <a:rPr lang="en-GB" dirty="0"/>
              <a:t>, VITO, </a:t>
            </a:r>
            <a:r>
              <a:rPr lang="en-GB" dirty="0" err="1"/>
              <a:t>CloudFerro</a:t>
            </a:r>
            <a:r>
              <a:rPr lang="en-GB" dirty="0"/>
              <a:t>, TU Wien, CESNET, GRNET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2A4999"/>
                </a:solidFill>
              </a:rPr>
              <a:t>e-Infrastructure: </a:t>
            </a:r>
          </a:p>
          <a:p>
            <a:pPr marL="0" indent="0">
              <a:buNone/>
            </a:pPr>
            <a:r>
              <a:rPr lang="en-GB" dirty="0"/>
              <a:t>EGI, CESNET, INFN, </a:t>
            </a:r>
            <a:r>
              <a:rPr lang="en-GB" dirty="0" err="1"/>
              <a:t>SURFsara</a:t>
            </a:r>
            <a:r>
              <a:rPr lang="en-GB" dirty="0"/>
              <a:t>, GRNET, INCD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AB1DA-A2F0-4959-8AA3-EEDF372B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50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5A6D-D99A-42A2-A888-D5BF1CF1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C-SCALE services in EOSC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6D119-ACAA-43A6-85F5-D45C06782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Suite of three services</a:t>
            </a:r>
          </a:p>
          <a:p>
            <a:r>
              <a:rPr lang="en-GB" dirty="0"/>
              <a:t>C-SCALE EO </a:t>
            </a:r>
            <a:r>
              <a:rPr lang="en-GB" b="1" dirty="0">
                <a:solidFill>
                  <a:srgbClr val="2A4999"/>
                </a:solidFill>
              </a:rPr>
              <a:t>Data</a:t>
            </a:r>
            <a:r>
              <a:rPr lang="en-GB" dirty="0"/>
              <a:t> Archive</a:t>
            </a:r>
          </a:p>
          <a:p>
            <a:pPr lvl="1"/>
            <a:r>
              <a:rPr lang="en-GB" dirty="0"/>
              <a:t>provide access to a large C-SCALE EO data archive</a:t>
            </a:r>
          </a:p>
          <a:p>
            <a:r>
              <a:rPr lang="en-GB" dirty="0"/>
              <a:t>C-SCALE </a:t>
            </a:r>
            <a:r>
              <a:rPr lang="en-GB" b="1" dirty="0">
                <a:solidFill>
                  <a:srgbClr val="2A4999"/>
                </a:solidFill>
              </a:rPr>
              <a:t>Compute</a:t>
            </a:r>
            <a:r>
              <a:rPr lang="en-GB" dirty="0"/>
              <a:t> services</a:t>
            </a:r>
          </a:p>
          <a:p>
            <a:pPr lvl="1"/>
            <a:r>
              <a:rPr lang="en-GB" dirty="0"/>
              <a:t>compute services integrated with the C-SCALE EO Data archive</a:t>
            </a:r>
          </a:p>
          <a:p>
            <a:r>
              <a:rPr lang="en-GB" dirty="0"/>
              <a:t>C-SCALE EO </a:t>
            </a:r>
            <a:r>
              <a:rPr lang="en-GB" b="1" dirty="0">
                <a:solidFill>
                  <a:srgbClr val="2A4999"/>
                </a:solidFill>
              </a:rPr>
              <a:t>Analytics</a:t>
            </a:r>
            <a:r>
              <a:rPr lang="en-GB" dirty="0"/>
              <a:t> platforms</a:t>
            </a:r>
          </a:p>
          <a:p>
            <a:pPr lvl="1"/>
            <a:r>
              <a:rPr lang="en-GB" dirty="0"/>
              <a:t>set of analytics platforms that can be deployed on top of the C-SCALE EO data archive and compute services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C-SCALE federation services will be available in the EOSC Portal around mid 2022.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9C653-005C-471C-9B25-4970EABB7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C9C44E6C-1724-48CB-8665-4D1DA171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002" y="809826"/>
            <a:ext cx="3019602" cy="11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4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A087-3728-4E47-9644-7EDD83BF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7E20-BABA-4867-972F-23EE1F8C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48813"/>
            <a:ext cx="5257800" cy="452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2A4999"/>
                </a:solidFill>
              </a:rPr>
              <a:t>Role:</a:t>
            </a:r>
          </a:p>
          <a:p>
            <a:pPr lvl="1"/>
            <a:r>
              <a:rPr lang="en-GB" dirty="0"/>
              <a:t>Validate and optimise C-SCALE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2A4999"/>
                </a:solidFill>
              </a:rPr>
              <a:t>Benefit for use cases:</a:t>
            </a:r>
          </a:p>
          <a:p>
            <a:pPr lvl="1"/>
            <a:r>
              <a:rPr lang="en-GB" dirty="0"/>
              <a:t>Cloud agnostic</a:t>
            </a:r>
          </a:p>
          <a:p>
            <a:pPr lvl="1"/>
            <a:r>
              <a:rPr lang="en-GB" dirty="0"/>
              <a:t>Independence from commercial, closed, non-EU providers</a:t>
            </a:r>
          </a:p>
          <a:p>
            <a:pPr lvl="1"/>
            <a:r>
              <a:rPr lang="en-GB" dirty="0"/>
              <a:t>Cross- / inter-disciplinary exposure</a:t>
            </a:r>
          </a:p>
          <a:p>
            <a:pPr lvl="1"/>
            <a:r>
              <a:rPr lang="en-GB" dirty="0" err="1"/>
              <a:t>FAIRer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7B950-D6E2-48F8-8EF7-F394BBC86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C52771D-3488-4909-803B-110B6B53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6" y="1648813"/>
            <a:ext cx="5090601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19EC-40F5-459D-BA6F-C4972871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 case #1: </a:t>
            </a:r>
            <a:r>
              <a:rPr lang="en-GB" b="1" dirty="0" err="1"/>
              <a:t>Aquamonitor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03E5-05B9-4AD7-826E-2846D936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589"/>
            <a:ext cx="4132152" cy="4874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Objectives</a:t>
            </a:r>
          </a:p>
          <a:p>
            <a:r>
              <a:rPr lang="en-GB" sz="2400" dirty="0"/>
              <a:t>Mapping of surface water changes globally</a:t>
            </a:r>
          </a:p>
          <a:p>
            <a:r>
              <a:rPr lang="en-GB" sz="2400" dirty="0"/>
              <a:t>Web app to explore surface water mask and changes</a:t>
            </a:r>
          </a:p>
          <a:p>
            <a:r>
              <a:rPr lang="en-GB" sz="2400" dirty="0"/>
              <a:t>Replicate functionality implemented using Google Earth Engine using EOSC infrastructure (or use hybrid approach)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8BE3E-24AB-453B-9ABE-A275F760C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E5336-612C-4232-9E12-C62CF74C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292" y="1551445"/>
            <a:ext cx="6675749" cy="375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F4FBA4-6399-4193-8708-6001AC903982}"/>
              </a:ext>
            </a:extLst>
          </p:cNvPr>
          <p:cNvSpPr/>
          <p:nvPr/>
        </p:nvSpPr>
        <p:spPr>
          <a:xfrm>
            <a:off x="6757821" y="5429295"/>
            <a:ext cx="3596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https://aqua-monitor.appspot.com/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85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8E37-BB99-4AD9-8FE8-E5BEB9FB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 case #2: </a:t>
            </a:r>
            <a:r>
              <a:rPr lang="en-GB" b="1" dirty="0" err="1"/>
              <a:t>WaterWatch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8AF6A-DBF3-4416-8780-DF3CD4E6C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Near</a:t>
            </a:r>
            <a:r>
              <a:rPr lang="de-DE" dirty="0"/>
              <a:t>-real-time </a:t>
            </a:r>
            <a:r>
              <a:rPr lang="de-DE" dirty="0" err="1"/>
              <a:t>updates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availability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foor</a:t>
            </a:r>
            <a:r>
              <a:rPr lang="de-DE" dirty="0"/>
              <a:t> 100k – 1M </a:t>
            </a:r>
            <a:r>
              <a:rPr lang="de-DE" dirty="0" err="1"/>
              <a:t>reservoirs</a:t>
            </a:r>
            <a:r>
              <a:rPr lang="de-DE" dirty="0"/>
              <a:t> (</a:t>
            </a:r>
            <a:r>
              <a:rPr lang="de-DE" dirty="0" err="1"/>
              <a:t>lakes</a:t>
            </a:r>
            <a:r>
              <a:rPr lang="de-DE" dirty="0"/>
              <a:t>, </a:t>
            </a:r>
            <a:r>
              <a:rPr lang="de-DE" dirty="0" err="1"/>
              <a:t>rivers</a:t>
            </a:r>
            <a:r>
              <a:rPr lang="de-DE" dirty="0"/>
              <a:t>, </a:t>
            </a:r>
            <a:r>
              <a:rPr lang="de-DE" dirty="0" err="1"/>
              <a:t>wetlands</a:t>
            </a:r>
            <a:r>
              <a:rPr lang="de-DE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9D42-CA06-4233-BC93-E2CA32B59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6D159A-995C-4044-91BE-FEC10D0C0044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60F35-5DD6-4C94-836E-C4D119D84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09" y="2242669"/>
            <a:ext cx="6518957" cy="365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A3188-48EF-4657-9EBF-028C0E483A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434" y="4767970"/>
            <a:ext cx="4090788" cy="134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2AA26-C46F-4BAF-B6B9-72C0F4626C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954" y="5480055"/>
            <a:ext cx="1301058" cy="126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Theewaterskloof Dam">
            <a:hlinkClick r:id="" action="ppaction://media"/>
            <a:extLst>
              <a:ext uri="{FF2B5EF4-FFF2-40B4-BE49-F238E27FC236}">
                <a16:creationId xmlns:a16="http://schemas.microsoft.com/office/drawing/2014/main" id="{77AE3FFD-3A30-40A4-AC16-1CDFDE6DFA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3433" y="2263931"/>
            <a:ext cx="4090787" cy="230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3E35C4-8978-4BA8-B8BB-4C0290FD00CE}"/>
              </a:ext>
            </a:extLst>
          </p:cNvPr>
          <p:cNvSpPr/>
          <p:nvPr/>
        </p:nvSpPr>
        <p:spPr>
          <a:xfrm>
            <a:off x="580178" y="60003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Users: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managers</a:t>
            </a:r>
            <a:r>
              <a:rPr lang="de-DE" dirty="0"/>
              <a:t>, </a:t>
            </a:r>
            <a:r>
              <a:rPr lang="de-DE" dirty="0" err="1"/>
              <a:t>agriculture</a:t>
            </a:r>
            <a:r>
              <a:rPr lang="de-DE" dirty="0"/>
              <a:t>, hydropower, </a:t>
            </a:r>
            <a:r>
              <a:rPr lang="de-DE" dirty="0" err="1"/>
              <a:t>droughts</a:t>
            </a:r>
            <a:r>
              <a:rPr lang="de-DE" dirty="0"/>
              <a:t>/</a:t>
            </a:r>
            <a:r>
              <a:rPr lang="de-DE" dirty="0" err="1"/>
              <a:t>floods</a:t>
            </a:r>
            <a:r>
              <a:rPr lang="de-DE" dirty="0"/>
              <a:t>, </a:t>
            </a:r>
            <a:r>
              <a:rPr lang="de-DE" dirty="0" err="1"/>
              <a:t>insurances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2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48046E1D20E498DC000286281D8DC" ma:contentTypeVersion="12" ma:contentTypeDescription="Create a new document." ma:contentTypeScope="" ma:versionID="d1889853fbbd391d8daabc54fd0baa58">
  <xsd:schema xmlns:xsd="http://www.w3.org/2001/XMLSchema" xmlns:xs="http://www.w3.org/2001/XMLSchema" xmlns:p="http://schemas.microsoft.com/office/2006/metadata/properties" xmlns:ns2="332694a9-dfed-4aec-99d0-3618a2bf736c" xmlns:ns3="c8db68b2-52af-476f-b0a6-351b7fc52d82" targetNamespace="http://schemas.microsoft.com/office/2006/metadata/properties" ma:root="true" ma:fieldsID="5aeaff4e5ecdecf5e5db506d42400cd1" ns2:_="" ns3:_="">
    <xsd:import namespace="332694a9-dfed-4aec-99d0-3618a2bf736c"/>
    <xsd:import namespace="c8db68b2-52af-476f-b0a6-351b7fc52d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694a9-dfed-4aec-99d0-3618a2bf73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b68b2-52af-476f-b0a6-351b7fc52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CBFB5D-6075-40C9-8F52-B3F68BF3B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2694a9-dfed-4aec-99d0-3618a2bf736c"/>
    <ds:schemaRef ds:uri="c8db68b2-52af-476f-b0a6-351b7fc52d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AB5971-DFD4-4439-9A69-9D3FCD99F7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D2256-55A1-402C-9734-19F458E744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1103</Words>
  <Application>Microsoft Macintosh PowerPoint</Application>
  <PresentationFormat>Panorámica</PresentationFormat>
  <Paragraphs>200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Custom Design</vt:lpstr>
      <vt:lpstr>Copernicus - eoSC AnaLytics Engine</vt:lpstr>
      <vt:lpstr>Copernicus | Problem Statement</vt:lpstr>
      <vt:lpstr>Copernicus – eoSC AnaLytics Engine</vt:lpstr>
      <vt:lpstr>High level objectives</vt:lpstr>
      <vt:lpstr>The C-SCALE ambition</vt:lpstr>
      <vt:lpstr>C-SCALE services in EOSC</vt:lpstr>
      <vt:lpstr>Use cases</vt:lpstr>
      <vt:lpstr>Use case #1: Aquamonitor</vt:lpstr>
      <vt:lpstr>Use case #2: WaterWatch</vt:lpstr>
      <vt:lpstr>Use case #3: HiSea</vt:lpstr>
      <vt:lpstr>Further use cases</vt:lpstr>
      <vt:lpstr>C-SCALE Virtual Access resources</vt:lpstr>
      <vt:lpstr>Conclusion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Charis Chatzikyriakou</dc:creator>
  <cp:lastModifiedBy>Elisa Cauhé</cp:lastModifiedBy>
  <cp:revision>45</cp:revision>
  <dcterms:created xsi:type="dcterms:W3CDTF">2021-01-12T21:53:13Z</dcterms:created>
  <dcterms:modified xsi:type="dcterms:W3CDTF">2021-03-26T11:28:08Z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0x010100C8348046E1D20E498DC000286281D8DC</vt:lpwstr>
  </property>
</Properties>
</file>