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74" r:id="rId2"/>
    <p:sldId id="293" r:id="rId3"/>
    <p:sldId id="295" r:id="rId4"/>
    <p:sldId id="275" r:id="rId5"/>
    <p:sldId id="283" r:id="rId6"/>
    <p:sldId id="291" r:id="rId7"/>
    <p:sldId id="296" r:id="rId8"/>
    <p:sldId id="297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63528E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088" autoAdjust="0"/>
  </p:normalViewPr>
  <p:slideViewPr>
    <p:cSldViewPr>
      <p:cViewPr varScale="1">
        <p:scale>
          <a:sx n="76" d="100"/>
          <a:sy n="76" d="100"/>
        </p:scale>
        <p:origin x="86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25/03/2021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33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8009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27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383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653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134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4601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856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187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25/03/2021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pic>
        <p:nvPicPr>
          <p:cNvPr id="34" name="Obraz 33" descr="Obraz zawierający niebo, tło&#10;&#10;Opis wygenerowany automatycznie">
            <a:extLst>
              <a:ext uri="{FF2B5EF4-FFF2-40B4-BE49-F238E27FC236}">
                <a16:creationId xmlns:a16="http://schemas.microsoft.com/office/drawing/2014/main" id="{04CC2BBB-78D9-4320-8514-AD5902DF715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858" y="295711"/>
            <a:ext cx="2939586" cy="4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25/03/2021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pic>
        <p:nvPicPr>
          <p:cNvPr id="34" name="Obraz 33" descr="Obraz zawierający niebo, tło&#10;&#10;Opis wygenerowany automatycznie">
            <a:extLst>
              <a:ext uri="{FF2B5EF4-FFF2-40B4-BE49-F238E27FC236}">
                <a16:creationId xmlns:a16="http://schemas.microsoft.com/office/drawing/2014/main" id="{04CC2BBB-78D9-4320-8514-AD5902DF715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858" y="295711"/>
            <a:ext cx="2939586" cy="40482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D1156B3A-F5B2-41A7-8D86-A961A9E2D72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096" y="4484808"/>
            <a:ext cx="2159979" cy="1813010"/>
          </a:xfrm>
          <a:prstGeom prst="rect">
            <a:avLst/>
          </a:prstGeom>
        </p:spPr>
      </p:pic>
      <p:pic>
        <p:nvPicPr>
          <p:cNvPr id="36" name="Obraz 35" descr="Obraz zawierający obiekt, zegar, zegarek&#10;&#10;Opis wygenerowany przy bardzo wysokim poziomie pewności">
            <a:extLst>
              <a:ext uri="{FF2B5EF4-FFF2-40B4-BE49-F238E27FC236}">
                <a16:creationId xmlns:a16="http://schemas.microsoft.com/office/drawing/2014/main" id="{180A76A6-078B-46B4-89B5-492FFF2E640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085" y="35998"/>
            <a:ext cx="1579223" cy="232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5708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25/03/2021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3" r:id="rId3"/>
    <p:sldLayoutId id="2147483704" r:id="rId4"/>
    <p:sldLayoutId id="2147483709" r:id="rId5"/>
    <p:sldLayoutId id="2147483712" r:id="rId6"/>
    <p:sldLayoutId id="2147483711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ajewski@komanord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uardomic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pl-PL" sz="3600" dirty="0" err="1">
                <a:solidFill>
                  <a:srgbClr val="1C3046"/>
                </a:solidFill>
                <a:latin typeface="+mn-lt"/>
              </a:rPr>
              <a:t>Guardomic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– </a:t>
            </a:r>
            <a:r>
              <a:rPr lang="pl-PL" sz="3600" dirty="0" err="1">
                <a:solidFill>
                  <a:srgbClr val="1C3046"/>
                </a:solidFill>
                <a:latin typeface="+mn-lt"/>
              </a:rPr>
              <a:t>your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Bot </a:t>
            </a:r>
            <a:r>
              <a:rPr lang="pl-PL" sz="3600" dirty="0" err="1">
                <a:solidFill>
                  <a:srgbClr val="1C3046"/>
                </a:solidFill>
                <a:latin typeface="+mn-lt"/>
              </a:rPr>
              <a:t>Mitigation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Engine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50912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  <a:endParaRPr lang="en-GB" sz="1600" i="1" dirty="0">
              <a:solidFill>
                <a:srgbClr val="1C3046"/>
              </a:solidFill>
            </a:endParaRP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</a:t>
            </a:r>
            <a:r>
              <a:rPr lang="pl-PL" sz="1600" dirty="0">
                <a:solidFill>
                  <a:srgbClr val="1C3046"/>
                </a:solidFill>
              </a:rPr>
              <a:t>Koma Nord, </a:t>
            </a:r>
            <a:r>
              <a:rPr lang="pl-PL" sz="1600" dirty="0" err="1">
                <a:solidFill>
                  <a:srgbClr val="1C3046"/>
                </a:solidFill>
              </a:rPr>
              <a:t>Idego</a:t>
            </a:r>
            <a:r>
              <a:rPr lang="pl-PL" sz="1600" dirty="0">
                <a:solidFill>
                  <a:srgbClr val="1C3046"/>
                </a:solidFill>
              </a:rPr>
              <a:t>, PSNC, </a:t>
            </a:r>
            <a:r>
              <a:rPr lang="pl-PL" sz="1600" dirty="0" err="1">
                <a:solidFill>
                  <a:srgbClr val="1C3046"/>
                </a:solidFill>
              </a:rPr>
              <a:t>Cineca</a:t>
            </a:r>
            <a:endParaRPr lang="en-GB" sz="1600" dirty="0">
              <a:solidFill>
                <a:srgbClr val="1C3046"/>
              </a:solidFill>
            </a:endParaRPr>
          </a:p>
          <a:p>
            <a:r>
              <a:rPr lang="en-GB" sz="1600" dirty="0">
                <a:solidFill>
                  <a:srgbClr val="1C3046"/>
                </a:solidFill>
              </a:rPr>
              <a:t>Recipient Party: </a:t>
            </a:r>
            <a:r>
              <a:rPr lang="pl-PL" sz="1600" dirty="0">
                <a:solidFill>
                  <a:srgbClr val="1C3046"/>
                </a:solidFill>
              </a:rPr>
              <a:t>P</a:t>
            </a:r>
            <a:r>
              <a:rPr lang="en-GB" sz="1600" dirty="0" err="1">
                <a:solidFill>
                  <a:srgbClr val="1C3046"/>
                </a:solidFill>
              </a:rPr>
              <a:t>roject</a:t>
            </a:r>
            <a:r>
              <a:rPr lang="en-GB" sz="1600" dirty="0">
                <a:solidFill>
                  <a:srgbClr val="1C3046"/>
                </a:solidFill>
              </a:rPr>
              <a:t> consortium</a:t>
            </a:r>
            <a:endParaRPr lang="pl-PL" sz="1600" dirty="0">
              <a:solidFill>
                <a:srgbClr val="1C3046"/>
              </a:solidFill>
            </a:endParaRPr>
          </a:p>
          <a:p>
            <a:endParaRPr lang="pl-PL" sz="1600" dirty="0">
              <a:solidFill>
                <a:srgbClr val="1C3046"/>
              </a:solidFill>
            </a:endParaRPr>
          </a:p>
          <a:p>
            <a:r>
              <a:rPr lang="pl-PL" sz="1600" dirty="0" err="1">
                <a:solidFill>
                  <a:srgbClr val="1C3046"/>
                </a:solidFill>
              </a:rPr>
              <a:t>Contact</a:t>
            </a:r>
            <a:r>
              <a:rPr lang="pl-PL" sz="1600" dirty="0">
                <a:solidFill>
                  <a:srgbClr val="1C3046"/>
                </a:solidFill>
              </a:rPr>
              <a:t>: </a:t>
            </a:r>
            <a:r>
              <a:rPr lang="pl-PL" sz="1600" dirty="0">
                <a:solidFill>
                  <a:srgbClr val="0070C0"/>
                </a:solidFill>
                <a:hlinkClick r:id="rId3"/>
              </a:rPr>
              <a:t>adam.majewski@komanord.pl</a:t>
            </a:r>
            <a:r>
              <a:rPr lang="pl-PL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pl-PL" sz="1600" dirty="0" err="1">
                <a:solidFill>
                  <a:srgbClr val="1C3046"/>
                </a:solidFill>
              </a:rPr>
              <a:t>Website</a:t>
            </a:r>
            <a:r>
              <a:rPr lang="pl-PL" sz="1600" dirty="0">
                <a:solidFill>
                  <a:srgbClr val="1C3046"/>
                </a:solidFill>
              </a:rPr>
              <a:t>: </a:t>
            </a:r>
            <a:r>
              <a:rPr lang="pl-PL" sz="1600" dirty="0">
                <a:solidFill>
                  <a:srgbClr val="1C3046"/>
                </a:solidFill>
                <a:hlinkClick r:id="rId4"/>
              </a:rPr>
              <a:t>www.guardomic.eu</a:t>
            </a:r>
            <a:r>
              <a:rPr lang="pl-PL" sz="1600" dirty="0">
                <a:solidFill>
                  <a:srgbClr val="1C3046"/>
                </a:solidFill>
              </a:rPr>
              <a:t> </a:t>
            </a:r>
            <a:endParaRPr lang="en-GB" sz="1600" dirty="0">
              <a:solidFill>
                <a:srgbClr val="1C3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43625" y="1223273"/>
            <a:ext cx="3368199" cy="981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err="1">
                <a:solidFill>
                  <a:srgbClr val="63528E"/>
                </a:solidFill>
              </a:rPr>
              <a:t>Parties</a:t>
            </a:r>
            <a:r>
              <a:rPr lang="pl-PL" sz="2000" b="1" dirty="0">
                <a:solidFill>
                  <a:srgbClr val="63528E"/>
                </a:solidFill>
              </a:rPr>
              <a:t> </a:t>
            </a:r>
            <a:r>
              <a:rPr lang="pl-PL" sz="2000" b="1" dirty="0" err="1">
                <a:solidFill>
                  <a:srgbClr val="63528E"/>
                </a:solidFill>
              </a:rPr>
              <a:t>involved</a:t>
            </a:r>
            <a:r>
              <a:rPr lang="pl-PL" sz="2000" b="1" dirty="0">
                <a:solidFill>
                  <a:srgbClr val="63528E"/>
                </a:solidFill>
              </a:rPr>
              <a:t> in the </a:t>
            </a:r>
            <a:r>
              <a:rPr lang="pl-PL" sz="2000" b="1" dirty="0" err="1">
                <a:solidFill>
                  <a:srgbClr val="63528E"/>
                </a:solidFill>
              </a:rPr>
              <a:t>project</a:t>
            </a:r>
            <a:r>
              <a:rPr lang="pl-PL" sz="2000" b="1" dirty="0">
                <a:solidFill>
                  <a:srgbClr val="63528E"/>
                </a:solidFill>
              </a:rPr>
              <a:t>:</a:t>
            </a:r>
          </a:p>
          <a:p>
            <a:r>
              <a:rPr lang="pl-PL" sz="2800" b="1" dirty="0">
                <a:solidFill>
                  <a:srgbClr val="63528E"/>
                </a:solidFill>
              </a:rPr>
              <a:t> </a:t>
            </a:r>
          </a:p>
          <a:p>
            <a:r>
              <a:rPr lang="pl-PL" sz="2000" b="1" dirty="0">
                <a:solidFill>
                  <a:srgbClr val="63528E"/>
                </a:solidFill>
              </a:rPr>
              <a:t>Koma Nord Sp. z o.o.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143625" y="2282702"/>
            <a:ext cx="552843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>
                <a:solidFill>
                  <a:srgbClr val="63528E"/>
                </a:solidFill>
              </a:rPr>
              <a:t>IT Integrator </a:t>
            </a:r>
            <a:r>
              <a:rPr lang="pl-PL" sz="1600" dirty="0" err="1">
                <a:solidFill>
                  <a:srgbClr val="63528E"/>
                </a:solidFill>
              </a:rPr>
              <a:t>present</a:t>
            </a:r>
            <a:r>
              <a:rPr lang="pl-PL" sz="1600" dirty="0">
                <a:solidFill>
                  <a:srgbClr val="63528E"/>
                </a:solidFill>
              </a:rPr>
              <a:t> on the market </a:t>
            </a:r>
            <a:r>
              <a:rPr lang="pl-PL" sz="1600" dirty="0" err="1">
                <a:solidFill>
                  <a:srgbClr val="63528E"/>
                </a:solidFill>
              </a:rPr>
              <a:t>since</a:t>
            </a:r>
            <a:r>
              <a:rPr lang="pl-PL" sz="1600" dirty="0">
                <a:solidFill>
                  <a:srgbClr val="63528E"/>
                </a:solidFill>
              </a:rPr>
              <a:t> 1994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 err="1">
                <a:solidFill>
                  <a:srgbClr val="63528E"/>
                </a:solidFill>
              </a:rPr>
              <a:t>Over</a:t>
            </a:r>
            <a:r>
              <a:rPr lang="pl-PL" sz="1600" dirty="0">
                <a:solidFill>
                  <a:srgbClr val="63528E"/>
                </a:solidFill>
              </a:rPr>
              <a:t> 50 </a:t>
            </a:r>
            <a:r>
              <a:rPr lang="pl-PL" sz="1600" dirty="0" err="1">
                <a:solidFill>
                  <a:srgbClr val="63528E"/>
                </a:solidFill>
              </a:rPr>
              <a:t>employees</a:t>
            </a:r>
            <a:r>
              <a:rPr lang="pl-PL" sz="1600" dirty="0">
                <a:solidFill>
                  <a:srgbClr val="63528E"/>
                </a:solidFill>
              </a:rPr>
              <a:t>, </a:t>
            </a:r>
            <a:r>
              <a:rPr lang="pl-PL" sz="1600" dirty="0" err="1">
                <a:solidFill>
                  <a:srgbClr val="63528E"/>
                </a:solidFill>
              </a:rPr>
              <a:t>each</a:t>
            </a:r>
            <a:r>
              <a:rPr lang="pl-PL" sz="1600" dirty="0">
                <a:solidFill>
                  <a:srgbClr val="63528E"/>
                </a:solidFill>
              </a:rPr>
              <a:t> with</a:t>
            </a:r>
            <a:r>
              <a:rPr lang="en-US" sz="1600" dirty="0">
                <a:solidFill>
                  <a:srgbClr val="63528E"/>
                </a:solidFill>
              </a:rPr>
              <a:t> unique skills and experience 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en-US" sz="1600" dirty="0">
                <a:solidFill>
                  <a:srgbClr val="63528E"/>
                </a:solidFill>
              </a:rPr>
              <a:t>The company is run on a principle</a:t>
            </a:r>
            <a:r>
              <a:rPr lang="pl-PL" sz="1600" dirty="0">
                <a:solidFill>
                  <a:srgbClr val="63528E"/>
                </a:solidFill>
              </a:rPr>
              <a:t> </a:t>
            </a:r>
            <a:r>
              <a:rPr lang="en-US" sz="1600" dirty="0">
                <a:solidFill>
                  <a:srgbClr val="63528E"/>
                </a:solidFill>
              </a:rPr>
              <a:t>successive, safe growth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 err="1">
                <a:solidFill>
                  <a:srgbClr val="63528E"/>
                </a:solidFill>
              </a:rPr>
              <a:t>Focused</a:t>
            </a:r>
            <a:r>
              <a:rPr lang="pl-PL" sz="1600" dirty="0">
                <a:solidFill>
                  <a:srgbClr val="63528E"/>
                </a:solidFill>
              </a:rPr>
              <a:t> on </a:t>
            </a:r>
            <a:r>
              <a:rPr lang="pl-PL" sz="1600" dirty="0" err="1">
                <a:solidFill>
                  <a:srgbClr val="63528E"/>
                </a:solidFill>
              </a:rPr>
              <a:t>innovation</a:t>
            </a:r>
            <a:r>
              <a:rPr lang="pl-PL" sz="1600" dirty="0">
                <a:solidFill>
                  <a:srgbClr val="63528E"/>
                </a:solidFill>
              </a:rPr>
              <a:t> and </a:t>
            </a:r>
            <a:r>
              <a:rPr lang="pl-PL" sz="1600" dirty="0" err="1">
                <a:solidFill>
                  <a:srgbClr val="63528E"/>
                </a:solidFill>
              </a:rPr>
              <a:t>new</a:t>
            </a:r>
            <a:r>
              <a:rPr lang="pl-PL" sz="1600" dirty="0">
                <a:solidFill>
                  <a:srgbClr val="63528E"/>
                </a:solidFill>
              </a:rPr>
              <a:t> </a:t>
            </a:r>
            <a:r>
              <a:rPr lang="pl-PL" sz="1600" dirty="0" err="1">
                <a:solidFill>
                  <a:srgbClr val="63528E"/>
                </a:solidFill>
              </a:rPr>
              <a:t>challenges</a:t>
            </a:r>
            <a:endParaRPr lang="pl-PL" sz="1600" dirty="0">
              <a:solidFill>
                <a:srgbClr val="63528E"/>
              </a:solidFill>
            </a:endParaRPr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F53A75F0-3F06-46DF-9E07-A17127EDE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913176"/>
            <a:ext cx="3631994" cy="58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EAA89583-BD77-4661-99C9-3524FC413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225" y="3332810"/>
            <a:ext cx="2452961" cy="1471777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9B399971-036E-4844-84FC-C83AA92BE1AF}"/>
              </a:ext>
            </a:extLst>
          </p:cNvPr>
          <p:cNvSpPr/>
          <p:nvPr/>
        </p:nvSpPr>
        <p:spPr>
          <a:xfrm>
            <a:off x="1143625" y="3668589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63528E"/>
                </a:solidFill>
                <a:latin typeface="+mj-lt"/>
                <a:ea typeface="+mj-ea"/>
                <a:cs typeface="+mj-cs"/>
              </a:rPr>
              <a:t>IDEGO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E1F2182-9D8A-400A-8EF0-9CFF3237BE15}"/>
              </a:ext>
            </a:extLst>
          </p:cNvPr>
          <p:cNvSpPr/>
          <p:nvPr/>
        </p:nvSpPr>
        <p:spPr>
          <a:xfrm>
            <a:off x="1143625" y="4068699"/>
            <a:ext cx="560044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 err="1">
                <a:solidFill>
                  <a:srgbClr val="63528E"/>
                </a:solidFill>
              </a:rPr>
              <a:t>Present</a:t>
            </a:r>
            <a:r>
              <a:rPr lang="pl-PL" sz="1600" dirty="0">
                <a:solidFill>
                  <a:srgbClr val="63528E"/>
                </a:solidFill>
              </a:rPr>
              <a:t> on the market </a:t>
            </a:r>
            <a:r>
              <a:rPr lang="pl-PL" sz="1600" dirty="0" err="1">
                <a:solidFill>
                  <a:srgbClr val="63528E"/>
                </a:solidFill>
              </a:rPr>
              <a:t>since</a:t>
            </a:r>
            <a:r>
              <a:rPr lang="pl-PL" sz="1600" dirty="0">
                <a:solidFill>
                  <a:srgbClr val="63528E"/>
                </a:solidFill>
              </a:rPr>
              <a:t> 2010</a:t>
            </a:r>
            <a:endParaRPr lang="en-US" sz="16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en-US" sz="1600" dirty="0">
                <a:solidFill>
                  <a:srgbClr val="63528E"/>
                </a:solidFill>
              </a:rPr>
              <a:t>Custom </a:t>
            </a:r>
            <a:r>
              <a:rPr lang="pl-PL" sz="1600" dirty="0">
                <a:solidFill>
                  <a:srgbClr val="63528E"/>
                </a:solidFill>
              </a:rPr>
              <a:t>s</a:t>
            </a:r>
            <a:r>
              <a:rPr lang="en-US" sz="1600" dirty="0" err="1">
                <a:solidFill>
                  <a:srgbClr val="63528E"/>
                </a:solidFill>
              </a:rPr>
              <a:t>oftware</a:t>
            </a:r>
            <a:r>
              <a:rPr lang="en-US" sz="1600" dirty="0">
                <a:solidFill>
                  <a:srgbClr val="63528E"/>
                </a:solidFill>
              </a:rPr>
              <a:t> </a:t>
            </a:r>
            <a:r>
              <a:rPr lang="pl-PL" sz="1600" dirty="0">
                <a:solidFill>
                  <a:srgbClr val="63528E"/>
                </a:solidFill>
              </a:rPr>
              <a:t>d</a:t>
            </a:r>
            <a:r>
              <a:rPr lang="en-US" sz="1600" dirty="0" err="1">
                <a:solidFill>
                  <a:srgbClr val="63528E"/>
                </a:solidFill>
              </a:rPr>
              <a:t>evelopment</a:t>
            </a:r>
            <a:r>
              <a:rPr lang="en-US" sz="1600" dirty="0">
                <a:solidFill>
                  <a:srgbClr val="63528E"/>
                </a:solidFill>
              </a:rPr>
              <a:t> </a:t>
            </a:r>
            <a:r>
              <a:rPr lang="pl-PL" sz="1600" dirty="0">
                <a:solidFill>
                  <a:srgbClr val="63528E"/>
                </a:solidFill>
              </a:rPr>
              <a:t>c</a:t>
            </a:r>
            <a:r>
              <a:rPr lang="en-US" sz="1600" dirty="0" err="1">
                <a:solidFill>
                  <a:srgbClr val="63528E"/>
                </a:solidFill>
              </a:rPr>
              <a:t>ompany</a:t>
            </a:r>
            <a:endParaRPr lang="pl-PL" sz="16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>
                <a:solidFill>
                  <a:srgbClr val="63528E"/>
                </a:solidFill>
              </a:rPr>
              <a:t>O</a:t>
            </a:r>
            <a:r>
              <a:rPr lang="en-US" sz="1600" dirty="0" err="1">
                <a:solidFill>
                  <a:srgbClr val="63528E"/>
                </a:solidFill>
              </a:rPr>
              <a:t>ver</a:t>
            </a:r>
            <a:r>
              <a:rPr lang="en-US" sz="1600" dirty="0">
                <a:solidFill>
                  <a:srgbClr val="63528E"/>
                </a:solidFill>
              </a:rPr>
              <a:t> 70 professionals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1600" dirty="0" err="1">
                <a:solidFill>
                  <a:srgbClr val="63528E"/>
                </a:solidFill>
              </a:rPr>
              <a:t>Ready</a:t>
            </a:r>
            <a:r>
              <a:rPr lang="pl-PL" sz="1600" dirty="0">
                <a:solidFill>
                  <a:srgbClr val="63528E"/>
                </a:solidFill>
              </a:rPr>
              <a:t> to </a:t>
            </a:r>
            <a:r>
              <a:rPr lang="en-US" sz="1600" dirty="0">
                <a:solidFill>
                  <a:srgbClr val="63528E"/>
                </a:solidFill>
              </a:rPr>
              <a:t>help clients to build and scale their products and project teams</a:t>
            </a:r>
          </a:p>
        </p:txBody>
      </p:sp>
    </p:spTree>
    <p:extLst>
      <p:ext uri="{BB962C8B-B14F-4D97-AF65-F5344CB8AC3E}">
        <p14:creationId xmlns:p14="http://schemas.microsoft.com/office/powerpoint/2010/main" val="424835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12902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Parties</a:t>
            </a:r>
            <a:r>
              <a:rPr lang="pl-PL" sz="2800" b="1" dirty="0">
                <a:solidFill>
                  <a:srgbClr val="63528E"/>
                </a:solidFill>
              </a:rPr>
              <a:t> </a:t>
            </a:r>
            <a:r>
              <a:rPr lang="pl-PL" sz="2800" b="1" dirty="0" err="1">
                <a:solidFill>
                  <a:srgbClr val="63528E"/>
                </a:solidFill>
              </a:rPr>
              <a:t>involved</a:t>
            </a:r>
            <a:r>
              <a:rPr lang="pl-PL" sz="2800" b="1" dirty="0">
                <a:solidFill>
                  <a:srgbClr val="63528E"/>
                </a:solidFill>
              </a:rPr>
              <a:t> in the </a:t>
            </a:r>
            <a:r>
              <a:rPr lang="pl-PL" sz="2800" b="1" dirty="0" err="1">
                <a:solidFill>
                  <a:srgbClr val="63528E"/>
                </a:solidFill>
              </a:rPr>
              <a:t>project</a:t>
            </a:r>
            <a:r>
              <a:rPr lang="pl-PL" sz="2800" b="1" dirty="0">
                <a:solidFill>
                  <a:srgbClr val="63528E"/>
                </a:solidFill>
              </a:rPr>
              <a:t>:</a:t>
            </a:r>
          </a:p>
          <a:p>
            <a:endParaRPr lang="pl-PL" sz="2800" b="1" dirty="0">
              <a:solidFill>
                <a:srgbClr val="63528E"/>
              </a:solidFill>
            </a:endParaRPr>
          </a:p>
          <a:p>
            <a:r>
              <a:rPr lang="pl-PL" sz="2800" b="1" dirty="0">
                <a:solidFill>
                  <a:srgbClr val="63528E"/>
                </a:solidFill>
              </a:rPr>
              <a:t> PSNC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199456" y="2546178"/>
            <a:ext cx="65527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dirty="0">
                <a:solidFill>
                  <a:srgbClr val="63528E"/>
                </a:solidFill>
              </a:rPr>
              <a:t>I</a:t>
            </a:r>
            <a:r>
              <a:rPr lang="en-US" dirty="0" err="1">
                <a:solidFill>
                  <a:srgbClr val="63528E"/>
                </a:solidFill>
              </a:rPr>
              <a:t>nternationally</a:t>
            </a:r>
            <a:r>
              <a:rPr lang="en-US" dirty="0">
                <a:solidFill>
                  <a:srgbClr val="63528E"/>
                </a:solidFill>
              </a:rPr>
              <a:t> known node of the European Research Area in the field of IT infrastructure of science and an important R&amp;D center</a:t>
            </a:r>
            <a:endParaRPr lang="pl-PL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dirty="0">
                <a:solidFill>
                  <a:srgbClr val="63528E"/>
                </a:solidFill>
              </a:rPr>
              <a:t>The </a:t>
            </a:r>
            <a:r>
              <a:rPr lang="pl-PL" dirty="0" err="1">
                <a:solidFill>
                  <a:srgbClr val="63528E"/>
                </a:solidFill>
              </a:rPr>
              <a:t>biggest</a:t>
            </a:r>
            <a:r>
              <a:rPr lang="pl-PL" dirty="0">
                <a:solidFill>
                  <a:srgbClr val="63528E"/>
                </a:solidFill>
              </a:rPr>
              <a:t> HPC </a:t>
            </a:r>
            <a:r>
              <a:rPr lang="pl-PL" dirty="0" err="1">
                <a:solidFill>
                  <a:srgbClr val="63528E"/>
                </a:solidFill>
              </a:rPr>
              <a:t>center</a:t>
            </a:r>
            <a:r>
              <a:rPr lang="pl-PL" dirty="0">
                <a:solidFill>
                  <a:srgbClr val="63528E"/>
                </a:solidFill>
              </a:rPr>
              <a:t> in Poland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6793EA9-57DE-42BF-B0A0-CB2C2C2AF2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45" y="1503834"/>
            <a:ext cx="2800053" cy="1680032"/>
          </a:xfrm>
          <a:prstGeom prst="rect">
            <a:avLst/>
          </a:prstGeom>
        </p:spPr>
      </p:pic>
      <p:pic>
        <p:nvPicPr>
          <p:cNvPr id="3081" name="Picture 9" descr="https://www.cineca.it/themes/cineca/images/logo-cineca-alto-sx.png">
            <a:extLst>
              <a:ext uri="{FF2B5EF4-FFF2-40B4-BE49-F238E27FC236}">
                <a16:creationId xmlns:a16="http://schemas.microsoft.com/office/drawing/2014/main" id="{7E90189B-A014-41E0-9B11-A02601BED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898" y="3712747"/>
            <a:ext cx="2480145" cy="54359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D774202-DCBF-4669-A88B-F2F4445EB166}"/>
              </a:ext>
            </a:extLst>
          </p:cNvPr>
          <p:cNvSpPr txBox="1"/>
          <p:nvPr/>
        </p:nvSpPr>
        <p:spPr>
          <a:xfrm>
            <a:off x="1199456" y="4444511"/>
            <a:ext cx="6192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dirty="0">
                <a:solidFill>
                  <a:srgbClr val="63528E"/>
                </a:solidFill>
              </a:rPr>
              <a:t>O</a:t>
            </a:r>
            <a:r>
              <a:rPr lang="en-US" dirty="0">
                <a:solidFill>
                  <a:srgbClr val="63528E"/>
                </a:solidFill>
              </a:rPr>
              <a:t>ne of the Large Scale Facilities </a:t>
            </a:r>
            <a:r>
              <a:rPr lang="pl-PL" dirty="0">
                <a:solidFill>
                  <a:srgbClr val="63528E"/>
                </a:solidFill>
              </a:rPr>
              <a:t>in </a:t>
            </a:r>
            <a:r>
              <a:rPr lang="en-US" dirty="0">
                <a:solidFill>
                  <a:srgbClr val="63528E"/>
                </a:solidFill>
              </a:rPr>
              <a:t>Europe and a PRACE Tier-0 hosting site</a:t>
            </a:r>
            <a:endParaRPr lang="pl-PL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dirty="0">
                <a:solidFill>
                  <a:srgbClr val="63528E"/>
                </a:solidFill>
              </a:rPr>
              <a:t>L</a:t>
            </a:r>
            <a:r>
              <a:rPr lang="en-US" dirty="0" err="1">
                <a:solidFill>
                  <a:srgbClr val="63528E"/>
                </a:solidFill>
              </a:rPr>
              <a:t>argest</a:t>
            </a:r>
            <a:r>
              <a:rPr lang="en-US" dirty="0">
                <a:solidFill>
                  <a:srgbClr val="63528E"/>
                </a:solidFill>
              </a:rPr>
              <a:t> Italian computing </a:t>
            </a:r>
            <a:r>
              <a:rPr lang="en-US" dirty="0" err="1">
                <a:solidFill>
                  <a:srgbClr val="63528E"/>
                </a:solidFill>
              </a:rPr>
              <a:t>centre</a:t>
            </a:r>
            <a:r>
              <a:rPr lang="en-US" dirty="0">
                <a:solidFill>
                  <a:srgbClr val="63528E"/>
                </a:solidFill>
              </a:rPr>
              <a:t>, one of the most important worldwide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endParaRPr lang="pl-PL" dirty="0">
              <a:solidFill>
                <a:srgbClr val="63528E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3A24FA6-FDE8-4209-BB8D-BD930CC179D1}"/>
              </a:ext>
            </a:extLst>
          </p:cNvPr>
          <p:cNvSpPr/>
          <p:nvPr/>
        </p:nvSpPr>
        <p:spPr>
          <a:xfrm>
            <a:off x="1136002" y="3856080"/>
            <a:ext cx="1240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63528E"/>
                </a:solidFill>
                <a:latin typeface="+mj-lt"/>
                <a:ea typeface="+mj-ea"/>
                <a:cs typeface="+mj-cs"/>
              </a:rPr>
              <a:t>CINECA</a:t>
            </a:r>
          </a:p>
        </p:txBody>
      </p:sp>
    </p:spTree>
    <p:extLst>
      <p:ext uri="{BB962C8B-B14F-4D97-AF65-F5344CB8AC3E}">
        <p14:creationId xmlns:p14="http://schemas.microsoft.com/office/powerpoint/2010/main" val="180302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3E8596F4-6B46-45C4-A3E4-8520DD7F20A5}"/>
              </a:ext>
            </a:extLst>
          </p:cNvPr>
          <p:cNvSpPr txBox="1">
            <a:spLocks/>
          </p:cNvSpPr>
          <p:nvPr/>
        </p:nvSpPr>
        <p:spPr>
          <a:xfrm>
            <a:off x="1090863" y="1191342"/>
            <a:ext cx="10010273" cy="1152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 err="1">
                <a:solidFill>
                  <a:srgbClr val="63528E"/>
                </a:solidFill>
                <a:latin typeface="+mn-lt"/>
              </a:rPr>
              <a:t>Guardomic</a:t>
            </a:r>
            <a:r>
              <a:rPr lang="pl-PL" sz="3200" b="1" dirty="0">
                <a:solidFill>
                  <a:srgbClr val="63528E"/>
                </a:solidFill>
                <a:latin typeface="+mn-lt"/>
              </a:rPr>
              <a:t> - </a:t>
            </a:r>
            <a:r>
              <a:rPr lang="en-US" sz="3200" b="1" dirty="0">
                <a:solidFill>
                  <a:srgbClr val="63528E"/>
                </a:solidFill>
                <a:latin typeface="+mn-lt"/>
              </a:rPr>
              <a:t>Your Bot Defense</a:t>
            </a:r>
            <a:endParaRPr lang="pl-PL" sz="3200" b="1" dirty="0">
              <a:solidFill>
                <a:srgbClr val="63528E"/>
              </a:solidFill>
              <a:latin typeface="+mn-lt"/>
            </a:endParaRPr>
          </a:p>
          <a:p>
            <a:pPr algn="ctr"/>
            <a:r>
              <a:rPr lang="pl-PL" sz="2400" b="1" dirty="0">
                <a:solidFill>
                  <a:srgbClr val="63528E"/>
                </a:solidFill>
              </a:rPr>
              <a:t>w</a:t>
            </a:r>
            <a:r>
              <a:rPr lang="en-US" sz="2400" b="1" dirty="0">
                <a:solidFill>
                  <a:srgbClr val="63528E"/>
                </a:solidFill>
              </a:rPr>
              <a:t>hat is </a:t>
            </a:r>
            <a:r>
              <a:rPr lang="en-US" sz="2400" b="1" dirty="0" err="1">
                <a:solidFill>
                  <a:srgbClr val="63528E"/>
                </a:solidFill>
              </a:rPr>
              <a:t>Guardomic</a:t>
            </a:r>
            <a:r>
              <a:rPr lang="en-US" sz="2400" b="1" dirty="0">
                <a:solidFill>
                  <a:srgbClr val="63528E"/>
                </a:solidFill>
              </a:rPr>
              <a:t>?</a:t>
            </a:r>
            <a:r>
              <a:rPr lang="en-US" sz="1600" dirty="0">
                <a:solidFill>
                  <a:srgbClr val="63528E"/>
                </a:solidFill>
              </a:rPr>
              <a:t> </a:t>
            </a:r>
            <a:br>
              <a:rPr lang="en-US" sz="3200" dirty="0"/>
            </a:br>
            <a:endParaRPr lang="pl-PL" sz="3200" b="1" dirty="0">
              <a:solidFill>
                <a:srgbClr val="63528E"/>
              </a:solidFill>
              <a:latin typeface="+mn-lt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7EF81EA-1E8C-4D6E-A21B-772A2E786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2568911"/>
            <a:ext cx="781050" cy="78105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83BF34F0-B70C-46CE-9C33-DE6F5D229B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66" y="2626061"/>
            <a:ext cx="714375" cy="7239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501C3E45-97AB-4AFE-A8CB-6A748F3FEF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16" y="4439503"/>
            <a:ext cx="695325" cy="69532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28294839-393F-44BD-889A-D31DA4A9E6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51" y="4439503"/>
            <a:ext cx="714375" cy="714375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91F4935-4905-4182-93CE-8BAC28A8CA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536" y="4439503"/>
            <a:ext cx="714375" cy="714375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545E76E0-1B42-4854-B8F6-976753C53B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961" y="2616536"/>
            <a:ext cx="742950" cy="733425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28B4DF1-22F1-454B-98FE-8B14A4CC4407}"/>
              </a:ext>
            </a:extLst>
          </p:cNvPr>
          <p:cNvSpPr txBox="1"/>
          <p:nvPr/>
        </p:nvSpPr>
        <p:spPr>
          <a:xfrm>
            <a:off x="3075489" y="3503013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Crypto Web Mining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74C7E0D-4483-4B83-A3CC-818C7DB22271}"/>
              </a:ext>
            </a:extLst>
          </p:cNvPr>
          <p:cNvSpPr txBox="1"/>
          <p:nvPr/>
        </p:nvSpPr>
        <p:spPr>
          <a:xfrm>
            <a:off x="5196612" y="3503013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Digital Ad Fraud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F2991DF7-A70E-4806-8249-4E276E4DCF2E}"/>
              </a:ext>
            </a:extLst>
          </p:cNvPr>
          <p:cNvSpPr txBox="1"/>
          <p:nvPr/>
        </p:nvSpPr>
        <p:spPr>
          <a:xfrm>
            <a:off x="7355834" y="3499387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Web Form Spam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43AF84C-C724-4D0B-86B0-02C41B2F65A7}"/>
              </a:ext>
            </a:extLst>
          </p:cNvPr>
          <p:cNvSpPr txBox="1"/>
          <p:nvPr/>
        </p:nvSpPr>
        <p:spPr>
          <a:xfrm>
            <a:off x="735583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Unauthorized Access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C9809F5-FCD3-4E0B-AE3C-85E414A5DD75}"/>
              </a:ext>
            </a:extLst>
          </p:cNvPr>
          <p:cNvSpPr txBox="1"/>
          <p:nvPr/>
        </p:nvSpPr>
        <p:spPr>
          <a:xfrm>
            <a:off x="527122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Incorrect Analytics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D919FCC-7106-4854-9C30-6D688338395D}"/>
              </a:ext>
            </a:extLst>
          </p:cNvPr>
          <p:cNvSpPr txBox="1"/>
          <p:nvPr/>
        </p:nvSpPr>
        <p:spPr>
          <a:xfrm>
            <a:off x="306596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rgbClr val="63528E"/>
                </a:solidFill>
              </a:rPr>
              <a:t>Content </a:t>
            </a:r>
            <a:r>
              <a:rPr lang="pl-PL" sz="1600" b="1" dirty="0" err="1">
                <a:solidFill>
                  <a:srgbClr val="63528E"/>
                </a:solidFill>
              </a:rPr>
              <a:t>Scraping</a:t>
            </a:r>
            <a:endParaRPr lang="pl-PL" sz="1600" b="1" dirty="0">
              <a:solidFill>
                <a:srgbClr val="6352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Obraz zawierający zrzut ekranu, wewnątrz, komputer, monitor&#10;&#10;Opis wygenerowany przy bardzo wysokim poziomie pewności">
            <a:extLst>
              <a:ext uri="{FF2B5EF4-FFF2-40B4-BE49-F238E27FC236}">
                <a16:creationId xmlns:a16="http://schemas.microsoft.com/office/drawing/2014/main" id="{18C63650-DFEE-476C-B656-ED3C7D9DEB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2634829"/>
            <a:ext cx="4522824" cy="2436474"/>
          </a:xfrm>
          <a:prstGeom prst="rect">
            <a:avLst/>
          </a:prstGeom>
        </p:spPr>
      </p:pic>
      <p:pic>
        <p:nvPicPr>
          <p:cNvPr id="20" name="Obraz 19" descr="Obraz zawierający zrzut ekranu, monitor, ekran&#10;&#10;Opis wygenerowany przy bardzo wysokim poziomie pewności">
            <a:extLst>
              <a:ext uri="{FF2B5EF4-FFF2-40B4-BE49-F238E27FC236}">
                <a16:creationId xmlns:a16="http://schemas.microsoft.com/office/drawing/2014/main" id="{A3A779F0-A743-4B8D-A98D-49F0B5E528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949" y="3947525"/>
            <a:ext cx="4228813" cy="2247555"/>
          </a:xfrm>
          <a:prstGeom prst="rect">
            <a:avLst/>
          </a:prstGeom>
        </p:spPr>
      </p:pic>
      <p:sp>
        <p:nvSpPr>
          <p:cNvPr id="21" name="Tytuł 1">
            <a:extLst>
              <a:ext uri="{FF2B5EF4-FFF2-40B4-BE49-F238E27FC236}">
                <a16:creationId xmlns:a16="http://schemas.microsoft.com/office/drawing/2014/main" id="{6B877A0B-976C-4726-8F13-9D95A51098F6}"/>
              </a:ext>
            </a:extLst>
          </p:cNvPr>
          <p:cNvSpPr txBox="1">
            <a:spLocks/>
          </p:cNvSpPr>
          <p:nvPr/>
        </p:nvSpPr>
        <p:spPr>
          <a:xfrm>
            <a:off x="1102355" y="1114385"/>
            <a:ext cx="10010273" cy="864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1050" b="1" dirty="0">
              <a:solidFill>
                <a:srgbClr val="63528E"/>
              </a:solidFill>
              <a:latin typeface="+mn-lt"/>
            </a:endParaRPr>
          </a:p>
          <a:p>
            <a:pPr algn="ctr"/>
            <a:r>
              <a:rPr lang="pl-PL" sz="3200" b="1" dirty="0" err="1">
                <a:solidFill>
                  <a:srgbClr val="63528E"/>
                </a:solidFill>
              </a:rPr>
              <a:t>Guardomic</a:t>
            </a:r>
            <a:r>
              <a:rPr lang="pl-PL" sz="3200" b="1" dirty="0">
                <a:solidFill>
                  <a:srgbClr val="63528E"/>
                </a:solidFill>
              </a:rPr>
              <a:t> – </a:t>
            </a:r>
            <a:r>
              <a:rPr lang="pl-PL" sz="3200" b="1" dirty="0" err="1">
                <a:solidFill>
                  <a:srgbClr val="63528E"/>
                </a:solidFill>
              </a:rPr>
              <a:t>simple</a:t>
            </a:r>
            <a:r>
              <a:rPr lang="pl-PL" sz="3200" b="1" dirty="0">
                <a:solidFill>
                  <a:srgbClr val="63528E"/>
                </a:solidFill>
              </a:rPr>
              <a:t> and </a:t>
            </a:r>
            <a:r>
              <a:rPr lang="pl-PL" sz="3200" b="1" dirty="0" err="1">
                <a:solidFill>
                  <a:srgbClr val="63528E"/>
                </a:solidFill>
              </a:rPr>
              <a:t>effective</a:t>
            </a:r>
            <a:r>
              <a:rPr lang="pl-PL" sz="3200" b="1" dirty="0">
                <a:solidFill>
                  <a:srgbClr val="63528E"/>
                </a:solidFill>
              </a:rPr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02355" y="1978481"/>
            <a:ext cx="6096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simple solution</a:t>
            </a:r>
          </a:p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automatic protection</a:t>
            </a:r>
          </a:p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without affecting user performance</a:t>
            </a:r>
          </a:p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improving the performance of the web server</a:t>
            </a:r>
          </a:p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scalability</a:t>
            </a:r>
          </a:p>
          <a:p>
            <a:pPr marL="342900" indent="-342900">
              <a:spcBef>
                <a:spcPts val="600"/>
              </a:spcBef>
              <a:buBlip>
                <a:blip r:embed="rId5"/>
              </a:buBlip>
            </a:pPr>
            <a:r>
              <a:rPr lang="en-US" dirty="0">
                <a:solidFill>
                  <a:srgbClr val="63528E"/>
                </a:solidFill>
              </a:rPr>
              <a:t>analytics based on self-learning</a:t>
            </a:r>
          </a:p>
        </p:txBody>
      </p:sp>
    </p:spTree>
    <p:extLst>
      <p:ext uri="{BB962C8B-B14F-4D97-AF65-F5344CB8AC3E}">
        <p14:creationId xmlns:p14="http://schemas.microsoft.com/office/powerpoint/2010/main" val="46254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765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Guardomic</a:t>
            </a:r>
            <a:r>
              <a:rPr lang="pl-PL" sz="2800" b="1" dirty="0">
                <a:solidFill>
                  <a:srgbClr val="63528E"/>
                </a:solidFill>
              </a:rPr>
              <a:t> – the idea </a:t>
            </a:r>
            <a:r>
              <a:rPr lang="pl-PL" sz="2800" b="1" dirty="0" err="1">
                <a:solidFill>
                  <a:srgbClr val="63528E"/>
                </a:solidFill>
              </a:rPr>
              <a:t>behind</a:t>
            </a:r>
            <a:r>
              <a:rPr lang="pl-PL" sz="2800" b="1" dirty="0">
                <a:solidFill>
                  <a:srgbClr val="63528E"/>
                </a:solidFill>
              </a:rPr>
              <a:t> </a:t>
            </a:r>
            <a:r>
              <a:rPr lang="pl-PL" sz="2800" b="1" dirty="0" err="1">
                <a:solidFill>
                  <a:srgbClr val="63528E"/>
                </a:solidFill>
              </a:rPr>
              <a:t>it</a:t>
            </a:r>
            <a:endParaRPr lang="pl-PL" sz="2800" b="1" dirty="0">
              <a:solidFill>
                <a:srgbClr val="63528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136002" y="1988841"/>
            <a:ext cx="558209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It </a:t>
            </a:r>
            <a:r>
              <a:rPr lang="pl-PL" sz="2000" dirty="0" err="1">
                <a:solidFill>
                  <a:srgbClr val="63528E"/>
                </a:solidFill>
              </a:rPr>
              <a:t>came</a:t>
            </a:r>
            <a:r>
              <a:rPr lang="pl-PL" sz="2000" dirty="0">
                <a:solidFill>
                  <a:srgbClr val="63528E"/>
                </a:solidFill>
              </a:rPr>
              <a:t> from the real </a:t>
            </a:r>
            <a:r>
              <a:rPr lang="pl-PL" sz="2000" dirty="0" err="1">
                <a:solidFill>
                  <a:srgbClr val="63528E"/>
                </a:solidFill>
              </a:rPr>
              <a:t>needs</a:t>
            </a:r>
            <a:r>
              <a:rPr lang="pl-PL" sz="2000" dirty="0">
                <a:solidFill>
                  <a:srgbClr val="63528E"/>
                </a:solidFill>
              </a:rPr>
              <a:t> of the market and the </a:t>
            </a:r>
            <a:r>
              <a:rPr lang="pl-PL" sz="2000" dirty="0" err="1">
                <a:solidFill>
                  <a:srgbClr val="63528E"/>
                </a:solidFill>
              </a:rPr>
              <a:t>observation</a:t>
            </a:r>
            <a:r>
              <a:rPr lang="pl-PL" sz="2000" dirty="0">
                <a:solidFill>
                  <a:srgbClr val="63528E"/>
                </a:solidFill>
              </a:rPr>
              <a:t> of the </a:t>
            </a:r>
            <a:r>
              <a:rPr lang="pl-PL" sz="2000" dirty="0" err="1">
                <a:solidFill>
                  <a:srgbClr val="63528E"/>
                </a:solidFill>
              </a:rPr>
              <a:t>growth</a:t>
            </a:r>
            <a:r>
              <a:rPr lang="pl-PL" sz="2000" dirty="0">
                <a:solidFill>
                  <a:srgbClr val="63528E"/>
                </a:solidFill>
              </a:rPr>
              <a:t> of major web-service </a:t>
            </a:r>
            <a:r>
              <a:rPr lang="pl-PL" sz="2000" dirty="0" err="1">
                <a:solidFill>
                  <a:srgbClr val="63528E"/>
                </a:solidFill>
              </a:rPr>
              <a:t>providers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like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Cloudflare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The </a:t>
            </a:r>
            <a:r>
              <a:rPr lang="pl-PL" sz="2000" dirty="0" err="1">
                <a:solidFill>
                  <a:srgbClr val="63528E"/>
                </a:solidFill>
              </a:rPr>
              <a:t>cooperation</a:t>
            </a:r>
            <a:r>
              <a:rPr lang="pl-PL" sz="2000" dirty="0">
                <a:solidFill>
                  <a:srgbClr val="63528E"/>
                </a:solidFill>
              </a:rPr>
              <a:t> with DIH was a </a:t>
            </a:r>
            <a:r>
              <a:rPr lang="pl-PL" sz="2000" dirty="0" err="1">
                <a:solidFill>
                  <a:srgbClr val="63528E"/>
                </a:solidFill>
              </a:rPr>
              <a:t>perfect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opportunity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at</a:t>
            </a:r>
            <a:r>
              <a:rPr lang="pl-PL" sz="2000" dirty="0">
                <a:solidFill>
                  <a:srgbClr val="63528E"/>
                </a:solidFill>
              </a:rPr>
              <a:t> the </a:t>
            </a:r>
            <a:r>
              <a:rPr lang="pl-PL" sz="2000" dirty="0" err="1">
                <a:solidFill>
                  <a:srgbClr val="63528E"/>
                </a:solidFill>
              </a:rPr>
              <a:t>right</a:t>
            </a:r>
            <a:r>
              <a:rPr lang="pl-PL" sz="2000" dirty="0">
                <a:solidFill>
                  <a:srgbClr val="63528E"/>
                </a:solidFill>
              </a:rPr>
              <a:t> moment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The </a:t>
            </a:r>
            <a:r>
              <a:rPr lang="pl-PL" sz="2000" dirty="0" err="1">
                <a:solidFill>
                  <a:srgbClr val="63528E"/>
                </a:solidFill>
              </a:rPr>
              <a:t>resources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provided</a:t>
            </a:r>
            <a:r>
              <a:rPr lang="pl-PL" sz="2000" dirty="0">
                <a:solidFill>
                  <a:srgbClr val="63528E"/>
                </a:solidFill>
              </a:rPr>
              <a:t> by DIH </a:t>
            </a:r>
            <a:r>
              <a:rPr lang="pl-PL" sz="2000" dirty="0" err="1">
                <a:solidFill>
                  <a:srgbClr val="63528E"/>
                </a:solidFill>
              </a:rPr>
              <a:t>allowed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us</a:t>
            </a:r>
            <a:r>
              <a:rPr lang="pl-PL" sz="2000" dirty="0">
                <a:solidFill>
                  <a:srgbClr val="63528E"/>
                </a:solidFill>
              </a:rPr>
              <a:t> to </a:t>
            </a:r>
            <a:r>
              <a:rPr lang="pl-PL" sz="2000" dirty="0" err="1">
                <a:solidFill>
                  <a:srgbClr val="63528E"/>
                </a:solidFill>
              </a:rPr>
              <a:t>develop</a:t>
            </a:r>
            <a:r>
              <a:rPr lang="pl-PL" sz="2000" dirty="0">
                <a:solidFill>
                  <a:srgbClr val="63528E"/>
                </a:solidFill>
              </a:rPr>
              <a:t> the </a:t>
            </a:r>
            <a:r>
              <a:rPr lang="pl-PL" sz="2000" dirty="0" err="1">
                <a:solidFill>
                  <a:srgbClr val="63528E"/>
                </a:solidFill>
              </a:rPr>
              <a:t>solution</a:t>
            </a:r>
            <a:r>
              <a:rPr lang="pl-PL" sz="2000" dirty="0">
                <a:solidFill>
                  <a:srgbClr val="63528E"/>
                </a:solidFill>
              </a:rPr>
              <a:t> and </a:t>
            </a:r>
            <a:r>
              <a:rPr lang="pl-PL" sz="2000" dirty="0" err="1">
                <a:solidFill>
                  <a:srgbClr val="63528E"/>
                </a:solidFill>
              </a:rPr>
              <a:t>implement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it</a:t>
            </a:r>
            <a:r>
              <a:rPr lang="pl-PL" sz="2000" dirty="0">
                <a:solidFill>
                  <a:srgbClr val="63528E"/>
                </a:solidFill>
              </a:rPr>
              <a:t> on </a:t>
            </a:r>
            <a:r>
              <a:rPr lang="pl-PL" sz="2000" dirty="0" err="1">
                <a:solidFill>
                  <a:srgbClr val="63528E"/>
                </a:solidFill>
              </a:rPr>
              <a:t>safe</a:t>
            </a:r>
            <a:r>
              <a:rPr lang="pl-PL" sz="2000" dirty="0">
                <a:solidFill>
                  <a:srgbClr val="63528E"/>
                </a:solidFill>
              </a:rPr>
              <a:t> and </a:t>
            </a:r>
            <a:r>
              <a:rPr lang="pl-PL" sz="2000" dirty="0" err="1">
                <a:solidFill>
                  <a:srgbClr val="63528E"/>
                </a:solidFill>
              </a:rPr>
              <a:t>stable</a:t>
            </a:r>
            <a:r>
              <a:rPr lang="pl-PL" sz="2000" dirty="0">
                <a:solidFill>
                  <a:srgbClr val="63528E"/>
                </a:solidFill>
              </a:rPr>
              <a:t> IT </a:t>
            </a:r>
            <a:r>
              <a:rPr lang="pl-PL" sz="2000" dirty="0" err="1">
                <a:solidFill>
                  <a:srgbClr val="63528E"/>
                </a:solidFill>
              </a:rPr>
              <a:t>infrastructure</a:t>
            </a:r>
            <a:endParaRPr lang="en-US" sz="2000" dirty="0">
              <a:solidFill>
                <a:srgbClr val="63528E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0701A0-A9B9-4A76-A2A5-C91EC6CE8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7411" y="1772816"/>
            <a:ext cx="4328510" cy="27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3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765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Guardomic</a:t>
            </a:r>
            <a:r>
              <a:rPr lang="pl-PL" sz="2800" b="1" dirty="0">
                <a:solidFill>
                  <a:srgbClr val="63528E"/>
                </a:solidFill>
              </a:rPr>
              <a:t> – DIH </a:t>
            </a:r>
            <a:r>
              <a:rPr lang="pl-PL" sz="2800" b="1" dirty="0" err="1">
                <a:solidFill>
                  <a:srgbClr val="63528E"/>
                </a:solidFill>
              </a:rPr>
              <a:t>integration</a:t>
            </a:r>
            <a:endParaRPr lang="pl-PL" sz="2800" b="1" dirty="0">
              <a:solidFill>
                <a:srgbClr val="63528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136002" y="2113655"/>
            <a:ext cx="5582093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Consistent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implementation</a:t>
            </a:r>
            <a:r>
              <a:rPr lang="pl-PL" sz="2000" dirty="0">
                <a:solidFill>
                  <a:srgbClr val="63528E"/>
                </a:solidFill>
              </a:rPr>
              <a:t> of the </a:t>
            </a:r>
            <a:r>
              <a:rPr lang="pl-PL" sz="2000" dirty="0" err="1">
                <a:solidFill>
                  <a:srgbClr val="63528E"/>
                </a:solidFill>
              </a:rPr>
              <a:t>solution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Two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sites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implementation</a:t>
            </a:r>
            <a:r>
              <a:rPr lang="pl-PL" sz="2000" dirty="0">
                <a:solidFill>
                  <a:srgbClr val="63528E"/>
                </a:solidFill>
              </a:rPr>
              <a:t> – </a:t>
            </a:r>
            <a:r>
              <a:rPr lang="pl-PL" sz="2000" dirty="0" err="1">
                <a:solidFill>
                  <a:srgbClr val="63528E"/>
                </a:solidFill>
              </a:rPr>
              <a:t>security</a:t>
            </a:r>
            <a:r>
              <a:rPr lang="pl-PL" sz="2000" dirty="0">
                <a:solidFill>
                  <a:srgbClr val="63528E"/>
                </a:solidFill>
              </a:rPr>
              <a:t> and </a:t>
            </a:r>
            <a:r>
              <a:rPr lang="en-US" sz="2000" dirty="0" err="1">
                <a:solidFill>
                  <a:srgbClr val="63528E"/>
                </a:solidFill>
              </a:rPr>
              <a:t>availab</a:t>
            </a:r>
            <a:r>
              <a:rPr lang="pl-PL" sz="2000" dirty="0" err="1">
                <a:solidFill>
                  <a:srgbClr val="63528E"/>
                </a:solidFill>
              </a:rPr>
              <a:t>ility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en-US" sz="2000" dirty="0">
                <a:solidFill>
                  <a:srgbClr val="63528E"/>
                </a:solidFill>
              </a:rPr>
              <a:t>regardless of the customer's location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Resources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used</a:t>
            </a:r>
            <a:r>
              <a:rPr lang="pl-PL" sz="2000" dirty="0">
                <a:solidFill>
                  <a:srgbClr val="63528E"/>
                </a:solidFill>
              </a:rPr>
              <a:t>: services and </a:t>
            </a:r>
            <a:r>
              <a:rPr lang="pl-PL" sz="2000" dirty="0" err="1">
                <a:solidFill>
                  <a:srgbClr val="63528E"/>
                </a:solidFill>
              </a:rPr>
              <a:t>infrastructure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PSNC: </a:t>
            </a:r>
            <a:r>
              <a:rPr lang="pl-PL" sz="2000" dirty="0" err="1">
                <a:solidFill>
                  <a:srgbClr val="63528E"/>
                </a:solidFill>
              </a:rPr>
              <a:t>Openstack</a:t>
            </a:r>
            <a:r>
              <a:rPr lang="pl-PL" sz="2000" dirty="0">
                <a:solidFill>
                  <a:srgbClr val="63528E"/>
                </a:solidFill>
              </a:rPr>
              <a:t>, 18 </a:t>
            </a:r>
            <a:r>
              <a:rPr lang="pl-PL" sz="2000" dirty="0" err="1">
                <a:solidFill>
                  <a:srgbClr val="63528E"/>
                </a:solidFill>
              </a:rPr>
              <a:t>cores</a:t>
            </a:r>
            <a:r>
              <a:rPr lang="pl-PL" sz="2000" dirty="0">
                <a:solidFill>
                  <a:srgbClr val="63528E"/>
                </a:solidFill>
              </a:rPr>
              <a:t>, 1670 GB RAM, 34 GB HDD, 1 IP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CINECA: </a:t>
            </a:r>
            <a:r>
              <a:rPr lang="pl-PL" sz="2000" dirty="0" err="1">
                <a:solidFill>
                  <a:srgbClr val="63528E"/>
                </a:solidFill>
              </a:rPr>
              <a:t>Cloud</a:t>
            </a:r>
            <a:r>
              <a:rPr lang="pl-PL" sz="2000" dirty="0">
                <a:solidFill>
                  <a:srgbClr val="63528E"/>
                </a:solidFill>
              </a:rPr>
              <a:t> BDW, 64 </a:t>
            </a:r>
            <a:r>
              <a:rPr lang="pl-PL" sz="2000" dirty="0" err="1">
                <a:solidFill>
                  <a:srgbClr val="63528E"/>
                </a:solidFill>
              </a:rPr>
              <a:t>cores</a:t>
            </a:r>
            <a:r>
              <a:rPr lang="pl-PL" sz="2000" dirty="0">
                <a:solidFill>
                  <a:srgbClr val="63528E"/>
                </a:solidFill>
              </a:rPr>
              <a:t>, 2000 GB RAM, 1000 GB HDD, 6 IP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Commercialisation</a:t>
            </a:r>
            <a:r>
              <a:rPr lang="pl-PL" sz="2000" dirty="0">
                <a:solidFill>
                  <a:srgbClr val="63528E"/>
                </a:solidFill>
              </a:rPr>
              <a:t> support</a:t>
            </a:r>
            <a:endParaRPr lang="pl-PL" sz="2400" dirty="0">
              <a:solidFill>
                <a:srgbClr val="63528E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0F813C4-6D53-451A-A6F0-37FF134D60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9402" y="2028642"/>
            <a:ext cx="3707094" cy="27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9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765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Guardomic</a:t>
            </a:r>
            <a:r>
              <a:rPr lang="pl-PL" sz="2800" b="1" dirty="0">
                <a:solidFill>
                  <a:srgbClr val="63528E"/>
                </a:solidFill>
              </a:rPr>
              <a:t> – </a:t>
            </a:r>
            <a:r>
              <a:rPr lang="pl-PL" sz="2800" b="1">
                <a:solidFill>
                  <a:srgbClr val="63528E"/>
                </a:solidFill>
              </a:rPr>
              <a:t>impact</a:t>
            </a:r>
            <a:endParaRPr lang="pl-PL" sz="2800" b="1" dirty="0">
              <a:solidFill>
                <a:srgbClr val="63528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136002" y="2113655"/>
            <a:ext cx="558209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Cooperation</a:t>
            </a:r>
            <a:r>
              <a:rPr lang="pl-PL" sz="2000" dirty="0">
                <a:solidFill>
                  <a:srgbClr val="63528E"/>
                </a:solidFill>
              </a:rPr>
              <a:t> in </a:t>
            </a:r>
            <a:r>
              <a:rPr lang="pl-PL" sz="2000" dirty="0" err="1">
                <a:solidFill>
                  <a:srgbClr val="63528E"/>
                </a:solidFill>
              </a:rPr>
              <a:t>important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international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consortium</a:t>
            </a:r>
            <a:r>
              <a:rPr lang="pl-PL" sz="2000" dirty="0">
                <a:solidFill>
                  <a:srgbClr val="63528E"/>
                </a:solidFill>
              </a:rPr>
              <a:t> and </a:t>
            </a:r>
            <a:r>
              <a:rPr lang="pl-PL" sz="2000" dirty="0" err="1">
                <a:solidFill>
                  <a:srgbClr val="63528E"/>
                </a:solidFill>
              </a:rPr>
              <a:t>apparence</a:t>
            </a:r>
            <a:r>
              <a:rPr lang="pl-PL" sz="2000" dirty="0">
                <a:solidFill>
                  <a:srgbClr val="63528E"/>
                </a:solidFill>
              </a:rPr>
              <a:t> in </a:t>
            </a:r>
            <a:r>
              <a:rPr lang="pl-PL" sz="2000" dirty="0" err="1">
                <a:solidFill>
                  <a:srgbClr val="63528E"/>
                </a:solidFill>
              </a:rPr>
              <a:t>european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research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community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>
                <a:solidFill>
                  <a:srgbClr val="63528E"/>
                </a:solidFill>
              </a:rPr>
              <a:t>Knowledge of</a:t>
            </a:r>
            <a:r>
              <a:rPr lang="en-US" sz="2000" dirty="0">
                <a:solidFill>
                  <a:srgbClr val="63528E"/>
                </a:solidFill>
              </a:rPr>
              <a:t> the methods and ways of operating within the </a:t>
            </a:r>
            <a:r>
              <a:rPr lang="pl-PL" sz="2000" dirty="0">
                <a:solidFill>
                  <a:srgbClr val="63528E"/>
                </a:solidFill>
              </a:rPr>
              <a:t>e</a:t>
            </a:r>
            <a:r>
              <a:rPr lang="en-US" sz="2000" dirty="0" err="1">
                <a:solidFill>
                  <a:srgbClr val="63528E"/>
                </a:solidFill>
              </a:rPr>
              <a:t>uropean</a:t>
            </a:r>
            <a:r>
              <a:rPr lang="en-US" sz="2000" dirty="0">
                <a:solidFill>
                  <a:srgbClr val="63528E"/>
                </a:solidFill>
              </a:rPr>
              <a:t> structures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000" dirty="0" err="1">
                <a:solidFill>
                  <a:srgbClr val="63528E"/>
                </a:solidFill>
              </a:rPr>
              <a:t>Opening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new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areas</a:t>
            </a:r>
            <a:r>
              <a:rPr lang="pl-PL" sz="2000" dirty="0">
                <a:solidFill>
                  <a:srgbClr val="63528E"/>
                </a:solidFill>
              </a:rPr>
              <a:t> of development for </a:t>
            </a:r>
            <a:r>
              <a:rPr lang="pl-PL" sz="2000" dirty="0" err="1">
                <a:solidFill>
                  <a:srgbClr val="63528E"/>
                </a:solidFill>
              </a:rPr>
              <a:t>our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pl-PL" sz="2000" dirty="0" err="1">
                <a:solidFill>
                  <a:srgbClr val="63528E"/>
                </a:solidFill>
              </a:rPr>
              <a:t>company</a:t>
            </a:r>
            <a:endParaRPr lang="pl-PL" sz="20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en-US" sz="2000" dirty="0">
                <a:solidFill>
                  <a:srgbClr val="63528E"/>
                </a:solidFill>
              </a:rPr>
              <a:t>Acquiring promising customers interested in </a:t>
            </a:r>
            <a:r>
              <a:rPr lang="pl-PL" sz="2000" dirty="0" err="1">
                <a:solidFill>
                  <a:srgbClr val="63528E"/>
                </a:solidFill>
              </a:rPr>
              <a:t>our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en-US" sz="2000" dirty="0">
                <a:solidFill>
                  <a:srgbClr val="63528E"/>
                </a:solidFill>
              </a:rPr>
              <a:t>solution </a:t>
            </a:r>
            <a:r>
              <a:rPr lang="pl-PL" sz="2000" dirty="0" err="1">
                <a:solidFill>
                  <a:srgbClr val="63528E"/>
                </a:solidFill>
              </a:rPr>
              <a:t>like</a:t>
            </a:r>
            <a:r>
              <a:rPr lang="pl-PL" sz="2000" dirty="0">
                <a:solidFill>
                  <a:srgbClr val="63528E"/>
                </a:solidFill>
              </a:rPr>
              <a:t> </a:t>
            </a:r>
            <a:r>
              <a:rPr lang="en-US" sz="2000" dirty="0">
                <a:solidFill>
                  <a:srgbClr val="63528E"/>
                </a:solidFill>
              </a:rPr>
              <a:t>SKM </a:t>
            </a:r>
            <a:r>
              <a:rPr lang="en-US" sz="2000" dirty="0" err="1">
                <a:solidFill>
                  <a:srgbClr val="63528E"/>
                </a:solidFill>
              </a:rPr>
              <a:t>Szybka</a:t>
            </a:r>
            <a:r>
              <a:rPr lang="en-US" sz="2000" dirty="0">
                <a:solidFill>
                  <a:srgbClr val="63528E"/>
                </a:solidFill>
              </a:rPr>
              <a:t> </a:t>
            </a:r>
            <a:r>
              <a:rPr lang="en-US" sz="2000" dirty="0" err="1">
                <a:solidFill>
                  <a:srgbClr val="63528E"/>
                </a:solidFill>
              </a:rPr>
              <a:t>Kolej</a:t>
            </a:r>
            <a:r>
              <a:rPr lang="en-US" sz="2000" dirty="0">
                <a:solidFill>
                  <a:srgbClr val="63528E"/>
                </a:solidFill>
              </a:rPr>
              <a:t> </a:t>
            </a:r>
            <a:r>
              <a:rPr lang="en-US" sz="2000" dirty="0" err="1">
                <a:solidFill>
                  <a:srgbClr val="63528E"/>
                </a:solidFill>
              </a:rPr>
              <a:t>Miejska</a:t>
            </a:r>
            <a:r>
              <a:rPr lang="en-US" sz="2000" dirty="0">
                <a:solidFill>
                  <a:srgbClr val="63528E"/>
                </a:solidFill>
              </a:rPr>
              <a:t> </a:t>
            </a:r>
            <a:r>
              <a:rPr lang="pl-PL" sz="2000" dirty="0">
                <a:solidFill>
                  <a:srgbClr val="63528E"/>
                </a:solidFill>
              </a:rPr>
              <a:t>(mass </a:t>
            </a:r>
            <a:r>
              <a:rPr lang="pl-PL" sz="2000" dirty="0" err="1">
                <a:solidFill>
                  <a:srgbClr val="63528E"/>
                </a:solidFill>
              </a:rPr>
              <a:t>transportation</a:t>
            </a:r>
            <a:r>
              <a:rPr lang="pl-PL" sz="2000" dirty="0">
                <a:solidFill>
                  <a:srgbClr val="63528E"/>
                </a:solidFill>
              </a:rPr>
              <a:t>) </a:t>
            </a:r>
            <a:r>
              <a:rPr lang="en-US" sz="2000" dirty="0">
                <a:solidFill>
                  <a:srgbClr val="63528E"/>
                </a:solidFill>
              </a:rPr>
              <a:t>and </a:t>
            </a:r>
            <a:r>
              <a:rPr lang="pl-PL" sz="2000">
                <a:solidFill>
                  <a:srgbClr val="63528E"/>
                </a:solidFill>
              </a:rPr>
              <a:t>VERACOMP, </a:t>
            </a:r>
            <a:r>
              <a:rPr lang="en-US" sz="2000" dirty="0">
                <a:solidFill>
                  <a:srgbClr val="63528E"/>
                </a:solidFill>
              </a:rPr>
              <a:t>a large nationwide IT distributor</a:t>
            </a:r>
            <a:endParaRPr lang="pl-PL" sz="2000" dirty="0">
              <a:solidFill>
                <a:srgbClr val="63528E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5E9BA83-CE7D-4992-9294-D99DD5EE79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3221" y="2028642"/>
            <a:ext cx="4419456" cy="27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7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0</TotalTime>
  <Words>434</Words>
  <Application>Microsoft Office PowerPoint</Application>
  <PresentationFormat>Panoramiczny</PresentationFormat>
  <Paragraphs>68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Wingdings</vt:lpstr>
      <vt:lpstr>slide_base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Stopka</dc:creator>
  <cp:lastModifiedBy>Maciej Hlasko</cp:lastModifiedBy>
  <cp:revision>80</cp:revision>
  <dcterms:created xsi:type="dcterms:W3CDTF">2019-02-06T08:28:58Z</dcterms:created>
  <dcterms:modified xsi:type="dcterms:W3CDTF">2021-03-25T17:12:06Z</dcterms:modified>
</cp:coreProperties>
</file>