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564" r:id="rId3"/>
    <p:sldId id="575" r:id="rId4"/>
    <p:sldId id="269" r:id="rId5"/>
    <p:sldId id="270" r:id="rId6"/>
    <p:sldId id="576" r:id="rId7"/>
    <p:sldId id="257" r:id="rId8"/>
    <p:sldId id="272" r:id="rId9"/>
    <p:sldId id="258" r:id="rId10"/>
    <p:sldId id="260" r:id="rId11"/>
    <p:sldId id="274" r:id="rId12"/>
    <p:sldId id="273" r:id="rId13"/>
    <p:sldId id="261" r:id="rId14"/>
    <p:sldId id="266" r:id="rId15"/>
    <p:sldId id="265" r:id="rId16"/>
    <p:sldId id="2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snapToObjects="1">
      <p:cViewPr varScale="1">
        <p:scale>
          <a:sx n="124" d="100"/>
          <a:sy n="124" d="100"/>
        </p:scale>
        <p:origin x="32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2C55C0-7AFE-4CD7-B32C-2984BEB93014}" type="doc">
      <dgm:prSet loTypeId="urn:microsoft.com/office/officeart/2005/8/layout/gear1" loCatId="process" qsTypeId="urn:microsoft.com/office/officeart/2005/8/quickstyle/simple1" qsCatId="simple" csTypeId="urn:microsoft.com/office/officeart/2005/8/colors/accent1_2" csCatId="accent1" phldr="1"/>
      <dgm:spPr/>
    </dgm:pt>
    <dgm:pt modelId="{5A3094BB-AD23-4CA8-9D46-E1AE1AC4032B}">
      <dgm:prSet phldrT="[文本]"/>
      <dgm:spPr>
        <a:solidFill>
          <a:schemeClr val="bg1"/>
        </a:solidFill>
        <a:ln>
          <a:solidFill>
            <a:schemeClr val="accent1"/>
          </a:solidFill>
        </a:ln>
      </dgm:spPr>
      <dgm:t>
        <a:bodyPr/>
        <a:lstStyle/>
        <a:p>
          <a:r>
            <a:rPr lang="en-US" altLang="zh-CN" b="1" dirty="0">
              <a:solidFill>
                <a:schemeClr val="tx1"/>
              </a:solidFill>
              <a:latin typeface="Calibri" panose="020F0502020204030204" pitchFamily="34" charset="0"/>
              <a:cs typeface="Calibri" panose="020F0502020204030204" pitchFamily="34" charset="0"/>
            </a:rPr>
            <a:t>Case Studies</a:t>
          </a:r>
          <a:endParaRPr lang="zh-CN" altLang="en-US" b="1" dirty="0">
            <a:solidFill>
              <a:schemeClr val="tx1"/>
            </a:solidFill>
            <a:latin typeface="Calibri" panose="020F0502020204030204" pitchFamily="34" charset="0"/>
            <a:cs typeface="Calibri" panose="020F0502020204030204" pitchFamily="34" charset="0"/>
          </a:endParaRPr>
        </a:p>
      </dgm:t>
    </dgm:pt>
    <dgm:pt modelId="{0E22AF40-932E-4F0B-A13A-D28B2AE91BA4}" type="parTrans" cxnId="{ED4BD178-B9D6-4211-AD10-709BCB32EBCE}">
      <dgm:prSet/>
      <dgm:spPr/>
      <dgm:t>
        <a:bodyPr/>
        <a:lstStyle/>
        <a:p>
          <a:endParaRPr lang="zh-CN" altLang="en-US"/>
        </a:p>
      </dgm:t>
    </dgm:pt>
    <dgm:pt modelId="{8983A716-B74A-4B1A-BC45-B971D3B94F02}" type="sibTrans" cxnId="{ED4BD178-B9D6-4211-AD10-709BCB32EBCE}">
      <dgm:prSet/>
      <dgm:spPr/>
      <dgm:t>
        <a:bodyPr/>
        <a:lstStyle/>
        <a:p>
          <a:endParaRPr lang="zh-CN" altLang="en-US"/>
        </a:p>
      </dgm:t>
    </dgm:pt>
    <dgm:pt modelId="{E8D99288-897E-43CF-BE09-A210755D443D}">
      <dgm:prSet phldrT="[文本]"/>
      <dgm:spPr>
        <a:solidFill>
          <a:schemeClr val="bg1"/>
        </a:solidFill>
        <a:ln>
          <a:solidFill>
            <a:schemeClr val="accent1"/>
          </a:solidFill>
        </a:ln>
      </dgm:spPr>
      <dgm:t>
        <a:bodyPr/>
        <a:lstStyle/>
        <a:p>
          <a:r>
            <a:rPr lang="en-US" altLang="zh-CN" b="1" dirty="0">
              <a:solidFill>
                <a:schemeClr val="tx1"/>
              </a:solidFill>
              <a:latin typeface="Calibri" panose="020F0502020204030204" pitchFamily="34" charset="0"/>
              <a:cs typeface="Calibri" panose="020F0502020204030204" pitchFamily="34" charset="0"/>
            </a:rPr>
            <a:t>Working Groups</a:t>
          </a:r>
          <a:endParaRPr lang="zh-CN" altLang="en-US" b="1" dirty="0">
            <a:solidFill>
              <a:schemeClr val="tx1"/>
            </a:solidFill>
            <a:latin typeface="Calibri" panose="020F0502020204030204" pitchFamily="34" charset="0"/>
            <a:cs typeface="Calibri" panose="020F0502020204030204" pitchFamily="34" charset="0"/>
          </a:endParaRPr>
        </a:p>
      </dgm:t>
    </dgm:pt>
    <dgm:pt modelId="{B8D111C0-6884-4627-A0A5-A7FCD407C0AF}" type="parTrans" cxnId="{01AA873C-3D41-44F5-9E89-D2DAFA6116F3}">
      <dgm:prSet/>
      <dgm:spPr/>
      <dgm:t>
        <a:bodyPr/>
        <a:lstStyle/>
        <a:p>
          <a:endParaRPr lang="zh-CN" altLang="en-US"/>
        </a:p>
      </dgm:t>
    </dgm:pt>
    <dgm:pt modelId="{C9174CD5-65F6-4D79-AE2C-A20DE4037B09}" type="sibTrans" cxnId="{01AA873C-3D41-44F5-9E89-D2DAFA6116F3}">
      <dgm:prSet/>
      <dgm:spPr/>
      <dgm:t>
        <a:bodyPr/>
        <a:lstStyle/>
        <a:p>
          <a:endParaRPr lang="zh-CN" altLang="en-US"/>
        </a:p>
      </dgm:t>
    </dgm:pt>
    <dgm:pt modelId="{070FBC5A-C87A-42FC-A280-5AF34E537965}">
      <dgm:prSet phldrT="[文本]"/>
      <dgm:spPr>
        <a:solidFill>
          <a:schemeClr val="accent1">
            <a:lumMod val="20000"/>
            <a:lumOff val="80000"/>
          </a:schemeClr>
        </a:solidFill>
        <a:ln>
          <a:solidFill>
            <a:schemeClr val="bg1"/>
          </a:solidFill>
        </a:ln>
      </dgm:spPr>
      <dgm:t>
        <a:bodyPr/>
        <a:lstStyle/>
        <a:p>
          <a:r>
            <a:rPr lang="en-US" altLang="zh-CN" b="1" dirty="0">
              <a:solidFill>
                <a:schemeClr val="tx1"/>
              </a:solidFill>
              <a:latin typeface="Calibri" panose="020F0502020204030204" pitchFamily="34" charset="0"/>
              <a:cs typeface="Calibri" panose="020F0502020204030204" pitchFamily="34" charset="0"/>
            </a:rPr>
            <a:t>Steering Group</a:t>
          </a:r>
          <a:endParaRPr lang="zh-CN" altLang="en-US" b="1" dirty="0">
            <a:solidFill>
              <a:schemeClr val="tx1"/>
            </a:solidFill>
            <a:latin typeface="Calibri" panose="020F0502020204030204" pitchFamily="34" charset="0"/>
            <a:cs typeface="Calibri" panose="020F0502020204030204" pitchFamily="34" charset="0"/>
          </a:endParaRPr>
        </a:p>
      </dgm:t>
    </dgm:pt>
    <dgm:pt modelId="{55BA1F70-2C22-4C2A-A693-67B07B9CC8A7}" type="parTrans" cxnId="{8A8F7478-CFB1-4764-993A-33DD70EEAF6D}">
      <dgm:prSet/>
      <dgm:spPr/>
      <dgm:t>
        <a:bodyPr/>
        <a:lstStyle/>
        <a:p>
          <a:endParaRPr lang="zh-CN" altLang="en-US"/>
        </a:p>
      </dgm:t>
    </dgm:pt>
    <dgm:pt modelId="{3C0651CC-FEEA-403D-8F28-14494947D9A1}" type="sibTrans" cxnId="{8A8F7478-CFB1-4764-993A-33DD70EEAF6D}">
      <dgm:prSet/>
      <dgm:spPr/>
      <dgm:t>
        <a:bodyPr/>
        <a:lstStyle/>
        <a:p>
          <a:endParaRPr lang="zh-CN" altLang="en-US"/>
        </a:p>
      </dgm:t>
    </dgm:pt>
    <dgm:pt modelId="{815DE8EE-20FA-4678-8ECB-6D887153CCE0}" type="pres">
      <dgm:prSet presAssocID="{522C55C0-7AFE-4CD7-B32C-2984BEB93014}" presName="composite" presStyleCnt="0">
        <dgm:presLayoutVars>
          <dgm:chMax val="3"/>
          <dgm:animLvl val="lvl"/>
          <dgm:resizeHandles val="exact"/>
        </dgm:presLayoutVars>
      </dgm:prSet>
      <dgm:spPr/>
    </dgm:pt>
    <dgm:pt modelId="{BD2A8A0A-8EE5-48CD-8086-7552D8AC8460}" type="pres">
      <dgm:prSet presAssocID="{5A3094BB-AD23-4CA8-9D46-E1AE1AC4032B}" presName="gear1" presStyleLbl="node1" presStyleIdx="0" presStyleCnt="3">
        <dgm:presLayoutVars>
          <dgm:chMax val="1"/>
          <dgm:bulletEnabled val="1"/>
        </dgm:presLayoutVars>
      </dgm:prSet>
      <dgm:spPr/>
    </dgm:pt>
    <dgm:pt modelId="{D4315DB9-6603-497C-BE2A-EB4817A350ED}" type="pres">
      <dgm:prSet presAssocID="{5A3094BB-AD23-4CA8-9D46-E1AE1AC4032B}" presName="gear1srcNode" presStyleLbl="node1" presStyleIdx="0" presStyleCnt="3"/>
      <dgm:spPr/>
    </dgm:pt>
    <dgm:pt modelId="{17BF7C4B-37BB-4C98-B9AB-5FE79C862165}" type="pres">
      <dgm:prSet presAssocID="{5A3094BB-AD23-4CA8-9D46-E1AE1AC4032B}" presName="gear1dstNode" presStyleLbl="node1" presStyleIdx="0" presStyleCnt="3"/>
      <dgm:spPr/>
    </dgm:pt>
    <dgm:pt modelId="{E929B52F-9D42-4BC5-924B-C6F96EDA2843}" type="pres">
      <dgm:prSet presAssocID="{E8D99288-897E-43CF-BE09-A210755D443D}" presName="gear2" presStyleLbl="node1" presStyleIdx="1" presStyleCnt="3">
        <dgm:presLayoutVars>
          <dgm:chMax val="1"/>
          <dgm:bulletEnabled val="1"/>
        </dgm:presLayoutVars>
      </dgm:prSet>
      <dgm:spPr/>
    </dgm:pt>
    <dgm:pt modelId="{4E68B680-8BB6-40E7-93D2-3126B8810397}" type="pres">
      <dgm:prSet presAssocID="{E8D99288-897E-43CF-BE09-A210755D443D}" presName="gear2srcNode" presStyleLbl="node1" presStyleIdx="1" presStyleCnt="3"/>
      <dgm:spPr/>
    </dgm:pt>
    <dgm:pt modelId="{3AD04012-E8F4-489E-BD04-B540A622764D}" type="pres">
      <dgm:prSet presAssocID="{E8D99288-897E-43CF-BE09-A210755D443D}" presName="gear2dstNode" presStyleLbl="node1" presStyleIdx="1" presStyleCnt="3"/>
      <dgm:spPr/>
    </dgm:pt>
    <dgm:pt modelId="{17C22205-2E57-4B58-8FC4-F1864CE14E61}" type="pres">
      <dgm:prSet presAssocID="{070FBC5A-C87A-42FC-A280-5AF34E537965}" presName="gear3" presStyleLbl="node1" presStyleIdx="2" presStyleCnt="3"/>
      <dgm:spPr/>
    </dgm:pt>
    <dgm:pt modelId="{B02C4557-A612-4147-AF51-1526A86223C4}" type="pres">
      <dgm:prSet presAssocID="{070FBC5A-C87A-42FC-A280-5AF34E537965}" presName="gear3tx" presStyleLbl="node1" presStyleIdx="2" presStyleCnt="3">
        <dgm:presLayoutVars>
          <dgm:chMax val="1"/>
          <dgm:bulletEnabled val="1"/>
        </dgm:presLayoutVars>
      </dgm:prSet>
      <dgm:spPr/>
    </dgm:pt>
    <dgm:pt modelId="{570C6AF6-5341-4BEC-B8A8-CD777EC2896A}" type="pres">
      <dgm:prSet presAssocID="{070FBC5A-C87A-42FC-A280-5AF34E537965}" presName="gear3srcNode" presStyleLbl="node1" presStyleIdx="2" presStyleCnt="3"/>
      <dgm:spPr/>
    </dgm:pt>
    <dgm:pt modelId="{6131C81E-48DD-4045-8B55-7BE76DF9E39B}" type="pres">
      <dgm:prSet presAssocID="{070FBC5A-C87A-42FC-A280-5AF34E537965}" presName="gear3dstNode" presStyleLbl="node1" presStyleIdx="2" presStyleCnt="3"/>
      <dgm:spPr/>
    </dgm:pt>
    <dgm:pt modelId="{BDB3D790-3865-48B9-9704-FE2B3180A36A}" type="pres">
      <dgm:prSet presAssocID="{8983A716-B74A-4B1A-BC45-B971D3B94F02}" presName="connector1" presStyleLbl="sibTrans2D1" presStyleIdx="0" presStyleCnt="3"/>
      <dgm:spPr/>
    </dgm:pt>
    <dgm:pt modelId="{8703FBAA-92DF-4302-BB27-2C4DCFD8A14C}" type="pres">
      <dgm:prSet presAssocID="{C9174CD5-65F6-4D79-AE2C-A20DE4037B09}" presName="connector2" presStyleLbl="sibTrans2D1" presStyleIdx="1" presStyleCnt="3"/>
      <dgm:spPr/>
    </dgm:pt>
    <dgm:pt modelId="{2B2F74C5-CD1E-4E74-A360-60D33B5B9C7D}" type="pres">
      <dgm:prSet presAssocID="{3C0651CC-FEEA-403D-8F28-14494947D9A1}" presName="connector3" presStyleLbl="sibTrans2D1" presStyleIdx="2" presStyleCnt="3"/>
      <dgm:spPr/>
    </dgm:pt>
  </dgm:ptLst>
  <dgm:cxnLst>
    <dgm:cxn modelId="{968B4007-65E4-4951-9492-8ACAA3CE990E}" type="presOf" srcId="{070FBC5A-C87A-42FC-A280-5AF34E537965}" destId="{17C22205-2E57-4B58-8FC4-F1864CE14E61}" srcOrd="0" destOrd="0" presId="urn:microsoft.com/office/officeart/2005/8/layout/gear1"/>
    <dgm:cxn modelId="{0392E213-E867-4CE8-BA31-C947B1773D22}" type="presOf" srcId="{E8D99288-897E-43CF-BE09-A210755D443D}" destId="{3AD04012-E8F4-489E-BD04-B540A622764D}" srcOrd="2" destOrd="0" presId="urn:microsoft.com/office/officeart/2005/8/layout/gear1"/>
    <dgm:cxn modelId="{800CD515-28F8-480A-9DA0-EE00B6A5D3FA}" type="presOf" srcId="{070FBC5A-C87A-42FC-A280-5AF34E537965}" destId="{6131C81E-48DD-4045-8B55-7BE76DF9E39B}" srcOrd="3" destOrd="0" presId="urn:microsoft.com/office/officeart/2005/8/layout/gear1"/>
    <dgm:cxn modelId="{05DB5D17-4D0E-4357-91BC-BE33A3E0F3A7}" type="presOf" srcId="{E8D99288-897E-43CF-BE09-A210755D443D}" destId="{E929B52F-9D42-4BC5-924B-C6F96EDA2843}" srcOrd="0" destOrd="0" presId="urn:microsoft.com/office/officeart/2005/8/layout/gear1"/>
    <dgm:cxn modelId="{3C3FE038-1128-49FD-8F6F-76FF09282B12}" type="presOf" srcId="{3C0651CC-FEEA-403D-8F28-14494947D9A1}" destId="{2B2F74C5-CD1E-4E74-A360-60D33B5B9C7D}" srcOrd="0" destOrd="0" presId="urn:microsoft.com/office/officeart/2005/8/layout/gear1"/>
    <dgm:cxn modelId="{01AA873C-3D41-44F5-9E89-D2DAFA6116F3}" srcId="{522C55C0-7AFE-4CD7-B32C-2984BEB93014}" destId="{E8D99288-897E-43CF-BE09-A210755D443D}" srcOrd="1" destOrd="0" parTransId="{B8D111C0-6884-4627-A0A5-A7FCD407C0AF}" sibTransId="{C9174CD5-65F6-4D79-AE2C-A20DE4037B09}"/>
    <dgm:cxn modelId="{C48AB85F-B443-4C81-A676-58D32E223E6D}" type="presOf" srcId="{E8D99288-897E-43CF-BE09-A210755D443D}" destId="{4E68B680-8BB6-40E7-93D2-3126B8810397}" srcOrd="1" destOrd="0" presId="urn:microsoft.com/office/officeart/2005/8/layout/gear1"/>
    <dgm:cxn modelId="{7468F762-8A94-44E7-979C-A749E1502CAB}" type="presOf" srcId="{C9174CD5-65F6-4D79-AE2C-A20DE4037B09}" destId="{8703FBAA-92DF-4302-BB27-2C4DCFD8A14C}" srcOrd="0" destOrd="0" presId="urn:microsoft.com/office/officeart/2005/8/layout/gear1"/>
    <dgm:cxn modelId="{8A8F7478-CFB1-4764-993A-33DD70EEAF6D}" srcId="{522C55C0-7AFE-4CD7-B32C-2984BEB93014}" destId="{070FBC5A-C87A-42FC-A280-5AF34E537965}" srcOrd="2" destOrd="0" parTransId="{55BA1F70-2C22-4C2A-A693-67B07B9CC8A7}" sibTransId="{3C0651CC-FEEA-403D-8F28-14494947D9A1}"/>
    <dgm:cxn modelId="{ED4BD178-B9D6-4211-AD10-709BCB32EBCE}" srcId="{522C55C0-7AFE-4CD7-B32C-2984BEB93014}" destId="{5A3094BB-AD23-4CA8-9D46-E1AE1AC4032B}" srcOrd="0" destOrd="0" parTransId="{0E22AF40-932E-4F0B-A13A-D28B2AE91BA4}" sibTransId="{8983A716-B74A-4B1A-BC45-B971D3B94F02}"/>
    <dgm:cxn modelId="{5806CB9C-55B1-4D96-86E7-01ED6CC068D3}" type="presOf" srcId="{5A3094BB-AD23-4CA8-9D46-E1AE1AC4032B}" destId="{BD2A8A0A-8EE5-48CD-8086-7552D8AC8460}" srcOrd="0" destOrd="0" presId="urn:microsoft.com/office/officeart/2005/8/layout/gear1"/>
    <dgm:cxn modelId="{1641F7C6-3B49-490C-9ECA-0461BE904995}" type="presOf" srcId="{8983A716-B74A-4B1A-BC45-B971D3B94F02}" destId="{BDB3D790-3865-48B9-9704-FE2B3180A36A}" srcOrd="0" destOrd="0" presId="urn:microsoft.com/office/officeart/2005/8/layout/gear1"/>
    <dgm:cxn modelId="{DA3043D7-10D5-4A91-ACBD-59109E2379E0}" type="presOf" srcId="{070FBC5A-C87A-42FC-A280-5AF34E537965}" destId="{570C6AF6-5341-4BEC-B8A8-CD777EC2896A}" srcOrd="2" destOrd="0" presId="urn:microsoft.com/office/officeart/2005/8/layout/gear1"/>
    <dgm:cxn modelId="{71FCABD8-B708-4C28-B73D-DE0FF217D452}" type="presOf" srcId="{070FBC5A-C87A-42FC-A280-5AF34E537965}" destId="{B02C4557-A612-4147-AF51-1526A86223C4}" srcOrd="1" destOrd="0" presId="urn:microsoft.com/office/officeart/2005/8/layout/gear1"/>
    <dgm:cxn modelId="{95DDC3F9-B23A-45C7-9A3D-1FA4A48A373F}" type="presOf" srcId="{5A3094BB-AD23-4CA8-9D46-E1AE1AC4032B}" destId="{17BF7C4B-37BB-4C98-B9AB-5FE79C862165}" srcOrd="2" destOrd="0" presId="urn:microsoft.com/office/officeart/2005/8/layout/gear1"/>
    <dgm:cxn modelId="{FA31A5FC-A304-469C-A4F4-B0F6737D8C41}" type="presOf" srcId="{522C55C0-7AFE-4CD7-B32C-2984BEB93014}" destId="{815DE8EE-20FA-4678-8ECB-6D887153CCE0}" srcOrd="0" destOrd="0" presId="urn:microsoft.com/office/officeart/2005/8/layout/gear1"/>
    <dgm:cxn modelId="{8E0792FE-4914-45CF-8C2C-F9BBCA1C88FF}" type="presOf" srcId="{5A3094BB-AD23-4CA8-9D46-E1AE1AC4032B}" destId="{D4315DB9-6603-497C-BE2A-EB4817A350ED}" srcOrd="1" destOrd="0" presId="urn:microsoft.com/office/officeart/2005/8/layout/gear1"/>
    <dgm:cxn modelId="{ABCDCEB1-A52F-4C14-8ACD-BD8AF31AC892}" type="presParOf" srcId="{815DE8EE-20FA-4678-8ECB-6D887153CCE0}" destId="{BD2A8A0A-8EE5-48CD-8086-7552D8AC8460}" srcOrd="0" destOrd="0" presId="urn:microsoft.com/office/officeart/2005/8/layout/gear1"/>
    <dgm:cxn modelId="{673BE586-1EC3-4998-B0F5-8D8E1A524CB0}" type="presParOf" srcId="{815DE8EE-20FA-4678-8ECB-6D887153CCE0}" destId="{D4315DB9-6603-497C-BE2A-EB4817A350ED}" srcOrd="1" destOrd="0" presId="urn:microsoft.com/office/officeart/2005/8/layout/gear1"/>
    <dgm:cxn modelId="{3392038E-9328-4BF4-9AEC-FCABDBEB8C61}" type="presParOf" srcId="{815DE8EE-20FA-4678-8ECB-6D887153CCE0}" destId="{17BF7C4B-37BB-4C98-B9AB-5FE79C862165}" srcOrd="2" destOrd="0" presId="urn:microsoft.com/office/officeart/2005/8/layout/gear1"/>
    <dgm:cxn modelId="{9571A0C3-E2F9-45B4-B90E-0A8096891159}" type="presParOf" srcId="{815DE8EE-20FA-4678-8ECB-6D887153CCE0}" destId="{E929B52F-9D42-4BC5-924B-C6F96EDA2843}" srcOrd="3" destOrd="0" presId="urn:microsoft.com/office/officeart/2005/8/layout/gear1"/>
    <dgm:cxn modelId="{3A736BAA-496C-4C8F-BFDB-9AA47F9CAECB}" type="presParOf" srcId="{815DE8EE-20FA-4678-8ECB-6D887153CCE0}" destId="{4E68B680-8BB6-40E7-93D2-3126B8810397}" srcOrd="4" destOrd="0" presId="urn:microsoft.com/office/officeart/2005/8/layout/gear1"/>
    <dgm:cxn modelId="{381C82EE-CC54-402F-B9BB-A9B682D18D4C}" type="presParOf" srcId="{815DE8EE-20FA-4678-8ECB-6D887153CCE0}" destId="{3AD04012-E8F4-489E-BD04-B540A622764D}" srcOrd="5" destOrd="0" presId="urn:microsoft.com/office/officeart/2005/8/layout/gear1"/>
    <dgm:cxn modelId="{BC71C277-C9E5-45DB-B5BD-A92CC3DB442B}" type="presParOf" srcId="{815DE8EE-20FA-4678-8ECB-6D887153CCE0}" destId="{17C22205-2E57-4B58-8FC4-F1864CE14E61}" srcOrd="6" destOrd="0" presId="urn:microsoft.com/office/officeart/2005/8/layout/gear1"/>
    <dgm:cxn modelId="{0C1C8C7F-94A7-4F58-AF9B-E1589643C602}" type="presParOf" srcId="{815DE8EE-20FA-4678-8ECB-6D887153CCE0}" destId="{B02C4557-A612-4147-AF51-1526A86223C4}" srcOrd="7" destOrd="0" presId="urn:microsoft.com/office/officeart/2005/8/layout/gear1"/>
    <dgm:cxn modelId="{1CCB2361-D1E4-4D95-97DA-857C2AB13202}" type="presParOf" srcId="{815DE8EE-20FA-4678-8ECB-6D887153CCE0}" destId="{570C6AF6-5341-4BEC-B8A8-CD777EC2896A}" srcOrd="8" destOrd="0" presId="urn:microsoft.com/office/officeart/2005/8/layout/gear1"/>
    <dgm:cxn modelId="{7868B4D8-B11F-4C62-907F-704164F9A6E0}" type="presParOf" srcId="{815DE8EE-20FA-4678-8ECB-6D887153CCE0}" destId="{6131C81E-48DD-4045-8B55-7BE76DF9E39B}" srcOrd="9" destOrd="0" presId="urn:microsoft.com/office/officeart/2005/8/layout/gear1"/>
    <dgm:cxn modelId="{D0474477-96F3-46B2-9E0B-98FC3D63F057}" type="presParOf" srcId="{815DE8EE-20FA-4678-8ECB-6D887153CCE0}" destId="{BDB3D790-3865-48B9-9704-FE2B3180A36A}" srcOrd="10" destOrd="0" presId="urn:microsoft.com/office/officeart/2005/8/layout/gear1"/>
    <dgm:cxn modelId="{D2516146-8F64-4777-870C-C2E6D26F18CA}" type="presParOf" srcId="{815DE8EE-20FA-4678-8ECB-6D887153CCE0}" destId="{8703FBAA-92DF-4302-BB27-2C4DCFD8A14C}" srcOrd="11" destOrd="0" presId="urn:microsoft.com/office/officeart/2005/8/layout/gear1"/>
    <dgm:cxn modelId="{B967D6FC-8254-4406-97D7-DC080518CC17}" type="presParOf" srcId="{815DE8EE-20FA-4678-8ECB-6D887153CCE0}" destId="{2B2F74C5-CD1E-4E74-A360-60D33B5B9C7D}"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2C55C0-7AFE-4CD7-B32C-2984BEB93014}" type="doc">
      <dgm:prSet loTypeId="urn:microsoft.com/office/officeart/2005/8/layout/gear1" loCatId="process" qsTypeId="urn:microsoft.com/office/officeart/2005/8/quickstyle/simple1" qsCatId="simple" csTypeId="urn:microsoft.com/office/officeart/2005/8/colors/accent1_2" csCatId="accent1" phldr="1"/>
      <dgm:spPr/>
    </dgm:pt>
    <dgm:pt modelId="{5A3094BB-AD23-4CA8-9D46-E1AE1AC4032B}">
      <dgm:prSet phldrT="[文本]"/>
      <dgm:spPr>
        <a:solidFill>
          <a:schemeClr val="bg1"/>
        </a:solidFill>
        <a:ln>
          <a:solidFill>
            <a:schemeClr val="accent1"/>
          </a:solidFill>
        </a:ln>
      </dgm:spPr>
      <dgm:t>
        <a:bodyPr/>
        <a:lstStyle/>
        <a:p>
          <a:r>
            <a:rPr lang="en-US" altLang="zh-CN" b="1" dirty="0">
              <a:solidFill>
                <a:schemeClr val="tx1"/>
              </a:solidFill>
              <a:latin typeface="Calibri" panose="020F0502020204030204" pitchFamily="34" charset="0"/>
              <a:cs typeface="Calibri" panose="020F0502020204030204" pitchFamily="34" charset="0"/>
            </a:rPr>
            <a:t>Case Studies</a:t>
          </a:r>
          <a:endParaRPr lang="zh-CN" altLang="en-US" b="1" dirty="0">
            <a:solidFill>
              <a:schemeClr val="tx1"/>
            </a:solidFill>
            <a:latin typeface="Calibri" panose="020F0502020204030204" pitchFamily="34" charset="0"/>
            <a:cs typeface="Calibri" panose="020F0502020204030204" pitchFamily="34" charset="0"/>
          </a:endParaRPr>
        </a:p>
      </dgm:t>
    </dgm:pt>
    <dgm:pt modelId="{0E22AF40-932E-4F0B-A13A-D28B2AE91BA4}" type="parTrans" cxnId="{ED4BD178-B9D6-4211-AD10-709BCB32EBCE}">
      <dgm:prSet/>
      <dgm:spPr/>
      <dgm:t>
        <a:bodyPr/>
        <a:lstStyle/>
        <a:p>
          <a:endParaRPr lang="zh-CN" altLang="en-US"/>
        </a:p>
      </dgm:t>
    </dgm:pt>
    <dgm:pt modelId="{8983A716-B74A-4B1A-BC45-B971D3B94F02}" type="sibTrans" cxnId="{ED4BD178-B9D6-4211-AD10-709BCB32EBCE}">
      <dgm:prSet/>
      <dgm:spPr/>
      <dgm:t>
        <a:bodyPr/>
        <a:lstStyle/>
        <a:p>
          <a:endParaRPr lang="zh-CN" altLang="en-US"/>
        </a:p>
      </dgm:t>
    </dgm:pt>
    <dgm:pt modelId="{E8D99288-897E-43CF-BE09-A210755D443D}">
      <dgm:prSet phldrT="[文本]"/>
      <dgm:spPr>
        <a:solidFill>
          <a:schemeClr val="bg1"/>
        </a:solidFill>
        <a:ln>
          <a:solidFill>
            <a:schemeClr val="accent1"/>
          </a:solidFill>
        </a:ln>
      </dgm:spPr>
      <dgm:t>
        <a:bodyPr/>
        <a:lstStyle/>
        <a:p>
          <a:r>
            <a:rPr lang="en-US" altLang="zh-CN" b="1" dirty="0">
              <a:solidFill>
                <a:schemeClr val="tx1"/>
              </a:solidFill>
              <a:latin typeface="Calibri" panose="020F0502020204030204" pitchFamily="34" charset="0"/>
              <a:cs typeface="Calibri" panose="020F0502020204030204" pitchFamily="34" charset="0"/>
            </a:rPr>
            <a:t>Working Groups</a:t>
          </a:r>
          <a:endParaRPr lang="zh-CN" altLang="en-US" b="1" dirty="0">
            <a:solidFill>
              <a:schemeClr val="tx1"/>
            </a:solidFill>
            <a:latin typeface="Calibri" panose="020F0502020204030204" pitchFamily="34" charset="0"/>
            <a:cs typeface="Calibri" panose="020F0502020204030204" pitchFamily="34" charset="0"/>
          </a:endParaRPr>
        </a:p>
      </dgm:t>
    </dgm:pt>
    <dgm:pt modelId="{B8D111C0-6884-4627-A0A5-A7FCD407C0AF}" type="parTrans" cxnId="{01AA873C-3D41-44F5-9E89-D2DAFA6116F3}">
      <dgm:prSet/>
      <dgm:spPr/>
      <dgm:t>
        <a:bodyPr/>
        <a:lstStyle/>
        <a:p>
          <a:endParaRPr lang="zh-CN" altLang="en-US"/>
        </a:p>
      </dgm:t>
    </dgm:pt>
    <dgm:pt modelId="{C9174CD5-65F6-4D79-AE2C-A20DE4037B09}" type="sibTrans" cxnId="{01AA873C-3D41-44F5-9E89-D2DAFA6116F3}">
      <dgm:prSet/>
      <dgm:spPr/>
      <dgm:t>
        <a:bodyPr/>
        <a:lstStyle/>
        <a:p>
          <a:endParaRPr lang="zh-CN" altLang="en-US"/>
        </a:p>
      </dgm:t>
    </dgm:pt>
    <dgm:pt modelId="{070FBC5A-C87A-42FC-A280-5AF34E537965}">
      <dgm:prSet phldrT="[文本]"/>
      <dgm:spPr>
        <a:solidFill>
          <a:schemeClr val="accent1">
            <a:lumMod val="20000"/>
            <a:lumOff val="80000"/>
          </a:schemeClr>
        </a:solidFill>
        <a:ln>
          <a:solidFill>
            <a:schemeClr val="bg1"/>
          </a:solidFill>
        </a:ln>
      </dgm:spPr>
      <dgm:t>
        <a:bodyPr/>
        <a:lstStyle/>
        <a:p>
          <a:r>
            <a:rPr lang="en-US" altLang="zh-CN" b="1" dirty="0">
              <a:solidFill>
                <a:schemeClr val="tx1"/>
              </a:solidFill>
              <a:latin typeface="Calibri" panose="020F0502020204030204" pitchFamily="34" charset="0"/>
              <a:cs typeface="Calibri" panose="020F0502020204030204" pitchFamily="34" charset="0"/>
            </a:rPr>
            <a:t>Steering Group</a:t>
          </a:r>
          <a:endParaRPr lang="zh-CN" altLang="en-US" b="1" dirty="0">
            <a:solidFill>
              <a:schemeClr val="tx1"/>
            </a:solidFill>
            <a:latin typeface="Calibri" panose="020F0502020204030204" pitchFamily="34" charset="0"/>
            <a:cs typeface="Calibri" panose="020F0502020204030204" pitchFamily="34" charset="0"/>
          </a:endParaRPr>
        </a:p>
      </dgm:t>
    </dgm:pt>
    <dgm:pt modelId="{55BA1F70-2C22-4C2A-A693-67B07B9CC8A7}" type="parTrans" cxnId="{8A8F7478-CFB1-4764-993A-33DD70EEAF6D}">
      <dgm:prSet/>
      <dgm:spPr/>
      <dgm:t>
        <a:bodyPr/>
        <a:lstStyle/>
        <a:p>
          <a:endParaRPr lang="zh-CN" altLang="en-US"/>
        </a:p>
      </dgm:t>
    </dgm:pt>
    <dgm:pt modelId="{3C0651CC-FEEA-403D-8F28-14494947D9A1}" type="sibTrans" cxnId="{8A8F7478-CFB1-4764-993A-33DD70EEAF6D}">
      <dgm:prSet/>
      <dgm:spPr/>
      <dgm:t>
        <a:bodyPr/>
        <a:lstStyle/>
        <a:p>
          <a:endParaRPr lang="zh-CN" altLang="en-US"/>
        </a:p>
      </dgm:t>
    </dgm:pt>
    <dgm:pt modelId="{815DE8EE-20FA-4678-8ECB-6D887153CCE0}" type="pres">
      <dgm:prSet presAssocID="{522C55C0-7AFE-4CD7-B32C-2984BEB93014}" presName="composite" presStyleCnt="0">
        <dgm:presLayoutVars>
          <dgm:chMax val="3"/>
          <dgm:animLvl val="lvl"/>
          <dgm:resizeHandles val="exact"/>
        </dgm:presLayoutVars>
      </dgm:prSet>
      <dgm:spPr/>
    </dgm:pt>
    <dgm:pt modelId="{BD2A8A0A-8EE5-48CD-8086-7552D8AC8460}" type="pres">
      <dgm:prSet presAssocID="{5A3094BB-AD23-4CA8-9D46-E1AE1AC4032B}" presName="gear1" presStyleLbl="node1" presStyleIdx="0" presStyleCnt="3">
        <dgm:presLayoutVars>
          <dgm:chMax val="1"/>
          <dgm:bulletEnabled val="1"/>
        </dgm:presLayoutVars>
      </dgm:prSet>
      <dgm:spPr/>
    </dgm:pt>
    <dgm:pt modelId="{D4315DB9-6603-497C-BE2A-EB4817A350ED}" type="pres">
      <dgm:prSet presAssocID="{5A3094BB-AD23-4CA8-9D46-E1AE1AC4032B}" presName="gear1srcNode" presStyleLbl="node1" presStyleIdx="0" presStyleCnt="3"/>
      <dgm:spPr/>
    </dgm:pt>
    <dgm:pt modelId="{17BF7C4B-37BB-4C98-B9AB-5FE79C862165}" type="pres">
      <dgm:prSet presAssocID="{5A3094BB-AD23-4CA8-9D46-E1AE1AC4032B}" presName="gear1dstNode" presStyleLbl="node1" presStyleIdx="0" presStyleCnt="3"/>
      <dgm:spPr/>
    </dgm:pt>
    <dgm:pt modelId="{E929B52F-9D42-4BC5-924B-C6F96EDA2843}" type="pres">
      <dgm:prSet presAssocID="{E8D99288-897E-43CF-BE09-A210755D443D}" presName="gear2" presStyleLbl="node1" presStyleIdx="1" presStyleCnt="3">
        <dgm:presLayoutVars>
          <dgm:chMax val="1"/>
          <dgm:bulletEnabled val="1"/>
        </dgm:presLayoutVars>
      </dgm:prSet>
      <dgm:spPr/>
    </dgm:pt>
    <dgm:pt modelId="{4E68B680-8BB6-40E7-93D2-3126B8810397}" type="pres">
      <dgm:prSet presAssocID="{E8D99288-897E-43CF-BE09-A210755D443D}" presName="gear2srcNode" presStyleLbl="node1" presStyleIdx="1" presStyleCnt="3"/>
      <dgm:spPr/>
    </dgm:pt>
    <dgm:pt modelId="{3AD04012-E8F4-489E-BD04-B540A622764D}" type="pres">
      <dgm:prSet presAssocID="{E8D99288-897E-43CF-BE09-A210755D443D}" presName="gear2dstNode" presStyleLbl="node1" presStyleIdx="1" presStyleCnt="3"/>
      <dgm:spPr/>
    </dgm:pt>
    <dgm:pt modelId="{17C22205-2E57-4B58-8FC4-F1864CE14E61}" type="pres">
      <dgm:prSet presAssocID="{070FBC5A-C87A-42FC-A280-5AF34E537965}" presName="gear3" presStyleLbl="node1" presStyleIdx="2" presStyleCnt="3"/>
      <dgm:spPr/>
    </dgm:pt>
    <dgm:pt modelId="{B02C4557-A612-4147-AF51-1526A86223C4}" type="pres">
      <dgm:prSet presAssocID="{070FBC5A-C87A-42FC-A280-5AF34E537965}" presName="gear3tx" presStyleLbl="node1" presStyleIdx="2" presStyleCnt="3">
        <dgm:presLayoutVars>
          <dgm:chMax val="1"/>
          <dgm:bulletEnabled val="1"/>
        </dgm:presLayoutVars>
      </dgm:prSet>
      <dgm:spPr/>
    </dgm:pt>
    <dgm:pt modelId="{570C6AF6-5341-4BEC-B8A8-CD777EC2896A}" type="pres">
      <dgm:prSet presAssocID="{070FBC5A-C87A-42FC-A280-5AF34E537965}" presName="gear3srcNode" presStyleLbl="node1" presStyleIdx="2" presStyleCnt="3"/>
      <dgm:spPr/>
    </dgm:pt>
    <dgm:pt modelId="{6131C81E-48DD-4045-8B55-7BE76DF9E39B}" type="pres">
      <dgm:prSet presAssocID="{070FBC5A-C87A-42FC-A280-5AF34E537965}" presName="gear3dstNode" presStyleLbl="node1" presStyleIdx="2" presStyleCnt="3"/>
      <dgm:spPr/>
    </dgm:pt>
    <dgm:pt modelId="{BDB3D790-3865-48B9-9704-FE2B3180A36A}" type="pres">
      <dgm:prSet presAssocID="{8983A716-B74A-4B1A-BC45-B971D3B94F02}" presName="connector1" presStyleLbl="sibTrans2D1" presStyleIdx="0" presStyleCnt="3"/>
      <dgm:spPr/>
    </dgm:pt>
    <dgm:pt modelId="{8703FBAA-92DF-4302-BB27-2C4DCFD8A14C}" type="pres">
      <dgm:prSet presAssocID="{C9174CD5-65F6-4D79-AE2C-A20DE4037B09}" presName="connector2" presStyleLbl="sibTrans2D1" presStyleIdx="1" presStyleCnt="3"/>
      <dgm:spPr/>
    </dgm:pt>
    <dgm:pt modelId="{2B2F74C5-CD1E-4E74-A360-60D33B5B9C7D}" type="pres">
      <dgm:prSet presAssocID="{3C0651CC-FEEA-403D-8F28-14494947D9A1}" presName="connector3" presStyleLbl="sibTrans2D1" presStyleIdx="2" presStyleCnt="3"/>
      <dgm:spPr/>
    </dgm:pt>
  </dgm:ptLst>
  <dgm:cxnLst>
    <dgm:cxn modelId="{968B4007-65E4-4951-9492-8ACAA3CE990E}" type="presOf" srcId="{070FBC5A-C87A-42FC-A280-5AF34E537965}" destId="{17C22205-2E57-4B58-8FC4-F1864CE14E61}" srcOrd="0" destOrd="0" presId="urn:microsoft.com/office/officeart/2005/8/layout/gear1"/>
    <dgm:cxn modelId="{0392E213-E867-4CE8-BA31-C947B1773D22}" type="presOf" srcId="{E8D99288-897E-43CF-BE09-A210755D443D}" destId="{3AD04012-E8F4-489E-BD04-B540A622764D}" srcOrd="2" destOrd="0" presId="urn:microsoft.com/office/officeart/2005/8/layout/gear1"/>
    <dgm:cxn modelId="{800CD515-28F8-480A-9DA0-EE00B6A5D3FA}" type="presOf" srcId="{070FBC5A-C87A-42FC-A280-5AF34E537965}" destId="{6131C81E-48DD-4045-8B55-7BE76DF9E39B}" srcOrd="3" destOrd="0" presId="urn:microsoft.com/office/officeart/2005/8/layout/gear1"/>
    <dgm:cxn modelId="{05DB5D17-4D0E-4357-91BC-BE33A3E0F3A7}" type="presOf" srcId="{E8D99288-897E-43CF-BE09-A210755D443D}" destId="{E929B52F-9D42-4BC5-924B-C6F96EDA2843}" srcOrd="0" destOrd="0" presId="urn:microsoft.com/office/officeart/2005/8/layout/gear1"/>
    <dgm:cxn modelId="{3C3FE038-1128-49FD-8F6F-76FF09282B12}" type="presOf" srcId="{3C0651CC-FEEA-403D-8F28-14494947D9A1}" destId="{2B2F74C5-CD1E-4E74-A360-60D33B5B9C7D}" srcOrd="0" destOrd="0" presId="urn:microsoft.com/office/officeart/2005/8/layout/gear1"/>
    <dgm:cxn modelId="{01AA873C-3D41-44F5-9E89-D2DAFA6116F3}" srcId="{522C55C0-7AFE-4CD7-B32C-2984BEB93014}" destId="{E8D99288-897E-43CF-BE09-A210755D443D}" srcOrd="1" destOrd="0" parTransId="{B8D111C0-6884-4627-A0A5-A7FCD407C0AF}" sibTransId="{C9174CD5-65F6-4D79-AE2C-A20DE4037B09}"/>
    <dgm:cxn modelId="{C48AB85F-B443-4C81-A676-58D32E223E6D}" type="presOf" srcId="{E8D99288-897E-43CF-BE09-A210755D443D}" destId="{4E68B680-8BB6-40E7-93D2-3126B8810397}" srcOrd="1" destOrd="0" presId="urn:microsoft.com/office/officeart/2005/8/layout/gear1"/>
    <dgm:cxn modelId="{7468F762-8A94-44E7-979C-A749E1502CAB}" type="presOf" srcId="{C9174CD5-65F6-4D79-AE2C-A20DE4037B09}" destId="{8703FBAA-92DF-4302-BB27-2C4DCFD8A14C}" srcOrd="0" destOrd="0" presId="urn:microsoft.com/office/officeart/2005/8/layout/gear1"/>
    <dgm:cxn modelId="{8A8F7478-CFB1-4764-993A-33DD70EEAF6D}" srcId="{522C55C0-7AFE-4CD7-B32C-2984BEB93014}" destId="{070FBC5A-C87A-42FC-A280-5AF34E537965}" srcOrd="2" destOrd="0" parTransId="{55BA1F70-2C22-4C2A-A693-67B07B9CC8A7}" sibTransId="{3C0651CC-FEEA-403D-8F28-14494947D9A1}"/>
    <dgm:cxn modelId="{ED4BD178-B9D6-4211-AD10-709BCB32EBCE}" srcId="{522C55C0-7AFE-4CD7-B32C-2984BEB93014}" destId="{5A3094BB-AD23-4CA8-9D46-E1AE1AC4032B}" srcOrd="0" destOrd="0" parTransId="{0E22AF40-932E-4F0B-A13A-D28B2AE91BA4}" sibTransId="{8983A716-B74A-4B1A-BC45-B971D3B94F02}"/>
    <dgm:cxn modelId="{5806CB9C-55B1-4D96-86E7-01ED6CC068D3}" type="presOf" srcId="{5A3094BB-AD23-4CA8-9D46-E1AE1AC4032B}" destId="{BD2A8A0A-8EE5-48CD-8086-7552D8AC8460}" srcOrd="0" destOrd="0" presId="urn:microsoft.com/office/officeart/2005/8/layout/gear1"/>
    <dgm:cxn modelId="{1641F7C6-3B49-490C-9ECA-0461BE904995}" type="presOf" srcId="{8983A716-B74A-4B1A-BC45-B971D3B94F02}" destId="{BDB3D790-3865-48B9-9704-FE2B3180A36A}" srcOrd="0" destOrd="0" presId="urn:microsoft.com/office/officeart/2005/8/layout/gear1"/>
    <dgm:cxn modelId="{DA3043D7-10D5-4A91-ACBD-59109E2379E0}" type="presOf" srcId="{070FBC5A-C87A-42FC-A280-5AF34E537965}" destId="{570C6AF6-5341-4BEC-B8A8-CD777EC2896A}" srcOrd="2" destOrd="0" presId="urn:microsoft.com/office/officeart/2005/8/layout/gear1"/>
    <dgm:cxn modelId="{71FCABD8-B708-4C28-B73D-DE0FF217D452}" type="presOf" srcId="{070FBC5A-C87A-42FC-A280-5AF34E537965}" destId="{B02C4557-A612-4147-AF51-1526A86223C4}" srcOrd="1" destOrd="0" presId="urn:microsoft.com/office/officeart/2005/8/layout/gear1"/>
    <dgm:cxn modelId="{95DDC3F9-B23A-45C7-9A3D-1FA4A48A373F}" type="presOf" srcId="{5A3094BB-AD23-4CA8-9D46-E1AE1AC4032B}" destId="{17BF7C4B-37BB-4C98-B9AB-5FE79C862165}" srcOrd="2" destOrd="0" presId="urn:microsoft.com/office/officeart/2005/8/layout/gear1"/>
    <dgm:cxn modelId="{FA31A5FC-A304-469C-A4F4-B0F6737D8C41}" type="presOf" srcId="{522C55C0-7AFE-4CD7-B32C-2984BEB93014}" destId="{815DE8EE-20FA-4678-8ECB-6D887153CCE0}" srcOrd="0" destOrd="0" presId="urn:microsoft.com/office/officeart/2005/8/layout/gear1"/>
    <dgm:cxn modelId="{8E0792FE-4914-45CF-8C2C-F9BBCA1C88FF}" type="presOf" srcId="{5A3094BB-AD23-4CA8-9D46-E1AE1AC4032B}" destId="{D4315DB9-6603-497C-BE2A-EB4817A350ED}" srcOrd="1" destOrd="0" presId="urn:microsoft.com/office/officeart/2005/8/layout/gear1"/>
    <dgm:cxn modelId="{ABCDCEB1-A52F-4C14-8ACD-BD8AF31AC892}" type="presParOf" srcId="{815DE8EE-20FA-4678-8ECB-6D887153CCE0}" destId="{BD2A8A0A-8EE5-48CD-8086-7552D8AC8460}" srcOrd="0" destOrd="0" presId="urn:microsoft.com/office/officeart/2005/8/layout/gear1"/>
    <dgm:cxn modelId="{673BE586-1EC3-4998-B0F5-8D8E1A524CB0}" type="presParOf" srcId="{815DE8EE-20FA-4678-8ECB-6D887153CCE0}" destId="{D4315DB9-6603-497C-BE2A-EB4817A350ED}" srcOrd="1" destOrd="0" presId="urn:microsoft.com/office/officeart/2005/8/layout/gear1"/>
    <dgm:cxn modelId="{3392038E-9328-4BF4-9AEC-FCABDBEB8C61}" type="presParOf" srcId="{815DE8EE-20FA-4678-8ECB-6D887153CCE0}" destId="{17BF7C4B-37BB-4C98-B9AB-5FE79C862165}" srcOrd="2" destOrd="0" presId="urn:microsoft.com/office/officeart/2005/8/layout/gear1"/>
    <dgm:cxn modelId="{9571A0C3-E2F9-45B4-B90E-0A8096891159}" type="presParOf" srcId="{815DE8EE-20FA-4678-8ECB-6D887153CCE0}" destId="{E929B52F-9D42-4BC5-924B-C6F96EDA2843}" srcOrd="3" destOrd="0" presId="urn:microsoft.com/office/officeart/2005/8/layout/gear1"/>
    <dgm:cxn modelId="{3A736BAA-496C-4C8F-BFDB-9AA47F9CAECB}" type="presParOf" srcId="{815DE8EE-20FA-4678-8ECB-6D887153CCE0}" destId="{4E68B680-8BB6-40E7-93D2-3126B8810397}" srcOrd="4" destOrd="0" presId="urn:microsoft.com/office/officeart/2005/8/layout/gear1"/>
    <dgm:cxn modelId="{381C82EE-CC54-402F-B9BB-A9B682D18D4C}" type="presParOf" srcId="{815DE8EE-20FA-4678-8ECB-6D887153CCE0}" destId="{3AD04012-E8F4-489E-BD04-B540A622764D}" srcOrd="5" destOrd="0" presId="urn:microsoft.com/office/officeart/2005/8/layout/gear1"/>
    <dgm:cxn modelId="{BC71C277-C9E5-45DB-B5BD-A92CC3DB442B}" type="presParOf" srcId="{815DE8EE-20FA-4678-8ECB-6D887153CCE0}" destId="{17C22205-2E57-4B58-8FC4-F1864CE14E61}" srcOrd="6" destOrd="0" presId="urn:microsoft.com/office/officeart/2005/8/layout/gear1"/>
    <dgm:cxn modelId="{0C1C8C7F-94A7-4F58-AF9B-E1589643C602}" type="presParOf" srcId="{815DE8EE-20FA-4678-8ECB-6D887153CCE0}" destId="{B02C4557-A612-4147-AF51-1526A86223C4}" srcOrd="7" destOrd="0" presId="urn:microsoft.com/office/officeart/2005/8/layout/gear1"/>
    <dgm:cxn modelId="{1CCB2361-D1E4-4D95-97DA-857C2AB13202}" type="presParOf" srcId="{815DE8EE-20FA-4678-8ECB-6D887153CCE0}" destId="{570C6AF6-5341-4BEC-B8A8-CD777EC2896A}" srcOrd="8" destOrd="0" presId="urn:microsoft.com/office/officeart/2005/8/layout/gear1"/>
    <dgm:cxn modelId="{7868B4D8-B11F-4C62-907F-704164F9A6E0}" type="presParOf" srcId="{815DE8EE-20FA-4678-8ECB-6D887153CCE0}" destId="{6131C81E-48DD-4045-8B55-7BE76DF9E39B}" srcOrd="9" destOrd="0" presId="urn:microsoft.com/office/officeart/2005/8/layout/gear1"/>
    <dgm:cxn modelId="{D0474477-96F3-46B2-9E0B-98FC3D63F057}" type="presParOf" srcId="{815DE8EE-20FA-4678-8ECB-6D887153CCE0}" destId="{BDB3D790-3865-48B9-9704-FE2B3180A36A}" srcOrd="10" destOrd="0" presId="urn:microsoft.com/office/officeart/2005/8/layout/gear1"/>
    <dgm:cxn modelId="{D2516146-8F64-4777-870C-C2E6D26F18CA}" type="presParOf" srcId="{815DE8EE-20FA-4678-8ECB-6D887153CCE0}" destId="{8703FBAA-92DF-4302-BB27-2C4DCFD8A14C}" srcOrd="11" destOrd="0" presId="urn:microsoft.com/office/officeart/2005/8/layout/gear1"/>
    <dgm:cxn modelId="{B967D6FC-8254-4406-97D7-DC080518CC17}" type="presParOf" srcId="{815DE8EE-20FA-4678-8ECB-6D887153CCE0}" destId="{2B2F74C5-CD1E-4E74-A360-60D33B5B9C7D}"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A8A0A-8EE5-48CD-8086-7552D8AC8460}">
      <dsp:nvSpPr>
        <dsp:cNvPr id="0" name=""/>
        <dsp:cNvSpPr/>
      </dsp:nvSpPr>
      <dsp:spPr>
        <a:xfrm>
          <a:off x="2377268" y="1798491"/>
          <a:ext cx="2198155" cy="2198155"/>
        </a:xfrm>
        <a:prstGeom prst="gear9">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solidFill>
                <a:schemeClr val="tx1"/>
              </a:solidFill>
              <a:latin typeface="Calibri" panose="020F0502020204030204" pitchFamily="34" charset="0"/>
              <a:cs typeface="Calibri" panose="020F0502020204030204" pitchFamily="34" charset="0"/>
            </a:rPr>
            <a:t>Case Studies</a:t>
          </a:r>
          <a:endParaRPr lang="zh-CN" altLang="en-US" sz="1600" b="1" kern="1200" dirty="0">
            <a:solidFill>
              <a:schemeClr val="tx1"/>
            </a:solidFill>
            <a:latin typeface="Calibri" panose="020F0502020204030204" pitchFamily="34" charset="0"/>
            <a:cs typeface="Calibri" panose="020F0502020204030204" pitchFamily="34" charset="0"/>
          </a:endParaRPr>
        </a:p>
      </dsp:txBody>
      <dsp:txXfrm>
        <a:off x="2819195" y="2313398"/>
        <a:ext cx="1314301" cy="1129897"/>
      </dsp:txXfrm>
    </dsp:sp>
    <dsp:sp modelId="{E929B52F-9D42-4BC5-924B-C6F96EDA2843}">
      <dsp:nvSpPr>
        <dsp:cNvPr id="0" name=""/>
        <dsp:cNvSpPr/>
      </dsp:nvSpPr>
      <dsp:spPr>
        <a:xfrm>
          <a:off x="1098341" y="1278927"/>
          <a:ext cx="1598658" cy="1598658"/>
        </a:xfrm>
        <a:prstGeom prst="gear6">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solidFill>
                <a:schemeClr val="tx1"/>
              </a:solidFill>
              <a:latin typeface="Calibri" panose="020F0502020204030204" pitchFamily="34" charset="0"/>
              <a:cs typeface="Calibri" panose="020F0502020204030204" pitchFamily="34" charset="0"/>
            </a:rPr>
            <a:t>Working Groups</a:t>
          </a:r>
          <a:endParaRPr lang="zh-CN" altLang="en-US" sz="1600" b="1" kern="1200" dirty="0">
            <a:solidFill>
              <a:schemeClr val="tx1"/>
            </a:solidFill>
            <a:latin typeface="Calibri" panose="020F0502020204030204" pitchFamily="34" charset="0"/>
            <a:cs typeface="Calibri" panose="020F0502020204030204" pitchFamily="34" charset="0"/>
          </a:endParaRPr>
        </a:p>
      </dsp:txBody>
      <dsp:txXfrm>
        <a:off x="1500808" y="1683826"/>
        <a:ext cx="793724" cy="788860"/>
      </dsp:txXfrm>
    </dsp:sp>
    <dsp:sp modelId="{17C22205-2E57-4B58-8FC4-F1864CE14E61}">
      <dsp:nvSpPr>
        <dsp:cNvPr id="0" name=""/>
        <dsp:cNvSpPr/>
      </dsp:nvSpPr>
      <dsp:spPr>
        <a:xfrm rot="20700000">
          <a:off x="1993753" y="176015"/>
          <a:ext cx="1566359" cy="1566359"/>
        </a:xfrm>
        <a:prstGeom prst="gear6">
          <a:avLst/>
        </a:prstGeom>
        <a:solidFill>
          <a:schemeClr val="accent1">
            <a:lumMod val="20000"/>
            <a:lumOff val="8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solidFill>
                <a:schemeClr val="tx1"/>
              </a:solidFill>
              <a:latin typeface="Calibri" panose="020F0502020204030204" pitchFamily="34" charset="0"/>
              <a:cs typeface="Calibri" panose="020F0502020204030204" pitchFamily="34" charset="0"/>
            </a:rPr>
            <a:t>Steering Group</a:t>
          </a:r>
          <a:endParaRPr lang="zh-CN" altLang="en-US" sz="1600" b="1" kern="1200" dirty="0">
            <a:solidFill>
              <a:schemeClr val="tx1"/>
            </a:solidFill>
            <a:latin typeface="Calibri" panose="020F0502020204030204" pitchFamily="34" charset="0"/>
            <a:cs typeface="Calibri" panose="020F0502020204030204" pitchFamily="34" charset="0"/>
          </a:endParaRPr>
        </a:p>
      </dsp:txBody>
      <dsp:txXfrm rot="-20700000">
        <a:off x="2337301" y="519564"/>
        <a:ext cx="879262" cy="879262"/>
      </dsp:txXfrm>
    </dsp:sp>
    <dsp:sp modelId="{BDB3D790-3865-48B9-9704-FE2B3180A36A}">
      <dsp:nvSpPr>
        <dsp:cNvPr id="0" name=""/>
        <dsp:cNvSpPr/>
      </dsp:nvSpPr>
      <dsp:spPr>
        <a:xfrm>
          <a:off x="2206090" y="1468016"/>
          <a:ext cx="2813639" cy="2813639"/>
        </a:xfrm>
        <a:prstGeom prst="circularArrow">
          <a:avLst>
            <a:gd name="adj1" fmla="val 4687"/>
            <a:gd name="adj2" fmla="val 299029"/>
            <a:gd name="adj3" fmla="val 2511378"/>
            <a:gd name="adj4" fmla="val 15871628"/>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03FBAA-92DF-4302-BB27-2C4DCFD8A14C}">
      <dsp:nvSpPr>
        <dsp:cNvPr id="0" name=""/>
        <dsp:cNvSpPr/>
      </dsp:nvSpPr>
      <dsp:spPr>
        <a:xfrm>
          <a:off x="815221" y="926052"/>
          <a:ext cx="2044284" cy="204428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2F74C5-CD1E-4E74-A360-60D33B5B9C7D}">
      <dsp:nvSpPr>
        <dsp:cNvPr id="0" name=""/>
        <dsp:cNvSpPr/>
      </dsp:nvSpPr>
      <dsp:spPr>
        <a:xfrm>
          <a:off x="1631438" y="-166227"/>
          <a:ext cx="2204150" cy="220415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A8A0A-8EE5-48CD-8086-7552D8AC8460}">
      <dsp:nvSpPr>
        <dsp:cNvPr id="0" name=""/>
        <dsp:cNvSpPr/>
      </dsp:nvSpPr>
      <dsp:spPr>
        <a:xfrm>
          <a:off x="2377268" y="1798491"/>
          <a:ext cx="2198155" cy="2198155"/>
        </a:xfrm>
        <a:prstGeom prst="gear9">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solidFill>
                <a:schemeClr val="tx1"/>
              </a:solidFill>
              <a:latin typeface="Calibri" panose="020F0502020204030204" pitchFamily="34" charset="0"/>
              <a:cs typeface="Calibri" panose="020F0502020204030204" pitchFamily="34" charset="0"/>
            </a:rPr>
            <a:t>Case Studies</a:t>
          </a:r>
          <a:endParaRPr lang="zh-CN" altLang="en-US" sz="1600" b="1" kern="1200" dirty="0">
            <a:solidFill>
              <a:schemeClr val="tx1"/>
            </a:solidFill>
            <a:latin typeface="Calibri" panose="020F0502020204030204" pitchFamily="34" charset="0"/>
            <a:cs typeface="Calibri" panose="020F0502020204030204" pitchFamily="34" charset="0"/>
          </a:endParaRPr>
        </a:p>
      </dsp:txBody>
      <dsp:txXfrm>
        <a:off x="2819195" y="2313398"/>
        <a:ext cx="1314301" cy="1129897"/>
      </dsp:txXfrm>
    </dsp:sp>
    <dsp:sp modelId="{E929B52F-9D42-4BC5-924B-C6F96EDA2843}">
      <dsp:nvSpPr>
        <dsp:cNvPr id="0" name=""/>
        <dsp:cNvSpPr/>
      </dsp:nvSpPr>
      <dsp:spPr>
        <a:xfrm>
          <a:off x="1098341" y="1278927"/>
          <a:ext cx="1598658" cy="1598658"/>
        </a:xfrm>
        <a:prstGeom prst="gear6">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solidFill>
                <a:schemeClr val="tx1"/>
              </a:solidFill>
              <a:latin typeface="Calibri" panose="020F0502020204030204" pitchFamily="34" charset="0"/>
              <a:cs typeface="Calibri" panose="020F0502020204030204" pitchFamily="34" charset="0"/>
            </a:rPr>
            <a:t>Working Groups</a:t>
          </a:r>
          <a:endParaRPr lang="zh-CN" altLang="en-US" sz="1600" b="1" kern="1200" dirty="0">
            <a:solidFill>
              <a:schemeClr val="tx1"/>
            </a:solidFill>
            <a:latin typeface="Calibri" panose="020F0502020204030204" pitchFamily="34" charset="0"/>
            <a:cs typeface="Calibri" panose="020F0502020204030204" pitchFamily="34" charset="0"/>
          </a:endParaRPr>
        </a:p>
      </dsp:txBody>
      <dsp:txXfrm>
        <a:off x="1500808" y="1683826"/>
        <a:ext cx="793724" cy="788860"/>
      </dsp:txXfrm>
    </dsp:sp>
    <dsp:sp modelId="{17C22205-2E57-4B58-8FC4-F1864CE14E61}">
      <dsp:nvSpPr>
        <dsp:cNvPr id="0" name=""/>
        <dsp:cNvSpPr/>
      </dsp:nvSpPr>
      <dsp:spPr>
        <a:xfrm rot="20700000">
          <a:off x="1993753" y="176015"/>
          <a:ext cx="1566359" cy="1566359"/>
        </a:xfrm>
        <a:prstGeom prst="gear6">
          <a:avLst/>
        </a:prstGeom>
        <a:solidFill>
          <a:schemeClr val="accent1">
            <a:lumMod val="20000"/>
            <a:lumOff val="8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solidFill>
                <a:schemeClr val="tx1"/>
              </a:solidFill>
              <a:latin typeface="Calibri" panose="020F0502020204030204" pitchFamily="34" charset="0"/>
              <a:cs typeface="Calibri" panose="020F0502020204030204" pitchFamily="34" charset="0"/>
            </a:rPr>
            <a:t>Steering Group</a:t>
          </a:r>
          <a:endParaRPr lang="zh-CN" altLang="en-US" sz="1600" b="1" kern="1200" dirty="0">
            <a:solidFill>
              <a:schemeClr val="tx1"/>
            </a:solidFill>
            <a:latin typeface="Calibri" panose="020F0502020204030204" pitchFamily="34" charset="0"/>
            <a:cs typeface="Calibri" panose="020F0502020204030204" pitchFamily="34" charset="0"/>
          </a:endParaRPr>
        </a:p>
      </dsp:txBody>
      <dsp:txXfrm rot="-20700000">
        <a:off x="2337301" y="519564"/>
        <a:ext cx="879262" cy="879262"/>
      </dsp:txXfrm>
    </dsp:sp>
    <dsp:sp modelId="{BDB3D790-3865-48B9-9704-FE2B3180A36A}">
      <dsp:nvSpPr>
        <dsp:cNvPr id="0" name=""/>
        <dsp:cNvSpPr/>
      </dsp:nvSpPr>
      <dsp:spPr>
        <a:xfrm>
          <a:off x="2206090" y="1468016"/>
          <a:ext cx="2813639" cy="2813639"/>
        </a:xfrm>
        <a:prstGeom prst="circularArrow">
          <a:avLst>
            <a:gd name="adj1" fmla="val 4687"/>
            <a:gd name="adj2" fmla="val 299029"/>
            <a:gd name="adj3" fmla="val 2511378"/>
            <a:gd name="adj4" fmla="val 15871628"/>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03FBAA-92DF-4302-BB27-2C4DCFD8A14C}">
      <dsp:nvSpPr>
        <dsp:cNvPr id="0" name=""/>
        <dsp:cNvSpPr/>
      </dsp:nvSpPr>
      <dsp:spPr>
        <a:xfrm>
          <a:off x="815221" y="926052"/>
          <a:ext cx="2044284" cy="204428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2F74C5-CD1E-4E74-A360-60D33B5B9C7D}">
      <dsp:nvSpPr>
        <dsp:cNvPr id="0" name=""/>
        <dsp:cNvSpPr/>
      </dsp:nvSpPr>
      <dsp:spPr>
        <a:xfrm>
          <a:off x="1631438" y="-166227"/>
          <a:ext cx="2204150" cy="220415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F26D8A-9216-DB4F-B676-4D0C66954CAF}" type="datetimeFigureOut">
              <a:rPr lang="en-US" smtClean="0"/>
              <a:t>10/21/21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6A57E3-B441-014B-B3A3-BC7F0AF1240E}" type="slidenum">
              <a:rPr lang="en-US" smtClean="0"/>
              <a:t>‹#›</a:t>
            </a:fld>
            <a:endParaRPr lang="en-US"/>
          </a:p>
        </p:txBody>
      </p:sp>
    </p:spTree>
    <p:extLst>
      <p:ext uri="{BB962C8B-B14F-4D97-AF65-F5344CB8AC3E}">
        <p14:creationId xmlns:p14="http://schemas.microsoft.com/office/powerpoint/2010/main" val="2133067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3E80B866-9E57-BF44-945A-C0F6117C580C}" type="slidenum">
              <a:rPr lang="fr-FR" smtClean="0"/>
              <a:pPr/>
              <a:t>2</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65A11-DF9B-D848-B514-80F8BB67D28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D736034-D6D6-714D-B0CE-76B5A1D2E3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9F7BD3D-0605-D148-B265-01C98A4A329E}"/>
              </a:ext>
            </a:extLst>
          </p:cNvPr>
          <p:cNvSpPr>
            <a:spLocks noGrp="1"/>
          </p:cNvSpPr>
          <p:nvPr>
            <p:ph type="dt" sz="half" idx="10"/>
          </p:nvPr>
        </p:nvSpPr>
        <p:spPr/>
        <p:txBody>
          <a:bodyPr/>
          <a:lstStyle/>
          <a:p>
            <a:fld id="{3BB8E969-C814-5B4F-ACB1-F4FFE242228A}" type="datetimeFigureOut">
              <a:rPr lang="en-US" smtClean="0"/>
              <a:t>10/21/21</a:t>
            </a:fld>
            <a:endParaRPr lang="en-US"/>
          </a:p>
        </p:txBody>
      </p:sp>
      <p:sp>
        <p:nvSpPr>
          <p:cNvPr id="5" name="Footer Placeholder 4">
            <a:extLst>
              <a:ext uri="{FF2B5EF4-FFF2-40B4-BE49-F238E27FC236}">
                <a16:creationId xmlns:a16="http://schemas.microsoft.com/office/drawing/2014/main" id="{EE4C905B-C4D8-8246-9AC7-84C98DBD0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E3F0BD-7BE0-9048-B53B-BB386704DC87}"/>
              </a:ext>
            </a:extLst>
          </p:cNvPr>
          <p:cNvSpPr>
            <a:spLocks noGrp="1"/>
          </p:cNvSpPr>
          <p:nvPr>
            <p:ph type="sldNum" sz="quarter" idx="12"/>
          </p:nvPr>
        </p:nvSpPr>
        <p:spPr/>
        <p:txBody>
          <a:bodyPr/>
          <a:lstStyle/>
          <a:p>
            <a:fld id="{6127A97E-4C1D-2D4C-8FA8-C1CC80F443A5}" type="slidenum">
              <a:rPr lang="en-US" smtClean="0"/>
              <a:t>‹#›</a:t>
            </a:fld>
            <a:endParaRPr lang="en-US"/>
          </a:p>
        </p:txBody>
      </p:sp>
    </p:spTree>
    <p:extLst>
      <p:ext uri="{BB962C8B-B14F-4D97-AF65-F5344CB8AC3E}">
        <p14:creationId xmlns:p14="http://schemas.microsoft.com/office/powerpoint/2010/main" val="2198469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444B0-A600-0E45-857E-63C64A8D28E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8182164-8796-1543-9AC5-604DD275252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0A6544-49B2-DA4B-BBD5-302EA1965882}"/>
              </a:ext>
            </a:extLst>
          </p:cNvPr>
          <p:cNvSpPr>
            <a:spLocks noGrp="1"/>
          </p:cNvSpPr>
          <p:nvPr>
            <p:ph type="dt" sz="half" idx="10"/>
          </p:nvPr>
        </p:nvSpPr>
        <p:spPr/>
        <p:txBody>
          <a:bodyPr/>
          <a:lstStyle/>
          <a:p>
            <a:fld id="{3BB8E969-C814-5B4F-ACB1-F4FFE242228A}" type="datetimeFigureOut">
              <a:rPr lang="en-US" smtClean="0"/>
              <a:t>10/21/21</a:t>
            </a:fld>
            <a:endParaRPr lang="en-US"/>
          </a:p>
        </p:txBody>
      </p:sp>
      <p:sp>
        <p:nvSpPr>
          <p:cNvPr id="5" name="Footer Placeholder 4">
            <a:extLst>
              <a:ext uri="{FF2B5EF4-FFF2-40B4-BE49-F238E27FC236}">
                <a16:creationId xmlns:a16="http://schemas.microsoft.com/office/drawing/2014/main" id="{18809DF5-416B-D940-B907-474E8A395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A686-EBA4-1447-9AB5-F05A29F3FC27}"/>
              </a:ext>
            </a:extLst>
          </p:cNvPr>
          <p:cNvSpPr>
            <a:spLocks noGrp="1"/>
          </p:cNvSpPr>
          <p:nvPr>
            <p:ph type="sldNum" sz="quarter" idx="12"/>
          </p:nvPr>
        </p:nvSpPr>
        <p:spPr/>
        <p:txBody>
          <a:bodyPr/>
          <a:lstStyle/>
          <a:p>
            <a:fld id="{6127A97E-4C1D-2D4C-8FA8-C1CC80F443A5}" type="slidenum">
              <a:rPr lang="en-US" smtClean="0"/>
              <a:t>‹#›</a:t>
            </a:fld>
            <a:endParaRPr lang="en-US"/>
          </a:p>
        </p:txBody>
      </p:sp>
    </p:spTree>
    <p:extLst>
      <p:ext uri="{BB962C8B-B14F-4D97-AF65-F5344CB8AC3E}">
        <p14:creationId xmlns:p14="http://schemas.microsoft.com/office/powerpoint/2010/main" val="259355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D38E30-F074-A34D-BB4A-EED04BA5F6B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FE05B6D-1F80-C34F-82A6-17AB70F091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F59FDC-7858-0341-AF57-CD10658F2890}"/>
              </a:ext>
            </a:extLst>
          </p:cNvPr>
          <p:cNvSpPr>
            <a:spLocks noGrp="1"/>
          </p:cNvSpPr>
          <p:nvPr>
            <p:ph type="dt" sz="half" idx="10"/>
          </p:nvPr>
        </p:nvSpPr>
        <p:spPr/>
        <p:txBody>
          <a:bodyPr/>
          <a:lstStyle/>
          <a:p>
            <a:fld id="{3BB8E969-C814-5B4F-ACB1-F4FFE242228A}" type="datetimeFigureOut">
              <a:rPr lang="en-US" smtClean="0"/>
              <a:t>10/21/21</a:t>
            </a:fld>
            <a:endParaRPr lang="en-US"/>
          </a:p>
        </p:txBody>
      </p:sp>
      <p:sp>
        <p:nvSpPr>
          <p:cNvPr id="5" name="Footer Placeholder 4">
            <a:extLst>
              <a:ext uri="{FF2B5EF4-FFF2-40B4-BE49-F238E27FC236}">
                <a16:creationId xmlns:a16="http://schemas.microsoft.com/office/drawing/2014/main" id="{135FF56F-8C6A-8C48-ABEC-CEEFDC98F1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248CF8-8B7F-8548-911A-4ECD273B0575}"/>
              </a:ext>
            </a:extLst>
          </p:cNvPr>
          <p:cNvSpPr>
            <a:spLocks noGrp="1"/>
          </p:cNvSpPr>
          <p:nvPr>
            <p:ph type="sldNum" sz="quarter" idx="12"/>
          </p:nvPr>
        </p:nvSpPr>
        <p:spPr/>
        <p:txBody>
          <a:bodyPr/>
          <a:lstStyle/>
          <a:p>
            <a:fld id="{6127A97E-4C1D-2D4C-8FA8-C1CC80F443A5}" type="slidenum">
              <a:rPr lang="en-US" smtClean="0"/>
              <a:t>‹#›</a:t>
            </a:fld>
            <a:endParaRPr lang="en-US"/>
          </a:p>
        </p:txBody>
      </p:sp>
    </p:spTree>
    <p:extLst>
      <p:ext uri="{BB962C8B-B14F-4D97-AF65-F5344CB8AC3E}">
        <p14:creationId xmlns:p14="http://schemas.microsoft.com/office/powerpoint/2010/main" val="3468224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F4B27-7728-B040-BAAF-A21CE7F8511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DF667D0-A5DC-FB42-8615-3438ED7CF6A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BA312C-43BC-0745-B123-FEF22595332C}"/>
              </a:ext>
            </a:extLst>
          </p:cNvPr>
          <p:cNvSpPr>
            <a:spLocks noGrp="1"/>
          </p:cNvSpPr>
          <p:nvPr>
            <p:ph type="dt" sz="half" idx="10"/>
          </p:nvPr>
        </p:nvSpPr>
        <p:spPr/>
        <p:txBody>
          <a:bodyPr/>
          <a:lstStyle/>
          <a:p>
            <a:fld id="{3BB8E969-C814-5B4F-ACB1-F4FFE242228A}" type="datetimeFigureOut">
              <a:rPr lang="en-US" smtClean="0"/>
              <a:t>10/21/21</a:t>
            </a:fld>
            <a:endParaRPr lang="en-US"/>
          </a:p>
        </p:txBody>
      </p:sp>
      <p:sp>
        <p:nvSpPr>
          <p:cNvPr id="5" name="Footer Placeholder 4">
            <a:extLst>
              <a:ext uri="{FF2B5EF4-FFF2-40B4-BE49-F238E27FC236}">
                <a16:creationId xmlns:a16="http://schemas.microsoft.com/office/drawing/2014/main" id="{71DCD545-59E8-DA4F-9A16-EF4DA78E6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E0797-2D34-8A4A-A12F-AAA4C70C8F89}"/>
              </a:ext>
            </a:extLst>
          </p:cNvPr>
          <p:cNvSpPr>
            <a:spLocks noGrp="1"/>
          </p:cNvSpPr>
          <p:nvPr>
            <p:ph type="sldNum" sz="quarter" idx="12"/>
          </p:nvPr>
        </p:nvSpPr>
        <p:spPr/>
        <p:txBody>
          <a:bodyPr/>
          <a:lstStyle/>
          <a:p>
            <a:fld id="{6127A97E-4C1D-2D4C-8FA8-C1CC80F443A5}" type="slidenum">
              <a:rPr lang="en-US" smtClean="0"/>
              <a:t>‹#›</a:t>
            </a:fld>
            <a:endParaRPr lang="en-US"/>
          </a:p>
        </p:txBody>
      </p:sp>
    </p:spTree>
    <p:extLst>
      <p:ext uri="{BB962C8B-B14F-4D97-AF65-F5344CB8AC3E}">
        <p14:creationId xmlns:p14="http://schemas.microsoft.com/office/powerpoint/2010/main" val="2251514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9DBDE-0FE1-BE49-9DA5-91487777E70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F9364CD-FE87-6545-AF89-8A0CCC7EF0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2FAA335-12D7-4A44-8B1F-246F5A6DF88C}"/>
              </a:ext>
            </a:extLst>
          </p:cNvPr>
          <p:cNvSpPr>
            <a:spLocks noGrp="1"/>
          </p:cNvSpPr>
          <p:nvPr>
            <p:ph type="dt" sz="half" idx="10"/>
          </p:nvPr>
        </p:nvSpPr>
        <p:spPr/>
        <p:txBody>
          <a:bodyPr/>
          <a:lstStyle/>
          <a:p>
            <a:fld id="{3BB8E969-C814-5B4F-ACB1-F4FFE242228A}" type="datetimeFigureOut">
              <a:rPr lang="en-US" smtClean="0"/>
              <a:t>10/21/21</a:t>
            </a:fld>
            <a:endParaRPr lang="en-US"/>
          </a:p>
        </p:txBody>
      </p:sp>
      <p:sp>
        <p:nvSpPr>
          <p:cNvPr id="5" name="Footer Placeholder 4">
            <a:extLst>
              <a:ext uri="{FF2B5EF4-FFF2-40B4-BE49-F238E27FC236}">
                <a16:creationId xmlns:a16="http://schemas.microsoft.com/office/drawing/2014/main" id="{790DAAFB-134B-2B45-87F6-F17AF81B2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6863B-D6D9-FA47-9A4A-503CCB7C8B6D}"/>
              </a:ext>
            </a:extLst>
          </p:cNvPr>
          <p:cNvSpPr>
            <a:spLocks noGrp="1"/>
          </p:cNvSpPr>
          <p:nvPr>
            <p:ph type="sldNum" sz="quarter" idx="12"/>
          </p:nvPr>
        </p:nvSpPr>
        <p:spPr/>
        <p:txBody>
          <a:bodyPr/>
          <a:lstStyle/>
          <a:p>
            <a:fld id="{6127A97E-4C1D-2D4C-8FA8-C1CC80F443A5}" type="slidenum">
              <a:rPr lang="en-US" smtClean="0"/>
              <a:t>‹#›</a:t>
            </a:fld>
            <a:endParaRPr lang="en-US"/>
          </a:p>
        </p:txBody>
      </p:sp>
    </p:spTree>
    <p:extLst>
      <p:ext uri="{BB962C8B-B14F-4D97-AF65-F5344CB8AC3E}">
        <p14:creationId xmlns:p14="http://schemas.microsoft.com/office/powerpoint/2010/main" val="2694154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FB7DB-9EF4-1F4E-B003-51CF648AC7A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F07B97E-3D7A-034E-9729-6785D4DCA06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5FB3FDB-3B41-8B40-AE86-A9FB6AC51A1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76C9C06-79FD-7C4E-9BC0-64A31B3B7C9D}"/>
              </a:ext>
            </a:extLst>
          </p:cNvPr>
          <p:cNvSpPr>
            <a:spLocks noGrp="1"/>
          </p:cNvSpPr>
          <p:nvPr>
            <p:ph type="dt" sz="half" idx="10"/>
          </p:nvPr>
        </p:nvSpPr>
        <p:spPr/>
        <p:txBody>
          <a:bodyPr/>
          <a:lstStyle/>
          <a:p>
            <a:fld id="{3BB8E969-C814-5B4F-ACB1-F4FFE242228A}" type="datetimeFigureOut">
              <a:rPr lang="en-US" smtClean="0"/>
              <a:t>10/21/21</a:t>
            </a:fld>
            <a:endParaRPr lang="en-US"/>
          </a:p>
        </p:txBody>
      </p:sp>
      <p:sp>
        <p:nvSpPr>
          <p:cNvPr id="6" name="Footer Placeholder 5">
            <a:extLst>
              <a:ext uri="{FF2B5EF4-FFF2-40B4-BE49-F238E27FC236}">
                <a16:creationId xmlns:a16="http://schemas.microsoft.com/office/drawing/2014/main" id="{F5E6DF14-EA9E-784A-AF59-383663B5C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33E885-CE27-5B46-AA98-B0ACB574E00D}"/>
              </a:ext>
            </a:extLst>
          </p:cNvPr>
          <p:cNvSpPr>
            <a:spLocks noGrp="1"/>
          </p:cNvSpPr>
          <p:nvPr>
            <p:ph type="sldNum" sz="quarter" idx="12"/>
          </p:nvPr>
        </p:nvSpPr>
        <p:spPr/>
        <p:txBody>
          <a:bodyPr/>
          <a:lstStyle/>
          <a:p>
            <a:fld id="{6127A97E-4C1D-2D4C-8FA8-C1CC80F443A5}" type="slidenum">
              <a:rPr lang="en-US" smtClean="0"/>
              <a:t>‹#›</a:t>
            </a:fld>
            <a:endParaRPr lang="en-US"/>
          </a:p>
        </p:txBody>
      </p:sp>
    </p:spTree>
    <p:extLst>
      <p:ext uri="{BB962C8B-B14F-4D97-AF65-F5344CB8AC3E}">
        <p14:creationId xmlns:p14="http://schemas.microsoft.com/office/powerpoint/2010/main" val="3861239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A4D84-156A-8E41-BEE8-7FDEF21C13D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4C455C1-FD57-A84A-8320-BD05822741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1DF9433-9011-024C-82AE-34CE21D76FF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171FF73-9812-9C45-9313-17B68AE7CA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813E362-A1A5-6F4F-B710-6450E5602EF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D38EE92-99BD-E345-9709-6A26BFF7D650}"/>
              </a:ext>
            </a:extLst>
          </p:cNvPr>
          <p:cNvSpPr>
            <a:spLocks noGrp="1"/>
          </p:cNvSpPr>
          <p:nvPr>
            <p:ph type="dt" sz="half" idx="10"/>
          </p:nvPr>
        </p:nvSpPr>
        <p:spPr/>
        <p:txBody>
          <a:bodyPr/>
          <a:lstStyle/>
          <a:p>
            <a:fld id="{3BB8E969-C814-5B4F-ACB1-F4FFE242228A}" type="datetimeFigureOut">
              <a:rPr lang="en-US" smtClean="0"/>
              <a:t>10/21/21</a:t>
            </a:fld>
            <a:endParaRPr lang="en-US"/>
          </a:p>
        </p:txBody>
      </p:sp>
      <p:sp>
        <p:nvSpPr>
          <p:cNvPr id="8" name="Footer Placeholder 7">
            <a:extLst>
              <a:ext uri="{FF2B5EF4-FFF2-40B4-BE49-F238E27FC236}">
                <a16:creationId xmlns:a16="http://schemas.microsoft.com/office/drawing/2014/main" id="{F7493C02-0738-8949-9C9F-6E8FFF5ACA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693066-3A47-E140-AFBC-5942A65A8FA5}"/>
              </a:ext>
            </a:extLst>
          </p:cNvPr>
          <p:cNvSpPr>
            <a:spLocks noGrp="1"/>
          </p:cNvSpPr>
          <p:nvPr>
            <p:ph type="sldNum" sz="quarter" idx="12"/>
          </p:nvPr>
        </p:nvSpPr>
        <p:spPr/>
        <p:txBody>
          <a:bodyPr/>
          <a:lstStyle/>
          <a:p>
            <a:fld id="{6127A97E-4C1D-2D4C-8FA8-C1CC80F443A5}" type="slidenum">
              <a:rPr lang="en-US" smtClean="0"/>
              <a:t>‹#›</a:t>
            </a:fld>
            <a:endParaRPr lang="en-US"/>
          </a:p>
        </p:txBody>
      </p:sp>
    </p:spTree>
    <p:extLst>
      <p:ext uri="{BB962C8B-B14F-4D97-AF65-F5344CB8AC3E}">
        <p14:creationId xmlns:p14="http://schemas.microsoft.com/office/powerpoint/2010/main" val="2503869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1DD1C-C45C-CF46-85BA-12DE3DC50FF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EDE156A-350A-8243-ADFF-CF9353C3DC96}"/>
              </a:ext>
            </a:extLst>
          </p:cNvPr>
          <p:cNvSpPr>
            <a:spLocks noGrp="1"/>
          </p:cNvSpPr>
          <p:nvPr>
            <p:ph type="dt" sz="half" idx="10"/>
          </p:nvPr>
        </p:nvSpPr>
        <p:spPr/>
        <p:txBody>
          <a:bodyPr/>
          <a:lstStyle/>
          <a:p>
            <a:fld id="{3BB8E969-C814-5B4F-ACB1-F4FFE242228A}" type="datetimeFigureOut">
              <a:rPr lang="en-US" smtClean="0"/>
              <a:t>10/21/21</a:t>
            </a:fld>
            <a:endParaRPr lang="en-US"/>
          </a:p>
        </p:txBody>
      </p:sp>
      <p:sp>
        <p:nvSpPr>
          <p:cNvPr id="4" name="Footer Placeholder 3">
            <a:extLst>
              <a:ext uri="{FF2B5EF4-FFF2-40B4-BE49-F238E27FC236}">
                <a16:creationId xmlns:a16="http://schemas.microsoft.com/office/drawing/2014/main" id="{892C0A3B-AA21-BE4B-B622-7ABCED9140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26750C-B9A6-CD42-9BF0-C5847F8DB113}"/>
              </a:ext>
            </a:extLst>
          </p:cNvPr>
          <p:cNvSpPr>
            <a:spLocks noGrp="1"/>
          </p:cNvSpPr>
          <p:nvPr>
            <p:ph type="sldNum" sz="quarter" idx="12"/>
          </p:nvPr>
        </p:nvSpPr>
        <p:spPr/>
        <p:txBody>
          <a:bodyPr/>
          <a:lstStyle/>
          <a:p>
            <a:fld id="{6127A97E-4C1D-2D4C-8FA8-C1CC80F443A5}" type="slidenum">
              <a:rPr lang="en-US" smtClean="0"/>
              <a:t>‹#›</a:t>
            </a:fld>
            <a:endParaRPr lang="en-US"/>
          </a:p>
        </p:txBody>
      </p:sp>
    </p:spTree>
    <p:extLst>
      <p:ext uri="{BB962C8B-B14F-4D97-AF65-F5344CB8AC3E}">
        <p14:creationId xmlns:p14="http://schemas.microsoft.com/office/powerpoint/2010/main" val="2784349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F5D8B-5163-7F47-822E-051ADFFC85C0}"/>
              </a:ext>
            </a:extLst>
          </p:cNvPr>
          <p:cNvSpPr>
            <a:spLocks noGrp="1"/>
          </p:cNvSpPr>
          <p:nvPr>
            <p:ph type="dt" sz="half" idx="10"/>
          </p:nvPr>
        </p:nvSpPr>
        <p:spPr/>
        <p:txBody>
          <a:bodyPr/>
          <a:lstStyle/>
          <a:p>
            <a:fld id="{3BB8E969-C814-5B4F-ACB1-F4FFE242228A}" type="datetimeFigureOut">
              <a:rPr lang="en-US" smtClean="0"/>
              <a:t>10/21/21</a:t>
            </a:fld>
            <a:endParaRPr lang="en-US"/>
          </a:p>
        </p:txBody>
      </p:sp>
      <p:sp>
        <p:nvSpPr>
          <p:cNvPr id="3" name="Footer Placeholder 2">
            <a:extLst>
              <a:ext uri="{FF2B5EF4-FFF2-40B4-BE49-F238E27FC236}">
                <a16:creationId xmlns:a16="http://schemas.microsoft.com/office/drawing/2014/main" id="{D0F75B75-F44D-CE48-A786-25FACFFD9F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0A96D3-F904-6A40-BA06-E1114BA1CA07}"/>
              </a:ext>
            </a:extLst>
          </p:cNvPr>
          <p:cNvSpPr>
            <a:spLocks noGrp="1"/>
          </p:cNvSpPr>
          <p:nvPr>
            <p:ph type="sldNum" sz="quarter" idx="12"/>
          </p:nvPr>
        </p:nvSpPr>
        <p:spPr/>
        <p:txBody>
          <a:bodyPr/>
          <a:lstStyle/>
          <a:p>
            <a:fld id="{6127A97E-4C1D-2D4C-8FA8-C1CC80F443A5}" type="slidenum">
              <a:rPr lang="en-US" smtClean="0"/>
              <a:t>‹#›</a:t>
            </a:fld>
            <a:endParaRPr lang="en-US"/>
          </a:p>
        </p:txBody>
      </p:sp>
    </p:spTree>
    <p:extLst>
      <p:ext uri="{BB962C8B-B14F-4D97-AF65-F5344CB8AC3E}">
        <p14:creationId xmlns:p14="http://schemas.microsoft.com/office/powerpoint/2010/main" val="1666503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6C740-5664-9440-8A4E-7621C3DB110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1E93867-1EF7-8445-A165-E81D6E4282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5B3985E-589B-2C46-A32A-AF6719ACA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4A61DF-84B5-0D4E-A9E7-281659A743B4}"/>
              </a:ext>
            </a:extLst>
          </p:cNvPr>
          <p:cNvSpPr>
            <a:spLocks noGrp="1"/>
          </p:cNvSpPr>
          <p:nvPr>
            <p:ph type="dt" sz="half" idx="10"/>
          </p:nvPr>
        </p:nvSpPr>
        <p:spPr/>
        <p:txBody>
          <a:bodyPr/>
          <a:lstStyle/>
          <a:p>
            <a:fld id="{3BB8E969-C814-5B4F-ACB1-F4FFE242228A}" type="datetimeFigureOut">
              <a:rPr lang="en-US" smtClean="0"/>
              <a:t>10/21/21</a:t>
            </a:fld>
            <a:endParaRPr lang="en-US"/>
          </a:p>
        </p:txBody>
      </p:sp>
      <p:sp>
        <p:nvSpPr>
          <p:cNvPr id="6" name="Footer Placeholder 5">
            <a:extLst>
              <a:ext uri="{FF2B5EF4-FFF2-40B4-BE49-F238E27FC236}">
                <a16:creationId xmlns:a16="http://schemas.microsoft.com/office/drawing/2014/main" id="{16212DF1-77AB-A445-80E5-A47591525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E3BB4A-14F6-7249-A8D7-8F443EF90F32}"/>
              </a:ext>
            </a:extLst>
          </p:cNvPr>
          <p:cNvSpPr>
            <a:spLocks noGrp="1"/>
          </p:cNvSpPr>
          <p:nvPr>
            <p:ph type="sldNum" sz="quarter" idx="12"/>
          </p:nvPr>
        </p:nvSpPr>
        <p:spPr/>
        <p:txBody>
          <a:bodyPr/>
          <a:lstStyle/>
          <a:p>
            <a:fld id="{6127A97E-4C1D-2D4C-8FA8-C1CC80F443A5}" type="slidenum">
              <a:rPr lang="en-US" smtClean="0"/>
              <a:t>‹#›</a:t>
            </a:fld>
            <a:endParaRPr lang="en-US"/>
          </a:p>
        </p:txBody>
      </p:sp>
    </p:spTree>
    <p:extLst>
      <p:ext uri="{BB962C8B-B14F-4D97-AF65-F5344CB8AC3E}">
        <p14:creationId xmlns:p14="http://schemas.microsoft.com/office/powerpoint/2010/main" val="240070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91BB2-C8CC-4143-B20F-0F6CFE2092F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0C81F94-DBDB-124D-A965-1CBEE04E09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FAEBD-E69B-EE4C-AB0F-00394966CC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795FAAE-07FC-E642-B4E0-A44AE1AB1F03}"/>
              </a:ext>
            </a:extLst>
          </p:cNvPr>
          <p:cNvSpPr>
            <a:spLocks noGrp="1"/>
          </p:cNvSpPr>
          <p:nvPr>
            <p:ph type="dt" sz="half" idx="10"/>
          </p:nvPr>
        </p:nvSpPr>
        <p:spPr/>
        <p:txBody>
          <a:bodyPr/>
          <a:lstStyle/>
          <a:p>
            <a:fld id="{3BB8E969-C814-5B4F-ACB1-F4FFE242228A}" type="datetimeFigureOut">
              <a:rPr lang="en-US" smtClean="0"/>
              <a:t>10/21/21</a:t>
            </a:fld>
            <a:endParaRPr lang="en-US"/>
          </a:p>
        </p:txBody>
      </p:sp>
      <p:sp>
        <p:nvSpPr>
          <p:cNvPr id="6" name="Footer Placeholder 5">
            <a:extLst>
              <a:ext uri="{FF2B5EF4-FFF2-40B4-BE49-F238E27FC236}">
                <a16:creationId xmlns:a16="http://schemas.microsoft.com/office/drawing/2014/main" id="{3A9CD164-FCCC-0D41-A9CB-ED053AB543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FF6D65-FBCB-9448-8B66-282FC051BD8C}"/>
              </a:ext>
            </a:extLst>
          </p:cNvPr>
          <p:cNvSpPr>
            <a:spLocks noGrp="1"/>
          </p:cNvSpPr>
          <p:nvPr>
            <p:ph type="sldNum" sz="quarter" idx="12"/>
          </p:nvPr>
        </p:nvSpPr>
        <p:spPr/>
        <p:txBody>
          <a:bodyPr/>
          <a:lstStyle/>
          <a:p>
            <a:fld id="{6127A97E-4C1D-2D4C-8FA8-C1CC80F443A5}" type="slidenum">
              <a:rPr lang="en-US" smtClean="0"/>
              <a:t>‹#›</a:t>
            </a:fld>
            <a:endParaRPr lang="en-US"/>
          </a:p>
        </p:txBody>
      </p:sp>
    </p:spTree>
    <p:extLst>
      <p:ext uri="{BB962C8B-B14F-4D97-AF65-F5344CB8AC3E}">
        <p14:creationId xmlns:p14="http://schemas.microsoft.com/office/powerpoint/2010/main" val="1382517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8A28D7-33CA-444A-B81D-E89C4A2DA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381156C-2980-9343-B263-CF3FED6845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42B441-AF8C-314E-95CD-85EF7178E9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8E969-C814-5B4F-ACB1-F4FFE242228A}" type="datetimeFigureOut">
              <a:rPr lang="en-US" smtClean="0"/>
              <a:t>10/21/21</a:t>
            </a:fld>
            <a:endParaRPr lang="en-US"/>
          </a:p>
        </p:txBody>
      </p:sp>
      <p:sp>
        <p:nvSpPr>
          <p:cNvPr id="5" name="Footer Placeholder 4">
            <a:extLst>
              <a:ext uri="{FF2B5EF4-FFF2-40B4-BE49-F238E27FC236}">
                <a16:creationId xmlns:a16="http://schemas.microsoft.com/office/drawing/2014/main" id="{4B3561A3-1482-584B-99DF-7CD8940F7E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1DE8BE-6DB6-CC43-B0B6-A78F67F726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7A97E-4C1D-2D4C-8FA8-C1CC80F443A5}" type="slidenum">
              <a:rPr lang="en-US" smtClean="0"/>
              <a:t>‹#›</a:t>
            </a:fld>
            <a:endParaRPr lang="en-US"/>
          </a:p>
        </p:txBody>
      </p:sp>
    </p:spTree>
    <p:extLst>
      <p:ext uri="{BB962C8B-B14F-4D97-AF65-F5344CB8AC3E}">
        <p14:creationId xmlns:p14="http://schemas.microsoft.com/office/powerpoint/2010/main" val="309003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bit.ly/GOSC-Intro-Launch" TargetMode="External"/><Relationship Id="rId2" Type="http://schemas.openxmlformats.org/officeDocument/2006/relationships/hyperlink" Target="https://bit.ly/GOSC-Overview" TargetMode="Externa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hyperlink" Target="https://bit.ly/GOSC-Propose-New-Case-Study" TargetMode="External"/><Relationship Id="rId4" Type="http://schemas.openxmlformats.org/officeDocument/2006/relationships/hyperlink" Target="https://bit.ly/3jwZH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hyperlink" Target="mailto:hana@codata.org" TargetMode="External"/><Relationship Id="rId2" Type="http://schemas.openxmlformats.org/officeDocument/2006/relationships/hyperlink" Target="mailto:cy@cnic.cn"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hyperlink" Target="mailto:zhll@cnic.cn" TargetMode="External"/><Relationship Id="rId2" Type="http://schemas.openxmlformats.org/officeDocument/2006/relationships/hyperlink" Target="mailto:mark.leggott@rdc-drc.ca" TargetMode="Externa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hyperlink" Target="mailto:pfuhlir@gmail.co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mailto:mark.dietrich@egi.eu" TargetMode="External"/><Relationship Id="rId2" Type="http://schemas.openxmlformats.org/officeDocument/2006/relationships/hyperlink" Target="mailto:lijh@cnic.cn" TargetMode="Externa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hyperlink" Target="mailto:yin.chen@egi.eu"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mailto:hull@cnic.cn" TargetMode="External"/><Relationship Id="rId2" Type="http://schemas.openxmlformats.org/officeDocument/2006/relationships/hyperlink" Target="mailto:simon@codata.org"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2.jpeg"/><Relationship Id="rId3" Type="http://schemas.openxmlformats.org/officeDocument/2006/relationships/image" Target="../media/image7.jpeg"/><Relationship Id="rId21" Type="http://schemas.openxmlformats.org/officeDocument/2006/relationships/image" Target="../media/image24.jpeg"/><Relationship Id="rId7" Type="http://schemas.openxmlformats.org/officeDocument/2006/relationships/image" Target="../media/image11.pn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image" Target="../media/image4.png"/><Relationship Id="rId16" Type="http://schemas.openxmlformats.org/officeDocument/2006/relationships/image" Target="../media/image20.png"/><Relationship Id="rId20"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6.jpg"/><Relationship Id="rId10" Type="http://schemas.openxmlformats.org/officeDocument/2006/relationships/image" Target="../media/image14.png"/><Relationship Id="rId19" Type="http://schemas.openxmlformats.org/officeDocument/2006/relationships/image" Target="../media/image5.pn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 Id="rId22" Type="http://schemas.openxmlformats.org/officeDocument/2006/relationships/image" Target="../media/image25.jpe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s://doi.org/10.5281/zenodo.2222418" TargetMode="External"/><Relationship Id="rId7" Type="http://schemas.openxmlformats.org/officeDocument/2006/relationships/image" Target="../media/image27.png"/><Relationship Id="rId2" Type="http://schemas.openxmlformats.org/officeDocument/2006/relationships/hyperlink" Target="https://council.science/actionplan/open-science/" TargetMode="Externa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hyperlink" Target="https://en.unesco.org/science-sustainable-future/open-science/recommendation"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0;p1">
            <a:extLst>
              <a:ext uri="{FF2B5EF4-FFF2-40B4-BE49-F238E27FC236}">
                <a16:creationId xmlns:a16="http://schemas.microsoft.com/office/drawing/2014/main" id="{E4DA19A6-43D6-3047-BE2F-0ADFD32E12E8}"/>
              </a:ext>
            </a:extLst>
          </p:cNvPr>
          <p:cNvSpPr txBox="1">
            <a:spLocks noGrp="1"/>
          </p:cNvSpPr>
          <p:nvPr>
            <p:ph type="ctrTitle"/>
          </p:nvPr>
        </p:nvSpPr>
        <p:spPr>
          <a:xfrm>
            <a:off x="1836414" y="2088263"/>
            <a:ext cx="8519171" cy="147002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Calibri"/>
              <a:buNone/>
            </a:pPr>
            <a:r>
              <a:rPr lang="en-US" sz="3200" b="1" dirty="0">
                <a:latin typeface="Calibri"/>
                <a:ea typeface="Calibri"/>
                <a:cs typeface="Calibri"/>
                <a:sym typeface="Calibri"/>
              </a:rPr>
              <a:t>Global Open Science Cloud (GOSC) Initiative</a:t>
            </a:r>
            <a:endParaRPr sz="3200" b="1" dirty="0">
              <a:latin typeface="Calibri"/>
              <a:ea typeface="Calibri"/>
              <a:cs typeface="Calibri"/>
              <a:sym typeface="Calibri"/>
            </a:endParaRPr>
          </a:p>
        </p:txBody>
      </p:sp>
      <p:sp>
        <p:nvSpPr>
          <p:cNvPr id="5" name="Google Shape;91;p1">
            <a:extLst>
              <a:ext uri="{FF2B5EF4-FFF2-40B4-BE49-F238E27FC236}">
                <a16:creationId xmlns:a16="http://schemas.microsoft.com/office/drawing/2014/main" id="{FD46AF21-5B8A-AD47-8577-22BE90E22F91}"/>
              </a:ext>
            </a:extLst>
          </p:cNvPr>
          <p:cNvSpPr txBox="1">
            <a:spLocks noGrp="1"/>
          </p:cNvSpPr>
          <p:nvPr>
            <p:ph type="subTitle" idx="1"/>
          </p:nvPr>
        </p:nvSpPr>
        <p:spPr>
          <a:xfrm>
            <a:off x="2783510" y="3850039"/>
            <a:ext cx="6624977" cy="1752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1000"/>
              </a:spcBef>
              <a:spcAft>
                <a:spcPts val="0"/>
              </a:spcAft>
              <a:buClr>
                <a:srgbClr val="595959"/>
              </a:buClr>
              <a:buSzPts val="2400"/>
              <a:buNone/>
            </a:pPr>
            <a:r>
              <a:rPr lang="en-GB" dirty="0">
                <a:solidFill>
                  <a:srgbClr val="595959"/>
                </a:solidFill>
                <a:latin typeface="Calibri"/>
                <a:ea typeface="Calibri"/>
                <a:cs typeface="Calibri"/>
                <a:sym typeface="Calibri"/>
              </a:rPr>
              <a:t>Simon Hodson, Executive Director CODATA</a:t>
            </a:r>
            <a:endParaRPr dirty="0"/>
          </a:p>
          <a:p>
            <a:pPr marL="0" lvl="0" indent="0" algn="ctr" rtl="0">
              <a:lnSpc>
                <a:spcPct val="90000"/>
              </a:lnSpc>
              <a:spcBef>
                <a:spcPts val="1000"/>
              </a:spcBef>
              <a:spcAft>
                <a:spcPts val="0"/>
              </a:spcAft>
              <a:buClr>
                <a:srgbClr val="595959"/>
              </a:buClr>
              <a:buSzPts val="2400"/>
              <a:buNone/>
            </a:pPr>
            <a:r>
              <a:rPr lang="en-US" dirty="0">
                <a:solidFill>
                  <a:srgbClr val="595959"/>
                </a:solidFill>
                <a:latin typeface="Calibri"/>
                <a:ea typeface="Calibri"/>
                <a:cs typeface="Calibri"/>
                <a:sym typeface="Calibri"/>
              </a:rPr>
              <a:t>21 October 2021</a:t>
            </a:r>
          </a:p>
          <a:p>
            <a:pPr marL="0" lvl="0" indent="0" algn="ctr" rtl="0">
              <a:lnSpc>
                <a:spcPct val="90000"/>
              </a:lnSpc>
              <a:spcBef>
                <a:spcPts val="1000"/>
              </a:spcBef>
              <a:spcAft>
                <a:spcPts val="0"/>
              </a:spcAft>
              <a:buClr>
                <a:srgbClr val="595959"/>
              </a:buClr>
              <a:buSzPts val="2400"/>
              <a:buNone/>
            </a:pPr>
            <a:r>
              <a:rPr lang="en-US" dirty="0">
                <a:solidFill>
                  <a:srgbClr val="595959"/>
                </a:solidFill>
                <a:latin typeface="Calibri"/>
                <a:ea typeface="Calibri"/>
                <a:cs typeface="Calibri"/>
                <a:sym typeface="Calibri"/>
              </a:rPr>
              <a:t>‘Update from the Global Commons’</a:t>
            </a:r>
          </a:p>
          <a:p>
            <a:pPr marL="0" lvl="0" indent="0" algn="ctr" rtl="0">
              <a:lnSpc>
                <a:spcPct val="90000"/>
              </a:lnSpc>
              <a:spcBef>
                <a:spcPts val="1000"/>
              </a:spcBef>
              <a:spcAft>
                <a:spcPts val="0"/>
              </a:spcAft>
              <a:buClr>
                <a:srgbClr val="595959"/>
              </a:buClr>
              <a:buSzPts val="2400"/>
              <a:buNone/>
            </a:pPr>
            <a:r>
              <a:rPr lang="en-US" dirty="0">
                <a:solidFill>
                  <a:srgbClr val="595959"/>
                </a:solidFill>
                <a:latin typeface="Calibri"/>
                <a:ea typeface="Calibri"/>
                <a:cs typeface="Calibri"/>
                <a:sym typeface="Calibri"/>
              </a:rPr>
              <a:t>Virtual </a:t>
            </a:r>
            <a:r>
              <a:rPr lang="en-US" dirty="0" err="1">
                <a:solidFill>
                  <a:srgbClr val="595959"/>
                </a:solidFill>
                <a:latin typeface="Calibri"/>
                <a:ea typeface="Calibri"/>
                <a:cs typeface="Calibri"/>
                <a:sym typeface="Calibri"/>
              </a:rPr>
              <a:t>SciDataCon</a:t>
            </a:r>
            <a:r>
              <a:rPr lang="en-US" dirty="0">
                <a:solidFill>
                  <a:srgbClr val="595959"/>
                </a:solidFill>
                <a:latin typeface="Calibri"/>
                <a:ea typeface="Calibri"/>
                <a:cs typeface="Calibri"/>
                <a:sym typeface="Calibri"/>
              </a:rPr>
              <a:t> 2021</a:t>
            </a:r>
            <a:endParaRPr dirty="0">
              <a:solidFill>
                <a:srgbClr val="595959"/>
              </a:solidFill>
              <a:latin typeface="Calibri"/>
              <a:ea typeface="Calibri"/>
              <a:cs typeface="Calibri"/>
              <a:sym typeface="Calibri"/>
            </a:endParaRPr>
          </a:p>
        </p:txBody>
      </p:sp>
      <p:pic>
        <p:nvPicPr>
          <p:cNvPr id="6" name="Google Shape;92;p1" descr="cc-by.png">
            <a:extLst>
              <a:ext uri="{FF2B5EF4-FFF2-40B4-BE49-F238E27FC236}">
                <a16:creationId xmlns:a16="http://schemas.microsoft.com/office/drawing/2014/main" id="{1394A8C0-1593-8C46-BED0-C80E5623EAC6}"/>
              </a:ext>
            </a:extLst>
          </p:cNvPr>
          <p:cNvPicPr preferRelativeResize="0">
            <a:picLocks noChangeAspect="1"/>
          </p:cNvPicPr>
          <p:nvPr/>
        </p:nvPicPr>
        <p:blipFill rotWithShape="1">
          <a:blip r:embed="rId2">
            <a:alphaModFix/>
          </a:blip>
          <a:srcRect/>
          <a:stretch/>
        </p:blipFill>
        <p:spPr>
          <a:xfrm>
            <a:off x="9635317" y="5963478"/>
            <a:ext cx="2556684" cy="894522"/>
          </a:xfrm>
          <a:prstGeom prst="rect">
            <a:avLst/>
          </a:prstGeom>
          <a:noFill/>
          <a:ln>
            <a:noFill/>
          </a:ln>
        </p:spPr>
      </p:pic>
      <p:pic>
        <p:nvPicPr>
          <p:cNvPr id="7" name="Google Shape;93;p1" descr="ISC-Logo.png">
            <a:extLst>
              <a:ext uri="{FF2B5EF4-FFF2-40B4-BE49-F238E27FC236}">
                <a16:creationId xmlns:a16="http://schemas.microsoft.com/office/drawing/2014/main" id="{629EEDBC-A4D2-1840-9879-DB15DECFCE99}"/>
              </a:ext>
            </a:extLst>
          </p:cNvPr>
          <p:cNvPicPr preferRelativeResize="0">
            <a:picLocks noChangeAspect="1"/>
          </p:cNvPicPr>
          <p:nvPr/>
        </p:nvPicPr>
        <p:blipFill rotWithShape="1">
          <a:blip r:embed="rId3">
            <a:alphaModFix/>
          </a:blip>
          <a:srcRect/>
          <a:stretch/>
        </p:blipFill>
        <p:spPr>
          <a:xfrm>
            <a:off x="7897494" y="0"/>
            <a:ext cx="4294506" cy="1470025"/>
          </a:xfrm>
          <a:prstGeom prst="rect">
            <a:avLst/>
          </a:prstGeom>
          <a:noFill/>
          <a:ln>
            <a:noFill/>
          </a:ln>
        </p:spPr>
      </p:pic>
      <p:pic>
        <p:nvPicPr>
          <p:cNvPr id="8" name="Google Shape;94;p1" descr="CDT_logo-sub_blue@3x-100.jpg">
            <a:extLst>
              <a:ext uri="{FF2B5EF4-FFF2-40B4-BE49-F238E27FC236}">
                <a16:creationId xmlns:a16="http://schemas.microsoft.com/office/drawing/2014/main" id="{36440FF3-22FB-9F4B-BFC8-19FD78FA6880}"/>
              </a:ext>
            </a:extLst>
          </p:cNvPr>
          <p:cNvPicPr preferRelativeResize="0">
            <a:picLocks noChangeAspect="1"/>
          </p:cNvPicPr>
          <p:nvPr/>
        </p:nvPicPr>
        <p:blipFill rotWithShape="1">
          <a:blip r:embed="rId4">
            <a:alphaModFix/>
          </a:blip>
          <a:srcRect/>
          <a:stretch/>
        </p:blipFill>
        <p:spPr>
          <a:xfrm>
            <a:off x="0" y="0"/>
            <a:ext cx="3338516" cy="1470024"/>
          </a:xfrm>
          <a:prstGeom prst="rect">
            <a:avLst/>
          </a:prstGeom>
          <a:noFill/>
          <a:ln>
            <a:noFill/>
          </a:ln>
        </p:spPr>
      </p:pic>
    </p:spTree>
    <p:extLst>
      <p:ext uri="{BB962C8B-B14F-4D97-AF65-F5344CB8AC3E}">
        <p14:creationId xmlns:p14="http://schemas.microsoft.com/office/powerpoint/2010/main" val="427569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9;p2">
            <a:extLst>
              <a:ext uri="{FF2B5EF4-FFF2-40B4-BE49-F238E27FC236}">
                <a16:creationId xmlns:a16="http://schemas.microsoft.com/office/drawing/2014/main" id="{FFAD89A0-7D68-584E-8C43-0F1DD43FB19F}"/>
              </a:ext>
            </a:extLst>
          </p:cNvPr>
          <p:cNvSpPr txBox="1">
            <a:spLocks noGrp="1"/>
          </p:cNvSpPr>
          <p:nvPr>
            <p:ph type="title"/>
          </p:nvPr>
        </p:nvSpPr>
        <p:spPr>
          <a:xfrm>
            <a:off x="2478156" y="159024"/>
            <a:ext cx="9713843" cy="83751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ct val="100000"/>
              <a:buFont typeface="Calibri"/>
              <a:buNone/>
            </a:pPr>
            <a:r>
              <a:rPr lang="en-US" sz="3200" b="1" i="1" dirty="0">
                <a:solidFill>
                  <a:srgbClr val="2F5496"/>
                </a:solidFill>
                <a:latin typeface="Calibri"/>
                <a:ea typeface="Calibri"/>
                <a:cs typeface="Calibri"/>
                <a:sym typeface="Calibri"/>
              </a:rPr>
              <a:t>Suggested </a:t>
            </a:r>
            <a:r>
              <a:rPr lang="en-US" sz="3200" b="1" dirty="0">
                <a:solidFill>
                  <a:srgbClr val="2F5496"/>
                </a:solidFill>
                <a:latin typeface="Calibri"/>
                <a:ea typeface="Calibri"/>
                <a:cs typeface="Calibri"/>
                <a:sym typeface="Calibri"/>
              </a:rPr>
              <a:t>GOSC Working Group Timeline</a:t>
            </a:r>
            <a:endParaRPr sz="3200" b="1" dirty="0">
              <a:solidFill>
                <a:srgbClr val="2F5496"/>
              </a:solidFill>
              <a:latin typeface="Calibri"/>
              <a:ea typeface="Calibri"/>
              <a:cs typeface="Calibri"/>
              <a:sym typeface="Calibri"/>
            </a:endParaRPr>
          </a:p>
        </p:txBody>
      </p:sp>
      <p:sp>
        <p:nvSpPr>
          <p:cNvPr id="7" name="Google Shape;100;p2">
            <a:extLst>
              <a:ext uri="{FF2B5EF4-FFF2-40B4-BE49-F238E27FC236}">
                <a16:creationId xmlns:a16="http://schemas.microsoft.com/office/drawing/2014/main" id="{9D01875C-A206-2146-B2CA-42292967FA5B}"/>
              </a:ext>
            </a:extLst>
          </p:cNvPr>
          <p:cNvSpPr txBox="1">
            <a:spLocks/>
          </p:cNvSpPr>
          <p:nvPr/>
        </p:nvSpPr>
        <p:spPr>
          <a:xfrm>
            <a:off x="723481" y="1534275"/>
            <a:ext cx="10745037" cy="4837043"/>
          </a:xfrm>
          <a:prstGeom prst="rect">
            <a:avLst/>
          </a:prstGeom>
          <a:noFill/>
          <a:ln>
            <a:noFill/>
          </a:ln>
        </p:spPr>
        <p:txBody>
          <a:bodyPr spcFirstLastPara="1" vert="horz" wrap="square" lIns="91425" tIns="45700" rIns="91425" bIns="45700" rtlCol="0"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defTabSz="457200">
              <a:lnSpc>
                <a:spcPct val="100000"/>
              </a:lnSpc>
              <a:spcBef>
                <a:spcPts val="0"/>
              </a:spcBef>
              <a:spcAft>
                <a:spcPts val="600"/>
              </a:spcAft>
              <a:buFont typeface="+mj-lt"/>
              <a:buAutoNum type="arabicPeriod"/>
            </a:pPr>
            <a:r>
              <a:rPr lang="en-US" sz="2000" b="1" dirty="0">
                <a:solidFill>
                  <a:prstClr val="black">
                    <a:lumMod val="75000"/>
                    <a:lumOff val="25000"/>
                  </a:prstClr>
                </a:solidFill>
              </a:rPr>
              <a:t>From 28 June 2021: WGs and Case Studies formed</a:t>
            </a:r>
            <a:r>
              <a:rPr lang="en-US" sz="2000" dirty="0">
                <a:solidFill>
                  <a:prstClr val="black">
                    <a:lumMod val="75000"/>
                    <a:lumOff val="25000"/>
                  </a:prstClr>
                </a:solidFill>
              </a:rPr>
              <a:t>, co-chairs identified</a:t>
            </a:r>
          </a:p>
          <a:p>
            <a:pPr marL="457200" lvl="0" indent="-457200" defTabSz="457200">
              <a:lnSpc>
                <a:spcPct val="100000"/>
              </a:lnSpc>
              <a:spcBef>
                <a:spcPts val="0"/>
              </a:spcBef>
              <a:spcAft>
                <a:spcPts val="600"/>
              </a:spcAft>
              <a:buFont typeface="+mj-lt"/>
              <a:buAutoNum type="arabicPeriod"/>
            </a:pPr>
            <a:r>
              <a:rPr lang="en-US" sz="2000" b="1" dirty="0">
                <a:solidFill>
                  <a:prstClr val="black">
                    <a:lumMod val="75000"/>
                    <a:lumOff val="25000"/>
                  </a:prstClr>
                </a:solidFill>
              </a:rPr>
              <a:t>From 2 Sept 2021, Co-Chairs Meeting:</a:t>
            </a:r>
            <a:r>
              <a:rPr lang="en-US" sz="2000" dirty="0">
                <a:solidFill>
                  <a:prstClr val="black">
                    <a:lumMod val="75000"/>
                    <a:lumOff val="25000"/>
                  </a:prstClr>
                </a:solidFill>
              </a:rPr>
              <a:t> prepare WG and Case Study work plans.</a:t>
            </a:r>
            <a:endParaRPr lang="en-US" sz="2000" b="1" dirty="0">
              <a:solidFill>
                <a:prstClr val="black">
                  <a:lumMod val="75000"/>
                  <a:lumOff val="25000"/>
                </a:prstClr>
              </a:solidFill>
            </a:endParaRPr>
          </a:p>
          <a:p>
            <a:pPr marL="457200" indent="-457200" defTabSz="457200">
              <a:lnSpc>
                <a:spcPct val="100000"/>
              </a:lnSpc>
              <a:spcBef>
                <a:spcPts val="0"/>
              </a:spcBef>
              <a:spcAft>
                <a:spcPts val="600"/>
              </a:spcAft>
              <a:buFont typeface="+mj-lt"/>
              <a:buAutoNum type="arabicPeriod"/>
            </a:pPr>
            <a:r>
              <a:rPr lang="en-US" sz="2000" b="1" dirty="0">
                <a:solidFill>
                  <a:prstClr val="black">
                    <a:lumMod val="75000"/>
                    <a:lumOff val="25000"/>
                  </a:prstClr>
                </a:solidFill>
              </a:rPr>
              <a:t>22 Oct 2021: EGI Conference (fully virtual), </a:t>
            </a:r>
            <a:r>
              <a:rPr lang="en-US" sz="2000" dirty="0">
                <a:solidFill>
                  <a:prstClr val="black">
                    <a:lumMod val="75000"/>
                    <a:lumOff val="25000"/>
                  </a:prstClr>
                </a:solidFill>
              </a:rPr>
              <a:t>WGs and Case Studies (where on appropriate topics) communicate activities to global e-Infrastructure community.</a:t>
            </a:r>
          </a:p>
          <a:p>
            <a:pPr marL="457200" lvl="0" indent="-457200" defTabSz="457200">
              <a:lnSpc>
                <a:spcPct val="100000"/>
              </a:lnSpc>
              <a:spcBef>
                <a:spcPts val="0"/>
              </a:spcBef>
              <a:spcAft>
                <a:spcPts val="600"/>
              </a:spcAft>
              <a:buFont typeface="+mj-lt"/>
              <a:buAutoNum type="arabicPeriod"/>
            </a:pPr>
            <a:r>
              <a:rPr lang="en-US" sz="2000" b="1" dirty="0">
                <a:solidFill>
                  <a:prstClr val="black">
                    <a:lumMod val="75000"/>
                    <a:lumOff val="25000"/>
                  </a:prstClr>
                </a:solidFill>
              </a:rPr>
              <a:t>27 Oct  2021: GOSC Workshops as part of fully virtual </a:t>
            </a:r>
            <a:r>
              <a:rPr lang="en-US" sz="2000" b="1" dirty="0" err="1">
                <a:solidFill>
                  <a:prstClr val="black">
                    <a:lumMod val="75000"/>
                    <a:lumOff val="25000"/>
                  </a:prstClr>
                </a:solidFill>
              </a:rPr>
              <a:t>SciDataCon</a:t>
            </a:r>
            <a:r>
              <a:rPr lang="en-US" sz="2000" b="1" dirty="0">
                <a:solidFill>
                  <a:prstClr val="black">
                    <a:lumMod val="75000"/>
                    <a:lumOff val="25000"/>
                  </a:prstClr>
                </a:solidFill>
              </a:rPr>
              <a:t> 2021. </a:t>
            </a:r>
            <a:r>
              <a:rPr lang="en-US" sz="2000" dirty="0">
                <a:solidFill>
                  <a:prstClr val="black">
                    <a:lumMod val="75000"/>
                    <a:lumOff val="25000"/>
                  </a:prstClr>
                </a:solidFill>
              </a:rPr>
              <a:t>WGs and Case Studies discuss their workplans: mission, objectives, planned outputs…</a:t>
            </a:r>
          </a:p>
          <a:p>
            <a:pPr marL="457200" lvl="0" indent="-457200" defTabSz="457200">
              <a:lnSpc>
                <a:spcPct val="100000"/>
              </a:lnSpc>
              <a:spcBef>
                <a:spcPts val="0"/>
              </a:spcBef>
              <a:spcAft>
                <a:spcPts val="600"/>
              </a:spcAft>
              <a:buFont typeface="+mj-lt"/>
              <a:buAutoNum type="arabicPeriod"/>
            </a:pPr>
            <a:r>
              <a:rPr lang="en-US" sz="2000" b="1" dirty="0">
                <a:solidFill>
                  <a:prstClr val="black">
                    <a:lumMod val="75000"/>
                    <a:lumOff val="25000"/>
                  </a:prstClr>
                </a:solidFill>
              </a:rPr>
              <a:t>June 2022: GOSC Workshops as part of International Data Week 2022</a:t>
            </a:r>
            <a:r>
              <a:rPr lang="en-US" sz="2000" dirty="0">
                <a:solidFill>
                  <a:prstClr val="black">
                    <a:lumMod val="75000"/>
                    <a:lumOff val="25000"/>
                  </a:prstClr>
                </a:solidFill>
              </a:rPr>
              <a:t>, Seoul, Republic of Korea. WGs and CSs report on progress and outputs.</a:t>
            </a:r>
          </a:p>
          <a:p>
            <a:pPr marL="457200" lvl="0" indent="-457200" defTabSz="457200">
              <a:lnSpc>
                <a:spcPct val="100000"/>
              </a:lnSpc>
              <a:spcBef>
                <a:spcPts val="0"/>
              </a:spcBef>
              <a:spcAft>
                <a:spcPts val="600"/>
              </a:spcAft>
              <a:buFont typeface="+mj-lt"/>
              <a:buAutoNum type="arabicPeriod"/>
            </a:pPr>
            <a:r>
              <a:rPr lang="en-US" sz="2000" b="1" dirty="0">
                <a:solidFill>
                  <a:prstClr val="black">
                    <a:lumMod val="75000"/>
                    <a:lumOff val="25000"/>
                  </a:prstClr>
                </a:solidFill>
              </a:rPr>
              <a:t>Oct 2022: GOSC Workshops as part of 2nd FAIR Convergence Symposium</a:t>
            </a:r>
            <a:r>
              <a:rPr lang="en-US" sz="2000" dirty="0">
                <a:solidFill>
                  <a:prstClr val="black">
                    <a:lumMod val="75000"/>
                    <a:lumOff val="25000"/>
                  </a:prstClr>
                </a:solidFill>
              </a:rPr>
              <a:t>, Leiden, Netherlands. WGs and CSs report on progress and outputs.</a:t>
            </a:r>
          </a:p>
          <a:p>
            <a:pPr marL="457200" indent="-457200" defTabSz="457200">
              <a:lnSpc>
                <a:spcPct val="100000"/>
              </a:lnSpc>
              <a:spcBef>
                <a:spcPts val="0"/>
              </a:spcBef>
              <a:spcAft>
                <a:spcPts val="600"/>
              </a:spcAft>
              <a:buFont typeface="+mj-lt"/>
              <a:buAutoNum type="arabicPeriod"/>
            </a:pPr>
            <a:r>
              <a:rPr lang="en-US" sz="2000" b="1" i="1" dirty="0">
                <a:solidFill>
                  <a:prstClr val="black">
                    <a:lumMod val="75000"/>
                    <a:lumOff val="25000"/>
                  </a:prstClr>
                </a:solidFill>
              </a:rPr>
              <a:t>April 2022?: International Symposium on Open Science Cloud, Beijing, China (TBC). </a:t>
            </a:r>
            <a:r>
              <a:rPr lang="en-US" sz="2000" dirty="0">
                <a:solidFill>
                  <a:prstClr val="black">
                    <a:lumMod val="75000"/>
                    <a:lumOff val="25000"/>
                  </a:prstClr>
                </a:solidFill>
              </a:rPr>
              <a:t>WGs and CSs report on progress and outputs.</a:t>
            </a:r>
          </a:p>
          <a:p>
            <a:pPr marL="457200" lvl="0" indent="-457200" defTabSz="457200">
              <a:lnSpc>
                <a:spcPct val="100000"/>
              </a:lnSpc>
              <a:spcBef>
                <a:spcPts val="0"/>
              </a:spcBef>
              <a:spcAft>
                <a:spcPts val="600"/>
              </a:spcAft>
              <a:buFont typeface="+mj-lt"/>
              <a:buAutoNum type="arabicPeriod"/>
            </a:pPr>
            <a:r>
              <a:rPr lang="en-US" sz="2000" b="1" dirty="0">
                <a:solidFill>
                  <a:prstClr val="black">
                    <a:lumMod val="75000"/>
                    <a:lumOff val="25000"/>
                  </a:prstClr>
                </a:solidFill>
              </a:rPr>
              <a:t>Oct 2023: WG report on final outputs as part of International Data Week, Salzburg, Austria.  WGs and CSs renewed, redirected or retired.</a:t>
            </a:r>
          </a:p>
          <a:p>
            <a:pPr marL="457200" lvl="0" indent="-457200" defTabSz="457200">
              <a:lnSpc>
                <a:spcPct val="100000"/>
              </a:lnSpc>
              <a:spcBef>
                <a:spcPts val="0"/>
              </a:spcBef>
              <a:spcAft>
                <a:spcPts val="600"/>
              </a:spcAft>
              <a:buFont typeface="+mj-lt"/>
              <a:buAutoNum type="arabicPeriod"/>
            </a:pPr>
            <a:endParaRPr lang="en-US" sz="2000" dirty="0">
              <a:solidFill>
                <a:prstClr val="black">
                  <a:lumMod val="75000"/>
                  <a:lumOff val="25000"/>
                </a:prstClr>
              </a:solidFill>
            </a:endParaRPr>
          </a:p>
        </p:txBody>
      </p:sp>
      <p:pic>
        <p:nvPicPr>
          <p:cNvPr id="8" name="Google Shape;94;p1" descr="CDT_logo-sub_blue@3x-100.jpg">
            <a:extLst>
              <a:ext uri="{FF2B5EF4-FFF2-40B4-BE49-F238E27FC236}">
                <a16:creationId xmlns:a16="http://schemas.microsoft.com/office/drawing/2014/main" id="{39F2F9E4-96D1-874B-813C-4F0D3AC3F687}"/>
              </a:ext>
            </a:extLst>
          </p:cNvPr>
          <p:cNvPicPr preferRelativeResize="0">
            <a:picLocks noChangeAspect="1"/>
          </p:cNvPicPr>
          <p:nvPr/>
        </p:nvPicPr>
        <p:blipFill rotWithShape="1">
          <a:blip r:embed="rId2">
            <a:alphaModFix/>
          </a:blip>
          <a:srcRect/>
          <a:stretch/>
        </p:blipFill>
        <p:spPr>
          <a:xfrm>
            <a:off x="0" y="0"/>
            <a:ext cx="2478157" cy="1091188"/>
          </a:xfrm>
          <a:prstGeom prst="rect">
            <a:avLst/>
          </a:prstGeom>
          <a:noFill/>
          <a:ln>
            <a:noFill/>
          </a:ln>
        </p:spPr>
      </p:pic>
    </p:spTree>
    <p:extLst>
      <p:ext uri="{BB962C8B-B14F-4D97-AF65-F5344CB8AC3E}">
        <p14:creationId xmlns:p14="http://schemas.microsoft.com/office/powerpoint/2010/main" val="1641015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9;p2">
            <a:extLst>
              <a:ext uri="{FF2B5EF4-FFF2-40B4-BE49-F238E27FC236}">
                <a16:creationId xmlns:a16="http://schemas.microsoft.com/office/drawing/2014/main" id="{FFAD89A0-7D68-584E-8C43-0F1DD43FB19F}"/>
              </a:ext>
            </a:extLst>
          </p:cNvPr>
          <p:cNvSpPr txBox="1">
            <a:spLocks noGrp="1"/>
          </p:cNvSpPr>
          <p:nvPr>
            <p:ph type="title"/>
          </p:nvPr>
        </p:nvSpPr>
        <p:spPr>
          <a:xfrm>
            <a:off x="2478157" y="159024"/>
            <a:ext cx="9713842" cy="83751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ct val="100000"/>
              <a:buFont typeface="Calibri"/>
              <a:buNone/>
            </a:pPr>
            <a:r>
              <a:rPr lang="en-US" sz="3200" b="1" dirty="0">
                <a:solidFill>
                  <a:srgbClr val="2F5496"/>
                </a:solidFill>
                <a:latin typeface="Calibri"/>
                <a:ea typeface="Calibri"/>
                <a:cs typeface="Calibri"/>
                <a:sym typeface="Calibri"/>
              </a:rPr>
              <a:t>Key GOSC Information</a:t>
            </a:r>
            <a:endParaRPr sz="3200" b="1" dirty="0">
              <a:solidFill>
                <a:srgbClr val="2F5496"/>
              </a:solidFill>
              <a:latin typeface="Calibri"/>
              <a:ea typeface="Calibri"/>
              <a:cs typeface="Calibri"/>
              <a:sym typeface="Calibri"/>
            </a:endParaRPr>
          </a:p>
        </p:txBody>
      </p:sp>
      <p:sp>
        <p:nvSpPr>
          <p:cNvPr id="7" name="Google Shape;100;p2">
            <a:extLst>
              <a:ext uri="{FF2B5EF4-FFF2-40B4-BE49-F238E27FC236}">
                <a16:creationId xmlns:a16="http://schemas.microsoft.com/office/drawing/2014/main" id="{9D01875C-A206-2146-B2CA-42292967FA5B}"/>
              </a:ext>
            </a:extLst>
          </p:cNvPr>
          <p:cNvSpPr txBox="1">
            <a:spLocks/>
          </p:cNvSpPr>
          <p:nvPr/>
        </p:nvSpPr>
        <p:spPr>
          <a:xfrm>
            <a:off x="723481" y="1534275"/>
            <a:ext cx="10745037" cy="483704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GOSC Overview: </a:t>
            </a:r>
            <a:r>
              <a:rPr lang="en-US" sz="2000" dirty="0">
                <a:solidFill>
                  <a:prstClr val="black">
                    <a:lumMod val="75000"/>
                    <a:lumOff val="25000"/>
                  </a:prstClr>
                </a:solidFill>
                <a:hlinkClick r:id="rId2"/>
              </a:rPr>
              <a:t>https://bit.ly/GOSC-Overview</a:t>
            </a:r>
            <a:r>
              <a:rPr lang="en-US" sz="2000" dirty="0">
                <a:solidFill>
                  <a:prstClr val="black">
                    <a:lumMod val="75000"/>
                    <a:lumOff val="25000"/>
                  </a:prstClr>
                </a:solidFill>
              </a:rPr>
              <a:t> </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GOSC Introduction and Launch Event: </a:t>
            </a:r>
            <a:r>
              <a:rPr lang="en-US" sz="2000" dirty="0">
                <a:solidFill>
                  <a:prstClr val="black">
                    <a:lumMod val="75000"/>
                    <a:lumOff val="25000"/>
                  </a:prstClr>
                </a:solidFill>
                <a:hlinkClick r:id="rId3"/>
              </a:rPr>
              <a:t>https://bit.ly/GOSC-Intro-Launch</a:t>
            </a:r>
            <a:r>
              <a:rPr lang="en-US" sz="2000" dirty="0">
                <a:solidFill>
                  <a:prstClr val="black">
                    <a:lumMod val="75000"/>
                    <a:lumOff val="25000"/>
                  </a:prstClr>
                </a:solidFill>
              </a:rPr>
              <a:t> </a:t>
            </a:r>
          </a:p>
          <a:p>
            <a:pPr marL="814388" lvl="1"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Includes presentations, recording, links to useful documents.</a:t>
            </a:r>
          </a:p>
          <a:p>
            <a:pPr marL="357188"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Join GOSC WGs, Case Studies: </a:t>
            </a:r>
            <a:r>
              <a:rPr lang="en-US" sz="2000" dirty="0">
                <a:solidFill>
                  <a:prstClr val="black">
                    <a:lumMod val="75000"/>
                    <a:lumOff val="25000"/>
                  </a:prstClr>
                </a:solidFill>
                <a:hlinkClick r:id="rId4"/>
              </a:rPr>
              <a:t>https://bit.ly/3jwZHNg</a:t>
            </a:r>
            <a:r>
              <a:rPr lang="en-US" sz="2000" dirty="0">
                <a:solidFill>
                  <a:prstClr val="black">
                    <a:lumMod val="75000"/>
                    <a:lumOff val="25000"/>
                  </a:prstClr>
                </a:solidFill>
              </a:rPr>
              <a:t> </a:t>
            </a:r>
          </a:p>
          <a:p>
            <a:pPr marL="357188"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Propose New Case Studies: </a:t>
            </a:r>
            <a:r>
              <a:rPr lang="en-US" sz="2000" dirty="0">
                <a:solidFill>
                  <a:prstClr val="black">
                    <a:lumMod val="75000"/>
                    <a:lumOff val="25000"/>
                  </a:prstClr>
                </a:solidFill>
                <a:hlinkClick r:id="rId5"/>
              </a:rPr>
              <a:t>https://bit.ly/GOSC-Propose-New-Case-Study</a:t>
            </a:r>
            <a:r>
              <a:rPr lang="en-US" sz="2000" dirty="0">
                <a:solidFill>
                  <a:prstClr val="black">
                    <a:lumMod val="75000"/>
                    <a:lumOff val="25000"/>
                  </a:prstClr>
                </a:solidFill>
              </a:rPr>
              <a:t> </a:t>
            </a:r>
          </a:p>
          <a:p>
            <a:pPr marL="0" indent="0" defTabSz="457200">
              <a:lnSpc>
                <a:spcPct val="100000"/>
              </a:lnSpc>
              <a:spcBef>
                <a:spcPts val="0"/>
              </a:spcBef>
              <a:spcAft>
                <a:spcPts val="600"/>
              </a:spcAft>
              <a:buNone/>
            </a:pPr>
            <a:endParaRPr lang="en-US" sz="2000" dirty="0">
              <a:solidFill>
                <a:prstClr val="black">
                  <a:lumMod val="75000"/>
                  <a:lumOff val="25000"/>
                </a:prstClr>
              </a:solidFill>
            </a:endParaRPr>
          </a:p>
        </p:txBody>
      </p:sp>
      <p:pic>
        <p:nvPicPr>
          <p:cNvPr id="4" name="Google Shape;94;p1" descr="CDT_logo-sub_blue@3x-100.jpg">
            <a:extLst>
              <a:ext uri="{FF2B5EF4-FFF2-40B4-BE49-F238E27FC236}">
                <a16:creationId xmlns:a16="http://schemas.microsoft.com/office/drawing/2014/main" id="{01F3C7A6-1D77-5141-ACBB-CC5C58C6B899}"/>
              </a:ext>
            </a:extLst>
          </p:cNvPr>
          <p:cNvPicPr preferRelativeResize="0">
            <a:picLocks noChangeAspect="1"/>
          </p:cNvPicPr>
          <p:nvPr/>
        </p:nvPicPr>
        <p:blipFill rotWithShape="1">
          <a:blip r:embed="rId6">
            <a:alphaModFix/>
          </a:blip>
          <a:srcRect/>
          <a:stretch/>
        </p:blipFill>
        <p:spPr>
          <a:xfrm>
            <a:off x="0" y="0"/>
            <a:ext cx="2478157" cy="1091188"/>
          </a:xfrm>
          <a:prstGeom prst="rect">
            <a:avLst/>
          </a:prstGeom>
          <a:noFill/>
          <a:ln>
            <a:noFill/>
          </a:ln>
        </p:spPr>
      </p:pic>
    </p:spTree>
    <p:extLst>
      <p:ext uri="{BB962C8B-B14F-4D97-AF65-F5344CB8AC3E}">
        <p14:creationId xmlns:p14="http://schemas.microsoft.com/office/powerpoint/2010/main" val="1748603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0;p1">
            <a:extLst>
              <a:ext uri="{FF2B5EF4-FFF2-40B4-BE49-F238E27FC236}">
                <a16:creationId xmlns:a16="http://schemas.microsoft.com/office/drawing/2014/main" id="{E4DA19A6-43D6-3047-BE2F-0ADFD32E12E8}"/>
              </a:ext>
            </a:extLst>
          </p:cNvPr>
          <p:cNvSpPr txBox="1">
            <a:spLocks noGrp="1"/>
          </p:cNvSpPr>
          <p:nvPr>
            <p:ph type="ctrTitle"/>
          </p:nvPr>
        </p:nvSpPr>
        <p:spPr>
          <a:xfrm>
            <a:off x="1836414" y="2088263"/>
            <a:ext cx="8519171" cy="3875214"/>
          </a:xfrm>
          <a:prstGeom prst="rect">
            <a:avLst/>
          </a:prstGeom>
          <a:noFill/>
          <a:ln>
            <a:noFill/>
          </a:ln>
        </p:spPr>
        <p:txBody>
          <a:bodyPr spcFirstLastPara="1" wrap="square" lIns="91425" tIns="45700" rIns="91425" bIns="45700" anchor="ctr" anchorCtr="0">
            <a:noAutofit/>
          </a:bodyPr>
          <a:lstStyle/>
          <a:p>
            <a:pPr lvl="0">
              <a:spcBef>
                <a:spcPts val="0"/>
              </a:spcBef>
              <a:buClr>
                <a:schemeClr val="dk1"/>
              </a:buClr>
              <a:buSzPts val="3200"/>
            </a:pPr>
            <a:r>
              <a:rPr lang="en-US" sz="3200" b="1" dirty="0">
                <a:latin typeface="Calibri"/>
                <a:ea typeface="Calibri"/>
                <a:cs typeface="Calibri"/>
                <a:sym typeface="Calibri"/>
              </a:rPr>
              <a:t>Thank you for your attention</a:t>
            </a:r>
            <a:br>
              <a:rPr lang="en-US" sz="3200" b="1" dirty="0">
                <a:latin typeface="Calibri"/>
                <a:ea typeface="Calibri"/>
                <a:cs typeface="Calibri"/>
                <a:sym typeface="Calibri"/>
              </a:rPr>
            </a:br>
            <a:br>
              <a:rPr lang="en-US" sz="3200" b="1" dirty="0">
                <a:latin typeface="Calibri"/>
                <a:ea typeface="Calibri"/>
                <a:cs typeface="Calibri"/>
                <a:sym typeface="Calibri"/>
              </a:rPr>
            </a:br>
            <a:r>
              <a:rPr lang="en-US" sz="2000" dirty="0">
                <a:latin typeface="Calibri"/>
                <a:ea typeface="Calibri"/>
                <a:cs typeface="Calibri"/>
                <a:sym typeface="Calibri"/>
              </a:rPr>
              <a:t>Simon Hodson, CODATA</a:t>
            </a:r>
            <a:br>
              <a:rPr lang="en-US" sz="2000" dirty="0">
                <a:latin typeface="Calibri"/>
                <a:ea typeface="Calibri"/>
                <a:cs typeface="Calibri"/>
                <a:sym typeface="Calibri"/>
              </a:rPr>
            </a:br>
            <a:r>
              <a:rPr lang="en-US" sz="2000" dirty="0" err="1">
                <a:latin typeface="Calibri"/>
                <a:ea typeface="Calibri"/>
                <a:cs typeface="Calibri"/>
                <a:sym typeface="Calibri"/>
              </a:rPr>
              <a:t>www.codata.org</a:t>
            </a:r>
            <a:br>
              <a:rPr lang="en-US" sz="2000" dirty="0">
                <a:latin typeface="Calibri"/>
                <a:ea typeface="Calibri"/>
                <a:cs typeface="Calibri"/>
                <a:sym typeface="Calibri"/>
              </a:rPr>
            </a:br>
            <a:r>
              <a:rPr lang="en-US" sz="2000" dirty="0" err="1">
                <a:latin typeface="Calibri"/>
                <a:ea typeface="Calibri"/>
                <a:cs typeface="Calibri"/>
                <a:sym typeface="Calibri"/>
              </a:rPr>
              <a:t>simon@codata.org</a:t>
            </a:r>
            <a:br>
              <a:rPr lang="en-US" sz="2000" dirty="0">
                <a:latin typeface="Calibri"/>
                <a:ea typeface="Calibri"/>
                <a:cs typeface="Calibri"/>
                <a:sym typeface="Calibri"/>
              </a:rPr>
            </a:br>
            <a:r>
              <a:rPr lang="en-US" sz="2000" dirty="0">
                <a:latin typeface="Calibri"/>
                <a:ea typeface="Calibri"/>
                <a:cs typeface="Calibri"/>
                <a:sym typeface="Calibri"/>
              </a:rPr>
              <a:t>@simonhodson99 ; @</a:t>
            </a:r>
            <a:r>
              <a:rPr lang="en-US" sz="2000" dirty="0" err="1">
                <a:latin typeface="Calibri"/>
                <a:ea typeface="Calibri"/>
                <a:cs typeface="Calibri"/>
                <a:sym typeface="Calibri"/>
              </a:rPr>
              <a:t>CODATAnews</a:t>
            </a:r>
            <a:endParaRPr sz="2000" dirty="0">
              <a:latin typeface="Calibri"/>
              <a:ea typeface="Calibri"/>
              <a:cs typeface="Calibri"/>
              <a:sym typeface="Calibri"/>
            </a:endParaRPr>
          </a:p>
        </p:txBody>
      </p:sp>
      <p:pic>
        <p:nvPicPr>
          <p:cNvPr id="6" name="Google Shape;92;p1" descr="cc-by.png">
            <a:extLst>
              <a:ext uri="{FF2B5EF4-FFF2-40B4-BE49-F238E27FC236}">
                <a16:creationId xmlns:a16="http://schemas.microsoft.com/office/drawing/2014/main" id="{1394A8C0-1593-8C46-BED0-C80E5623EAC6}"/>
              </a:ext>
            </a:extLst>
          </p:cNvPr>
          <p:cNvPicPr preferRelativeResize="0">
            <a:picLocks noChangeAspect="1"/>
          </p:cNvPicPr>
          <p:nvPr/>
        </p:nvPicPr>
        <p:blipFill rotWithShape="1">
          <a:blip r:embed="rId2">
            <a:alphaModFix/>
          </a:blip>
          <a:srcRect/>
          <a:stretch/>
        </p:blipFill>
        <p:spPr>
          <a:xfrm>
            <a:off x="9635317" y="5963478"/>
            <a:ext cx="2556684" cy="894522"/>
          </a:xfrm>
          <a:prstGeom prst="rect">
            <a:avLst/>
          </a:prstGeom>
          <a:noFill/>
          <a:ln>
            <a:noFill/>
          </a:ln>
        </p:spPr>
      </p:pic>
      <p:pic>
        <p:nvPicPr>
          <p:cNvPr id="7" name="Google Shape;93;p1" descr="ISC-Logo.png">
            <a:extLst>
              <a:ext uri="{FF2B5EF4-FFF2-40B4-BE49-F238E27FC236}">
                <a16:creationId xmlns:a16="http://schemas.microsoft.com/office/drawing/2014/main" id="{629EEDBC-A4D2-1840-9879-DB15DECFCE99}"/>
              </a:ext>
            </a:extLst>
          </p:cNvPr>
          <p:cNvPicPr preferRelativeResize="0">
            <a:picLocks noChangeAspect="1"/>
          </p:cNvPicPr>
          <p:nvPr/>
        </p:nvPicPr>
        <p:blipFill rotWithShape="1">
          <a:blip r:embed="rId3">
            <a:alphaModFix/>
          </a:blip>
          <a:srcRect/>
          <a:stretch/>
        </p:blipFill>
        <p:spPr>
          <a:xfrm>
            <a:off x="7897494" y="0"/>
            <a:ext cx="4294506" cy="1470025"/>
          </a:xfrm>
          <a:prstGeom prst="rect">
            <a:avLst/>
          </a:prstGeom>
          <a:noFill/>
          <a:ln>
            <a:noFill/>
          </a:ln>
        </p:spPr>
      </p:pic>
      <p:pic>
        <p:nvPicPr>
          <p:cNvPr id="8" name="Google Shape;94;p1" descr="CDT_logo-sub_blue@3x-100.jpg">
            <a:extLst>
              <a:ext uri="{FF2B5EF4-FFF2-40B4-BE49-F238E27FC236}">
                <a16:creationId xmlns:a16="http://schemas.microsoft.com/office/drawing/2014/main" id="{36440FF3-22FB-9F4B-BFC8-19FD78FA6880}"/>
              </a:ext>
            </a:extLst>
          </p:cNvPr>
          <p:cNvPicPr preferRelativeResize="0">
            <a:picLocks noChangeAspect="1"/>
          </p:cNvPicPr>
          <p:nvPr/>
        </p:nvPicPr>
        <p:blipFill rotWithShape="1">
          <a:blip r:embed="rId4">
            <a:alphaModFix/>
          </a:blip>
          <a:srcRect/>
          <a:stretch/>
        </p:blipFill>
        <p:spPr>
          <a:xfrm>
            <a:off x="0" y="0"/>
            <a:ext cx="3338516" cy="1470024"/>
          </a:xfrm>
          <a:prstGeom prst="rect">
            <a:avLst/>
          </a:prstGeom>
          <a:noFill/>
          <a:ln>
            <a:noFill/>
          </a:ln>
        </p:spPr>
      </p:pic>
    </p:spTree>
    <p:extLst>
      <p:ext uri="{BB962C8B-B14F-4D97-AF65-F5344CB8AC3E}">
        <p14:creationId xmlns:p14="http://schemas.microsoft.com/office/powerpoint/2010/main" val="824588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9;p2">
            <a:extLst>
              <a:ext uri="{FF2B5EF4-FFF2-40B4-BE49-F238E27FC236}">
                <a16:creationId xmlns:a16="http://schemas.microsoft.com/office/drawing/2014/main" id="{FFAD89A0-7D68-584E-8C43-0F1DD43FB19F}"/>
              </a:ext>
            </a:extLst>
          </p:cNvPr>
          <p:cNvSpPr txBox="1">
            <a:spLocks noGrp="1"/>
          </p:cNvSpPr>
          <p:nvPr>
            <p:ph type="title"/>
          </p:nvPr>
        </p:nvSpPr>
        <p:spPr>
          <a:xfrm>
            <a:off x="2478156" y="159024"/>
            <a:ext cx="9713843" cy="837510"/>
          </a:xfrm>
          <a:prstGeom prst="rect">
            <a:avLst/>
          </a:prstGeom>
          <a:noFill/>
          <a:ln>
            <a:noFill/>
          </a:ln>
        </p:spPr>
        <p:txBody>
          <a:bodyPr spcFirstLastPara="1" wrap="square" lIns="91425" tIns="45700" rIns="91425" bIns="45700" anchor="ctr" anchorCtr="0">
            <a:normAutofit/>
          </a:bodyPr>
          <a:lstStyle/>
          <a:p>
            <a:pPr lvl="0" algn="ctr">
              <a:spcBef>
                <a:spcPts val="0"/>
              </a:spcBef>
              <a:buClr>
                <a:srgbClr val="2F5496"/>
              </a:buClr>
              <a:buSzPct val="100000"/>
            </a:pPr>
            <a:r>
              <a:rPr lang="en-US" sz="3200" b="1" dirty="0">
                <a:solidFill>
                  <a:srgbClr val="2F5496"/>
                </a:solidFill>
                <a:latin typeface="Calibri"/>
                <a:ea typeface="Calibri"/>
                <a:cs typeface="Calibri"/>
                <a:sym typeface="Calibri"/>
              </a:rPr>
              <a:t>Strategy, Governance and Sustainability</a:t>
            </a:r>
            <a:endParaRPr sz="3200" b="1" dirty="0">
              <a:solidFill>
                <a:srgbClr val="2F5496"/>
              </a:solidFill>
              <a:latin typeface="Calibri"/>
              <a:ea typeface="Calibri"/>
              <a:cs typeface="Calibri"/>
              <a:sym typeface="Calibri"/>
            </a:endParaRPr>
          </a:p>
        </p:txBody>
      </p:sp>
      <p:sp>
        <p:nvSpPr>
          <p:cNvPr id="7" name="Google Shape;100;p2">
            <a:extLst>
              <a:ext uri="{FF2B5EF4-FFF2-40B4-BE49-F238E27FC236}">
                <a16:creationId xmlns:a16="http://schemas.microsoft.com/office/drawing/2014/main" id="{9D01875C-A206-2146-B2CA-42292967FA5B}"/>
              </a:ext>
            </a:extLst>
          </p:cNvPr>
          <p:cNvSpPr txBox="1">
            <a:spLocks/>
          </p:cNvSpPr>
          <p:nvPr/>
        </p:nvSpPr>
        <p:spPr>
          <a:xfrm>
            <a:off x="723481" y="1534275"/>
            <a:ext cx="10745037" cy="483704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OSCs have shared challenges of governance, funding, sustainability, rules of participation, inclusivity, making their value proposition, and engagement with researchers and existing research infrastructures and other e-infrastructures.</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Exchange of information and experience.</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Identify topics to explore in more detail.</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Possible initial questions:</a:t>
            </a:r>
          </a:p>
          <a:p>
            <a:pPr marL="814388" lvl="1"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What are the governance and accountability structures? </a:t>
            </a:r>
          </a:p>
          <a:p>
            <a:pPr marL="814388" lvl="1"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What are the mechanisms for funding core OSC infrastructures?</a:t>
            </a:r>
          </a:p>
          <a:p>
            <a:pPr marL="814388" lvl="1"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How does the OSC present its value proposition in order to sustain operations? </a:t>
            </a:r>
          </a:p>
          <a:p>
            <a:pPr marL="814388" lvl="1"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What are the rules of engagement for public and private institutions?</a:t>
            </a:r>
          </a:p>
          <a:p>
            <a:pPr marL="357188"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Initial contacts: Yu CHEN, CNIC, </a:t>
            </a:r>
            <a:r>
              <a:rPr lang="en-US" sz="2000" dirty="0">
                <a:solidFill>
                  <a:prstClr val="black">
                    <a:lumMod val="75000"/>
                    <a:lumOff val="25000"/>
                  </a:prstClr>
                </a:solidFill>
                <a:hlinkClick r:id="rId2"/>
              </a:rPr>
              <a:t>cy@cnic.cn</a:t>
            </a:r>
            <a:r>
              <a:rPr lang="en-US" sz="2000" dirty="0">
                <a:solidFill>
                  <a:prstClr val="black">
                    <a:lumMod val="75000"/>
                    <a:lumOff val="25000"/>
                  </a:prstClr>
                </a:solidFill>
              </a:rPr>
              <a:t>; Hana </a:t>
            </a:r>
            <a:r>
              <a:rPr lang="en-US" sz="2000" dirty="0" err="1">
                <a:solidFill>
                  <a:prstClr val="black">
                    <a:lumMod val="75000"/>
                    <a:lumOff val="25000"/>
                  </a:prstClr>
                </a:solidFill>
              </a:rPr>
              <a:t>Pergl</a:t>
            </a:r>
            <a:r>
              <a:rPr lang="en-US" sz="2000" dirty="0">
                <a:solidFill>
                  <a:prstClr val="black">
                    <a:lumMod val="75000"/>
                    <a:lumOff val="25000"/>
                  </a:prstClr>
                </a:solidFill>
              </a:rPr>
              <a:t>, CODATA, </a:t>
            </a:r>
            <a:r>
              <a:rPr lang="en-US" sz="2000" dirty="0">
                <a:solidFill>
                  <a:prstClr val="black">
                    <a:lumMod val="75000"/>
                    <a:lumOff val="25000"/>
                  </a:prstClr>
                </a:solidFill>
                <a:hlinkClick r:id="rId3"/>
              </a:rPr>
              <a:t>hana@codata.org</a:t>
            </a:r>
            <a:r>
              <a:rPr lang="en-US" sz="2000" dirty="0">
                <a:solidFill>
                  <a:prstClr val="black">
                    <a:lumMod val="75000"/>
                    <a:lumOff val="25000"/>
                  </a:prstClr>
                </a:solidFill>
              </a:rPr>
              <a:t> </a:t>
            </a:r>
          </a:p>
          <a:p>
            <a:pPr marL="357188" indent="-357188" defTabSz="457200">
              <a:lnSpc>
                <a:spcPct val="100000"/>
              </a:lnSpc>
              <a:spcBef>
                <a:spcPts val="0"/>
              </a:spcBef>
              <a:spcAft>
                <a:spcPts val="600"/>
              </a:spcAft>
              <a:buFont typeface="Wingdings" charset="2"/>
              <a:buChar char="§"/>
            </a:pPr>
            <a:endParaRPr lang="en-US" sz="2000" dirty="0">
              <a:solidFill>
                <a:prstClr val="black">
                  <a:lumMod val="75000"/>
                  <a:lumOff val="25000"/>
                </a:prstClr>
              </a:solidFill>
            </a:endParaRPr>
          </a:p>
        </p:txBody>
      </p:sp>
      <p:pic>
        <p:nvPicPr>
          <p:cNvPr id="8" name="Google Shape;94;p1" descr="CDT_logo-sub_blue@3x-100.jpg">
            <a:extLst>
              <a:ext uri="{FF2B5EF4-FFF2-40B4-BE49-F238E27FC236}">
                <a16:creationId xmlns:a16="http://schemas.microsoft.com/office/drawing/2014/main" id="{39F2F9E4-96D1-874B-813C-4F0D3AC3F687}"/>
              </a:ext>
            </a:extLst>
          </p:cNvPr>
          <p:cNvPicPr preferRelativeResize="0">
            <a:picLocks noChangeAspect="1"/>
          </p:cNvPicPr>
          <p:nvPr/>
        </p:nvPicPr>
        <p:blipFill rotWithShape="1">
          <a:blip r:embed="rId4">
            <a:alphaModFix/>
          </a:blip>
          <a:srcRect/>
          <a:stretch/>
        </p:blipFill>
        <p:spPr>
          <a:xfrm>
            <a:off x="0" y="0"/>
            <a:ext cx="2478157" cy="1091188"/>
          </a:xfrm>
          <a:prstGeom prst="rect">
            <a:avLst/>
          </a:prstGeom>
          <a:noFill/>
          <a:ln>
            <a:noFill/>
          </a:ln>
        </p:spPr>
      </p:pic>
    </p:spTree>
    <p:extLst>
      <p:ext uri="{BB962C8B-B14F-4D97-AF65-F5344CB8AC3E}">
        <p14:creationId xmlns:p14="http://schemas.microsoft.com/office/powerpoint/2010/main" val="3878224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9;p2">
            <a:extLst>
              <a:ext uri="{FF2B5EF4-FFF2-40B4-BE49-F238E27FC236}">
                <a16:creationId xmlns:a16="http://schemas.microsoft.com/office/drawing/2014/main" id="{FFAD89A0-7D68-584E-8C43-0F1DD43FB19F}"/>
              </a:ext>
            </a:extLst>
          </p:cNvPr>
          <p:cNvSpPr txBox="1">
            <a:spLocks noGrp="1"/>
          </p:cNvSpPr>
          <p:nvPr>
            <p:ph type="title"/>
          </p:nvPr>
        </p:nvSpPr>
        <p:spPr>
          <a:xfrm>
            <a:off x="2478156" y="159024"/>
            <a:ext cx="9713843" cy="837510"/>
          </a:xfrm>
          <a:prstGeom prst="rect">
            <a:avLst/>
          </a:prstGeom>
          <a:noFill/>
          <a:ln>
            <a:noFill/>
          </a:ln>
        </p:spPr>
        <p:txBody>
          <a:bodyPr spcFirstLastPara="1" wrap="square" lIns="91425" tIns="45700" rIns="91425" bIns="45700" anchor="ctr" anchorCtr="0">
            <a:normAutofit/>
          </a:bodyPr>
          <a:lstStyle/>
          <a:p>
            <a:pPr lvl="0" algn="ctr">
              <a:spcBef>
                <a:spcPts val="0"/>
              </a:spcBef>
              <a:buClr>
                <a:srgbClr val="2F5496"/>
              </a:buClr>
              <a:buSzPct val="100000"/>
            </a:pPr>
            <a:r>
              <a:rPr lang="en-US" sz="3200" b="1" dirty="0">
                <a:solidFill>
                  <a:srgbClr val="2F5496"/>
                </a:solidFill>
                <a:latin typeface="Calibri"/>
                <a:ea typeface="Calibri"/>
                <a:cs typeface="Calibri"/>
                <a:sym typeface="Calibri"/>
              </a:rPr>
              <a:t>Policy and Legal</a:t>
            </a:r>
            <a:endParaRPr sz="3200" b="1" dirty="0">
              <a:solidFill>
                <a:srgbClr val="2F5496"/>
              </a:solidFill>
              <a:latin typeface="Calibri"/>
              <a:ea typeface="Calibri"/>
              <a:cs typeface="Calibri"/>
              <a:sym typeface="Calibri"/>
            </a:endParaRPr>
          </a:p>
        </p:txBody>
      </p:sp>
      <p:sp>
        <p:nvSpPr>
          <p:cNvPr id="7" name="Google Shape;100;p2">
            <a:extLst>
              <a:ext uri="{FF2B5EF4-FFF2-40B4-BE49-F238E27FC236}">
                <a16:creationId xmlns:a16="http://schemas.microsoft.com/office/drawing/2014/main" id="{9D01875C-A206-2146-B2CA-42292967FA5B}"/>
              </a:ext>
            </a:extLst>
          </p:cNvPr>
          <p:cNvSpPr txBox="1">
            <a:spLocks/>
          </p:cNvSpPr>
          <p:nvPr/>
        </p:nvSpPr>
        <p:spPr>
          <a:xfrm>
            <a:off x="723481" y="1534275"/>
            <a:ext cx="10745037" cy="4837043"/>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lvl="0" indent="-357188" defTabSz="457200">
              <a:lnSpc>
                <a:spcPct val="100000"/>
              </a:lnSpc>
              <a:spcBef>
                <a:spcPts val="0"/>
              </a:spcBef>
              <a:spcAft>
                <a:spcPts val="600"/>
              </a:spcAft>
              <a:buFont typeface="Wingdings" charset="2"/>
              <a:buChar char="§"/>
            </a:pPr>
            <a:r>
              <a:rPr lang="en-US" sz="1800" dirty="0">
                <a:solidFill>
                  <a:prstClr val="black">
                    <a:lumMod val="75000"/>
                    <a:lumOff val="25000"/>
                  </a:prstClr>
                </a:solidFill>
              </a:rPr>
              <a:t>Building on many international policy and legal statements.</a:t>
            </a:r>
          </a:p>
          <a:p>
            <a:pPr marL="357188" lvl="0" indent="-357188" defTabSz="457200">
              <a:lnSpc>
                <a:spcPct val="100000"/>
              </a:lnSpc>
              <a:spcBef>
                <a:spcPts val="0"/>
              </a:spcBef>
              <a:spcAft>
                <a:spcPts val="600"/>
              </a:spcAft>
              <a:buFont typeface="Wingdings" charset="2"/>
              <a:buChar char="§"/>
            </a:pPr>
            <a:r>
              <a:rPr lang="en-US" sz="1800" dirty="0">
                <a:solidFill>
                  <a:prstClr val="black">
                    <a:lumMod val="75000"/>
                    <a:lumOff val="25000"/>
                  </a:prstClr>
                </a:solidFill>
              </a:rPr>
              <a:t>Interest among OSCs to share experiences in policy development, legal issues.</a:t>
            </a:r>
          </a:p>
          <a:p>
            <a:pPr marL="357188" lvl="0" indent="-357188" defTabSz="457200">
              <a:lnSpc>
                <a:spcPct val="100000"/>
              </a:lnSpc>
              <a:spcBef>
                <a:spcPts val="0"/>
              </a:spcBef>
              <a:spcAft>
                <a:spcPts val="600"/>
              </a:spcAft>
              <a:buFont typeface="Wingdings" charset="2"/>
              <a:buChar char="§"/>
            </a:pPr>
            <a:r>
              <a:rPr lang="en-US" sz="1800" dirty="0">
                <a:solidFill>
                  <a:prstClr val="black">
                    <a:lumMod val="75000"/>
                    <a:lumOff val="25000"/>
                  </a:prstClr>
                </a:solidFill>
              </a:rPr>
              <a:t>Potentially also to seek alignment of their policies, and even legal frameworks.</a:t>
            </a:r>
          </a:p>
          <a:p>
            <a:pPr marL="357188" lvl="0" indent="-357188" defTabSz="457200">
              <a:lnSpc>
                <a:spcPct val="100000"/>
              </a:lnSpc>
              <a:spcBef>
                <a:spcPts val="0"/>
              </a:spcBef>
              <a:spcAft>
                <a:spcPts val="600"/>
              </a:spcAft>
              <a:buFont typeface="Wingdings" charset="2"/>
              <a:buChar char="§"/>
            </a:pPr>
            <a:r>
              <a:rPr lang="en-US" sz="1800" dirty="0">
                <a:solidFill>
                  <a:prstClr val="black">
                    <a:lumMod val="75000"/>
                    <a:lumOff val="25000"/>
                  </a:prstClr>
                </a:solidFill>
              </a:rPr>
              <a:t>Exchange of information and experience.</a:t>
            </a:r>
          </a:p>
          <a:p>
            <a:pPr marL="357188" lvl="0" indent="-357188" defTabSz="457200">
              <a:lnSpc>
                <a:spcPct val="100000"/>
              </a:lnSpc>
              <a:spcBef>
                <a:spcPts val="0"/>
              </a:spcBef>
              <a:spcAft>
                <a:spcPts val="600"/>
              </a:spcAft>
              <a:buFont typeface="Wingdings" charset="2"/>
              <a:buChar char="§"/>
            </a:pPr>
            <a:r>
              <a:rPr lang="en-US" sz="1800" dirty="0">
                <a:solidFill>
                  <a:prstClr val="black">
                    <a:lumMod val="75000"/>
                    <a:lumOff val="25000"/>
                  </a:prstClr>
                </a:solidFill>
              </a:rPr>
              <a:t>Identify topics to explore in more detail.</a:t>
            </a:r>
          </a:p>
          <a:p>
            <a:pPr marL="357188" lvl="0" indent="-357188" defTabSz="457200">
              <a:lnSpc>
                <a:spcPct val="100000"/>
              </a:lnSpc>
              <a:spcBef>
                <a:spcPts val="0"/>
              </a:spcBef>
              <a:spcAft>
                <a:spcPts val="600"/>
              </a:spcAft>
              <a:buFont typeface="Wingdings" charset="2"/>
              <a:buChar char="§"/>
            </a:pPr>
            <a:r>
              <a:rPr lang="en-US" sz="1800" dirty="0">
                <a:solidFill>
                  <a:prstClr val="black">
                    <a:lumMod val="75000"/>
                    <a:lumOff val="25000"/>
                  </a:prstClr>
                </a:solidFill>
              </a:rPr>
              <a:t>Possible initial questions:</a:t>
            </a:r>
          </a:p>
          <a:p>
            <a:pPr marL="814388" lvl="1" indent="-357188" defTabSz="457200">
              <a:lnSpc>
                <a:spcPct val="100000"/>
              </a:lnSpc>
              <a:spcBef>
                <a:spcPts val="0"/>
              </a:spcBef>
              <a:spcAft>
                <a:spcPts val="600"/>
              </a:spcAft>
              <a:buFont typeface="Wingdings" charset="2"/>
              <a:buChar char="§"/>
            </a:pPr>
            <a:r>
              <a:rPr lang="en-US" sz="1800" dirty="0">
                <a:solidFill>
                  <a:prstClr val="black">
                    <a:lumMod val="75000"/>
                    <a:lumOff val="25000"/>
                  </a:prstClr>
                </a:solidFill>
              </a:rPr>
              <a:t>What are the key policy instruments adopted by the OSCs?</a:t>
            </a:r>
          </a:p>
          <a:p>
            <a:pPr marL="814388" lvl="1" indent="-357188" defTabSz="457200">
              <a:lnSpc>
                <a:spcPct val="100000"/>
              </a:lnSpc>
              <a:spcBef>
                <a:spcPts val="0"/>
              </a:spcBef>
              <a:spcAft>
                <a:spcPts val="600"/>
              </a:spcAft>
              <a:buFont typeface="Wingdings" charset="2"/>
              <a:buChar char="§"/>
            </a:pPr>
            <a:r>
              <a:rPr lang="en-US" sz="1800" dirty="0">
                <a:solidFill>
                  <a:prstClr val="black">
                    <a:lumMod val="75000"/>
                    <a:lumOff val="25000"/>
                  </a:prstClr>
                </a:solidFill>
              </a:rPr>
              <a:t>To what extent do these align and do they map well to major international statements of principle or policy?</a:t>
            </a:r>
          </a:p>
          <a:p>
            <a:pPr marL="814388" lvl="1" indent="-357188" defTabSz="457200">
              <a:lnSpc>
                <a:spcPct val="100000"/>
              </a:lnSpc>
              <a:spcBef>
                <a:spcPts val="0"/>
              </a:spcBef>
              <a:spcAft>
                <a:spcPts val="600"/>
              </a:spcAft>
              <a:buFont typeface="Wingdings" charset="2"/>
              <a:buChar char="§"/>
            </a:pPr>
            <a:r>
              <a:rPr lang="en-US" sz="1800" dirty="0">
                <a:solidFill>
                  <a:prstClr val="black">
                    <a:lumMod val="75000"/>
                    <a:lumOff val="25000"/>
                  </a:prstClr>
                </a:solidFill>
              </a:rPr>
              <a:t>Are there any areas of policy misalignment that could hamper cooperation among OSCs and projects supported by OSCs?</a:t>
            </a:r>
          </a:p>
          <a:p>
            <a:pPr marL="814388" lvl="1" indent="-357188" defTabSz="457200">
              <a:lnSpc>
                <a:spcPct val="100000"/>
              </a:lnSpc>
              <a:spcBef>
                <a:spcPts val="0"/>
              </a:spcBef>
              <a:spcAft>
                <a:spcPts val="600"/>
              </a:spcAft>
              <a:buFont typeface="Wingdings" charset="2"/>
              <a:buChar char="§"/>
            </a:pPr>
            <a:r>
              <a:rPr lang="en-US" sz="1800" dirty="0">
                <a:solidFill>
                  <a:prstClr val="black">
                    <a:lumMod val="75000"/>
                    <a:lumOff val="25000"/>
                  </a:prstClr>
                </a:solidFill>
              </a:rPr>
              <a:t>What are the most significant issues of legal interoperability to be addressed?</a:t>
            </a:r>
          </a:p>
          <a:p>
            <a:pPr marL="357188" indent="-357188" defTabSz="457200">
              <a:lnSpc>
                <a:spcPct val="100000"/>
              </a:lnSpc>
              <a:spcBef>
                <a:spcPts val="0"/>
              </a:spcBef>
              <a:spcAft>
                <a:spcPts val="600"/>
              </a:spcAft>
              <a:buFont typeface="Wingdings" charset="2"/>
              <a:buChar char="§"/>
            </a:pPr>
            <a:r>
              <a:rPr lang="en-US" sz="1800" dirty="0">
                <a:solidFill>
                  <a:prstClr val="black">
                    <a:lumMod val="75000"/>
                    <a:lumOff val="25000"/>
                  </a:prstClr>
                </a:solidFill>
              </a:rPr>
              <a:t>Initial contacts: Mark Leggott, CODATA Data Policy Committee, RDA Council, NDRIO </a:t>
            </a:r>
            <a:r>
              <a:rPr lang="en-US" sz="1800" dirty="0">
                <a:solidFill>
                  <a:prstClr val="black">
                    <a:lumMod val="75000"/>
                    <a:lumOff val="25000"/>
                  </a:prstClr>
                </a:solidFill>
                <a:hlinkClick r:id="rId2"/>
              </a:rPr>
              <a:t>mark.leggott@rdc-drc.ca</a:t>
            </a:r>
            <a:r>
              <a:rPr lang="en-US" sz="1800" dirty="0">
                <a:solidFill>
                  <a:prstClr val="black">
                    <a:lumMod val="75000"/>
                    <a:lumOff val="25000"/>
                  </a:prstClr>
                </a:solidFill>
              </a:rPr>
              <a:t>; Lili ZHANG, CNIC, </a:t>
            </a:r>
            <a:r>
              <a:rPr lang="en-US" sz="1800" dirty="0">
                <a:solidFill>
                  <a:prstClr val="black">
                    <a:lumMod val="75000"/>
                    <a:lumOff val="25000"/>
                  </a:prstClr>
                </a:solidFill>
                <a:hlinkClick r:id="rId3"/>
              </a:rPr>
              <a:t>zhll@cnic.cn</a:t>
            </a:r>
            <a:r>
              <a:rPr lang="en-US" sz="1800" dirty="0">
                <a:solidFill>
                  <a:prstClr val="black">
                    <a:lumMod val="75000"/>
                    <a:lumOff val="25000"/>
                  </a:prstClr>
                </a:solidFill>
              </a:rPr>
              <a:t>; Paul </a:t>
            </a:r>
            <a:r>
              <a:rPr lang="en-US" sz="1800" dirty="0" err="1">
                <a:solidFill>
                  <a:prstClr val="black">
                    <a:lumMod val="75000"/>
                    <a:lumOff val="25000"/>
                  </a:prstClr>
                </a:solidFill>
              </a:rPr>
              <a:t>Uhlir</a:t>
            </a:r>
            <a:r>
              <a:rPr lang="en-US" sz="1800" dirty="0">
                <a:solidFill>
                  <a:prstClr val="black">
                    <a:lumMod val="75000"/>
                    <a:lumOff val="25000"/>
                  </a:prstClr>
                </a:solidFill>
              </a:rPr>
              <a:t>, Consultant, </a:t>
            </a:r>
            <a:r>
              <a:rPr lang="en-US" sz="1800" dirty="0">
                <a:solidFill>
                  <a:prstClr val="black">
                    <a:lumMod val="75000"/>
                    <a:lumOff val="25000"/>
                  </a:prstClr>
                </a:solidFill>
                <a:hlinkClick r:id="rId4"/>
              </a:rPr>
              <a:t>pfuhlir@gmail.com</a:t>
            </a:r>
            <a:r>
              <a:rPr lang="en-US" sz="1800" dirty="0">
                <a:solidFill>
                  <a:prstClr val="black">
                    <a:lumMod val="75000"/>
                    <a:lumOff val="25000"/>
                  </a:prstClr>
                </a:solidFill>
              </a:rPr>
              <a:t> </a:t>
            </a:r>
          </a:p>
          <a:p>
            <a:pPr marL="357188" indent="-357188" defTabSz="457200">
              <a:lnSpc>
                <a:spcPct val="100000"/>
              </a:lnSpc>
              <a:spcBef>
                <a:spcPts val="0"/>
              </a:spcBef>
              <a:spcAft>
                <a:spcPts val="600"/>
              </a:spcAft>
              <a:buFont typeface="Wingdings" charset="2"/>
              <a:buChar char="§"/>
            </a:pPr>
            <a:endParaRPr lang="en-US" sz="1800" dirty="0">
              <a:solidFill>
                <a:prstClr val="black">
                  <a:lumMod val="75000"/>
                  <a:lumOff val="25000"/>
                </a:prstClr>
              </a:solidFill>
            </a:endParaRPr>
          </a:p>
          <a:p>
            <a:pPr marL="357188" indent="-357188" defTabSz="457200">
              <a:lnSpc>
                <a:spcPct val="100000"/>
              </a:lnSpc>
              <a:spcBef>
                <a:spcPts val="0"/>
              </a:spcBef>
              <a:spcAft>
                <a:spcPts val="600"/>
              </a:spcAft>
              <a:buFont typeface="Wingdings" charset="2"/>
              <a:buChar char="§"/>
            </a:pPr>
            <a:endParaRPr lang="en-US" sz="1800" dirty="0">
              <a:solidFill>
                <a:prstClr val="black">
                  <a:lumMod val="75000"/>
                  <a:lumOff val="25000"/>
                </a:prstClr>
              </a:solidFill>
            </a:endParaRPr>
          </a:p>
        </p:txBody>
      </p:sp>
      <p:pic>
        <p:nvPicPr>
          <p:cNvPr id="8" name="Google Shape;94;p1" descr="CDT_logo-sub_blue@3x-100.jpg">
            <a:extLst>
              <a:ext uri="{FF2B5EF4-FFF2-40B4-BE49-F238E27FC236}">
                <a16:creationId xmlns:a16="http://schemas.microsoft.com/office/drawing/2014/main" id="{39F2F9E4-96D1-874B-813C-4F0D3AC3F687}"/>
              </a:ext>
            </a:extLst>
          </p:cNvPr>
          <p:cNvPicPr preferRelativeResize="0">
            <a:picLocks noChangeAspect="1"/>
          </p:cNvPicPr>
          <p:nvPr/>
        </p:nvPicPr>
        <p:blipFill rotWithShape="1">
          <a:blip r:embed="rId5">
            <a:alphaModFix/>
          </a:blip>
          <a:srcRect/>
          <a:stretch/>
        </p:blipFill>
        <p:spPr>
          <a:xfrm>
            <a:off x="0" y="0"/>
            <a:ext cx="2478157" cy="1091188"/>
          </a:xfrm>
          <a:prstGeom prst="rect">
            <a:avLst/>
          </a:prstGeom>
          <a:noFill/>
          <a:ln>
            <a:noFill/>
          </a:ln>
        </p:spPr>
      </p:pic>
    </p:spTree>
    <p:extLst>
      <p:ext uri="{BB962C8B-B14F-4D97-AF65-F5344CB8AC3E}">
        <p14:creationId xmlns:p14="http://schemas.microsoft.com/office/powerpoint/2010/main" val="1326594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9;p2">
            <a:extLst>
              <a:ext uri="{FF2B5EF4-FFF2-40B4-BE49-F238E27FC236}">
                <a16:creationId xmlns:a16="http://schemas.microsoft.com/office/drawing/2014/main" id="{FFAD89A0-7D68-584E-8C43-0F1DD43FB19F}"/>
              </a:ext>
            </a:extLst>
          </p:cNvPr>
          <p:cNvSpPr txBox="1">
            <a:spLocks noGrp="1"/>
          </p:cNvSpPr>
          <p:nvPr>
            <p:ph type="title"/>
          </p:nvPr>
        </p:nvSpPr>
        <p:spPr>
          <a:xfrm>
            <a:off x="2478156" y="159024"/>
            <a:ext cx="9713843" cy="837510"/>
          </a:xfrm>
          <a:prstGeom prst="rect">
            <a:avLst/>
          </a:prstGeom>
          <a:noFill/>
          <a:ln>
            <a:noFill/>
          </a:ln>
        </p:spPr>
        <p:txBody>
          <a:bodyPr spcFirstLastPara="1" wrap="square" lIns="91425" tIns="45700" rIns="91425" bIns="45700" anchor="ctr" anchorCtr="0">
            <a:normAutofit/>
          </a:bodyPr>
          <a:lstStyle/>
          <a:p>
            <a:pPr lvl="0" algn="ctr">
              <a:spcBef>
                <a:spcPts val="0"/>
              </a:spcBef>
              <a:buClr>
                <a:srgbClr val="2F5496"/>
              </a:buClr>
              <a:buSzPct val="100000"/>
            </a:pPr>
            <a:r>
              <a:rPr lang="en-US" sz="3200" b="1" dirty="0">
                <a:solidFill>
                  <a:srgbClr val="2F5496"/>
                </a:solidFill>
                <a:latin typeface="Calibri"/>
                <a:ea typeface="Calibri"/>
                <a:cs typeface="Calibri"/>
                <a:sym typeface="Calibri"/>
              </a:rPr>
              <a:t>Technical Infrastructure</a:t>
            </a:r>
            <a:endParaRPr sz="3200" b="1" dirty="0">
              <a:solidFill>
                <a:srgbClr val="2F5496"/>
              </a:solidFill>
              <a:latin typeface="Calibri"/>
              <a:ea typeface="Calibri"/>
              <a:cs typeface="Calibri"/>
              <a:sym typeface="Calibri"/>
            </a:endParaRPr>
          </a:p>
        </p:txBody>
      </p:sp>
      <p:sp>
        <p:nvSpPr>
          <p:cNvPr id="7" name="Google Shape;100;p2">
            <a:extLst>
              <a:ext uri="{FF2B5EF4-FFF2-40B4-BE49-F238E27FC236}">
                <a16:creationId xmlns:a16="http://schemas.microsoft.com/office/drawing/2014/main" id="{9D01875C-A206-2146-B2CA-42292967FA5B}"/>
              </a:ext>
            </a:extLst>
          </p:cNvPr>
          <p:cNvSpPr txBox="1">
            <a:spLocks/>
          </p:cNvSpPr>
          <p:nvPr/>
        </p:nvSpPr>
        <p:spPr>
          <a:xfrm>
            <a:off x="723481" y="1534275"/>
            <a:ext cx="10745037" cy="483704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Open Science Clouds necessarily build on existing global e-infrastructures, including provision of high-speed academic networks, high performance computing, cloud computing, and so on.</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Build on existing collaborations between these e-infrastructures.</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Identify topics to explore in more detail.</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Possible initial topics:</a:t>
            </a:r>
          </a:p>
          <a:p>
            <a:pPr marL="814388" lvl="1"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Network connectivity and protocols</a:t>
            </a:r>
          </a:p>
          <a:p>
            <a:pPr marL="814388" lvl="1"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Secure Authentication and Authorization Infrastructure (AAI)</a:t>
            </a:r>
          </a:p>
          <a:p>
            <a:pPr marL="814388" lvl="1"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Mechanisms for federation of computing and other services</a:t>
            </a:r>
          </a:p>
          <a:p>
            <a:pPr marL="814388" lvl="1"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Many others!</a:t>
            </a:r>
          </a:p>
          <a:p>
            <a:pPr marL="357188"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Initial co-chairs: LI </a:t>
            </a:r>
            <a:r>
              <a:rPr lang="en-US" sz="2000" dirty="0" err="1">
                <a:solidFill>
                  <a:prstClr val="black">
                    <a:lumMod val="75000"/>
                    <a:lumOff val="25000"/>
                  </a:prstClr>
                </a:solidFill>
              </a:rPr>
              <a:t>Jianhui</a:t>
            </a:r>
            <a:r>
              <a:rPr lang="en-US" sz="2000" dirty="0">
                <a:solidFill>
                  <a:prstClr val="black">
                    <a:lumMod val="75000"/>
                    <a:lumOff val="25000"/>
                  </a:prstClr>
                </a:solidFill>
              </a:rPr>
              <a:t>, CNIC, </a:t>
            </a:r>
            <a:r>
              <a:rPr lang="en-US" sz="2000" dirty="0">
                <a:solidFill>
                  <a:prstClr val="black">
                    <a:lumMod val="75000"/>
                    <a:lumOff val="25000"/>
                  </a:prstClr>
                </a:solidFill>
                <a:hlinkClick r:id="rId2"/>
              </a:rPr>
              <a:t>lijh@cnic.cn</a:t>
            </a:r>
            <a:r>
              <a:rPr lang="en-US" sz="2000" dirty="0">
                <a:solidFill>
                  <a:prstClr val="black">
                    <a:lumMod val="75000"/>
                    <a:lumOff val="25000"/>
                  </a:prstClr>
                </a:solidFill>
              </a:rPr>
              <a:t>; Mark Dietrich, EGI, </a:t>
            </a:r>
            <a:r>
              <a:rPr lang="en-US" sz="2000" dirty="0">
                <a:solidFill>
                  <a:prstClr val="black">
                    <a:lumMod val="75000"/>
                    <a:lumOff val="25000"/>
                  </a:prstClr>
                </a:solidFill>
                <a:hlinkClick r:id="rId3"/>
              </a:rPr>
              <a:t>mark.dietrich@egi.eu</a:t>
            </a:r>
            <a:endParaRPr lang="en-US" sz="2000" dirty="0">
              <a:solidFill>
                <a:prstClr val="black">
                  <a:lumMod val="75000"/>
                  <a:lumOff val="25000"/>
                </a:prstClr>
              </a:solidFill>
            </a:endParaRPr>
          </a:p>
          <a:p>
            <a:pPr marL="357188"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Initial contact: Yin CHEN, EGI, </a:t>
            </a:r>
            <a:r>
              <a:rPr lang="en-US" sz="2000" dirty="0">
                <a:solidFill>
                  <a:prstClr val="black">
                    <a:lumMod val="75000"/>
                    <a:lumOff val="25000"/>
                  </a:prstClr>
                </a:solidFill>
                <a:hlinkClick r:id="rId4"/>
              </a:rPr>
              <a:t>yin.chen@egi.eu</a:t>
            </a:r>
            <a:r>
              <a:rPr lang="en-US" sz="2000" dirty="0">
                <a:solidFill>
                  <a:prstClr val="black">
                    <a:lumMod val="75000"/>
                    <a:lumOff val="25000"/>
                  </a:prstClr>
                </a:solidFill>
              </a:rPr>
              <a:t> </a:t>
            </a:r>
          </a:p>
        </p:txBody>
      </p:sp>
      <p:pic>
        <p:nvPicPr>
          <p:cNvPr id="8" name="Google Shape;94;p1" descr="CDT_logo-sub_blue@3x-100.jpg">
            <a:extLst>
              <a:ext uri="{FF2B5EF4-FFF2-40B4-BE49-F238E27FC236}">
                <a16:creationId xmlns:a16="http://schemas.microsoft.com/office/drawing/2014/main" id="{39F2F9E4-96D1-874B-813C-4F0D3AC3F687}"/>
              </a:ext>
            </a:extLst>
          </p:cNvPr>
          <p:cNvPicPr preferRelativeResize="0">
            <a:picLocks noChangeAspect="1"/>
          </p:cNvPicPr>
          <p:nvPr/>
        </p:nvPicPr>
        <p:blipFill rotWithShape="1">
          <a:blip r:embed="rId5">
            <a:alphaModFix/>
          </a:blip>
          <a:srcRect/>
          <a:stretch/>
        </p:blipFill>
        <p:spPr>
          <a:xfrm>
            <a:off x="0" y="0"/>
            <a:ext cx="2478157" cy="1091188"/>
          </a:xfrm>
          <a:prstGeom prst="rect">
            <a:avLst/>
          </a:prstGeom>
          <a:noFill/>
          <a:ln>
            <a:noFill/>
          </a:ln>
        </p:spPr>
      </p:pic>
    </p:spTree>
    <p:extLst>
      <p:ext uri="{BB962C8B-B14F-4D97-AF65-F5344CB8AC3E}">
        <p14:creationId xmlns:p14="http://schemas.microsoft.com/office/powerpoint/2010/main" val="2477720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9;p2">
            <a:extLst>
              <a:ext uri="{FF2B5EF4-FFF2-40B4-BE49-F238E27FC236}">
                <a16:creationId xmlns:a16="http://schemas.microsoft.com/office/drawing/2014/main" id="{FFAD89A0-7D68-584E-8C43-0F1DD43FB19F}"/>
              </a:ext>
            </a:extLst>
          </p:cNvPr>
          <p:cNvSpPr txBox="1">
            <a:spLocks noGrp="1"/>
          </p:cNvSpPr>
          <p:nvPr>
            <p:ph type="title"/>
          </p:nvPr>
        </p:nvSpPr>
        <p:spPr>
          <a:xfrm>
            <a:off x="2478156" y="159024"/>
            <a:ext cx="9713843" cy="837510"/>
          </a:xfrm>
          <a:prstGeom prst="rect">
            <a:avLst/>
          </a:prstGeom>
          <a:noFill/>
          <a:ln>
            <a:noFill/>
          </a:ln>
        </p:spPr>
        <p:txBody>
          <a:bodyPr spcFirstLastPara="1" wrap="square" lIns="91425" tIns="45700" rIns="91425" bIns="45700" anchor="ctr" anchorCtr="0">
            <a:normAutofit/>
          </a:bodyPr>
          <a:lstStyle/>
          <a:p>
            <a:pPr lvl="0" algn="ctr">
              <a:spcBef>
                <a:spcPts val="0"/>
              </a:spcBef>
              <a:buClr>
                <a:srgbClr val="2F5496"/>
              </a:buClr>
              <a:buSzPct val="100000"/>
            </a:pPr>
            <a:r>
              <a:rPr lang="en-US" sz="3200" b="1" dirty="0">
                <a:solidFill>
                  <a:srgbClr val="2F5496"/>
                </a:solidFill>
                <a:latin typeface="Calibri"/>
                <a:ea typeface="Calibri"/>
                <a:cs typeface="Calibri"/>
                <a:sym typeface="Calibri"/>
              </a:rPr>
              <a:t>Data Interoperability</a:t>
            </a:r>
            <a:endParaRPr sz="3200" b="1" dirty="0">
              <a:solidFill>
                <a:srgbClr val="2F5496"/>
              </a:solidFill>
              <a:latin typeface="Calibri"/>
              <a:ea typeface="Calibri"/>
              <a:cs typeface="Calibri"/>
              <a:sym typeface="Calibri"/>
            </a:endParaRPr>
          </a:p>
        </p:txBody>
      </p:sp>
      <p:sp>
        <p:nvSpPr>
          <p:cNvPr id="7" name="Google Shape;100;p2">
            <a:extLst>
              <a:ext uri="{FF2B5EF4-FFF2-40B4-BE49-F238E27FC236}">
                <a16:creationId xmlns:a16="http://schemas.microsoft.com/office/drawing/2014/main" id="{9D01875C-A206-2146-B2CA-42292967FA5B}"/>
              </a:ext>
            </a:extLst>
          </p:cNvPr>
          <p:cNvSpPr txBox="1">
            <a:spLocks/>
          </p:cNvSpPr>
          <p:nvPr/>
        </p:nvSpPr>
        <p:spPr>
          <a:xfrm>
            <a:off x="723481" y="1534275"/>
            <a:ext cx="10745037" cy="483704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Among the objectives of OSC initiatives is to provide infrastructure to support interoperability within and across domains.</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Building on existing RIs and supporting new cross-domain research areas.</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Exchange of information and experience.</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Identify topics to explore in more detail.</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Possible initial topics:</a:t>
            </a:r>
          </a:p>
          <a:p>
            <a:pPr marL="814388" lvl="1"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The emerging FAIR Digital Object Framework</a:t>
            </a:r>
          </a:p>
          <a:p>
            <a:pPr marL="814388" lvl="1"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The use of structural and provenance metadata to facilitate machine-actionability across data</a:t>
            </a:r>
          </a:p>
          <a:p>
            <a:pPr marL="814388" lvl="1"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The alignment and development of good FAIR practice for semantic artefacts (including scientific vocabularies)</a:t>
            </a:r>
          </a:p>
          <a:p>
            <a:pPr marL="814388" lvl="1"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The need for systematic approaches that ensure reusability of cross-walks etc.</a:t>
            </a:r>
          </a:p>
          <a:p>
            <a:pPr marL="357188"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Initial contacts: Simon Hodson, CODATA, </a:t>
            </a:r>
            <a:r>
              <a:rPr lang="en-US" sz="2000" dirty="0">
                <a:solidFill>
                  <a:prstClr val="black">
                    <a:lumMod val="75000"/>
                    <a:lumOff val="25000"/>
                  </a:prstClr>
                </a:solidFill>
                <a:hlinkClick r:id="rId2"/>
              </a:rPr>
              <a:t>simon@codata.org</a:t>
            </a:r>
            <a:r>
              <a:rPr lang="en-US" sz="2000" dirty="0">
                <a:solidFill>
                  <a:prstClr val="black">
                    <a:lumMod val="75000"/>
                    <a:lumOff val="25000"/>
                  </a:prstClr>
                </a:solidFill>
              </a:rPr>
              <a:t>; </a:t>
            </a:r>
            <a:r>
              <a:rPr lang="en-US" sz="2000" dirty="0" err="1">
                <a:solidFill>
                  <a:prstClr val="black">
                    <a:lumMod val="75000"/>
                    <a:lumOff val="25000"/>
                  </a:prstClr>
                </a:solidFill>
              </a:rPr>
              <a:t>Lianglin</a:t>
            </a:r>
            <a:r>
              <a:rPr lang="en-US" sz="2000" dirty="0">
                <a:solidFill>
                  <a:prstClr val="black">
                    <a:lumMod val="75000"/>
                    <a:lumOff val="25000"/>
                  </a:prstClr>
                </a:solidFill>
              </a:rPr>
              <a:t> HU, CNIC, </a:t>
            </a:r>
            <a:r>
              <a:rPr lang="en-US" sz="2000" dirty="0">
                <a:solidFill>
                  <a:prstClr val="black">
                    <a:lumMod val="75000"/>
                    <a:lumOff val="25000"/>
                  </a:prstClr>
                </a:solidFill>
                <a:hlinkClick r:id="rId3"/>
              </a:rPr>
              <a:t>hull@cnic.cn</a:t>
            </a:r>
            <a:r>
              <a:rPr lang="en-US" sz="2000" dirty="0">
                <a:solidFill>
                  <a:prstClr val="black">
                    <a:lumMod val="75000"/>
                    <a:lumOff val="25000"/>
                  </a:prstClr>
                </a:solidFill>
              </a:rPr>
              <a:t> </a:t>
            </a:r>
          </a:p>
        </p:txBody>
      </p:sp>
      <p:pic>
        <p:nvPicPr>
          <p:cNvPr id="8" name="Google Shape;94;p1" descr="CDT_logo-sub_blue@3x-100.jpg">
            <a:extLst>
              <a:ext uri="{FF2B5EF4-FFF2-40B4-BE49-F238E27FC236}">
                <a16:creationId xmlns:a16="http://schemas.microsoft.com/office/drawing/2014/main" id="{39F2F9E4-96D1-874B-813C-4F0D3AC3F687}"/>
              </a:ext>
            </a:extLst>
          </p:cNvPr>
          <p:cNvPicPr preferRelativeResize="0">
            <a:picLocks noChangeAspect="1"/>
          </p:cNvPicPr>
          <p:nvPr/>
        </p:nvPicPr>
        <p:blipFill rotWithShape="1">
          <a:blip r:embed="rId4">
            <a:alphaModFix/>
          </a:blip>
          <a:srcRect/>
          <a:stretch/>
        </p:blipFill>
        <p:spPr>
          <a:xfrm>
            <a:off x="0" y="0"/>
            <a:ext cx="2478157" cy="1091188"/>
          </a:xfrm>
          <a:prstGeom prst="rect">
            <a:avLst/>
          </a:prstGeom>
          <a:noFill/>
          <a:ln>
            <a:noFill/>
          </a:ln>
        </p:spPr>
      </p:pic>
    </p:spTree>
    <p:extLst>
      <p:ext uri="{BB962C8B-B14F-4D97-AF65-F5344CB8AC3E}">
        <p14:creationId xmlns:p14="http://schemas.microsoft.com/office/powerpoint/2010/main" val="376835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7173" y="38484"/>
            <a:ext cx="12134691" cy="666786"/>
          </a:xfrm>
          <a:prstGeom prst="rect">
            <a:avLst/>
          </a:prstGeom>
          <a:noFill/>
        </p:spPr>
        <p:txBody>
          <a:bodyPr wrap="square" rtlCol="0">
            <a:spAutoFit/>
          </a:bodyPr>
          <a:lstStyle/>
          <a:p>
            <a:pPr lvl="0" algn="ctr"/>
            <a:r>
              <a:rPr lang="en-GB" sz="3733" b="1" dirty="0" err="1">
                <a:solidFill>
                  <a:srgbClr val="0D0D0D"/>
                </a:solidFill>
              </a:rPr>
              <a:t>CODATA’s</a:t>
            </a:r>
            <a:r>
              <a:rPr lang="en-GB" sz="3733" b="1" dirty="0">
                <a:solidFill>
                  <a:srgbClr val="0D0D0D"/>
                </a:solidFill>
              </a:rPr>
              <a:t> mission and operation</a:t>
            </a:r>
            <a:endParaRPr lang="en-US" sz="3733" b="1" kern="0" dirty="0">
              <a:solidFill>
                <a:srgbClr val="0D0D0D"/>
              </a:solidFill>
            </a:endParaRPr>
          </a:p>
        </p:txBody>
      </p:sp>
      <p:sp>
        <p:nvSpPr>
          <p:cNvPr id="8" name="TextBox 7"/>
          <p:cNvSpPr txBox="1"/>
          <p:nvPr/>
        </p:nvSpPr>
        <p:spPr>
          <a:xfrm>
            <a:off x="0" y="1015616"/>
            <a:ext cx="6093595" cy="4422621"/>
          </a:xfrm>
          <a:prstGeom prst="rect">
            <a:avLst/>
          </a:prstGeom>
          <a:noFill/>
        </p:spPr>
        <p:txBody>
          <a:bodyPr wrap="square" rtlCol="0">
            <a:spAutoFit/>
          </a:bodyPr>
          <a:lstStyle/>
          <a:p>
            <a:pPr marL="243411" indent="-243411">
              <a:spcAft>
                <a:spcPts val="800"/>
              </a:spcAft>
              <a:buFont typeface="Wingdings" charset="2"/>
              <a:buChar char="§"/>
            </a:pPr>
            <a:r>
              <a:rPr lang="en-US" sz="1867" b="1" dirty="0"/>
              <a:t>The mission of CODATA is to “Connect data and people to advance science and improve our world”.</a:t>
            </a:r>
          </a:p>
          <a:p>
            <a:pPr marL="243411" indent="-243411">
              <a:spcAft>
                <a:spcPts val="800"/>
              </a:spcAft>
              <a:buFont typeface="Wingdings" charset="2"/>
              <a:buChar char="§"/>
            </a:pPr>
            <a:endParaRPr lang="en-US" sz="1867" dirty="0"/>
          </a:p>
          <a:p>
            <a:pPr marL="243411" indent="-243411">
              <a:spcAft>
                <a:spcPts val="800"/>
              </a:spcAft>
              <a:buFont typeface="Wingdings" charset="2"/>
              <a:buChar char="§"/>
            </a:pPr>
            <a:r>
              <a:rPr lang="en-US" sz="1867" dirty="0"/>
              <a:t>As the ‘Committee on Data of the International Science Council (ISC)’, CODATA supports the </a:t>
            </a:r>
            <a:r>
              <a:rPr lang="en-US" sz="1867" dirty="0" err="1"/>
              <a:t>ISC’s</a:t>
            </a:r>
            <a:r>
              <a:rPr lang="en-US" sz="1867" dirty="0"/>
              <a:t> mission of ‘advancing science as a global public good’ by promoting Open Science and FAIR data. CODATA convenes a global expert community and provides a forum for international consensus building and agreements around a range of data science and data policy issues, from the fundamental physical constants to cross-domain data specifications. </a:t>
            </a:r>
          </a:p>
          <a:p>
            <a:pPr marL="243411" indent="-243411">
              <a:spcAft>
                <a:spcPts val="800"/>
              </a:spcAft>
              <a:buFont typeface="Wingdings" charset="2"/>
              <a:buChar char="§"/>
            </a:pPr>
            <a:r>
              <a:rPr lang="en-US" sz="1867" b="1" dirty="0" err="1"/>
              <a:t>CODATA’s</a:t>
            </a:r>
            <a:r>
              <a:rPr lang="en-US" sz="1867" b="1" dirty="0"/>
              <a:t> membership includes national data committees, scientific academies, International Scientific Unions and other </a:t>
            </a:r>
            <a:r>
              <a:rPr lang="en-US" sz="1867" b="1" dirty="0" err="1"/>
              <a:t>organisations</a:t>
            </a:r>
            <a:r>
              <a:rPr lang="en-US" sz="1867" b="1" dirty="0"/>
              <a:t>.</a:t>
            </a:r>
          </a:p>
        </p:txBody>
      </p:sp>
      <p:sp>
        <p:nvSpPr>
          <p:cNvPr id="17" name="Google Shape;2481;p189"/>
          <p:cNvSpPr/>
          <p:nvPr/>
        </p:nvSpPr>
        <p:spPr>
          <a:xfrm>
            <a:off x="-136" y="5823516"/>
            <a:ext cx="12192000" cy="1056000"/>
          </a:xfrm>
          <a:prstGeom prst="rect">
            <a:avLst/>
          </a:prstGeom>
          <a:solidFill>
            <a:schemeClr val="tx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18" name="Picture 17" descr="CDT_logo-sub_white@3x.png"/>
          <p:cNvPicPr>
            <a:picLocks noChangeAspect="1"/>
          </p:cNvPicPr>
          <p:nvPr/>
        </p:nvPicPr>
        <p:blipFill>
          <a:blip r:embed="rId3"/>
          <a:stretch>
            <a:fillRect/>
          </a:stretch>
        </p:blipFill>
        <p:spPr>
          <a:xfrm>
            <a:off x="57174" y="5874444"/>
            <a:ext cx="2180220" cy="960000"/>
          </a:xfrm>
          <a:prstGeom prst="rect">
            <a:avLst/>
          </a:prstGeom>
        </p:spPr>
      </p:pic>
      <p:pic>
        <p:nvPicPr>
          <p:cNvPr id="9" name="Google Shape;2482;p189"/>
          <p:cNvPicPr preferRelativeResize="0">
            <a:picLocks noChangeAspect="1"/>
          </p:cNvPicPr>
          <p:nvPr/>
        </p:nvPicPr>
        <p:blipFill rotWithShape="1">
          <a:blip r:embed="rId4">
            <a:alphaModFix/>
          </a:blip>
          <a:srcRect/>
          <a:stretch/>
        </p:blipFill>
        <p:spPr>
          <a:xfrm>
            <a:off x="9075058" y="5925372"/>
            <a:ext cx="3116807" cy="864000"/>
          </a:xfrm>
          <a:prstGeom prst="rect">
            <a:avLst/>
          </a:prstGeom>
          <a:noFill/>
          <a:ln>
            <a:noFill/>
          </a:ln>
        </p:spPr>
      </p:pic>
      <p:pic>
        <p:nvPicPr>
          <p:cNvPr id="10" name="Picture 9" descr="CDT_logo-sub_blue@3x.png"/>
          <p:cNvPicPr>
            <a:picLocks noChangeAspect="1"/>
          </p:cNvPicPr>
          <p:nvPr/>
        </p:nvPicPr>
        <p:blipFill>
          <a:blip r:embed="rId5"/>
          <a:stretch>
            <a:fillRect/>
          </a:stretch>
        </p:blipFill>
        <p:spPr>
          <a:xfrm>
            <a:off x="6195642" y="1798124"/>
            <a:ext cx="5996223" cy="264027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81;p189"/>
          <p:cNvSpPr/>
          <p:nvPr/>
        </p:nvSpPr>
        <p:spPr>
          <a:xfrm>
            <a:off x="-136" y="5823516"/>
            <a:ext cx="12192000" cy="1056000"/>
          </a:xfrm>
          <a:prstGeom prst="rect">
            <a:avLst/>
          </a:prstGeom>
          <a:solidFill>
            <a:schemeClr val="tx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6" name="Picture 5" descr="CDT_logo-sub_white@3x.png"/>
          <p:cNvPicPr>
            <a:picLocks noChangeAspect="1"/>
          </p:cNvPicPr>
          <p:nvPr/>
        </p:nvPicPr>
        <p:blipFill>
          <a:blip r:embed="rId2"/>
          <a:stretch>
            <a:fillRect/>
          </a:stretch>
        </p:blipFill>
        <p:spPr>
          <a:xfrm>
            <a:off x="57174" y="5874444"/>
            <a:ext cx="2180220" cy="960000"/>
          </a:xfrm>
          <a:prstGeom prst="rect">
            <a:avLst/>
          </a:prstGeom>
        </p:spPr>
      </p:pic>
      <p:cxnSp>
        <p:nvCxnSpPr>
          <p:cNvPr id="7" name="Straight Connector 6"/>
          <p:cNvCxnSpPr/>
          <p:nvPr/>
        </p:nvCxnSpPr>
        <p:spPr>
          <a:xfrm rot="5400000">
            <a:off x="3716071" y="3125173"/>
            <a:ext cx="4784720" cy="48051"/>
          </a:xfrm>
          <a:prstGeom prst="line">
            <a:avLst/>
          </a:prstGeom>
          <a:ln w="38100" cap="flat" cmpd="sng" algn="ctr">
            <a:solidFill>
              <a:schemeClr val="tx1">
                <a:lumMod val="65000"/>
                <a:lumOff val="3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620733" y="3125173"/>
            <a:ext cx="4784720" cy="48051"/>
          </a:xfrm>
          <a:prstGeom prst="line">
            <a:avLst/>
          </a:prstGeom>
          <a:ln w="38100" cap="flat" cmpd="sng" algn="ctr">
            <a:solidFill>
              <a:schemeClr val="tx1">
                <a:lumMod val="65000"/>
                <a:lumOff val="3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6820221" y="3125173"/>
            <a:ext cx="4784720" cy="48051"/>
          </a:xfrm>
          <a:prstGeom prst="line">
            <a:avLst/>
          </a:prstGeom>
          <a:ln w="38100" cap="flat" cmpd="sng" algn="ctr">
            <a:solidFill>
              <a:schemeClr val="tx1">
                <a:lumMod val="65000"/>
                <a:lumOff val="3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 name="Content Placeholder 2"/>
          <p:cNvSpPr txBox="1">
            <a:spLocks/>
          </p:cNvSpPr>
          <p:nvPr/>
        </p:nvSpPr>
        <p:spPr>
          <a:xfrm>
            <a:off x="-135" y="1"/>
            <a:ext cx="3037256" cy="756839"/>
          </a:xfrm>
          <a:prstGeom prst="rect">
            <a:avLst/>
          </a:prstGeom>
        </p:spPr>
        <p:txBody>
          <a:bodyPr vert="horz" lIns="121920" tIns="60960" rIns="121920" bIns="60960" rtlCol="0" anchor="ctr">
            <a:noAutofit/>
          </a:bodyPr>
          <a:lstStyle/>
          <a:p>
            <a:pPr algn="ctr" defTabSz="609585">
              <a:spcBef>
                <a:spcPct val="20000"/>
              </a:spcBef>
              <a:defRPr/>
            </a:pPr>
            <a:r>
              <a:rPr lang="en-GB" sz="2667" b="1" dirty="0">
                <a:solidFill>
                  <a:schemeClr val="tx2">
                    <a:lumMod val="75000"/>
                  </a:schemeClr>
                </a:solidFill>
              </a:rPr>
              <a:t>Data Policies</a:t>
            </a:r>
          </a:p>
        </p:txBody>
      </p:sp>
      <p:sp>
        <p:nvSpPr>
          <p:cNvPr id="13" name="Content Placeholder 2"/>
          <p:cNvSpPr txBox="1">
            <a:spLocks/>
          </p:cNvSpPr>
          <p:nvPr/>
        </p:nvSpPr>
        <p:spPr>
          <a:xfrm>
            <a:off x="3047149" y="1"/>
            <a:ext cx="3037256" cy="756839"/>
          </a:xfrm>
          <a:prstGeom prst="rect">
            <a:avLst/>
          </a:prstGeom>
        </p:spPr>
        <p:txBody>
          <a:bodyPr vert="horz" lIns="121920" tIns="60960" rIns="121920" bIns="60960" rtlCol="0" anchor="ctr">
            <a:noAutofit/>
          </a:bodyPr>
          <a:lstStyle/>
          <a:p>
            <a:pPr algn="ctr" defTabSz="609585">
              <a:spcBef>
                <a:spcPct val="20000"/>
              </a:spcBef>
              <a:defRPr/>
            </a:pPr>
            <a:r>
              <a:rPr lang="en-GB" sz="2667" b="1" dirty="0">
                <a:solidFill>
                  <a:schemeClr val="accent1">
                    <a:lumMod val="75000"/>
                  </a:schemeClr>
                </a:solidFill>
              </a:rPr>
              <a:t>Data Science</a:t>
            </a:r>
          </a:p>
        </p:txBody>
      </p:sp>
      <p:sp>
        <p:nvSpPr>
          <p:cNvPr id="14" name="Content Placeholder 2"/>
          <p:cNvSpPr txBox="1">
            <a:spLocks/>
          </p:cNvSpPr>
          <p:nvPr/>
        </p:nvSpPr>
        <p:spPr>
          <a:xfrm>
            <a:off x="6199351" y="1"/>
            <a:ext cx="3037256" cy="756839"/>
          </a:xfrm>
          <a:prstGeom prst="rect">
            <a:avLst/>
          </a:prstGeom>
        </p:spPr>
        <p:txBody>
          <a:bodyPr vert="horz" lIns="121920" tIns="60960" rIns="121920" bIns="60960" rtlCol="0" anchor="ctr">
            <a:noAutofit/>
          </a:bodyPr>
          <a:lstStyle/>
          <a:p>
            <a:pPr algn="ctr" defTabSz="609585">
              <a:spcBef>
                <a:spcPct val="20000"/>
              </a:spcBef>
              <a:defRPr/>
            </a:pPr>
            <a:r>
              <a:rPr lang="en-GB" sz="2667" b="1" dirty="0">
                <a:solidFill>
                  <a:schemeClr val="accent2">
                    <a:lumMod val="75000"/>
                  </a:schemeClr>
                </a:solidFill>
              </a:rPr>
              <a:t>Data Skills</a:t>
            </a:r>
          </a:p>
        </p:txBody>
      </p:sp>
      <p:sp>
        <p:nvSpPr>
          <p:cNvPr id="15" name="Content Placeholder 2"/>
          <p:cNvSpPr txBox="1">
            <a:spLocks/>
          </p:cNvSpPr>
          <p:nvPr/>
        </p:nvSpPr>
        <p:spPr>
          <a:xfrm>
            <a:off x="9236608" y="1"/>
            <a:ext cx="2955392" cy="756839"/>
          </a:xfrm>
          <a:prstGeom prst="rect">
            <a:avLst/>
          </a:prstGeom>
        </p:spPr>
        <p:txBody>
          <a:bodyPr vert="horz" lIns="121920" tIns="60960" rIns="121920" bIns="60960" rtlCol="0" anchor="ctr">
            <a:noAutofit/>
          </a:bodyPr>
          <a:lstStyle/>
          <a:p>
            <a:pPr algn="ctr" defTabSz="609585">
              <a:spcBef>
                <a:spcPct val="20000"/>
              </a:spcBef>
              <a:defRPr/>
            </a:pPr>
            <a:r>
              <a:rPr lang="en-GB" sz="2667" b="1" dirty="0">
                <a:solidFill>
                  <a:schemeClr val="accent6">
                    <a:lumMod val="75000"/>
                  </a:schemeClr>
                </a:solidFill>
              </a:rPr>
              <a:t>Making Data Work…</a:t>
            </a:r>
          </a:p>
        </p:txBody>
      </p:sp>
      <p:pic>
        <p:nvPicPr>
          <p:cNvPr id="16" name="Picture 15" descr="Open Data Accord.jpg"/>
          <p:cNvPicPr>
            <a:picLocks noChangeAspect="1"/>
          </p:cNvPicPr>
          <p:nvPr/>
        </p:nvPicPr>
        <p:blipFill>
          <a:blip r:embed="rId3"/>
          <a:stretch>
            <a:fillRect/>
          </a:stretch>
        </p:blipFill>
        <p:spPr>
          <a:xfrm>
            <a:off x="2140479" y="1658444"/>
            <a:ext cx="848589" cy="1200000"/>
          </a:xfrm>
          <a:prstGeom prst="rect">
            <a:avLst/>
          </a:prstGeom>
        </p:spPr>
      </p:pic>
      <p:pic>
        <p:nvPicPr>
          <p:cNvPr id="18" name="Picture 17" descr="GEO Benefits of Open Data Sharing.jpg"/>
          <p:cNvPicPr>
            <a:picLocks noChangeAspect="1"/>
          </p:cNvPicPr>
          <p:nvPr/>
        </p:nvPicPr>
        <p:blipFill>
          <a:blip r:embed="rId4"/>
          <a:stretch>
            <a:fillRect/>
          </a:stretch>
        </p:blipFill>
        <p:spPr>
          <a:xfrm>
            <a:off x="66435" y="2284100"/>
            <a:ext cx="846637" cy="1200000"/>
          </a:xfrm>
          <a:prstGeom prst="rect">
            <a:avLst/>
          </a:prstGeom>
        </p:spPr>
      </p:pic>
      <p:pic>
        <p:nvPicPr>
          <p:cNvPr id="19" name="Picture 18" descr="OECD-CODATA-Business_Models_Report.png"/>
          <p:cNvPicPr>
            <a:picLocks noChangeAspect="1"/>
          </p:cNvPicPr>
          <p:nvPr/>
        </p:nvPicPr>
        <p:blipFill>
          <a:blip r:embed="rId5"/>
          <a:stretch>
            <a:fillRect/>
          </a:stretch>
        </p:blipFill>
        <p:spPr>
          <a:xfrm>
            <a:off x="1132102" y="968648"/>
            <a:ext cx="848589" cy="1200000"/>
          </a:xfrm>
          <a:prstGeom prst="rect">
            <a:avLst/>
          </a:prstGeom>
        </p:spPr>
      </p:pic>
      <p:pic>
        <p:nvPicPr>
          <p:cNvPr id="20" name="Picture 19" descr="Turning FAIR into Reality-Cover.jpg"/>
          <p:cNvPicPr>
            <a:picLocks noChangeAspect="1"/>
          </p:cNvPicPr>
          <p:nvPr/>
        </p:nvPicPr>
        <p:blipFill>
          <a:blip r:embed="rId6"/>
          <a:stretch>
            <a:fillRect/>
          </a:stretch>
        </p:blipFill>
        <p:spPr>
          <a:xfrm>
            <a:off x="70309" y="756839"/>
            <a:ext cx="844716" cy="1200000"/>
          </a:xfrm>
          <a:prstGeom prst="rect">
            <a:avLst/>
          </a:prstGeom>
          <a:ln>
            <a:solidFill>
              <a:schemeClr val="bg1">
                <a:lumMod val="65000"/>
              </a:schemeClr>
            </a:solidFill>
          </a:ln>
        </p:spPr>
      </p:pic>
      <p:sp>
        <p:nvSpPr>
          <p:cNvPr id="22" name="TextBox 21"/>
          <p:cNvSpPr txBox="1"/>
          <p:nvPr/>
        </p:nvSpPr>
        <p:spPr>
          <a:xfrm>
            <a:off x="121621" y="3828222"/>
            <a:ext cx="2701489" cy="1733295"/>
          </a:xfrm>
          <a:prstGeom prst="rect">
            <a:avLst/>
          </a:prstGeom>
          <a:noFill/>
        </p:spPr>
        <p:txBody>
          <a:bodyPr wrap="square" rtlCol="0">
            <a:spAutoFit/>
          </a:bodyPr>
          <a:lstStyle/>
          <a:p>
            <a:pPr marL="116414" indent="-116414">
              <a:buFont typeface="Wingdings" charset="2"/>
              <a:buChar char="§"/>
            </a:pPr>
            <a:r>
              <a:rPr lang="en-GB" sz="1333" dirty="0"/>
              <a:t>CODATA Data Policy Committee </a:t>
            </a:r>
            <a:r>
              <a:rPr lang="en-US" sz="1333" u="sng" dirty="0">
                <a:solidFill>
                  <a:srgbClr val="4F81BD"/>
                </a:solidFill>
              </a:rPr>
              <a:t>http://</a:t>
            </a:r>
            <a:r>
              <a:rPr lang="en-US" sz="1333" u="sng" dirty="0" err="1">
                <a:solidFill>
                  <a:srgbClr val="4F81BD"/>
                </a:solidFill>
              </a:rPr>
              <a:t>bit.ly</a:t>
            </a:r>
            <a:r>
              <a:rPr lang="en-US" sz="1333" u="sng" dirty="0">
                <a:solidFill>
                  <a:srgbClr val="4F81BD"/>
                </a:solidFill>
              </a:rPr>
              <a:t>/data-policy-committee</a:t>
            </a:r>
            <a:r>
              <a:rPr lang="en-US" sz="1333" dirty="0">
                <a:solidFill>
                  <a:srgbClr val="4F81BD"/>
                </a:solidFill>
              </a:rPr>
              <a:t>; </a:t>
            </a:r>
            <a:endParaRPr lang="en-US" sz="1333" dirty="0">
              <a:solidFill>
                <a:schemeClr val="tx1">
                  <a:lumMod val="95000"/>
                  <a:lumOff val="5000"/>
                </a:schemeClr>
              </a:solidFill>
            </a:endParaRPr>
          </a:p>
          <a:p>
            <a:pPr marL="116414" indent="-116414">
              <a:buFont typeface="Wingdings" charset="2"/>
              <a:buChar char="§"/>
            </a:pPr>
            <a:r>
              <a:rPr lang="en-US" sz="1333" dirty="0">
                <a:solidFill>
                  <a:schemeClr val="tx1">
                    <a:lumMod val="95000"/>
                    <a:lumOff val="5000"/>
                  </a:schemeClr>
                </a:solidFill>
              </a:rPr>
              <a:t>One major policy report per year.</a:t>
            </a:r>
          </a:p>
          <a:p>
            <a:pPr marL="116414" indent="-116414">
              <a:buFont typeface="Wingdings" charset="2"/>
              <a:buChar char="§"/>
            </a:pPr>
            <a:r>
              <a:rPr lang="en-US" sz="1333" dirty="0">
                <a:solidFill>
                  <a:schemeClr val="tx1">
                    <a:lumMod val="95000"/>
                    <a:lumOff val="5000"/>
                  </a:schemeClr>
                </a:solidFill>
              </a:rPr>
              <a:t>20-Year Review of GBIF published in May 2020</a:t>
            </a:r>
          </a:p>
          <a:p>
            <a:pPr marL="116414" indent="-116414">
              <a:buFont typeface="Wingdings" charset="2"/>
              <a:buChar char="§"/>
            </a:pPr>
            <a:r>
              <a:rPr lang="en-US" sz="1333" dirty="0">
                <a:solidFill>
                  <a:schemeClr val="tx1">
                    <a:lumMod val="95000"/>
                    <a:lumOff val="5000"/>
                  </a:schemeClr>
                </a:solidFill>
              </a:rPr>
              <a:t>Preparing Independent Review of CAS Earth data policy and practices </a:t>
            </a:r>
            <a:endParaRPr lang="fr-FR" sz="1333" dirty="0">
              <a:solidFill>
                <a:srgbClr val="4F81BD"/>
              </a:solidFill>
            </a:endParaRPr>
          </a:p>
        </p:txBody>
      </p:sp>
      <p:pic>
        <p:nvPicPr>
          <p:cNvPr id="29" name="Picture 28" descr="Ubiquity Logo.png"/>
          <p:cNvPicPr>
            <a:picLocks noChangeAspect="1"/>
          </p:cNvPicPr>
          <p:nvPr/>
        </p:nvPicPr>
        <p:blipFill>
          <a:blip r:embed="rId7"/>
          <a:stretch>
            <a:fillRect/>
          </a:stretch>
        </p:blipFill>
        <p:spPr>
          <a:xfrm>
            <a:off x="3354923" y="970257"/>
            <a:ext cx="1459028" cy="304367"/>
          </a:xfrm>
          <a:prstGeom prst="rect">
            <a:avLst/>
          </a:prstGeom>
        </p:spPr>
      </p:pic>
      <p:pic>
        <p:nvPicPr>
          <p:cNvPr id="30" name="Picture 29" descr="dsj_cover.jpg"/>
          <p:cNvPicPr>
            <a:picLocks noChangeAspect="1"/>
          </p:cNvPicPr>
          <p:nvPr/>
        </p:nvPicPr>
        <p:blipFill>
          <a:blip r:embed="rId8"/>
          <a:stretch>
            <a:fillRect/>
          </a:stretch>
        </p:blipFill>
        <p:spPr>
          <a:xfrm>
            <a:off x="5133870" y="692403"/>
            <a:ext cx="678012" cy="891587"/>
          </a:xfrm>
          <a:prstGeom prst="rect">
            <a:avLst/>
          </a:prstGeom>
        </p:spPr>
      </p:pic>
      <p:sp>
        <p:nvSpPr>
          <p:cNvPr id="33" name="TextBox 32"/>
          <p:cNvSpPr txBox="1"/>
          <p:nvPr/>
        </p:nvSpPr>
        <p:spPr>
          <a:xfrm>
            <a:off x="3196180" y="4563051"/>
            <a:ext cx="2701489" cy="1117935"/>
          </a:xfrm>
          <a:prstGeom prst="rect">
            <a:avLst/>
          </a:prstGeom>
          <a:noFill/>
        </p:spPr>
        <p:txBody>
          <a:bodyPr wrap="square" rtlCol="0">
            <a:spAutoFit/>
          </a:bodyPr>
          <a:lstStyle/>
          <a:p>
            <a:pPr marL="116414" indent="-116414">
              <a:buFont typeface="Wingdings" charset="2"/>
              <a:buChar char="§"/>
            </a:pPr>
            <a:r>
              <a:rPr lang="en-GB" sz="1333" dirty="0"/>
              <a:t>Data Science Journal: </a:t>
            </a:r>
            <a:r>
              <a:rPr lang="en-US" sz="1333" b="1" u="sng" dirty="0">
                <a:solidFill>
                  <a:schemeClr val="accent1"/>
                </a:solidFill>
              </a:rPr>
              <a:t>https://</a:t>
            </a:r>
            <a:r>
              <a:rPr lang="en-US" sz="1333" b="1" u="sng" dirty="0" err="1">
                <a:solidFill>
                  <a:schemeClr val="accent1"/>
                </a:solidFill>
              </a:rPr>
              <a:t>datascience.codata.org</a:t>
            </a:r>
            <a:r>
              <a:rPr lang="en-US" sz="1333" b="1" u="sng" dirty="0">
                <a:solidFill>
                  <a:schemeClr val="accent1"/>
                </a:solidFill>
              </a:rPr>
              <a:t>/ </a:t>
            </a:r>
          </a:p>
          <a:p>
            <a:pPr marL="116414" indent="-116414">
              <a:buFont typeface="Wingdings" charset="2"/>
              <a:buChar char="§"/>
            </a:pPr>
            <a:r>
              <a:rPr lang="en-US" sz="1333" dirty="0">
                <a:solidFill>
                  <a:schemeClr val="tx1">
                    <a:lumMod val="95000"/>
                    <a:lumOff val="5000"/>
                  </a:schemeClr>
                </a:solidFill>
              </a:rPr>
              <a:t>International Data Week and CODATA Conference series.</a:t>
            </a:r>
          </a:p>
          <a:p>
            <a:pPr marL="116414" indent="-116414">
              <a:buFont typeface="Wingdings" charset="2"/>
              <a:buChar char="§"/>
            </a:pPr>
            <a:r>
              <a:rPr lang="en-US" sz="1333" dirty="0">
                <a:solidFill>
                  <a:schemeClr val="tx1">
                    <a:lumMod val="95000"/>
                    <a:lumOff val="5000"/>
                  </a:schemeClr>
                </a:solidFill>
              </a:rPr>
              <a:t>Task Groups and Working Groups.</a:t>
            </a:r>
          </a:p>
        </p:txBody>
      </p:sp>
      <p:pic>
        <p:nvPicPr>
          <p:cNvPr id="35" name="Picture 34" descr="GO-FAIR.jpg"/>
          <p:cNvPicPr>
            <a:picLocks noChangeAspect="1"/>
          </p:cNvPicPr>
          <p:nvPr/>
        </p:nvPicPr>
        <p:blipFill>
          <a:blip r:embed="rId9"/>
          <a:stretch>
            <a:fillRect/>
          </a:stretch>
        </p:blipFill>
        <p:spPr>
          <a:xfrm>
            <a:off x="6273564" y="801884"/>
            <a:ext cx="1440000" cy="472739"/>
          </a:xfrm>
          <a:prstGeom prst="rect">
            <a:avLst/>
          </a:prstGeom>
        </p:spPr>
      </p:pic>
      <p:pic>
        <p:nvPicPr>
          <p:cNvPr id="36" name="Picture 35" descr="beijing_big_data_header.png"/>
          <p:cNvPicPr>
            <a:picLocks noChangeAspect="1"/>
          </p:cNvPicPr>
          <p:nvPr/>
        </p:nvPicPr>
        <p:blipFill>
          <a:blip r:embed="rId10"/>
          <a:stretch>
            <a:fillRect/>
          </a:stretch>
        </p:blipFill>
        <p:spPr>
          <a:xfrm>
            <a:off x="6209424" y="3575850"/>
            <a:ext cx="2880000" cy="741401"/>
          </a:xfrm>
          <a:prstGeom prst="rect">
            <a:avLst/>
          </a:prstGeom>
        </p:spPr>
      </p:pic>
      <p:pic>
        <p:nvPicPr>
          <p:cNvPr id="37" name="Picture 36" descr="codata-china-logo.jpg"/>
          <p:cNvPicPr>
            <a:picLocks noChangeAspect="1"/>
          </p:cNvPicPr>
          <p:nvPr/>
        </p:nvPicPr>
        <p:blipFill>
          <a:blip r:embed="rId11"/>
          <a:stretch>
            <a:fillRect/>
          </a:stretch>
        </p:blipFill>
        <p:spPr>
          <a:xfrm>
            <a:off x="6330613" y="2204609"/>
            <a:ext cx="649560" cy="541300"/>
          </a:xfrm>
          <a:prstGeom prst="rect">
            <a:avLst/>
          </a:prstGeom>
        </p:spPr>
      </p:pic>
      <p:pic>
        <p:nvPicPr>
          <p:cNvPr id="38" name="Picture 37" descr="Chinese_Academy_of_Sciences_logo-300x279.jpg"/>
          <p:cNvPicPr>
            <a:picLocks noChangeAspect="1"/>
          </p:cNvPicPr>
          <p:nvPr/>
        </p:nvPicPr>
        <p:blipFill>
          <a:blip r:embed="rId12"/>
          <a:stretch>
            <a:fillRect/>
          </a:stretch>
        </p:blipFill>
        <p:spPr>
          <a:xfrm>
            <a:off x="6680378" y="2861147"/>
            <a:ext cx="589637" cy="548363"/>
          </a:xfrm>
          <a:prstGeom prst="rect">
            <a:avLst/>
          </a:prstGeom>
        </p:spPr>
      </p:pic>
      <p:pic>
        <p:nvPicPr>
          <p:cNvPr id="39" name="Picture 38" descr="group.jpg"/>
          <p:cNvPicPr>
            <a:picLocks noChangeAspect="1"/>
          </p:cNvPicPr>
          <p:nvPr/>
        </p:nvPicPr>
        <p:blipFill>
          <a:blip r:embed="rId13"/>
          <a:stretch>
            <a:fillRect/>
          </a:stretch>
        </p:blipFill>
        <p:spPr>
          <a:xfrm>
            <a:off x="7713565" y="2957119"/>
            <a:ext cx="1157188" cy="546675"/>
          </a:xfrm>
          <a:prstGeom prst="rect">
            <a:avLst/>
          </a:prstGeom>
        </p:spPr>
      </p:pic>
      <p:pic>
        <p:nvPicPr>
          <p:cNvPr id="40" name="Picture 39" descr="28280517563_d483bb97ef_h.jpg"/>
          <p:cNvPicPr>
            <a:picLocks noChangeAspect="1"/>
          </p:cNvPicPr>
          <p:nvPr/>
        </p:nvPicPr>
        <p:blipFill>
          <a:blip r:embed="rId14"/>
          <a:stretch>
            <a:fillRect/>
          </a:stretch>
        </p:blipFill>
        <p:spPr>
          <a:xfrm>
            <a:off x="7223512" y="1473520"/>
            <a:ext cx="1865912" cy="1173491"/>
          </a:xfrm>
          <a:prstGeom prst="rect">
            <a:avLst/>
          </a:prstGeom>
        </p:spPr>
      </p:pic>
      <p:pic>
        <p:nvPicPr>
          <p:cNvPr id="41" name="Picture 1"/>
          <p:cNvPicPr>
            <a:picLocks noChangeAspect="1"/>
          </p:cNvPicPr>
          <p:nvPr/>
        </p:nvPicPr>
        <p:blipFill>
          <a:blip r:embed="rId15"/>
          <a:srcRect/>
          <a:stretch>
            <a:fillRect/>
          </a:stretch>
        </p:blipFill>
        <p:spPr bwMode="auto">
          <a:xfrm>
            <a:off x="8045304" y="968648"/>
            <a:ext cx="960000" cy="264960"/>
          </a:xfrm>
          <a:prstGeom prst="rect">
            <a:avLst/>
          </a:prstGeom>
          <a:noFill/>
          <a:ln w="9525">
            <a:noFill/>
            <a:miter lim="800000"/>
            <a:headEnd/>
            <a:tailEnd/>
          </a:ln>
        </p:spPr>
      </p:pic>
      <p:sp>
        <p:nvSpPr>
          <p:cNvPr id="42" name="TextBox 41"/>
          <p:cNvSpPr txBox="1"/>
          <p:nvPr/>
        </p:nvSpPr>
        <p:spPr>
          <a:xfrm>
            <a:off x="6303816" y="4409811"/>
            <a:ext cx="2701489" cy="1323054"/>
          </a:xfrm>
          <a:prstGeom prst="rect">
            <a:avLst/>
          </a:prstGeom>
          <a:noFill/>
        </p:spPr>
        <p:txBody>
          <a:bodyPr wrap="square" rtlCol="0">
            <a:spAutoFit/>
          </a:bodyPr>
          <a:lstStyle/>
          <a:p>
            <a:pPr marL="116414" indent="-116414">
              <a:buFont typeface="Wingdings" charset="2"/>
              <a:buChar char="§"/>
            </a:pPr>
            <a:r>
              <a:rPr lang="en-GB" sz="1333" dirty="0"/>
              <a:t>CODATA-RDA School of Research Data Science.</a:t>
            </a:r>
          </a:p>
          <a:p>
            <a:pPr marL="116414" indent="-116414">
              <a:buFont typeface="Wingdings" charset="2"/>
              <a:buChar char="§"/>
            </a:pPr>
            <a:r>
              <a:rPr lang="en-GB" sz="1333" dirty="0">
                <a:solidFill>
                  <a:schemeClr val="tx1">
                    <a:lumMod val="95000"/>
                    <a:lumOff val="5000"/>
                  </a:schemeClr>
                </a:solidFill>
              </a:rPr>
              <a:t>CODATA China, PASTD and other training activities.</a:t>
            </a:r>
          </a:p>
          <a:p>
            <a:pPr marL="116414" indent="-116414">
              <a:buFont typeface="Wingdings" charset="2"/>
              <a:buChar char="§"/>
            </a:pPr>
            <a:r>
              <a:rPr lang="en-GB" sz="1333" dirty="0">
                <a:solidFill>
                  <a:schemeClr val="tx1">
                    <a:lumMod val="95000"/>
                    <a:lumOff val="5000"/>
                  </a:schemeClr>
                </a:solidFill>
              </a:rPr>
              <a:t>#terms4FAIRskills and </a:t>
            </a:r>
            <a:r>
              <a:rPr lang="en-GB" sz="1333" dirty="0" err="1">
                <a:solidFill>
                  <a:schemeClr val="tx1">
                    <a:lumMod val="95000"/>
                    <a:lumOff val="5000"/>
                  </a:schemeClr>
                </a:solidFill>
              </a:rPr>
              <a:t>FAIRsFAIR</a:t>
            </a:r>
            <a:r>
              <a:rPr lang="en-GB" sz="1333" dirty="0">
                <a:solidFill>
                  <a:schemeClr val="tx1">
                    <a:lumMod val="95000"/>
                    <a:lumOff val="5000"/>
                  </a:schemeClr>
                </a:solidFill>
              </a:rPr>
              <a:t> Competence Centres.</a:t>
            </a:r>
            <a:endParaRPr lang="en-US" sz="1333" dirty="0">
              <a:solidFill>
                <a:schemeClr val="tx1">
                  <a:lumMod val="95000"/>
                  <a:lumOff val="5000"/>
                </a:schemeClr>
              </a:solidFill>
            </a:endParaRPr>
          </a:p>
        </p:txBody>
      </p:sp>
      <p:pic>
        <p:nvPicPr>
          <p:cNvPr id="43" name="Picture 42" descr="FAIRSFAIR_logo_payoff_square.png"/>
          <p:cNvPicPr>
            <a:picLocks noChangeAspect="1"/>
          </p:cNvPicPr>
          <p:nvPr/>
        </p:nvPicPr>
        <p:blipFill>
          <a:blip r:embed="rId16"/>
          <a:stretch>
            <a:fillRect/>
          </a:stretch>
        </p:blipFill>
        <p:spPr>
          <a:xfrm>
            <a:off x="6211968" y="1274623"/>
            <a:ext cx="839971" cy="839971"/>
          </a:xfrm>
          <a:prstGeom prst="rect">
            <a:avLst/>
          </a:prstGeom>
        </p:spPr>
      </p:pic>
      <p:pic>
        <p:nvPicPr>
          <p:cNvPr id="44" name="Picture 43" descr="AOSP Strategy Cover.jpg"/>
          <p:cNvPicPr>
            <a:picLocks noChangeAspect="1"/>
          </p:cNvPicPr>
          <p:nvPr/>
        </p:nvPicPr>
        <p:blipFill>
          <a:blip r:embed="rId17"/>
          <a:stretch>
            <a:fillRect/>
          </a:stretch>
        </p:blipFill>
        <p:spPr>
          <a:xfrm>
            <a:off x="11003976" y="968648"/>
            <a:ext cx="1018307" cy="1440000"/>
          </a:xfrm>
          <a:prstGeom prst="rect">
            <a:avLst/>
          </a:prstGeom>
        </p:spPr>
      </p:pic>
      <p:pic>
        <p:nvPicPr>
          <p:cNvPr id="48" name="Picture 47" descr="CDT_logo-CD_blue@3x-100.jpg"/>
          <p:cNvPicPr>
            <a:picLocks noChangeAspect="1"/>
          </p:cNvPicPr>
          <p:nvPr/>
        </p:nvPicPr>
        <p:blipFill>
          <a:blip r:embed="rId18"/>
          <a:stretch>
            <a:fillRect/>
          </a:stretch>
        </p:blipFill>
        <p:spPr>
          <a:xfrm>
            <a:off x="9677594" y="2071011"/>
            <a:ext cx="854700" cy="931899"/>
          </a:xfrm>
          <a:prstGeom prst="rect">
            <a:avLst/>
          </a:prstGeom>
        </p:spPr>
      </p:pic>
      <p:sp>
        <p:nvSpPr>
          <p:cNvPr id="49" name="TextBox 48"/>
          <p:cNvSpPr txBox="1"/>
          <p:nvPr/>
        </p:nvSpPr>
        <p:spPr>
          <a:xfrm>
            <a:off x="9397762" y="3260779"/>
            <a:ext cx="2701489" cy="1733295"/>
          </a:xfrm>
          <a:prstGeom prst="rect">
            <a:avLst/>
          </a:prstGeom>
          <a:noFill/>
        </p:spPr>
        <p:txBody>
          <a:bodyPr wrap="square" rtlCol="0">
            <a:spAutoFit/>
          </a:bodyPr>
          <a:lstStyle/>
          <a:p>
            <a:pPr marL="116414" indent="-116414">
              <a:buFont typeface="Wingdings" charset="2"/>
              <a:buChar char="§"/>
            </a:pPr>
            <a:r>
              <a:rPr lang="en-GB" sz="1333" b="1" dirty="0"/>
              <a:t>Decadal Programme: </a:t>
            </a:r>
            <a:r>
              <a:rPr lang="en-GB" sz="1333" dirty="0"/>
              <a:t>Making Data Work for Cross Domain Grand Challenges</a:t>
            </a:r>
          </a:p>
          <a:p>
            <a:pPr marL="116414" indent="-116414">
              <a:buFont typeface="Wingdings" charset="2"/>
              <a:buChar char="§"/>
            </a:pPr>
            <a:r>
              <a:rPr lang="en-GB" sz="1333" dirty="0"/>
              <a:t>Promoting Good Data Practices</a:t>
            </a:r>
          </a:p>
          <a:p>
            <a:pPr marL="116414" indent="-116414">
              <a:buFont typeface="Wingdings" charset="2"/>
              <a:buChar char="§"/>
            </a:pPr>
            <a:r>
              <a:rPr lang="en-GB" sz="1333" dirty="0"/>
              <a:t>Interoperability and reusability within domains and across domains</a:t>
            </a:r>
          </a:p>
          <a:p>
            <a:pPr marL="116414" indent="-116414">
              <a:buFont typeface="Wingdings" charset="2"/>
              <a:buChar char="§"/>
            </a:pPr>
            <a:r>
              <a:rPr lang="en-GB" sz="1333" dirty="0"/>
              <a:t>Regional Open Science Platforms</a:t>
            </a:r>
          </a:p>
        </p:txBody>
      </p:sp>
      <p:pic>
        <p:nvPicPr>
          <p:cNvPr id="46" name="Google Shape;2482;p189"/>
          <p:cNvPicPr preferRelativeResize="0">
            <a:picLocks noChangeAspect="1"/>
          </p:cNvPicPr>
          <p:nvPr/>
        </p:nvPicPr>
        <p:blipFill rotWithShape="1">
          <a:blip r:embed="rId19">
            <a:alphaModFix/>
          </a:blip>
          <a:srcRect/>
          <a:stretch/>
        </p:blipFill>
        <p:spPr>
          <a:xfrm>
            <a:off x="9075058" y="5925372"/>
            <a:ext cx="3116807" cy="864000"/>
          </a:xfrm>
          <a:prstGeom prst="rect">
            <a:avLst/>
          </a:prstGeom>
          <a:noFill/>
          <a:ln>
            <a:noFill/>
          </a:ln>
        </p:spPr>
      </p:pic>
      <p:pic>
        <p:nvPicPr>
          <p:cNvPr id="50" name="Picture 49" descr="DDI-tagline2.jpg"/>
          <p:cNvPicPr>
            <a:picLocks noChangeAspect="1"/>
          </p:cNvPicPr>
          <p:nvPr/>
        </p:nvPicPr>
        <p:blipFill>
          <a:blip r:embed="rId20"/>
          <a:stretch>
            <a:fillRect/>
          </a:stretch>
        </p:blipFill>
        <p:spPr>
          <a:xfrm>
            <a:off x="9342493" y="1086252"/>
            <a:ext cx="1610648" cy="572193"/>
          </a:xfrm>
          <a:prstGeom prst="rect">
            <a:avLst/>
          </a:prstGeom>
        </p:spPr>
      </p:pic>
      <p:pic>
        <p:nvPicPr>
          <p:cNvPr id="45" name="Picture 44" descr="symposium-9october-1024x576.jpg"/>
          <p:cNvPicPr>
            <a:picLocks noChangeAspect="1"/>
          </p:cNvPicPr>
          <p:nvPr/>
        </p:nvPicPr>
        <p:blipFill>
          <a:blip r:embed="rId21"/>
          <a:stretch>
            <a:fillRect/>
          </a:stretch>
        </p:blipFill>
        <p:spPr>
          <a:xfrm>
            <a:off x="3366056" y="1667445"/>
            <a:ext cx="2316179" cy="1302851"/>
          </a:xfrm>
          <a:prstGeom prst="rect">
            <a:avLst/>
          </a:prstGeom>
        </p:spPr>
      </p:pic>
      <p:pic>
        <p:nvPicPr>
          <p:cNvPr id="47" name="Picture 46" descr="GBIF Review.jpg"/>
          <p:cNvPicPr>
            <a:picLocks noChangeAspect="1"/>
          </p:cNvPicPr>
          <p:nvPr/>
        </p:nvPicPr>
        <p:blipFill>
          <a:blip r:embed="rId22"/>
          <a:stretch>
            <a:fillRect/>
          </a:stretch>
        </p:blipFill>
        <p:spPr>
          <a:xfrm>
            <a:off x="1132102" y="2284100"/>
            <a:ext cx="913469" cy="1291749"/>
          </a:xfrm>
          <a:prstGeom prst="rect">
            <a:avLst/>
          </a:prstGeom>
        </p:spPr>
      </p:pic>
      <p:pic>
        <p:nvPicPr>
          <p:cNvPr id="3" name="Picture 2" descr="Diagram&#10;&#10;Description automatically generated with low confidence">
            <a:extLst>
              <a:ext uri="{FF2B5EF4-FFF2-40B4-BE49-F238E27FC236}">
                <a16:creationId xmlns:a16="http://schemas.microsoft.com/office/drawing/2014/main" id="{81994D88-FB2A-9F4A-87D3-3419FA7094E7}"/>
              </a:ext>
            </a:extLst>
          </p:cNvPr>
          <p:cNvPicPr>
            <a:picLocks noChangeAspect="1"/>
          </p:cNvPicPr>
          <p:nvPr/>
        </p:nvPicPr>
        <p:blipFill>
          <a:blip r:embed="rId23"/>
          <a:stretch>
            <a:fillRect/>
          </a:stretch>
        </p:blipFill>
        <p:spPr>
          <a:xfrm>
            <a:off x="3244081" y="3070061"/>
            <a:ext cx="2612551" cy="146956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9;p2">
            <a:extLst>
              <a:ext uri="{FF2B5EF4-FFF2-40B4-BE49-F238E27FC236}">
                <a16:creationId xmlns:a16="http://schemas.microsoft.com/office/drawing/2014/main" id="{FFAD89A0-7D68-584E-8C43-0F1DD43FB19F}"/>
              </a:ext>
            </a:extLst>
          </p:cNvPr>
          <p:cNvSpPr txBox="1">
            <a:spLocks noGrp="1"/>
          </p:cNvSpPr>
          <p:nvPr>
            <p:ph type="title"/>
          </p:nvPr>
        </p:nvSpPr>
        <p:spPr>
          <a:xfrm>
            <a:off x="2478157" y="159024"/>
            <a:ext cx="9713842" cy="83751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ct val="100000"/>
              <a:buFont typeface="Calibri"/>
              <a:buNone/>
            </a:pPr>
            <a:r>
              <a:rPr lang="en-US" sz="3200" b="1" dirty="0">
                <a:solidFill>
                  <a:srgbClr val="2F5496"/>
                </a:solidFill>
                <a:latin typeface="Calibri"/>
                <a:ea typeface="Calibri"/>
                <a:cs typeface="Calibri"/>
                <a:sym typeface="Calibri"/>
              </a:rPr>
              <a:t>Global Open Science Cloud Initiative</a:t>
            </a:r>
            <a:endParaRPr sz="3200" b="1" dirty="0">
              <a:solidFill>
                <a:srgbClr val="2F5496"/>
              </a:solidFill>
              <a:latin typeface="Calibri"/>
              <a:ea typeface="Calibri"/>
              <a:cs typeface="Calibri"/>
              <a:sym typeface="Calibri"/>
            </a:endParaRPr>
          </a:p>
        </p:txBody>
      </p:sp>
      <p:sp>
        <p:nvSpPr>
          <p:cNvPr id="7" name="Google Shape;100;p2">
            <a:extLst>
              <a:ext uri="{FF2B5EF4-FFF2-40B4-BE49-F238E27FC236}">
                <a16:creationId xmlns:a16="http://schemas.microsoft.com/office/drawing/2014/main" id="{9D01875C-A206-2146-B2CA-42292967FA5B}"/>
              </a:ext>
            </a:extLst>
          </p:cNvPr>
          <p:cNvSpPr txBox="1">
            <a:spLocks/>
          </p:cNvSpPr>
          <p:nvPr/>
        </p:nvSpPr>
        <p:spPr>
          <a:xfrm>
            <a:off x="723481" y="1534275"/>
            <a:ext cx="10745037" cy="483704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A number of Open Science/Research Clouds/Platforms/Commons emerging globally.</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Domain research infrastructures (WDCs, international and national domain data services and RIs, ESFRI process in Europe, Chinese data </a:t>
            </a:r>
            <a:r>
              <a:rPr lang="en-US" sz="2000" dirty="0" err="1">
                <a:solidFill>
                  <a:prstClr val="black">
                    <a:lumMod val="75000"/>
                    <a:lumOff val="25000"/>
                  </a:prstClr>
                </a:solidFill>
              </a:rPr>
              <a:t>centres</a:t>
            </a:r>
            <a:r>
              <a:rPr lang="en-US" sz="2000" dirty="0">
                <a:solidFill>
                  <a:prstClr val="black">
                    <a:lumMod val="75000"/>
                    <a:lumOff val="25000"/>
                  </a:prstClr>
                </a:solidFill>
              </a:rPr>
              <a:t> </a:t>
            </a:r>
            <a:r>
              <a:rPr lang="en-US" sz="2000" dirty="0" err="1">
                <a:solidFill>
                  <a:prstClr val="black">
                    <a:lumMod val="75000"/>
                    <a:lumOff val="25000"/>
                  </a:prstClr>
                </a:solidFill>
              </a:rPr>
              <a:t>etc</a:t>
            </a:r>
            <a:r>
              <a:rPr lang="en-US" sz="2000" dirty="0">
                <a:solidFill>
                  <a:prstClr val="black">
                    <a:lumMod val="75000"/>
                    <a:lumOff val="25000"/>
                  </a:prstClr>
                </a:solidFill>
              </a:rPr>
              <a:t>, Australian NCRIS… </a:t>
            </a:r>
            <a:r>
              <a:rPr lang="en-US" sz="2000" dirty="0" err="1">
                <a:solidFill>
                  <a:prstClr val="black">
                    <a:lumMod val="75000"/>
                    <a:lumOff val="25000"/>
                  </a:prstClr>
                </a:solidFill>
              </a:rPr>
              <a:t>etc</a:t>
            </a:r>
            <a:r>
              <a:rPr lang="en-US" sz="2000" dirty="0">
                <a:solidFill>
                  <a:prstClr val="black">
                    <a:lumMod val="75000"/>
                    <a:lumOff val="25000"/>
                  </a:prstClr>
                </a:solidFill>
              </a:rPr>
              <a:t>)</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Open Science </a:t>
            </a:r>
            <a:r>
              <a:rPr lang="en-US" sz="2000" dirty="0" err="1">
                <a:solidFill>
                  <a:prstClr val="black">
                    <a:lumMod val="75000"/>
                    <a:lumOff val="25000"/>
                  </a:prstClr>
                </a:solidFill>
              </a:rPr>
              <a:t>eInfrastructures</a:t>
            </a:r>
            <a:r>
              <a:rPr lang="en-US" sz="2000" dirty="0">
                <a:solidFill>
                  <a:prstClr val="black">
                    <a:lumMod val="75000"/>
                    <a:lumOff val="25000"/>
                  </a:prstClr>
                </a:solidFill>
              </a:rPr>
              <a:t> (NRENs and </a:t>
            </a:r>
            <a:r>
              <a:rPr lang="en-US" sz="2000" dirty="0" err="1">
                <a:solidFill>
                  <a:prstClr val="black">
                    <a:lumMod val="75000"/>
                    <a:lumOff val="25000"/>
                  </a:prstClr>
                </a:solidFill>
              </a:rPr>
              <a:t>eInfrastructures</a:t>
            </a:r>
            <a:r>
              <a:rPr lang="en-US" sz="2000" dirty="0">
                <a:solidFill>
                  <a:prstClr val="black">
                    <a:lumMod val="75000"/>
                    <a:lumOff val="25000"/>
                  </a:prstClr>
                </a:solidFill>
              </a:rPr>
              <a:t>.</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OSCs: infrastructures aligning vertically (full-stack) and across all domains.</a:t>
            </a:r>
          </a:p>
          <a:p>
            <a:pPr marL="814388" lvl="1"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Economies of scale, greater impact, greater interoperability, advancing and supporting Open Science</a:t>
            </a:r>
          </a:p>
          <a:p>
            <a:pPr marL="814388" lvl="1"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EOSC, </a:t>
            </a:r>
            <a:r>
              <a:rPr lang="en-US" sz="2000" dirty="0" err="1">
                <a:solidFill>
                  <a:prstClr val="black">
                    <a:lumMod val="75000"/>
                    <a:lumOff val="25000"/>
                  </a:prstClr>
                </a:solidFill>
              </a:rPr>
              <a:t>CSTCloud</a:t>
            </a:r>
            <a:r>
              <a:rPr lang="en-US" sz="2000" dirty="0">
                <a:solidFill>
                  <a:prstClr val="black">
                    <a:lumMod val="75000"/>
                    <a:lumOff val="25000"/>
                  </a:prstClr>
                </a:solidFill>
              </a:rPr>
              <a:t>, ARDC, NDRIO, MOSP, LA </a:t>
            </a:r>
            <a:r>
              <a:rPr lang="en-US" sz="2000" dirty="0" err="1">
                <a:solidFill>
                  <a:prstClr val="black">
                    <a:lumMod val="75000"/>
                    <a:lumOff val="25000"/>
                  </a:prstClr>
                </a:solidFill>
              </a:rPr>
              <a:t>Referencia</a:t>
            </a:r>
            <a:r>
              <a:rPr lang="en-US" sz="2000" dirty="0">
                <a:solidFill>
                  <a:prstClr val="black">
                    <a:lumMod val="75000"/>
                    <a:lumOff val="25000"/>
                  </a:prstClr>
                </a:solidFill>
              </a:rPr>
              <a:t>/Red Clara, AOSP…</a:t>
            </a:r>
          </a:p>
          <a:p>
            <a:pPr marL="814388" lvl="1" indent="-357188" defTabSz="457200">
              <a:lnSpc>
                <a:spcPct val="100000"/>
              </a:lnSpc>
              <a:spcBef>
                <a:spcPts val="0"/>
              </a:spcBef>
              <a:spcAft>
                <a:spcPts val="600"/>
              </a:spcAft>
              <a:buFont typeface="Wingdings" charset="2"/>
              <a:buChar char="§"/>
            </a:pPr>
            <a:endParaRPr lang="en-US" sz="2000" dirty="0">
              <a:solidFill>
                <a:prstClr val="black">
                  <a:lumMod val="75000"/>
                  <a:lumOff val="25000"/>
                </a:prstClr>
              </a:solidFill>
            </a:endParaRPr>
          </a:p>
          <a:p>
            <a:pPr marL="357188" lvl="0" indent="-357188" defTabSz="457200">
              <a:lnSpc>
                <a:spcPct val="100000"/>
              </a:lnSpc>
              <a:spcBef>
                <a:spcPts val="0"/>
              </a:spcBef>
              <a:spcAft>
                <a:spcPts val="600"/>
              </a:spcAft>
              <a:buFont typeface="Wingdings" charset="2"/>
              <a:buChar char="§"/>
            </a:pPr>
            <a:endParaRPr lang="en-US" sz="2000" dirty="0">
              <a:solidFill>
                <a:prstClr val="black">
                  <a:lumMod val="75000"/>
                  <a:lumOff val="25000"/>
                </a:prstClr>
              </a:solidFill>
            </a:endParaRPr>
          </a:p>
        </p:txBody>
      </p:sp>
      <p:pic>
        <p:nvPicPr>
          <p:cNvPr id="4" name="Google Shape;94;p1" descr="CDT_logo-sub_blue@3x-100.jpg">
            <a:extLst>
              <a:ext uri="{FF2B5EF4-FFF2-40B4-BE49-F238E27FC236}">
                <a16:creationId xmlns:a16="http://schemas.microsoft.com/office/drawing/2014/main" id="{4EA681F1-F997-7B42-822F-A7625701B2FC}"/>
              </a:ext>
            </a:extLst>
          </p:cNvPr>
          <p:cNvPicPr preferRelativeResize="0">
            <a:picLocks noChangeAspect="1"/>
          </p:cNvPicPr>
          <p:nvPr/>
        </p:nvPicPr>
        <p:blipFill rotWithShape="1">
          <a:blip r:embed="rId2">
            <a:alphaModFix/>
          </a:blip>
          <a:srcRect/>
          <a:stretch/>
        </p:blipFill>
        <p:spPr>
          <a:xfrm>
            <a:off x="0" y="0"/>
            <a:ext cx="2478157" cy="1091188"/>
          </a:xfrm>
          <a:prstGeom prst="rect">
            <a:avLst/>
          </a:prstGeom>
          <a:noFill/>
          <a:ln>
            <a:noFill/>
          </a:ln>
        </p:spPr>
      </p:pic>
      <p:pic>
        <p:nvPicPr>
          <p:cNvPr id="5" name="图片 24">
            <a:extLst>
              <a:ext uri="{FF2B5EF4-FFF2-40B4-BE49-F238E27FC236}">
                <a16:creationId xmlns:a16="http://schemas.microsoft.com/office/drawing/2014/main" id="{E33955E7-3A19-4A41-9314-AFE97DDF0B03}"/>
              </a:ext>
            </a:extLst>
          </p:cNvPr>
          <p:cNvPicPr>
            <a:picLocks noChangeAspect="1"/>
          </p:cNvPicPr>
          <p:nvPr/>
        </p:nvPicPr>
        <p:blipFill rotWithShape="1">
          <a:blip r:embed="rId3"/>
          <a:srcRect t="13989"/>
          <a:stretch/>
        </p:blipFill>
        <p:spPr>
          <a:xfrm>
            <a:off x="10392373" y="4409431"/>
            <a:ext cx="1799627" cy="2448569"/>
          </a:xfrm>
          <a:prstGeom prst="rect">
            <a:avLst/>
          </a:prstGeom>
        </p:spPr>
      </p:pic>
      <p:pic>
        <p:nvPicPr>
          <p:cNvPr id="8" name="Picture 2" descr="The European Open Science Cloud is officially launched | EOSC Hub">
            <a:extLst>
              <a:ext uri="{FF2B5EF4-FFF2-40B4-BE49-F238E27FC236}">
                <a16:creationId xmlns:a16="http://schemas.microsoft.com/office/drawing/2014/main" id="{5C2BBC3D-8AEB-2344-AC83-F8F32DC41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779" y="4734409"/>
            <a:ext cx="2813784" cy="1000125"/>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28">
            <a:extLst>
              <a:ext uri="{FF2B5EF4-FFF2-40B4-BE49-F238E27FC236}">
                <a16:creationId xmlns:a16="http://schemas.microsoft.com/office/drawing/2014/main" id="{B0C0FD4F-88D6-0245-BB51-76E842037335}"/>
              </a:ext>
            </a:extLst>
          </p:cNvPr>
          <p:cNvPicPr>
            <a:picLocks noChangeAspect="1"/>
          </p:cNvPicPr>
          <p:nvPr/>
        </p:nvPicPr>
        <p:blipFill>
          <a:blip r:embed="rId5"/>
          <a:stretch>
            <a:fillRect/>
          </a:stretch>
        </p:blipFill>
        <p:spPr>
          <a:xfrm>
            <a:off x="529726" y="5070352"/>
            <a:ext cx="4508374" cy="1300492"/>
          </a:xfrm>
          <a:prstGeom prst="rect">
            <a:avLst/>
          </a:prstGeom>
        </p:spPr>
      </p:pic>
      <p:grpSp>
        <p:nvGrpSpPr>
          <p:cNvPr id="10" name="Group 5">
            <a:extLst>
              <a:ext uri="{FF2B5EF4-FFF2-40B4-BE49-F238E27FC236}">
                <a16:creationId xmlns:a16="http://schemas.microsoft.com/office/drawing/2014/main" id="{142F0C93-1B87-9F4B-936A-F13B07C26D6A}"/>
              </a:ext>
            </a:extLst>
          </p:cNvPr>
          <p:cNvGrpSpPr>
            <a:grpSpLocks noChangeAspect="1"/>
          </p:cNvGrpSpPr>
          <p:nvPr/>
        </p:nvGrpSpPr>
        <p:grpSpPr>
          <a:xfrm>
            <a:off x="5684483" y="6052926"/>
            <a:ext cx="4230997" cy="636784"/>
            <a:chOff x="3393533" y="5714353"/>
            <a:chExt cx="6381738" cy="960479"/>
          </a:xfrm>
        </p:grpSpPr>
        <p:pic>
          <p:nvPicPr>
            <p:cNvPr id="11" name="图片 17">
              <a:extLst>
                <a:ext uri="{FF2B5EF4-FFF2-40B4-BE49-F238E27FC236}">
                  <a16:creationId xmlns:a16="http://schemas.microsoft.com/office/drawing/2014/main" id="{D3074B7D-4813-594E-AD79-FA25172458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2514" y="5714353"/>
              <a:ext cx="1413816" cy="960479"/>
            </a:xfrm>
            <a:prstGeom prst="rect">
              <a:avLst/>
            </a:prstGeom>
            <a:ln>
              <a:noFill/>
            </a:ln>
            <a:effectLst>
              <a:outerShdw blurRad="190500" algn="tl" rotWithShape="0">
                <a:srgbClr val="000000">
                  <a:alpha val="70000"/>
                </a:srgbClr>
              </a:outerShdw>
            </a:effectLst>
          </p:spPr>
        </p:pic>
        <p:pic>
          <p:nvPicPr>
            <p:cNvPr id="12" name="图片 21">
              <a:extLst>
                <a:ext uri="{FF2B5EF4-FFF2-40B4-BE49-F238E27FC236}">
                  <a16:creationId xmlns:a16="http://schemas.microsoft.com/office/drawing/2014/main" id="{ABFD7DE0-E935-B745-8778-2E9AC81D801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60749" y="5714353"/>
              <a:ext cx="1514522" cy="959051"/>
            </a:xfrm>
            <a:prstGeom prst="rect">
              <a:avLst/>
            </a:prstGeom>
            <a:ln>
              <a:noFill/>
            </a:ln>
            <a:effectLst>
              <a:outerShdw blurRad="190500" algn="tl" rotWithShape="0">
                <a:srgbClr val="000000">
                  <a:alpha val="70000"/>
                </a:srgbClr>
              </a:outerShdw>
            </a:effectLst>
          </p:spPr>
        </p:pic>
        <p:pic>
          <p:nvPicPr>
            <p:cNvPr id="13" name="图片 26">
              <a:extLst>
                <a:ext uri="{FF2B5EF4-FFF2-40B4-BE49-F238E27FC236}">
                  <a16:creationId xmlns:a16="http://schemas.microsoft.com/office/drawing/2014/main" id="{1EB35314-128D-6245-9C1B-54C8303C3366}"/>
                </a:ext>
              </a:extLst>
            </p:cNvPr>
            <p:cNvPicPr>
              <a:picLocks noChangeAspect="1"/>
            </p:cNvPicPr>
            <p:nvPr/>
          </p:nvPicPr>
          <p:blipFill>
            <a:blip r:embed="rId8"/>
            <a:stretch>
              <a:fillRect/>
            </a:stretch>
          </p:blipFill>
          <p:spPr>
            <a:xfrm>
              <a:off x="6642424" y="5714353"/>
              <a:ext cx="1472232" cy="959051"/>
            </a:xfrm>
            <a:prstGeom prst="rect">
              <a:avLst/>
            </a:prstGeom>
            <a:ln>
              <a:noFill/>
            </a:ln>
            <a:effectLst>
              <a:outerShdw blurRad="190500" algn="tl" rotWithShape="0">
                <a:srgbClr val="000000">
                  <a:alpha val="70000"/>
                </a:srgbClr>
              </a:outerShdw>
            </a:effectLst>
          </p:spPr>
        </p:pic>
        <p:pic>
          <p:nvPicPr>
            <p:cNvPr id="14" name="图片 27">
              <a:extLst>
                <a:ext uri="{FF2B5EF4-FFF2-40B4-BE49-F238E27FC236}">
                  <a16:creationId xmlns:a16="http://schemas.microsoft.com/office/drawing/2014/main" id="{06A9C2C2-B5FA-A747-884F-8A2B96F82E97}"/>
                </a:ext>
              </a:extLst>
            </p:cNvPr>
            <p:cNvPicPr>
              <a:picLocks noChangeAspect="1"/>
            </p:cNvPicPr>
            <p:nvPr/>
          </p:nvPicPr>
          <p:blipFill>
            <a:blip r:embed="rId9"/>
            <a:stretch>
              <a:fillRect/>
            </a:stretch>
          </p:blipFill>
          <p:spPr>
            <a:xfrm>
              <a:off x="3393533" y="5714353"/>
              <a:ext cx="1542888" cy="959051"/>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974965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9;p2">
            <a:extLst>
              <a:ext uri="{FF2B5EF4-FFF2-40B4-BE49-F238E27FC236}">
                <a16:creationId xmlns:a16="http://schemas.microsoft.com/office/drawing/2014/main" id="{FFAD89A0-7D68-584E-8C43-0F1DD43FB19F}"/>
              </a:ext>
            </a:extLst>
          </p:cNvPr>
          <p:cNvSpPr txBox="1">
            <a:spLocks noGrp="1"/>
          </p:cNvSpPr>
          <p:nvPr>
            <p:ph type="title"/>
          </p:nvPr>
        </p:nvSpPr>
        <p:spPr>
          <a:xfrm>
            <a:off x="0" y="159024"/>
            <a:ext cx="12191999" cy="83751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ct val="100000"/>
              <a:buFont typeface="Calibri"/>
              <a:buNone/>
            </a:pPr>
            <a:r>
              <a:rPr lang="en-US" sz="3200" b="1" dirty="0">
                <a:solidFill>
                  <a:srgbClr val="2F5496"/>
                </a:solidFill>
                <a:latin typeface="Calibri"/>
                <a:ea typeface="Calibri"/>
                <a:cs typeface="Calibri"/>
                <a:sym typeface="Calibri"/>
              </a:rPr>
              <a:t>ISC, UNESCO and CODATA</a:t>
            </a:r>
            <a:endParaRPr sz="3200" b="1" dirty="0">
              <a:solidFill>
                <a:srgbClr val="2F5496"/>
              </a:solidFill>
              <a:latin typeface="Calibri"/>
              <a:ea typeface="Calibri"/>
              <a:cs typeface="Calibri"/>
              <a:sym typeface="Calibri"/>
            </a:endParaRPr>
          </a:p>
        </p:txBody>
      </p:sp>
      <p:sp>
        <p:nvSpPr>
          <p:cNvPr id="7" name="Google Shape;100;p2">
            <a:extLst>
              <a:ext uri="{FF2B5EF4-FFF2-40B4-BE49-F238E27FC236}">
                <a16:creationId xmlns:a16="http://schemas.microsoft.com/office/drawing/2014/main" id="{9D01875C-A206-2146-B2CA-42292967FA5B}"/>
              </a:ext>
            </a:extLst>
          </p:cNvPr>
          <p:cNvSpPr txBox="1">
            <a:spLocks/>
          </p:cNvSpPr>
          <p:nvPr/>
        </p:nvSpPr>
        <p:spPr>
          <a:xfrm>
            <a:off x="291548" y="1534275"/>
            <a:ext cx="9342781" cy="5323725"/>
          </a:xfrm>
          <a:prstGeom prst="rect">
            <a:avLst/>
          </a:prstGeom>
          <a:noFill/>
          <a:ln>
            <a:noFill/>
          </a:ln>
        </p:spPr>
        <p:txBody>
          <a:bodyPr spcFirstLastPara="1" vert="horz" wrap="square" lIns="91425" tIns="45700" rIns="91425" bIns="45700" rtlCol="0" anchor="t" anchorCtr="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lvl="0" indent="-357188" defTabSz="457200">
              <a:lnSpc>
                <a:spcPct val="100000"/>
              </a:lnSpc>
              <a:spcBef>
                <a:spcPts val="0"/>
              </a:spcBef>
              <a:spcAft>
                <a:spcPts val="600"/>
              </a:spcAft>
              <a:buFont typeface="Wingdings" charset="2"/>
              <a:buChar char="§"/>
            </a:pPr>
            <a:r>
              <a:rPr lang="en-US" sz="2000" b="1" dirty="0">
                <a:solidFill>
                  <a:prstClr val="black">
                    <a:lumMod val="75000"/>
                    <a:lumOff val="25000"/>
                  </a:prstClr>
                </a:solidFill>
              </a:rPr>
              <a:t>International Science Council Action Plan, 4.4: </a:t>
            </a:r>
            <a:r>
              <a:rPr lang="en-US" sz="2000" dirty="0">
                <a:solidFill>
                  <a:prstClr val="black">
                    <a:lumMod val="75000"/>
                    <a:lumOff val="25000"/>
                  </a:prstClr>
                </a:solidFill>
              </a:rPr>
              <a:t>encourages the creation of national or regional Open Science platforms in the Global South, in order ‘to position scientists and science systems in the Global South at the cutting edge of data-intensive open science’: </a:t>
            </a:r>
            <a:r>
              <a:rPr lang="en-US" sz="2000" dirty="0">
                <a:solidFill>
                  <a:prstClr val="black">
                    <a:lumMod val="75000"/>
                    <a:lumOff val="25000"/>
                  </a:prstClr>
                </a:solidFill>
                <a:hlinkClick r:id="rId2"/>
              </a:rPr>
              <a:t>https://council.science/actionplan/open-science/</a:t>
            </a:r>
            <a:r>
              <a:rPr lang="en-US" sz="2000" dirty="0">
                <a:solidFill>
                  <a:prstClr val="black">
                    <a:lumMod val="75000"/>
                    <a:lumOff val="25000"/>
                  </a:prstClr>
                </a:solidFill>
              </a:rPr>
              <a:t> </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Includes ISC and CODATA engagement with the AOSP, MOSP; support for GOSC; and ISC and CODATA support for the UNESCO Recommendation.</a:t>
            </a:r>
          </a:p>
          <a:p>
            <a:pPr marL="357188" lvl="0" indent="-357188" defTabSz="457200">
              <a:lnSpc>
                <a:spcPct val="100000"/>
              </a:lnSpc>
              <a:spcBef>
                <a:spcPts val="0"/>
              </a:spcBef>
              <a:spcAft>
                <a:spcPts val="600"/>
              </a:spcAft>
              <a:buFont typeface="Wingdings" charset="2"/>
              <a:buChar char="§"/>
            </a:pPr>
            <a:endParaRPr lang="en-US" sz="2000" dirty="0">
              <a:solidFill>
                <a:prstClr val="black">
                  <a:lumMod val="75000"/>
                  <a:lumOff val="25000"/>
                </a:prstClr>
              </a:solidFill>
            </a:endParaRPr>
          </a:p>
          <a:p>
            <a:pPr marL="357188" lvl="0" indent="-357188" defTabSz="457200">
              <a:lnSpc>
                <a:spcPct val="100000"/>
              </a:lnSpc>
              <a:spcBef>
                <a:spcPts val="0"/>
              </a:spcBef>
              <a:spcAft>
                <a:spcPts val="600"/>
              </a:spcAft>
              <a:buFont typeface="Wingdings" charset="2"/>
              <a:buChar char="§"/>
            </a:pPr>
            <a:r>
              <a:rPr lang="en-US" sz="2000" b="1" dirty="0">
                <a:solidFill>
                  <a:prstClr val="black">
                    <a:lumMod val="75000"/>
                    <a:lumOff val="25000"/>
                  </a:prstClr>
                </a:solidFill>
              </a:rPr>
              <a:t>African Open Science Platform:</a:t>
            </a:r>
            <a:r>
              <a:rPr lang="en-US" sz="2000" dirty="0">
                <a:solidFill>
                  <a:prstClr val="black">
                    <a:lumMod val="75000"/>
                    <a:lumOff val="25000"/>
                  </a:prstClr>
                </a:solidFill>
              </a:rPr>
              <a:t> Pilot Project 2017-2019. </a:t>
            </a:r>
          </a:p>
          <a:p>
            <a:pPr marL="357188" lvl="0" indent="-357188" defTabSz="457200">
              <a:lnSpc>
                <a:spcPct val="100000"/>
              </a:lnSpc>
              <a:spcBef>
                <a:spcPts val="0"/>
              </a:spcBef>
              <a:spcAft>
                <a:spcPts val="600"/>
              </a:spcAft>
              <a:buFont typeface="Wingdings" charset="2"/>
              <a:buChar char="§"/>
            </a:pPr>
            <a:r>
              <a:rPr lang="en-US" sz="2000" b="1" dirty="0">
                <a:solidFill>
                  <a:prstClr val="black">
                    <a:lumMod val="75000"/>
                    <a:lumOff val="25000"/>
                  </a:prstClr>
                </a:solidFill>
              </a:rPr>
              <a:t>Strategy and Vision </a:t>
            </a:r>
            <a:r>
              <a:rPr lang="en-US" sz="2000" b="1" dirty="0">
                <a:solidFill>
                  <a:prstClr val="black">
                    <a:lumMod val="75000"/>
                    <a:lumOff val="25000"/>
                  </a:prstClr>
                </a:solidFill>
                <a:hlinkClick r:id="rId3"/>
              </a:rPr>
              <a:t>https://doi.org/10.5281/zenodo.2222418</a:t>
            </a:r>
            <a:r>
              <a:rPr lang="en-US" sz="2000" b="1" dirty="0">
                <a:solidFill>
                  <a:prstClr val="black">
                    <a:lumMod val="75000"/>
                    <a:lumOff val="25000"/>
                  </a:prstClr>
                </a:solidFill>
              </a:rPr>
              <a:t> </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2021, Executive Director appointed and </a:t>
            </a:r>
            <a:r>
              <a:rPr lang="en-US" sz="2000" dirty="0" err="1">
                <a:solidFill>
                  <a:prstClr val="black">
                    <a:lumMod val="75000"/>
                    <a:lumOff val="25000"/>
                  </a:prstClr>
                </a:solidFill>
              </a:rPr>
              <a:t>Programme</a:t>
            </a:r>
            <a:r>
              <a:rPr lang="en-US" sz="2000" dirty="0">
                <a:solidFill>
                  <a:prstClr val="black">
                    <a:lumMod val="75000"/>
                    <a:lumOff val="25000"/>
                  </a:prstClr>
                </a:solidFill>
              </a:rPr>
              <a:t> Office being established.</a:t>
            </a:r>
            <a:endParaRPr lang="en-US" sz="2000" b="1" dirty="0">
              <a:solidFill>
                <a:prstClr val="black">
                  <a:lumMod val="75000"/>
                  <a:lumOff val="25000"/>
                </a:prstClr>
              </a:solidFill>
            </a:endParaRPr>
          </a:p>
          <a:p>
            <a:pPr marL="357188" lvl="0" indent="-357188" defTabSz="457200">
              <a:lnSpc>
                <a:spcPct val="100000"/>
              </a:lnSpc>
              <a:spcBef>
                <a:spcPts val="0"/>
              </a:spcBef>
              <a:spcAft>
                <a:spcPts val="600"/>
              </a:spcAft>
              <a:buFont typeface="Wingdings" charset="2"/>
              <a:buChar char="§"/>
            </a:pPr>
            <a:endParaRPr lang="en-US" sz="2000" dirty="0">
              <a:solidFill>
                <a:prstClr val="black">
                  <a:lumMod val="75000"/>
                  <a:lumOff val="25000"/>
                </a:prstClr>
              </a:solidFill>
            </a:endParaRPr>
          </a:p>
          <a:p>
            <a:pPr marL="357188" lvl="0" indent="-357188" defTabSz="457200">
              <a:lnSpc>
                <a:spcPct val="100000"/>
              </a:lnSpc>
              <a:spcBef>
                <a:spcPts val="0"/>
              </a:spcBef>
              <a:spcAft>
                <a:spcPts val="600"/>
              </a:spcAft>
              <a:buFont typeface="Wingdings" charset="2"/>
              <a:buChar char="§"/>
            </a:pPr>
            <a:r>
              <a:rPr lang="en-US" sz="2000" b="1" dirty="0">
                <a:solidFill>
                  <a:prstClr val="black">
                    <a:lumMod val="75000"/>
                    <a:lumOff val="25000"/>
                  </a:prstClr>
                </a:solidFill>
              </a:rPr>
              <a:t>UNESCO Recommendation on Open Science: </a:t>
            </a:r>
            <a:r>
              <a:rPr lang="en-US" sz="2000" dirty="0">
                <a:solidFill>
                  <a:prstClr val="black">
                    <a:lumMod val="75000"/>
                    <a:lumOff val="25000"/>
                  </a:prstClr>
                </a:solidFill>
              </a:rPr>
              <a:t>will be approved in November 2021.</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Recommends: ‘North-South, North-South-South and South-South collaborations to optimize infrastructure use and joint strategies for shared, multinational, regional and national open science platforms, including through the promotion of research collaborations, sharing of open science infrastructures, technical assistance, transfer and coproduction of technology related to open science and exchange of good practices under mutually agreed terms’ (</a:t>
            </a:r>
            <a:r>
              <a:rPr lang="en-US" sz="2000" dirty="0" err="1">
                <a:solidFill>
                  <a:prstClr val="black">
                    <a:lumMod val="75000"/>
                    <a:lumOff val="25000"/>
                  </a:prstClr>
                </a:solidFill>
              </a:rPr>
              <a:t>iii.g</a:t>
            </a:r>
            <a:r>
              <a:rPr lang="en-US" sz="2000" dirty="0">
                <a:solidFill>
                  <a:prstClr val="black">
                    <a:lumMod val="75000"/>
                    <a:lumOff val="25000"/>
                  </a:prstClr>
                </a:solidFill>
              </a:rPr>
              <a:t>)</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hlinkClick r:id="rId4"/>
              </a:rPr>
              <a:t>https://en.unesco.org/science-sustainable-future/open-science/recommendation</a:t>
            </a:r>
            <a:r>
              <a:rPr lang="en-US" sz="2000" dirty="0">
                <a:solidFill>
                  <a:prstClr val="black">
                    <a:lumMod val="75000"/>
                    <a:lumOff val="25000"/>
                  </a:prstClr>
                </a:solidFill>
              </a:rPr>
              <a:t> </a:t>
            </a:r>
          </a:p>
        </p:txBody>
      </p:sp>
      <p:pic>
        <p:nvPicPr>
          <p:cNvPr id="5" name="Google Shape;93;p1" descr="ISC-Logo.png">
            <a:extLst>
              <a:ext uri="{FF2B5EF4-FFF2-40B4-BE49-F238E27FC236}">
                <a16:creationId xmlns:a16="http://schemas.microsoft.com/office/drawing/2014/main" id="{168B2613-C94B-2E4C-939D-FADB518A3F9A}"/>
              </a:ext>
            </a:extLst>
          </p:cNvPr>
          <p:cNvPicPr preferRelativeResize="0">
            <a:picLocks noChangeAspect="1"/>
          </p:cNvPicPr>
          <p:nvPr/>
        </p:nvPicPr>
        <p:blipFill rotWithShape="1">
          <a:blip r:embed="rId5">
            <a:alphaModFix/>
          </a:blip>
          <a:srcRect/>
          <a:stretch/>
        </p:blipFill>
        <p:spPr>
          <a:xfrm>
            <a:off x="9037982" y="0"/>
            <a:ext cx="3154017" cy="1079631"/>
          </a:xfrm>
          <a:prstGeom prst="rect">
            <a:avLst/>
          </a:prstGeom>
          <a:noFill/>
          <a:ln>
            <a:noFill/>
          </a:ln>
        </p:spPr>
      </p:pic>
      <p:pic>
        <p:nvPicPr>
          <p:cNvPr id="9" name="图片 4">
            <a:extLst>
              <a:ext uri="{FF2B5EF4-FFF2-40B4-BE49-F238E27FC236}">
                <a16:creationId xmlns:a16="http://schemas.microsoft.com/office/drawing/2014/main" id="{2292A1CA-0702-0443-95E7-28205FE8A4D3}"/>
              </a:ext>
            </a:extLst>
          </p:cNvPr>
          <p:cNvPicPr>
            <a:picLocks noChangeAspect="1"/>
          </p:cNvPicPr>
          <p:nvPr/>
        </p:nvPicPr>
        <p:blipFill>
          <a:blip r:embed="rId6"/>
          <a:stretch>
            <a:fillRect/>
          </a:stretch>
        </p:blipFill>
        <p:spPr>
          <a:xfrm>
            <a:off x="7864" y="0"/>
            <a:ext cx="1431235" cy="1379813"/>
          </a:xfrm>
          <a:prstGeom prst="rect">
            <a:avLst/>
          </a:prstGeom>
        </p:spPr>
      </p:pic>
      <p:pic>
        <p:nvPicPr>
          <p:cNvPr id="8" name="图片 24">
            <a:extLst>
              <a:ext uri="{FF2B5EF4-FFF2-40B4-BE49-F238E27FC236}">
                <a16:creationId xmlns:a16="http://schemas.microsoft.com/office/drawing/2014/main" id="{E1FA6231-99E8-6B4F-8550-A1C691DA7E82}"/>
              </a:ext>
            </a:extLst>
          </p:cNvPr>
          <p:cNvPicPr>
            <a:picLocks noChangeAspect="1"/>
          </p:cNvPicPr>
          <p:nvPr/>
        </p:nvPicPr>
        <p:blipFill rotWithShape="1">
          <a:blip r:embed="rId7"/>
          <a:srcRect t="13989"/>
          <a:stretch/>
        </p:blipFill>
        <p:spPr>
          <a:xfrm>
            <a:off x="9886123" y="3720627"/>
            <a:ext cx="2305878" cy="3137373"/>
          </a:xfrm>
          <a:prstGeom prst="rect">
            <a:avLst/>
          </a:prstGeom>
        </p:spPr>
      </p:pic>
      <p:pic>
        <p:nvPicPr>
          <p:cNvPr id="10" name="Picture 9" descr="Science as a Global PUblic Good.jpg">
            <a:extLst>
              <a:ext uri="{FF2B5EF4-FFF2-40B4-BE49-F238E27FC236}">
                <a16:creationId xmlns:a16="http://schemas.microsoft.com/office/drawing/2014/main" id="{CC6925DD-2D32-4F47-B3A9-0DECBB1E9177}"/>
              </a:ext>
            </a:extLst>
          </p:cNvPr>
          <p:cNvPicPr>
            <a:picLocks noChangeAspect="1"/>
          </p:cNvPicPr>
          <p:nvPr/>
        </p:nvPicPr>
        <p:blipFill>
          <a:blip r:embed="rId8"/>
          <a:stretch>
            <a:fillRect/>
          </a:stretch>
        </p:blipFill>
        <p:spPr>
          <a:xfrm>
            <a:off x="9811686" y="1290025"/>
            <a:ext cx="2380314" cy="2345761"/>
          </a:xfrm>
          <a:prstGeom prst="rect">
            <a:avLst/>
          </a:prstGeom>
        </p:spPr>
      </p:pic>
    </p:spTree>
    <p:extLst>
      <p:ext uri="{BB962C8B-B14F-4D97-AF65-F5344CB8AC3E}">
        <p14:creationId xmlns:p14="http://schemas.microsoft.com/office/powerpoint/2010/main" val="3709387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9;p2">
            <a:extLst>
              <a:ext uri="{FF2B5EF4-FFF2-40B4-BE49-F238E27FC236}">
                <a16:creationId xmlns:a16="http://schemas.microsoft.com/office/drawing/2014/main" id="{FFAD89A0-7D68-584E-8C43-0F1DD43FB19F}"/>
              </a:ext>
            </a:extLst>
          </p:cNvPr>
          <p:cNvSpPr txBox="1">
            <a:spLocks noGrp="1"/>
          </p:cNvSpPr>
          <p:nvPr>
            <p:ph type="title"/>
          </p:nvPr>
        </p:nvSpPr>
        <p:spPr>
          <a:xfrm>
            <a:off x="2478157" y="159024"/>
            <a:ext cx="9713842" cy="83751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ct val="100000"/>
              <a:buFont typeface="Calibri"/>
              <a:buNone/>
            </a:pPr>
            <a:r>
              <a:rPr lang="en-US" sz="3200" b="1" dirty="0">
                <a:solidFill>
                  <a:srgbClr val="2F5496"/>
                </a:solidFill>
                <a:latin typeface="Calibri"/>
                <a:ea typeface="Calibri"/>
                <a:cs typeface="Calibri"/>
                <a:sym typeface="Calibri"/>
              </a:rPr>
              <a:t>Global Open Science Cloud Initiative</a:t>
            </a:r>
            <a:endParaRPr sz="3200" b="1" dirty="0">
              <a:solidFill>
                <a:srgbClr val="2F5496"/>
              </a:solidFill>
              <a:latin typeface="Calibri"/>
              <a:ea typeface="Calibri"/>
              <a:cs typeface="Calibri"/>
              <a:sym typeface="Calibri"/>
            </a:endParaRPr>
          </a:p>
        </p:txBody>
      </p:sp>
      <p:sp>
        <p:nvSpPr>
          <p:cNvPr id="7" name="Google Shape;100;p2">
            <a:extLst>
              <a:ext uri="{FF2B5EF4-FFF2-40B4-BE49-F238E27FC236}">
                <a16:creationId xmlns:a16="http://schemas.microsoft.com/office/drawing/2014/main" id="{9D01875C-A206-2146-B2CA-42292967FA5B}"/>
              </a:ext>
            </a:extLst>
          </p:cNvPr>
          <p:cNvSpPr txBox="1">
            <a:spLocks/>
          </p:cNvSpPr>
          <p:nvPr/>
        </p:nvSpPr>
        <p:spPr>
          <a:xfrm>
            <a:off x="723481" y="1534275"/>
            <a:ext cx="10745037" cy="483704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lvl="0" indent="-357188" defTabSz="457200">
              <a:lnSpc>
                <a:spcPct val="100000"/>
              </a:lnSpc>
              <a:spcBef>
                <a:spcPts val="0"/>
              </a:spcBef>
              <a:spcAft>
                <a:spcPts val="600"/>
              </a:spcAft>
              <a:buFont typeface="Wingdings" charset="2"/>
              <a:buChar char="§"/>
            </a:pPr>
            <a:endParaRPr lang="en-US" sz="2000" dirty="0">
              <a:solidFill>
                <a:prstClr val="black">
                  <a:lumMod val="75000"/>
                  <a:lumOff val="25000"/>
                </a:prstClr>
              </a:solidFill>
            </a:endParaRP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The Global Open Science Cloud (GOSC) initiative will encourage </a:t>
            </a:r>
            <a:r>
              <a:rPr lang="en-US" sz="2000" b="1" dirty="0">
                <a:solidFill>
                  <a:prstClr val="black">
                    <a:lumMod val="75000"/>
                    <a:lumOff val="25000"/>
                  </a:prstClr>
                </a:solidFill>
              </a:rPr>
              <a:t>cooperation, alignment, and ultimately interoperability</a:t>
            </a:r>
            <a:r>
              <a:rPr lang="en-US" sz="2000" dirty="0">
                <a:solidFill>
                  <a:prstClr val="black">
                    <a:lumMod val="75000"/>
                    <a:lumOff val="25000"/>
                  </a:prstClr>
                </a:solidFill>
              </a:rPr>
              <a:t>, between existing and emerging Open Science Clouds (OSCs). </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GOSC aims to do this through a combination of thematic </a:t>
            </a:r>
            <a:r>
              <a:rPr lang="en-US" sz="2000" b="1" dirty="0">
                <a:solidFill>
                  <a:prstClr val="black">
                    <a:lumMod val="75000"/>
                    <a:lumOff val="25000"/>
                  </a:prstClr>
                </a:solidFill>
              </a:rPr>
              <a:t>Working Groups</a:t>
            </a:r>
            <a:r>
              <a:rPr lang="en-US" sz="2000" dirty="0">
                <a:solidFill>
                  <a:prstClr val="black">
                    <a:lumMod val="75000"/>
                    <a:lumOff val="25000"/>
                  </a:prstClr>
                </a:solidFill>
              </a:rPr>
              <a:t> (building on existing experiences and addressing key areas of shared interest), and a set of detailed </a:t>
            </a:r>
            <a:r>
              <a:rPr lang="en-US" sz="2000" b="1" dirty="0">
                <a:solidFill>
                  <a:prstClr val="black">
                    <a:lumMod val="75000"/>
                    <a:lumOff val="25000"/>
                  </a:prstClr>
                </a:solidFill>
              </a:rPr>
              <a:t>Case Studies </a:t>
            </a:r>
            <a:r>
              <a:rPr lang="en-US" sz="2000" dirty="0">
                <a:solidFill>
                  <a:prstClr val="black">
                    <a:lumMod val="75000"/>
                    <a:lumOff val="25000"/>
                  </a:prstClr>
                </a:solidFill>
              </a:rPr>
              <a:t>that will demonstrate how international collaborative research communities and projects can be supported by Open Science Clouds.</a:t>
            </a:r>
          </a:p>
          <a:p>
            <a:pPr marL="357188" indent="-357188" defTabSz="457200">
              <a:lnSpc>
                <a:spcPct val="100000"/>
              </a:lnSpc>
              <a:spcBef>
                <a:spcPts val="0"/>
              </a:spcBef>
              <a:spcAft>
                <a:spcPts val="600"/>
              </a:spcAft>
              <a:buFont typeface="Wingdings" charset="2"/>
              <a:buChar char="§"/>
            </a:pPr>
            <a:r>
              <a:rPr lang="en-US" sz="2000" b="1" dirty="0">
                <a:solidFill>
                  <a:prstClr val="black">
                    <a:lumMod val="75000"/>
                    <a:lumOff val="25000"/>
                  </a:prstClr>
                </a:solidFill>
              </a:rPr>
              <a:t>CODATA</a:t>
            </a:r>
            <a:r>
              <a:rPr lang="en-US" sz="2000" dirty="0">
                <a:solidFill>
                  <a:prstClr val="black">
                    <a:lumMod val="75000"/>
                    <a:lumOff val="25000"/>
                  </a:prstClr>
                </a:solidFill>
              </a:rPr>
              <a:t> providing coordination and secretariat support and partnerships to expand the initiative, efforts to obtain funding and contributions from other partners to achieve greater impact.</a:t>
            </a:r>
          </a:p>
          <a:p>
            <a:pPr marL="357188" indent="-357188" defTabSz="457200">
              <a:lnSpc>
                <a:spcPct val="100000"/>
              </a:lnSpc>
              <a:spcBef>
                <a:spcPts val="0"/>
              </a:spcBef>
              <a:spcAft>
                <a:spcPts val="600"/>
              </a:spcAft>
              <a:buFont typeface="Wingdings" charset="2"/>
              <a:buChar char="§"/>
            </a:pPr>
            <a:r>
              <a:rPr lang="en-US" sz="2000" b="1" dirty="0">
                <a:solidFill>
                  <a:prstClr val="black">
                    <a:lumMod val="75000"/>
                    <a:lumOff val="25000"/>
                  </a:prstClr>
                </a:solidFill>
              </a:rPr>
              <a:t>CNIC</a:t>
            </a:r>
            <a:r>
              <a:rPr lang="en-US" sz="2000" dirty="0">
                <a:solidFill>
                  <a:prstClr val="black">
                    <a:lumMod val="75000"/>
                    <a:lumOff val="25000"/>
                  </a:prstClr>
                </a:solidFill>
              </a:rPr>
              <a:t> </a:t>
            </a:r>
            <a:r>
              <a:rPr lang="en-US" sz="2000" b="1" dirty="0">
                <a:solidFill>
                  <a:prstClr val="black">
                    <a:lumMod val="75000"/>
                    <a:lumOff val="25000"/>
                  </a:prstClr>
                </a:solidFill>
              </a:rPr>
              <a:t>CAS Funded Project, </a:t>
            </a:r>
            <a:r>
              <a:rPr lang="en-US" sz="2000" dirty="0">
                <a:solidFill>
                  <a:prstClr val="black">
                    <a:lumMod val="75000"/>
                    <a:lumOff val="25000"/>
                  </a:prstClr>
                </a:solidFill>
              </a:rPr>
              <a:t>providing secretariat support, project resource and (subject to agreement) an International </a:t>
            </a:r>
            <a:r>
              <a:rPr lang="en-US" sz="2000" dirty="0" err="1">
                <a:solidFill>
                  <a:prstClr val="black">
                    <a:lumMod val="75000"/>
                    <a:lumOff val="25000"/>
                  </a:prstClr>
                </a:solidFill>
              </a:rPr>
              <a:t>Programme</a:t>
            </a:r>
            <a:r>
              <a:rPr lang="en-US" sz="2000" dirty="0">
                <a:solidFill>
                  <a:prstClr val="black">
                    <a:lumMod val="75000"/>
                    <a:lumOff val="25000"/>
                  </a:prstClr>
                </a:solidFill>
              </a:rPr>
              <a:t> Office to support and extend the initiative.</a:t>
            </a:r>
          </a:p>
          <a:p>
            <a:pPr marL="357188" indent="-357188" defTabSz="457200">
              <a:lnSpc>
                <a:spcPct val="100000"/>
              </a:lnSpc>
              <a:spcBef>
                <a:spcPts val="0"/>
              </a:spcBef>
              <a:spcAft>
                <a:spcPts val="600"/>
              </a:spcAft>
              <a:buFont typeface="Wingdings" charset="2"/>
              <a:buChar char="§"/>
            </a:pPr>
            <a:endParaRPr lang="en-US" sz="2000" dirty="0">
              <a:solidFill>
                <a:prstClr val="black">
                  <a:lumMod val="75000"/>
                  <a:lumOff val="25000"/>
                </a:prstClr>
              </a:solidFill>
            </a:endParaRPr>
          </a:p>
          <a:p>
            <a:pPr marL="357188" indent="-357188" defTabSz="457200">
              <a:lnSpc>
                <a:spcPct val="100000"/>
              </a:lnSpc>
              <a:spcBef>
                <a:spcPts val="0"/>
              </a:spcBef>
              <a:spcAft>
                <a:spcPts val="600"/>
              </a:spcAft>
              <a:buFont typeface="Wingdings" charset="2"/>
              <a:buChar char="§"/>
            </a:pPr>
            <a:endParaRPr lang="en-US" sz="2000" dirty="0">
              <a:solidFill>
                <a:prstClr val="black">
                  <a:lumMod val="75000"/>
                  <a:lumOff val="25000"/>
                </a:prstClr>
              </a:solidFill>
            </a:endParaRPr>
          </a:p>
          <a:p>
            <a:pPr marL="357188" indent="-357188" defTabSz="457200">
              <a:lnSpc>
                <a:spcPct val="100000"/>
              </a:lnSpc>
              <a:spcBef>
                <a:spcPts val="0"/>
              </a:spcBef>
              <a:spcAft>
                <a:spcPts val="600"/>
              </a:spcAft>
              <a:buFont typeface="Wingdings" charset="2"/>
              <a:buChar char="§"/>
            </a:pPr>
            <a:endParaRPr lang="en-US" sz="2000" dirty="0">
              <a:solidFill>
                <a:prstClr val="black">
                  <a:lumMod val="75000"/>
                  <a:lumOff val="25000"/>
                </a:prstClr>
              </a:solidFill>
            </a:endParaRPr>
          </a:p>
          <a:p>
            <a:pPr marL="357188" lvl="0" indent="-357188" defTabSz="457200">
              <a:lnSpc>
                <a:spcPct val="100000"/>
              </a:lnSpc>
              <a:spcBef>
                <a:spcPts val="0"/>
              </a:spcBef>
              <a:spcAft>
                <a:spcPts val="600"/>
              </a:spcAft>
              <a:buFont typeface="Wingdings" charset="2"/>
              <a:buChar char="§"/>
            </a:pPr>
            <a:endParaRPr lang="en-US" sz="2000" dirty="0">
              <a:solidFill>
                <a:prstClr val="black">
                  <a:lumMod val="75000"/>
                  <a:lumOff val="25000"/>
                </a:prstClr>
              </a:solidFill>
            </a:endParaRPr>
          </a:p>
        </p:txBody>
      </p:sp>
      <p:pic>
        <p:nvPicPr>
          <p:cNvPr id="4" name="Google Shape;94;p1" descr="CDT_logo-sub_blue@3x-100.jpg">
            <a:extLst>
              <a:ext uri="{FF2B5EF4-FFF2-40B4-BE49-F238E27FC236}">
                <a16:creationId xmlns:a16="http://schemas.microsoft.com/office/drawing/2014/main" id="{4EA681F1-F997-7B42-822F-A7625701B2FC}"/>
              </a:ext>
            </a:extLst>
          </p:cNvPr>
          <p:cNvPicPr preferRelativeResize="0">
            <a:picLocks noChangeAspect="1"/>
          </p:cNvPicPr>
          <p:nvPr/>
        </p:nvPicPr>
        <p:blipFill rotWithShape="1">
          <a:blip r:embed="rId2">
            <a:alphaModFix/>
          </a:blip>
          <a:srcRect/>
          <a:stretch/>
        </p:blipFill>
        <p:spPr>
          <a:xfrm>
            <a:off x="0" y="0"/>
            <a:ext cx="2478157" cy="1091188"/>
          </a:xfrm>
          <a:prstGeom prst="rect">
            <a:avLst/>
          </a:prstGeom>
          <a:noFill/>
          <a:ln>
            <a:noFill/>
          </a:ln>
        </p:spPr>
      </p:pic>
    </p:spTree>
    <p:extLst>
      <p:ext uri="{BB962C8B-B14F-4D97-AF65-F5344CB8AC3E}">
        <p14:creationId xmlns:p14="http://schemas.microsoft.com/office/powerpoint/2010/main" val="2878624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9;p2">
            <a:extLst>
              <a:ext uri="{FF2B5EF4-FFF2-40B4-BE49-F238E27FC236}">
                <a16:creationId xmlns:a16="http://schemas.microsoft.com/office/drawing/2014/main" id="{FFAD89A0-7D68-584E-8C43-0F1DD43FB19F}"/>
              </a:ext>
            </a:extLst>
          </p:cNvPr>
          <p:cNvSpPr txBox="1">
            <a:spLocks noGrp="1"/>
          </p:cNvSpPr>
          <p:nvPr>
            <p:ph type="title"/>
          </p:nvPr>
        </p:nvSpPr>
        <p:spPr>
          <a:xfrm>
            <a:off x="2478157" y="159024"/>
            <a:ext cx="9713842" cy="83751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ct val="100000"/>
              <a:buFont typeface="Calibri"/>
              <a:buNone/>
            </a:pPr>
            <a:r>
              <a:rPr lang="en-US" sz="3200" b="1" dirty="0">
                <a:solidFill>
                  <a:srgbClr val="2F5496"/>
                </a:solidFill>
                <a:latin typeface="Calibri"/>
                <a:ea typeface="Calibri"/>
                <a:cs typeface="Calibri"/>
                <a:sym typeface="Calibri"/>
              </a:rPr>
              <a:t>Global</a:t>
            </a:r>
            <a:r>
              <a:rPr lang="en-US" sz="3200" b="1" dirty="0">
                <a:latin typeface="Calibri"/>
                <a:ea typeface="Calibri"/>
                <a:cs typeface="Calibri"/>
                <a:sym typeface="Calibri"/>
              </a:rPr>
              <a:t> </a:t>
            </a:r>
            <a:r>
              <a:rPr lang="en-US" sz="3200" b="1" dirty="0">
                <a:solidFill>
                  <a:srgbClr val="2F5496"/>
                </a:solidFill>
                <a:latin typeface="Calibri"/>
                <a:ea typeface="Calibri"/>
                <a:cs typeface="Calibri"/>
                <a:sym typeface="Calibri"/>
              </a:rPr>
              <a:t>Open</a:t>
            </a:r>
            <a:r>
              <a:rPr lang="en-US" sz="3200" b="1" dirty="0">
                <a:latin typeface="Calibri"/>
                <a:ea typeface="Calibri"/>
                <a:cs typeface="Calibri"/>
                <a:sym typeface="Calibri"/>
              </a:rPr>
              <a:t> </a:t>
            </a:r>
            <a:r>
              <a:rPr lang="en-US" sz="3200" b="1" dirty="0">
                <a:solidFill>
                  <a:srgbClr val="2F5496"/>
                </a:solidFill>
                <a:latin typeface="Calibri"/>
                <a:ea typeface="Calibri"/>
                <a:cs typeface="Calibri"/>
                <a:sym typeface="Calibri"/>
              </a:rPr>
              <a:t>Science Cloud (GOSC) Working Groups</a:t>
            </a:r>
            <a:endParaRPr sz="3200" b="1" dirty="0">
              <a:solidFill>
                <a:srgbClr val="2F5496"/>
              </a:solidFill>
              <a:latin typeface="Calibri"/>
              <a:ea typeface="Calibri"/>
              <a:cs typeface="Calibri"/>
              <a:sym typeface="Calibri"/>
            </a:endParaRPr>
          </a:p>
        </p:txBody>
      </p:sp>
      <p:sp>
        <p:nvSpPr>
          <p:cNvPr id="7" name="Google Shape;100;p2">
            <a:extLst>
              <a:ext uri="{FF2B5EF4-FFF2-40B4-BE49-F238E27FC236}">
                <a16:creationId xmlns:a16="http://schemas.microsoft.com/office/drawing/2014/main" id="{9D01875C-A206-2146-B2CA-42292967FA5B}"/>
              </a:ext>
            </a:extLst>
          </p:cNvPr>
          <p:cNvSpPr txBox="1">
            <a:spLocks/>
          </p:cNvSpPr>
          <p:nvPr/>
        </p:nvSpPr>
        <p:spPr>
          <a:xfrm>
            <a:off x="710649" y="1524001"/>
            <a:ext cx="6676470" cy="483704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lvl="0" indent="-357188" defTabSz="457200">
              <a:lnSpc>
                <a:spcPct val="100000"/>
              </a:lnSpc>
              <a:spcBef>
                <a:spcPts val="0"/>
              </a:spcBef>
              <a:spcAft>
                <a:spcPts val="600"/>
              </a:spcAft>
              <a:buFont typeface="Wingdings" charset="2"/>
              <a:buChar char="§"/>
            </a:pPr>
            <a:r>
              <a:rPr lang="en-US" sz="2000" b="1" dirty="0">
                <a:solidFill>
                  <a:prstClr val="black">
                    <a:lumMod val="75000"/>
                    <a:lumOff val="25000"/>
                  </a:prstClr>
                </a:solidFill>
              </a:rPr>
              <a:t>Thematic Working Groups and Domain Case Studies</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Mechanisms for encouraging communication, sharing of information, cooperation and ultimately alignment and interoperability (where needed).</a:t>
            </a: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Regular interactions between the WGs and Case Studies (propose quarterly AHMs).</a:t>
            </a:r>
          </a:p>
          <a:p>
            <a:pPr marL="357188" lvl="0" indent="-357188" defTabSz="457200">
              <a:lnSpc>
                <a:spcPct val="100000"/>
              </a:lnSpc>
              <a:spcBef>
                <a:spcPts val="0"/>
              </a:spcBef>
              <a:spcAft>
                <a:spcPts val="600"/>
              </a:spcAft>
              <a:buFont typeface="Wingdings" charset="2"/>
              <a:buChar char="§"/>
            </a:pPr>
            <a:endParaRPr lang="en-US" sz="2000" dirty="0">
              <a:solidFill>
                <a:prstClr val="black">
                  <a:lumMod val="75000"/>
                  <a:lumOff val="25000"/>
                </a:prstClr>
              </a:solidFill>
            </a:endParaRPr>
          </a:p>
          <a:p>
            <a:pPr marL="357188" lvl="0"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Four initial WGs, exploring key topics of shared concern:</a:t>
            </a:r>
          </a:p>
          <a:p>
            <a:pPr marL="357188" lvl="0" indent="-357188" defTabSz="457200">
              <a:lnSpc>
                <a:spcPct val="100000"/>
              </a:lnSpc>
              <a:spcBef>
                <a:spcPts val="0"/>
              </a:spcBef>
              <a:spcAft>
                <a:spcPts val="600"/>
              </a:spcAft>
              <a:buFont typeface="Wingdings" charset="2"/>
              <a:buChar char="§"/>
            </a:pPr>
            <a:endParaRPr lang="en-US" sz="2000" dirty="0">
              <a:solidFill>
                <a:prstClr val="black">
                  <a:lumMod val="75000"/>
                  <a:lumOff val="25000"/>
                </a:prstClr>
              </a:solidFill>
            </a:endParaRPr>
          </a:p>
          <a:p>
            <a:pPr marL="457200" lvl="0" indent="-457200" defTabSz="457200">
              <a:lnSpc>
                <a:spcPct val="100000"/>
              </a:lnSpc>
              <a:spcBef>
                <a:spcPts val="0"/>
              </a:spcBef>
              <a:spcAft>
                <a:spcPts val="600"/>
              </a:spcAft>
              <a:buFont typeface="+mj-lt"/>
              <a:buAutoNum type="arabicPeriod"/>
            </a:pPr>
            <a:r>
              <a:rPr lang="en-US" sz="2000" dirty="0">
                <a:solidFill>
                  <a:prstClr val="black">
                    <a:lumMod val="75000"/>
                    <a:lumOff val="25000"/>
                  </a:prstClr>
                </a:solidFill>
              </a:rPr>
              <a:t>Strategy, governance and sustainability.</a:t>
            </a:r>
          </a:p>
          <a:p>
            <a:pPr marL="457200" lvl="0" indent="-457200" defTabSz="457200">
              <a:lnSpc>
                <a:spcPct val="100000"/>
              </a:lnSpc>
              <a:spcBef>
                <a:spcPts val="0"/>
              </a:spcBef>
              <a:spcAft>
                <a:spcPts val="600"/>
              </a:spcAft>
              <a:buFont typeface="+mj-lt"/>
              <a:buAutoNum type="arabicPeriod"/>
            </a:pPr>
            <a:r>
              <a:rPr lang="en-US" sz="2000" dirty="0">
                <a:solidFill>
                  <a:prstClr val="black">
                    <a:lumMod val="75000"/>
                    <a:lumOff val="25000"/>
                  </a:prstClr>
                </a:solidFill>
              </a:rPr>
              <a:t>Policy and legal.</a:t>
            </a:r>
          </a:p>
          <a:p>
            <a:pPr marL="457200" lvl="0" indent="-457200" defTabSz="457200">
              <a:lnSpc>
                <a:spcPct val="100000"/>
              </a:lnSpc>
              <a:spcBef>
                <a:spcPts val="0"/>
              </a:spcBef>
              <a:spcAft>
                <a:spcPts val="600"/>
              </a:spcAft>
              <a:buFont typeface="+mj-lt"/>
              <a:buAutoNum type="arabicPeriod"/>
            </a:pPr>
            <a:r>
              <a:rPr lang="en-US" sz="2000" dirty="0">
                <a:solidFill>
                  <a:prstClr val="black">
                    <a:lumMod val="75000"/>
                    <a:lumOff val="25000"/>
                  </a:prstClr>
                </a:solidFill>
              </a:rPr>
              <a:t>Technical infrastructure.</a:t>
            </a:r>
          </a:p>
          <a:p>
            <a:pPr marL="457200" lvl="0" indent="-457200" defTabSz="457200">
              <a:lnSpc>
                <a:spcPct val="100000"/>
              </a:lnSpc>
              <a:spcBef>
                <a:spcPts val="0"/>
              </a:spcBef>
              <a:spcAft>
                <a:spcPts val="600"/>
              </a:spcAft>
              <a:buFont typeface="+mj-lt"/>
              <a:buAutoNum type="arabicPeriod"/>
            </a:pPr>
            <a:r>
              <a:rPr lang="en-US" sz="2000" dirty="0">
                <a:solidFill>
                  <a:prstClr val="black">
                    <a:lumMod val="75000"/>
                    <a:lumOff val="25000"/>
                  </a:prstClr>
                </a:solidFill>
              </a:rPr>
              <a:t>Data interoperability.</a:t>
            </a:r>
          </a:p>
        </p:txBody>
      </p:sp>
      <p:graphicFrame>
        <p:nvGraphicFramePr>
          <p:cNvPr id="5" name="图示 9">
            <a:extLst>
              <a:ext uri="{FF2B5EF4-FFF2-40B4-BE49-F238E27FC236}">
                <a16:creationId xmlns:a16="http://schemas.microsoft.com/office/drawing/2014/main" id="{B66D8061-7130-C94A-95D9-3359ED78CADC}"/>
              </a:ext>
            </a:extLst>
          </p:cNvPr>
          <p:cNvGraphicFramePr/>
          <p:nvPr>
            <p:extLst>
              <p:ext uri="{D42A27DB-BD31-4B8C-83A1-F6EECF244321}">
                <p14:modId xmlns:p14="http://schemas.microsoft.com/office/powerpoint/2010/main" val="2962284312"/>
              </p:ext>
            </p:extLst>
          </p:nvPr>
        </p:nvGraphicFramePr>
        <p:xfrm>
          <a:off x="7037798" y="1797978"/>
          <a:ext cx="5154201" cy="3996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oogle Shape;94;p1" descr="CDT_logo-sub_blue@3x-100.jpg">
            <a:extLst>
              <a:ext uri="{FF2B5EF4-FFF2-40B4-BE49-F238E27FC236}">
                <a16:creationId xmlns:a16="http://schemas.microsoft.com/office/drawing/2014/main" id="{EA45F10D-A22A-0A42-9248-3CA5760AD6AE}"/>
              </a:ext>
            </a:extLst>
          </p:cNvPr>
          <p:cNvPicPr preferRelativeResize="0">
            <a:picLocks noChangeAspect="1"/>
          </p:cNvPicPr>
          <p:nvPr/>
        </p:nvPicPr>
        <p:blipFill rotWithShape="1">
          <a:blip r:embed="rId7">
            <a:alphaModFix/>
          </a:blip>
          <a:srcRect/>
          <a:stretch/>
        </p:blipFill>
        <p:spPr>
          <a:xfrm>
            <a:off x="0" y="0"/>
            <a:ext cx="2478157" cy="1091188"/>
          </a:xfrm>
          <a:prstGeom prst="rect">
            <a:avLst/>
          </a:prstGeom>
          <a:noFill/>
          <a:ln>
            <a:noFill/>
          </a:ln>
        </p:spPr>
      </p:pic>
    </p:spTree>
    <p:extLst>
      <p:ext uri="{BB962C8B-B14F-4D97-AF65-F5344CB8AC3E}">
        <p14:creationId xmlns:p14="http://schemas.microsoft.com/office/powerpoint/2010/main" val="193859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9;p2">
            <a:extLst>
              <a:ext uri="{FF2B5EF4-FFF2-40B4-BE49-F238E27FC236}">
                <a16:creationId xmlns:a16="http://schemas.microsoft.com/office/drawing/2014/main" id="{FFAD89A0-7D68-584E-8C43-0F1DD43FB19F}"/>
              </a:ext>
            </a:extLst>
          </p:cNvPr>
          <p:cNvSpPr txBox="1">
            <a:spLocks noGrp="1"/>
          </p:cNvSpPr>
          <p:nvPr>
            <p:ph type="title"/>
          </p:nvPr>
        </p:nvSpPr>
        <p:spPr>
          <a:xfrm>
            <a:off x="2478157" y="159024"/>
            <a:ext cx="9713842" cy="83751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ct val="100000"/>
              <a:buFont typeface="Calibri"/>
              <a:buNone/>
            </a:pPr>
            <a:r>
              <a:rPr lang="en-US" sz="3200" b="1" dirty="0">
                <a:solidFill>
                  <a:srgbClr val="2F5496"/>
                </a:solidFill>
                <a:latin typeface="Calibri"/>
                <a:ea typeface="Calibri"/>
                <a:cs typeface="Calibri"/>
                <a:sym typeface="Calibri"/>
              </a:rPr>
              <a:t>Global</a:t>
            </a:r>
            <a:r>
              <a:rPr lang="en-US" sz="3200" b="1" dirty="0">
                <a:latin typeface="Calibri"/>
                <a:ea typeface="Calibri"/>
                <a:cs typeface="Calibri"/>
                <a:sym typeface="Calibri"/>
              </a:rPr>
              <a:t> </a:t>
            </a:r>
            <a:r>
              <a:rPr lang="en-US" sz="3200" b="1" dirty="0">
                <a:solidFill>
                  <a:srgbClr val="2F5496"/>
                </a:solidFill>
                <a:latin typeface="Calibri"/>
                <a:ea typeface="Calibri"/>
                <a:cs typeface="Calibri"/>
                <a:sym typeface="Calibri"/>
              </a:rPr>
              <a:t>Open</a:t>
            </a:r>
            <a:r>
              <a:rPr lang="en-US" sz="3200" b="1" dirty="0">
                <a:latin typeface="Calibri"/>
                <a:ea typeface="Calibri"/>
                <a:cs typeface="Calibri"/>
                <a:sym typeface="Calibri"/>
              </a:rPr>
              <a:t> </a:t>
            </a:r>
            <a:r>
              <a:rPr lang="en-US" sz="3200" b="1" dirty="0">
                <a:solidFill>
                  <a:srgbClr val="2F5496"/>
                </a:solidFill>
                <a:latin typeface="Calibri"/>
                <a:ea typeface="Calibri"/>
                <a:cs typeface="Calibri"/>
                <a:sym typeface="Calibri"/>
              </a:rPr>
              <a:t>Science Cloud (GOSC) Case Studies</a:t>
            </a:r>
            <a:endParaRPr sz="3200" b="1" dirty="0">
              <a:solidFill>
                <a:srgbClr val="2F5496"/>
              </a:solidFill>
              <a:latin typeface="Calibri"/>
              <a:ea typeface="Calibri"/>
              <a:cs typeface="Calibri"/>
              <a:sym typeface="Calibri"/>
            </a:endParaRPr>
          </a:p>
        </p:txBody>
      </p:sp>
      <p:sp>
        <p:nvSpPr>
          <p:cNvPr id="7" name="Google Shape;100;p2">
            <a:extLst>
              <a:ext uri="{FF2B5EF4-FFF2-40B4-BE49-F238E27FC236}">
                <a16:creationId xmlns:a16="http://schemas.microsoft.com/office/drawing/2014/main" id="{9D01875C-A206-2146-B2CA-42292967FA5B}"/>
              </a:ext>
            </a:extLst>
          </p:cNvPr>
          <p:cNvSpPr txBox="1">
            <a:spLocks/>
          </p:cNvSpPr>
          <p:nvPr/>
        </p:nvSpPr>
        <p:spPr>
          <a:xfrm>
            <a:off x="710649" y="1524001"/>
            <a:ext cx="6676470" cy="483704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lvl="0" indent="-357188" defTabSz="457200">
              <a:lnSpc>
                <a:spcPct val="100000"/>
              </a:lnSpc>
              <a:spcBef>
                <a:spcPts val="0"/>
              </a:spcBef>
              <a:spcAft>
                <a:spcPts val="600"/>
              </a:spcAft>
              <a:buFont typeface="Wingdings" charset="2"/>
              <a:buChar char="§"/>
            </a:pPr>
            <a:r>
              <a:rPr lang="en-US" sz="2000" b="1" dirty="0">
                <a:solidFill>
                  <a:prstClr val="black">
                    <a:lumMod val="75000"/>
                    <a:lumOff val="25000"/>
                  </a:prstClr>
                </a:solidFill>
              </a:rPr>
              <a:t>Five</a:t>
            </a:r>
            <a:r>
              <a:rPr lang="en-US" sz="2000" dirty="0">
                <a:solidFill>
                  <a:prstClr val="black">
                    <a:lumMod val="75000"/>
                    <a:lumOff val="25000"/>
                  </a:prstClr>
                </a:solidFill>
              </a:rPr>
              <a:t> initial Case Studies, exploring key topics of shared concern:</a:t>
            </a:r>
          </a:p>
          <a:p>
            <a:pPr marL="357188" lvl="0" indent="-357188" defTabSz="457200">
              <a:lnSpc>
                <a:spcPct val="100000"/>
              </a:lnSpc>
              <a:spcBef>
                <a:spcPts val="0"/>
              </a:spcBef>
              <a:spcAft>
                <a:spcPts val="600"/>
              </a:spcAft>
              <a:buFont typeface="Wingdings" charset="2"/>
              <a:buChar char="§"/>
            </a:pPr>
            <a:endParaRPr lang="en-US" sz="2000" dirty="0">
              <a:solidFill>
                <a:prstClr val="black">
                  <a:lumMod val="75000"/>
                  <a:lumOff val="25000"/>
                </a:prstClr>
              </a:solidFill>
            </a:endParaRPr>
          </a:p>
          <a:p>
            <a:pPr marL="457200" lvl="0" indent="-457200" defTabSz="457200">
              <a:lnSpc>
                <a:spcPct val="100000"/>
              </a:lnSpc>
              <a:spcBef>
                <a:spcPts val="0"/>
              </a:spcBef>
              <a:spcAft>
                <a:spcPts val="600"/>
              </a:spcAft>
              <a:buFont typeface="+mj-lt"/>
              <a:buAutoNum type="arabicPeriod"/>
            </a:pPr>
            <a:r>
              <a:rPr lang="en-US" sz="2000" dirty="0">
                <a:solidFill>
                  <a:prstClr val="black">
                    <a:lumMod val="75000"/>
                    <a:lumOff val="25000"/>
                  </a:prstClr>
                </a:solidFill>
              </a:rPr>
              <a:t>Incoherent scatter radar data fusion and computation</a:t>
            </a:r>
          </a:p>
          <a:p>
            <a:pPr marL="457200" lvl="0" indent="-457200" defTabSz="457200">
              <a:lnSpc>
                <a:spcPct val="100000"/>
              </a:lnSpc>
              <a:spcBef>
                <a:spcPts val="0"/>
              </a:spcBef>
              <a:spcAft>
                <a:spcPts val="600"/>
              </a:spcAft>
              <a:buFont typeface="+mj-lt"/>
              <a:buAutoNum type="arabicPeriod"/>
            </a:pPr>
            <a:r>
              <a:rPr lang="en-US" sz="2000" dirty="0">
                <a:solidFill>
                  <a:prstClr val="black">
                    <a:lumMod val="75000"/>
                    <a:lumOff val="25000"/>
                  </a:prstClr>
                </a:solidFill>
              </a:rPr>
              <a:t>Biodiversity and ecology information platform</a:t>
            </a:r>
          </a:p>
          <a:p>
            <a:pPr marL="457200" lvl="0" indent="-457200" defTabSz="457200">
              <a:lnSpc>
                <a:spcPct val="100000"/>
              </a:lnSpc>
              <a:spcBef>
                <a:spcPts val="0"/>
              </a:spcBef>
              <a:spcAft>
                <a:spcPts val="600"/>
              </a:spcAft>
              <a:buFont typeface="+mj-lt"/>
              <a:buAutoNum type="arabicPeriod"/>
            </a:pPr>
            <a:r>
              <a:rPr lang="en-US" sz="2000" dirty="0">
                <a:solidFill>
                  <a:prstClr val="black">
                    <a:lumMod val="75000"/>
                    <a:lumOff val="25000"/>
                  </a:prstClr>
                </a:solidFill>
              </a:rPr>
              <a:t>SDG-13 climate change and natural disasters</a:t>
            </a:r>
          </a:p>
          <a:p>
            <a:pPr marL="457200" lvl="0" indent="-457200" defTabSz="457200">
              <a:lnSpc>
                <a:spcPct val="100000"/>
              </a:lnSpc>
              <a:spcBef>
                <a:spcPts val="0"/>
              </a:spcBef>
              <a:spcAft>
                <a:spcPts val="600"/>
              </a:spcAft>
              <a:buFont typeface="+mj-lt"/>
              <a:buAutoNum type="arabicPeriod"/>
            </a:pPr>
            <a:r>
              <a:rPr lang="en-US" sz="2000" dirty="0">
                <a:solidFill>
                  <a:prstClr val="black">
                    <a:lumMod val="75000"/>
                    <a:lumOff val="25000"/>
                  </a:prstClr>
                </a:solidFill>
              </a:rPr>
              <a:t>Sensitive data federation analysis model in population health</a:t>
            </a:r>
          </a:p>
          <a:p>
            <a:pPr marL="457200" lvl="0" indent="-457200" defTabSz="457200">
              <a:lnSpc>
                <a:spcPct val="100000"/>
              </a:lnSpc>
              <a:spcBef>
                <a:spcPts val="0"/>
              </a:spcBef>
              <a:spcAft>
                <a:spcPts val="600"/>
              </a:spcAft>
              <a:buFont typeface="+mj-lt"/>
              <a:buAutoNum type="arabicPeriod"/>
            </a:pPr>
            <a:r>
              <a:rPr lang="en-US" sz="2000" dirty="0">
                <a:solidFill>
                  <a:prstClr val="black">
                    <a:lumMod val="75000"/>
                    <a:lumOff val="25000"/>
                  </a:prstClr>
                </a:solidFill>
              </a:rPr>
              <a:t>Open reproducible raw diffraction data for access in pandemics (new)</a:t>
            </a:r>
          </a:p>
        </p:txBody>
      </p:sp>
      <p:graphicFrame>
        <p:nvGraphicFramePr>
          <p:cNvPr id="5" name="图示 9">
            <a:extLst>
              <a:ext uri="{FF2B5EF4-FFF2-40B4-BE49-F238E27FC236}">
                <a16:creationId xmlns:a16="http://schemas.microsoft.com/office/drawing/2014/main" id="{B66D8061-7130-C94A-95D9-3359ED78CADC}"/>
              </a:ext>
            </a:extLst>
          </p:cNvPr>
          <p:cNvGraphicFramePr/>
          <p:nvPr/>
        </p:nvGraphicFramePr>
        <p:xfrm>
          <a:off x="7037798" y="1797978"/>
          <a:ext cx="5154201" cy="3996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oogle Shape;94;p1" descr="CDT_logo-sub_blue@3x-100.jpg">
            <a:extLst>
              <a:ext uri="{FF2B5EF4-FFF2-40B4-BE49-F238E27FC236}">
                <a16:creationId xmlns:a16="http://schemas.microsoft.com/office/drawing/2014/main" id="{342F62D4-A729-A542-A94A-6D32CBA7DB54}"/>
              </a:ext>
            </a:extLst>
          </p:cNvPr>
          <p:cNvPicPr preferRelativeResize="0">
            <a:picLocks noChangeAspect="1"/>
          </p:cNvPicPr>
          <p:nvPr/>
        </p:nvPicPr>
        <p:blipFill rotWithShape="1">
          <a:blip r:embed="rId7">
            <a:alphaModFix/>
          </a:blip>
          <a:srcRect/>
          <a:stretch/>
        </p:blipFill>
        <p:spPr>
          <a:xfrm>
            <a:off x="0" y="0"/>
            <a:ext cx="2478157" cy="1091188"/>
          </a:xfrm>
          <a:prstGeom prst="rect">
            <a:avLst/>
          </a:prstGeom>
          <a:noFill/>
          <a:ln>
            <a:noFill/>
          </a:ln>
        </p:spPr>
      </p:pic>
    </p:spTree>
    <p:extLst>
      <p:ext uri="{BB962C8B-B14F-4D97-AF65-F5344CB8AC3E}">
        <p14:creationId xmlns:p14="http://schemas.microsoft.com/office/powerpoint/2010/main" val="1904245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9;p2">
            <a:extLst>
              <a:ext uri="{FF2B5EF4-FFF2-40B4-BE49-F238E27FC236}">
                <a16:creationId xmlns:a16="http://schemas.microsoft.com/office/drawing/2014/main" id="{FFAD89A0-7D68-584E-8C43-0F1DD43FB19F}"/>
              </a:ext>
            </a:extLst>
          </p:cNvPr>
          <p:cNvSpPr txBox="1">
            <a:spLocks noGrp="1"/>
          </p:cNvSpPr>
          <p:nvPr>
            <p:ph type="title"/>
          </p:nvPr>
        </p:nvSpPr>
        <p:spPr>
          <a:xfrm>
            <a:off x="2478157" y="159024"/>
            <a:ext cx="9713842" cy="83751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ct val="100000"/>
              <a:buFont typeface="Calibri"/>
              <a:buNone/>
            </a:pPr>
            <a:r>
              <a:rPr lang="en-US" sz="3200" b="1" i="1" dirty="0">
                <a:solidFill>
                  <a:srgbClr val="2F5496"/>
                </a:solidFill>
                <a:latin typeface="Calibri"/>
                <a:ea typeface="Calibri"/>
                <a:cs typeface="Calibri"/>
                <a:sym typeface="Calibri"/>
              </a:rPr>
              <a:t>Possible</a:t>
            </a:r>
            <a:r>
              <a:rPr lang="en-US" sz="3200" b="1" dirty="0">
                <a:solidFill>
                  <a:srgbClr val="2F5496"/>
                </a:solidFill>
                <a:latin typeface="Calibri"/>
                <a:ea typeface="Calibri"/>
                <a:cs typeface="Calibri"/>
                <a:sym typeface="Calibri"/>
              </a:rPr>
              <a:t> GOSC Working Group Activities</a:t>
            </a:r>
            <a:endParaRPr sz="3200" b="1" dirty="0">
              <a:solidFill>
                <a:srgbClr val="2F5496"/>
              </a:solidFill>
              <a:latin typeface="Calibri"/>
              <a:ea typeface="Calibri"/>
              <a:cs typeface="Calibri"/>
              <a:sym typeface="Calibri"/>
            </a:endParaRPr>
          </a:p>
        </p:txBody>
      </p:sp>
      <p:sp>
        <p:nvSpPr>
          <p:cNvPr id="7" name="Google Shape;100;p2">
            <a:extLst>
              <a:ext uri="{FF2B5EF4-FFF2-40B4-BE49-F238E27FC236}">
                <a16:creationId xmlns:a16="http://schemas.microsoft.com/office/drawing/2014/main" id="{9D01875C-A206-2146-B2CA-42292967FA5B}"/>
              </a:ext>
            </a:extLst>
          </p:cNvPr>
          <p:cNvSpPr txBox="1">
            <a:spLocks/>
          </p:cNvSpPr>
          <p:nvPr/>
        </p:nvSpPr>
        <p:spPr>
          <a:xfrm>
            <a:off x="723481" y="1534275"/>
            <a:ext cx="10745037" cy="483704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lvl="0" indent="-357188" defTabSz="457200">
              <a:lnSpc>
                <a:spcPct val="100000"/>
              </a:lnSpc>
              <a:spcBef>
                <a:spcPts val="0"/>
              </a:spcBef>
              <a:spcAft>
                <a:spcPts val="600"/>
              </a:spcAft>
              <a:buFont typeface="Wingdings" charset="2"/>
              <a:buChar char="§"/>
            </a:pPr>
            <a:r>
              <a:rPr lang="en-US" sz="2000" b="1" dirty="0">
                <a:solidFill>
                  <a:prstClr val="black">
                    <a:lumMod val="75000"/>
                    <a:lumOff val="25000"/>
                  </a:prstClr>
                </a:solidFill>
              </a:rPr>
              <a:t>Understanding the landscape: </a:t>
            </a:r>
            <a:r>
              <a:rPr lang="en-US" sz="2000" dirty="0">
                <a:solidFill>
                  <a:prstClr val="black">
                    <a:lumMod val="75000"/>
                    <a:lumOff val="25000"/>
                  </a:prstClr>
                </a:solidFill>
              </a:rPr>
              <a:t>information sharing, what are the various OSC initiatives doing in this space?</a:t>
            </a:r>
          </a:p>
          <a:p>
            <a:pPr marL="357188" lvl="0" indent="-357188" defTabSz="457200">
              <a:lnSpc>
                <a:spcPct val="100000"/>
              </a:lnSpc>
              <a:spcBef>
                <a:spcPts val="0"/>
              </a:spcBef>
              <a:spcAft>
                <a:spcPts val="600"/>
              </a:spcAft>
              <a:buFont typeface="Wingdings" charset="2"/>
              <a:buChar char="§"/>
            </a:pPr>
            <a:r>
              <a:rPr lang="en-US" sz="2000" b="1" dirty="0">
                <a:solidFill>
                  <a:prstClr val="black">
                    <a:lumMod val="75000"/>
                    <a:lumOff val="25000"/>
                  </a:prstClr>
                </a:solidFill>
              </a:rPr>
              <a:t>Identifying the challenges: </a:t>
            </a:r>
            <a:r>
              <a:rPr lang="en-US" sz="2000" dirty="0">
                <a:solidFill>
                  <a:prstClr val="black">
                    <a:lumMod val="75000"/>
                    <a:lumOff val="25000"/>
                  </a:prstClr>
                </a:solidFill>
              </a:rPr>
              <a:t>what are the major issues and challenges from the perspectives of the various OSCs?  Identify shared and different perspectives.</a:t>
            </a:r>
          </a:p>
          <a:p>
            <a:pPr marL="814388" lvl="1"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Output: Landscape report and presentation of challenges to be addressed?</a:t>
            </a:r>
          </a:p>
          <a:p>
            <a:pPr marL="357188" lvl="0" indent="-357188" defTabSz="457200">
              <a:lnSpc>
                <a:spcPct val="100000"/>
              </a:lnSpc>
              <a:spcBef>
                <a:spcPts val="0"/>
              </a:spcBef>
              <a:spcAft>
                <a:spcPts val="600"/>
              </a:spcAft>
              <a:buFont typeface="Wingdings" charset="2"/>
              <a:buChar char="§"/>
            </a:pPr>
            <a:r>
              <a:rPr lang="en-US" sz="2000" b="1" dirty="0">
                <a:solidFill>
                  <a:prstClr val="black">
                    <a:lumMod val="75000"/>
                    <a:lumOff val="25000"/>
                  </a:prstClr>
                </a:solidFill>
              </a:rPr>
              <a:t>Ideate possible solutions: </a:t>
            </a:r>
            <a:r>
              <a:rPr lang="en-US" sz="2000" dirty="0">
                <a:solidFill>
                  <a:prstClr val="black">
                    <a:lumMod val="75000"/>
                    <a:lumOff val="25000"/>
                  </a:prstClr>
                </a:solidFill>
              </a:rPr>
              <a:t>Discuss and brainstorm possible solutions and outputs.  </a:t>
            </a:r>
          </a:p>
          <a:p>
            <a:pPr marL="357188" lvl="0" indent="-357188" defTabSz="457200">
              <a:lnSpc>
                <a:spcPct val="100000"/>
              </a:lnSpc>
              <a:spcBef>
                <a:spcPts val="0"/>
              </a:spcBef>
              <a:spcAft>
                <a:spcPts val="600"/>
              </a:spcAft>
              <a:buFont typeface="Wingdings" charset="2"/>
              <a:buChar char="§"/>
            </a:pPr>
            <a:r>
              <a:rPr lang="en-US" sz="2000" b="1" dirty="0">
                <a:solidFill>
                  <a:prstClr val="black">
                    <a:lumMod val="75000"/>
                    <a:lumOff val="25000"/>
                  </a:prstClr>
                </a:solidFill>
              </a:rPr>
              <a:t>Test and refine solutions: </a:t>
            </a:r>
            <a:r>
              <a:rPr lang="en-US" sz="2000" dirty="0">
                <a:solidFill>
                  <a:prstClr val="black">
                    <a:lumMod val="75000"/>
                    <a:lumOff val="25000"/>
                  </a:prstClr>
                </a:solidFill>
              </a:rPr>
              <a:t>Workshops, feedback on draft documents, recommendations.</a:t>
            </a:r>
          </a:p>
          <a:p>
            <a:pPr marL="814388" lvl="1" indent="-357188" defTabSz="457200">
              <a:lnSpc>
                <a:spcPct val="100000"/>
              </a:lnSpc>
              <a:spcBef>
                <a:spcPts val="0"/>
              </a:spcBef>
              <a:spcAft>
                <a:spcPts val="600"/>
              </a:spcAft>
              <a:buFont typeface="Wingdings" charset="2"/>
              <a:buChar char="§"/>
            </a:pPr>
            <a:r>
              <a:rPr lang="en-US" sz="2000" dirty="0">
                <a:solidFill>
                  <a:prstClr val="black">
                    <a:lumMod val="75000"/>
                    <a:lumOff val="25000"/>
                  </a:prstClr>
                </a:solidFill>
              </a:rPr>
              <a:t>Output: Recommendations to encourage cooperation and alignment?</a:t>
            </a:r>
          </a:p>
        </p:txBody>
      </p:sp>
      <p:pic>
        <p:nvPicPr>
          <p:cNvPr id="4" name="Google Shape;94;p1" descr="CDT_logo-sub_blue@3x-100.jpg">
            <a:extLst>
              <a:ext uri="{FF2B5EF4-FFF2-40B4-BE49-F238E27FC236}">
                <a16:creationId xmlns:a16="http://schemas.microsoft.com/office/drawing/2014/main" id="{35534164-AD55-2440-B277-CDC9DFB675E1}"/>
              </a:ext>
            </a:extLst>
          </p:cNvPr>
          <p:cNvPicPr preferRelativeResize="0">
            <a:picLocks noChangeAspect="1"/>
          </p:cNvPicPr>
          <p:nvPr/>
        </p:nvPicPr>
        <p:blipFill rotWithShape="1">
          <a:blip r:embed="rId2">
            <a:alphaModFix/>
          </a:blip>
          <a:srcRect/>
          <a:stretch/>
        </p:blipFill>
        <p:spPr>
          <a:xfrm>
            <a:off x="0" y="0"/>
            <a:ext cx="2478157" cy="1091188"/>
          </a:xfrm>
          <a:prstGeom prst="rect">
            <a:avLst/>
          </a:prstGeom>
          <a:noFill/>
          <a:ln>
            <a:noFill/>
          </a:ln>
        </p:spPr>
      </p:pic>
    </p:spTree>
    <p:extLst>
      <p:ext uri="{BB962C8B-B14F-4D97-AF65-F5344CB8AC3E}">
        <p14:creationId xmlns:p14="http://schemas.microsoft.com/office/powerpoint/2010/main" val="1420925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1587</TotalTime>
  <Words>1773</Words>
  <Application>Microsoft Macintosh PowerPoint</Application>
  <PresentationFormat>Widescreen</PresentationFormat>
  <Paragraphs>147</Paragraphs>
  <Slides>16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Wingdings</vt:lpstr>
      <vt:lpstr>Office Theme</vt:lpstr>
      <vt:lpstr>Global Open Science Cloud (GOSC) Initiative</vt:lpstr>
      <vt:lpstr>PowerPoint Presentation</vt:lpstr>
      <vt:lpstr>PowerPoint Presentation</vt:lpstr>
      <vt:lpstr>Global Open Science Cloud Initiative</vt:lpstr>
      <vt:lpstr>ISC, UNESCO and CODATA</vt:lpstr>
      <vt:lpstr>Global Open Science Cloud Initiative</vt:lpstr>
      <vt:lpstr>Global Open Science Cloud (GOSC) Working Groups</vt:lpstr>
      <vt:lpstr>Global Open Science Cloud (GOSC) Case Studies</vt:lpstr>
      <vt:lpstr>Possible GOSC Working Group Activities</vt:lpstr>
      <vt:lpstr>Suggested GOSC Working Group Timeline</vt:lpstr>
      <vt:lpstr>Key GOSC Information</vt:lpstr>
      <vt:lpstr>Thank you for your attention  Simon Hodson, CODATA www.codata.org simon@codata.org @simonhodson99 ; @CODATAnews</vt:lpstr>
      <vt:lpstr>Strategy, Governance and Sustainability</vt:lpstr>
      <vt:lpstr>Policy and Legal</vt:lpstr>
      <vt:lpstr>Technical Infrastructure</vt:lpstr>
      <vt:lpstr>Data Interoperability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GOSC Working Groups: Introduction and Discussion</dc:title>
  <dc:creator>Simon Hodson</dc:creator>
  <cp:lastModifiedBy>Simon Hodson</cp:lastModifiedBy>
  <cp:revision>38</cp:revision>
  <dcterms:created xsi:type="dcterms:W3CDTF">2021-06-25T14:12:55Z</dcterms:created>
  <dcterms:modified xsi:type="dcterms:W3CDTF">2021-10-21T09:32:54Z</dcterms:modified>
</cp:coreProperties>
</file>