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507" r:id="rId3"/>
    <p:sldId id="3632" r:id="rId4"/>
    <p:sldId id="257" r:id="rId5"/>
    <p:sldId id="3633" r:id="rId6"/>
    <p:sldId id="259" r:id="rId7"/>
    <p:sldId id="273" r:id="rId8"/>
    <p:sldId id="3636" r:id="rId9"/>
    <p:sldId id="269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395" autoAdjust="0"/>
  </p:normalViewPr>
  <p:slideViewPr>
    <p:cSldViewPr snapToGrid="0">
      <p:cViewPr varScale="1">
        <p:scale>
          <a:sx n="69" d="100"/>
          <a:sy n="69" d="100"/>
        </p:scale>
        <p:origin x="4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2A4FD-69C7-47BF-888E-DF6C92871277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4184E-2B2B-4BCE-8B22-7169AE4F2C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39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95A07-656C-43A1-B47D-B224E46CC68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2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4184E-2B2B-4BCE-8B22-7169AE4F2C6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357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Solutions by WG &amp; CS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4184E-2B2B-4BCE-8B22-7169AE4F2C6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083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C74968-5AC2-4F8D-8424-15FF4A8C1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B5BFA5F-EFAB-43F0-99A5-656C6D8BE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A578A0-B987-40EB-AC67-FC775F498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64FF-C288-482D-8E70-984470BFAF85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645D98-392A-4AFE-A28A-8A05FCB90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6F0B28-2295-4AB3-889B-1AA429015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A246-701B-40F5-9A41-18895B8B5C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531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F7899D-707D-4B7C-B9C0-0666519C5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EFA920D-AFE9-42B2-B569-FBB26212D9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9B22DA-7ADC-491F-B1BB-9E147911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64FF-C288-482D-8E70-984470BFAF85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167A4C-0973-41FD-AB13-9435180A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03F3A7-483C-4D59-947A-28CE367ED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A246-701B-40F5-9A41-18895B8B5C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617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2737441-1048-4C96-A194-B65EFEA77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9BFAA7C-C66B-4E82-87C9-E7DC663E8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0EF94E-BDA7-4DB3-89B4-C1EDFAA51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64FF-C288-482D-8E70-984470BFAF85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4DFBBF-9D70-48E4-AD30-EFAAE38F9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45AB311-2399-4832-ADE0-00A7DAAFD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A246-701B-40F5-9A41-18895B8B5C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320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D22D37-C3D0-49BE-95B8-760E0F6C4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A41EC4E-EFCC-40F1-8F04-089781DF3C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52E53A-2D07-4059-9CEC-CA6E04FC9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4A7B-256B-4138-9133-E0FDED79C8D8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ABE2A6-6EFA-49A1-9F83-EBADDEFC1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C1FB59-D987-474B-AD5A-F1A4E6B73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B395-AF4B-43F7-A99F-9CEF0C946A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997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3F41A3-B7DA-4307-88AB-BDC82289A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5F8419-2980-4DA6-9E52-F2A104267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D7A3DC-B9AF-445E-B7F2-9151624D7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4A7B-256B-4138-9133-E0FDED79C8D8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DE7DE9-152C-4DE5-B92D-FD7A5975B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424426-0B2E-4C29-83E0-1B7DA244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B395-AF4B-43F7-A99F-9CEF0C946A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469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BA0966-3DB0-44EB-A2A0-00503A9CF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8C179E-C882-4BCF-8EFD-DB0E5D91C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33A2B2-E38B-42D7-A8B9-24D16FAFF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4A7B-256B-4138-9133-E0FDED79C8D8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F95571-673B-4A5A-AD44-EFC10E95D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600625-9DEA-4027-9A17-378BBF2E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B395-AF4B-43F7-A99F-9CEF0C946A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606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9E8FCF-9E2B-4CE6-AD4B-52C578786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B9A83C-6BDF-4B94-95B1-F8075A011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275B861-90CC-430C-86B0-2B8A37FB5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3733EE-8968-4D07-A531-A9862F9A2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4A7B-256B-4138-9133-E0FDED79C8D8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997866F-CC05-49DE-BBA2-6F7BB64CC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4284B7D-1A70-457F-BD0E-AF0D08BE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B395-AF4B-43F7-A99F-9CEF0C946A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891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751E98-C837-4132-95E9-5FC0EA6A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7CCE777-87C4-45BA-8CDE-B02B30CA7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67BF648-40E2-401D-9F4D-78DB85A7A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2DD970D-B314-47C1-AB09-C6517748FA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5044C1D-47DF-441A-9532-E23821A9FE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6D4D930-D9C8-48FF-B17C-EEC8CB0DB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4A7B-256B-4138-9133-E0FDED79C8D8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D054009-DBE5-481C-9C8B-1EEEDE0F2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3D7048F-10A5-4A47-A88F-884BC05AF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B395-AF4B-43F7-A99F-9CEF0C946A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498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5DF252-7B16-4EFB-8183-BF1ED94057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3748" y="412261"/>
            <a:ext cx="9322904" cy="628788"/>
          </a:xfrm>
        </p:spPr>
        <p:txBody>
          <a:bodyPr/>
          <a:lstStyle>
            <a:lvl1pPr algn="ct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3D7F39E-D78B-404D-9F31-02FBD29ED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4A7B-256B-4138-9133-E0FDED79C8D8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807A28A-A73B-4D01-955A-489D41B9B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80CC809-5F0A-4339-9483-9F3731326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B395-AF4B-43F7-A99F-9CEF0C946A0C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6275924-390F-4010-97F1-1262420C729F}"/>
              </a:ext>
            </a:extLst>
          </p:cNvPr>
          <p:cNvCxnSpPr>
            <a:cxnSpLocks/>
          </p:cNvCxnSpPr>
          <p:nvPr userDrawn="1"/>
        </p:nvCxnSpPr>
        <p:spPr>
          <a:xfrm>
            <a:off x="2653748" y="1162878"/>
            <a:ext cx="9538252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508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7B75987-6311-4BCE-BF4E-72F9C3D31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4A7B-256B-4138-9133-E0FDED79C8D8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00049EB-1D85-484A-B443-310E149F2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FD5922E-01ED-4F51-AC7E-0913B2E05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B395-AF4B-43F7-A99F-9CEF0C946A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806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263085-F4E1-4076-B8A2-6D539DFD6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2CC0D3-543F-4591-876E-79F2B7F9A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8E07A99-BA5B-433D-AB87-5CDBF994C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4264BD1-6A1F-4FCB-B6B9-01777AB68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4A7B-256B-4138-9133-E0FDED79C8D8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AB46BA7-6FEB-4D3F-9AFC-09AD0E0BB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B2086FD-16E4-40A6-A629-345B6A2DD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B395-AF4B-43F7-A99F-9CEF0C946A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427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AF618-33EC-4411-8100-DE4543201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A7739F-F196-483D-A5DF-FF1A7C78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C741F6-4395-486F-9EEC-81B7CE77C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64FF-C288-482D-8E70-984470BFAF85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22B481-AD96-4425-930F-AB60B09E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928B76-0C12-48FF-A106-655BAA3F9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A246-701B-40F5-9A41-18895B8B5C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040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EAA099-8366-4C2F-BD9D-B8CAFF90B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AD464B5-8FAF-4B78-8DFE-980C5F1698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0968B7D-A4A5-4005-9F39-9635E5CB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BDF136-7E77-4A47-94B3-5AD35C10B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4A7B-256B-4138-9133-E0FDED79C8D8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BBB066-F291-4811-B574-A6851F2AC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84EF0-91FC-4245-8221-BE414ABB9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B395-AF4B-43F7-A99F-9CEF0C946A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446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313906-1220-4249-A5C6-99761FC16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403C316-0303-4CFD-8E80-CE57C7FC2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957F6D-A056-4B49-AB79-76C1AA200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4A7B-256B-4138-9133-E0FDED79C8D8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01CCF2-B3A8-413E-A55E-EC761A2A0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4FC046-0D28-40F6-9085-CAD405590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B395-AF4B-43F7-A99F-9CEF0C946A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352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159A237-0213-4552-87CA-CC16A77FFD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3301F86-2ADE-4D9C-9D75-6B11F6452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42D0D7-96CE-43D0-ADC3-015FAD1C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4A7B-256B-4138-9133-E0FDED79C8D8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D9083E-835B-45E7-85BA-EC20B3EFA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3DD232-9368-4665-94FB-A10D59FD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B395-AF4B-43F7-A99F-9CEF0C946A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545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12192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1"/>
            <a:ext cx="12192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053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EF28D6-A370-4E7C-B10C-9FB1C4095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CAE38F-236E-4D0C-83E9-DF94CAD0A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E29A37-4EA6-4B79-AA23-D8FF5318B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64FF-C288-482D-8E70-984470BFAF85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DC1AB1-8D12-40AE-922F-D004AE6B1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C7F00C7-8E36-4FB7-B8EF-387DDC828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A246-701B-40F5-9A41-18895B8B5C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10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79BD86-181D-4B0A-A37F-DB071337B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BD684D-0B51-4572-8066-E85B702B7D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03F8AE6-6C80-4BFD-B67B-B782907EC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16FB88-78C7-41AB-84B5-C799EAE18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64FF-C288-482D-8E70-984470BFAF85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99CDBD-2A15-4BAD-B4C3-3E9E18D7B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D0D1B3-97F1-4A7E-97A7-DA72AE23F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A246-701B-40F5-9A41-18895B8B5C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899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26826A-0DA8-4D39-8D6F-8290706B1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718E65-AA52-494F-9C99-A1A9E5E79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A0EB0E2-FC55-4140-AF65-250BA188A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418C5CD-E439-404C-8FF4-F680DD834B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89E6C10-DF40-416A-B7A5-76A0069726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CB35905-E72C-4366-AB0B-5BDB949B2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64FF-C288-482D-8E70-984470BFAF85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898AC11-070D-492F-8B0F-4F50385CB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33A1DE1-7B7B-4FC2-8D56-7165C7B67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A246-701B-40F5-9A41-18895B8B5C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85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7B6495-6E63-4AB1-A00D-5E364A76D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539E931-43A0-4BD0-AD34-90BD6BD3A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64FF-C288-482D-8E70-984470BFAF85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1823C76-3147-4A59-9B0B-02E547531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D07676A-67F4-4AF3-BAE9-8828543E0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A246-701B-40F5-9A41-18895B8B5C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65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87EE34-9F16-400D-B48B-891E0A12B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64FF-C288-482D-8E70-984470BFAF85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47998D9-774D-42FD-B12A-4926255E4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4614753-B4BD-4D39-9DB3-8966D97C4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A246-701B-40F5-9A41-18895B8B5C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135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B24113-4C85-41A6-B03B-DBBD48B5E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3101AB-5EA0-46A8-B7E5-4B18753AC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094E2D0-56FA-4B4F-BDA5-9B2C826E6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CCDBC98-A8DC-4E77-86DB-42867F015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64FF-C288-482D-8E70-984470BFAF85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500918D-AB6E-4DBA-9F77-FAB3AD5E8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C82B3A-1DCD-4D37-9D51-FE903FAC5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A246-701B-40F5-9A41-18895B8B5C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263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8EB82B-4217-4B8E-8825-BF17C9A31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4011E6-9E20-441F-A77A-6452B5BCAC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BACAD67-BFFB-4BE5-9B58-27AF01B9BE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D3C53A9-C61A-4EB5-BED7-39811E0CA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64FF-C288-482D-8E70-984470BFAF85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C9FF22-9CA9-4B0B-B143-1683FEDCD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DE4900-9899-4072-A53C-54544BFF5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A246-701B-40F5-9A41-18895B8B5C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19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75E9728-C0B6-491F-BBDE-5DE5E1D9C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94F2EF3-2BD7-4DCD-B004-EC600DC37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51E03D-DFE0-49FA-AC1E-2F391AAC95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264FF-C288-482D-8E70-984470BFAF85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E07FB9-702A-40AD-87B3-BE86EA1F3D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2139AC-FCB1-4053-97B0-49FDCCB9C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EA246-701B-40F5-9A41-18895B8B5C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2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7AF1B51-27ED-4DA1-AA47-CE3C3A97C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5BCC7BF-8083-43DB-B9BB-615F21044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0E6312-A8DD-4148-B754-B146D36A65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04A7B-256B-4138-9133-E0FDED79C8D8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26BC5E-7E11-4C2D-890B-560FF61E06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3278BC-6C78-4A5D-90F7-A2AEDF651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CB395-AF4B-43F7-A99F-9CEF0C946A0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8" descr="CDT_logo-sub_blue@3x-100.jpg">
            <a:extLst>
              <a:ext uri="{FF2B5EF4-FFF2-40B4-BE49-F238E27FC236}">
                <a16:creationId xmlns:a16="http://schemas.microsoft.com/office/drawing/2014/main" id="{9B1F84BB-73CE-4FA3-A413-1922448E682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9574" y="82778"/>
            <a:ext cx="2591250" cy="114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2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hyperlink" Target="https://doi.org/10.1038/sdata.2016.18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hyperlink" Target="http://doi.org/10.5334/dsj-2020-043" TargetMode="External"/><Relationship Id="rId2" Type="http://schemas.openxmlformats.org/officeDocument/2006/relationships/image" Target="../media/image5.png"/><Relationship Id="rId16" Type="http://schemas.openxmlformats.org/officeDocument/2006/relationships/hyperlink" Target="https://www.gida-global.org/care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nodes.net.au/courses/cert1/tourism.php" TargetMode="External"/><Relationship Id="rId11" Type="http://schemas.openxmlformats.org/officeDocument/2006/relationships/hyperlink" Target="http://www.pngall.com/checklist-png" TargetMode="External"/><Relationship Id="rId5" Type="http://schemas.openxmlformats.org/officeDocument/2006/relationships/image" Target="../media/image7.png"/><Relationship Id="rId15" Type="http://schemas.openxmlformats.org/officeDocument/2006/relationships/hyperlink" Target="https://www.rd-alliance.org/trust-principles-rda-community-effort" TargetMode="External"/><Relationship Id="rId10" Type="http://schemas.openxmlformats.org/officeDocument/2006/relationships/image" Target="../media/image11.png"/><Relationship Id="rId19" Type="http://schemas.openxmlformats.org/officeDocument/2006/relationships/image" Target="../media/image14.png"/><Relationship Id="rId4" Type="http://schemas.openxmlformats.org/officeDocument/2006/relationships/hyperlink" Target="https://pixabay.com/en/books-pile-red-reader-reading-158813/" TargetMode="External"/><Relationship Id="rId9" Type="http://schemas.openxmlformats.org/officeDocument/2006/relationships/image" Target="../media/image10.png"/><Relationship Id="rId14" Type="http://schemas.openxmlformats.org/officeDocument/2006/relationships/hyperlink" Target="https://2017.igem.org/Team:Exeter/HP/Intro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4830" y="1760272"/>
            <a:ext cx="8078638" cy="1470025"/>
          </a:xfrm>
        </p:spPr>
        <p:txBody>
          <a:bodyPr anchor="ctr">
            <a:noAutofit/>
          </a:bodyPr>
          <a:lstStyle/>
          <a:p>
            <a:r>
              <a:rPr lang="en-US" altLang="zh-CN" sz="3200" b="1" dirty="0">
                <a:latin typeface="Calibri" panose="020F0502020204030204" pitchFamily="34" charset="0"/>
                <a:cs typeface="Calibri" panose="020F0502020204030204" pitchFamily="34" charset="0"/>
              </a:rPr>
              <a:t>GOSC Initiative Policy and Legal WG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8242" y="3869917"/>
            <a:ext cx="6967244" cy="1752600"/>
          </a:xfrm>
        </p:spPr>
        <p:txBody>
          <a:bodyPr anchor="b">
            <a:no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 Dr. ZHANG Lili (CNIC,CAS)</a:t>
            </a:r>
          </a:p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behalf of the CODATA GOSC Policy and Legal WG</a:t>
            </a:r>
            <a:endParaRPr lang="en-US" altLang="zh-CN" sz="5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 Oct. 2021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cc-b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4085" y="6064667"/>
            <a:ext cx="2177915" cy="762000"/>
          </a:xfrm>
          <a:prstGeom prst="rect">
            <a:avLst/>
          </a:prstGeom>
        </p:spPr>
      </p:pic>
      <p:pic>
        <p:nvPicPr>
          <p:cNvPr id="8" name="Picture 7" descr="ISC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22517"/>
            <a:ext cx="3757361" cy="1235483"/>
          </a:xfrm>
          <a:prstGeom prst="rect">
            <a:avLst/>
          </a:prstGeom>
        </p:spPr>
      </p:pic>
      <p:pic>
        <p:nvPicPr>
          <p:cNvPr id="9" name="Picture 8" descr="CDT_logo-sub_blue@3x-1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74" y="82778"/>
            <a:ext cx="2591250" cy="11409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A00A02-36AD-45EB-866A-3E5321F4F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/>
              <a:t>GOSC challenges</a:t>
            </a:r>
            <a:endParaRPr lang="zh-CN" altLang="en-US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3C67135-5819-496A-8E05-FDE0FB2EC8C1}"/>
              </a:ext>
            </a:extLst>
          </p:cNvPr>
          <p:cNvSpPr txBox="1"/>
          <p:nvPr/>
        </p:nvSpPr>
        <p:spPr>
          <a:xfrm>
            <a:off x="221942" y="1547139"/>
            <a:ext cx="5335441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Open science infrastructures should be federated, accessible, internationally interconnected, interoperable (UNESCO, 2021).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“The Global Open Science Cloud is a robust network of  </a:t>
            </a: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trusted 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research e-infrastructures among which different </a:t>
            </a: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research resources are bridged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and all </a:t>
            </a: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stakeholders are connected 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for innovative science discovery in the </a:t>
            </a: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evolving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global open science environment.” (CODATA GOSC SG, 2021)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Possible policy issues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Resources layer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Services layer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Community layer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OSCs Overalls: trusts and interoperability</a:t>
            </a:r>
          </a:p>
          <a:p>
            <a:pPr lvl="1" algn="just"/>
            <a:endParaRPr lang="en-US" altLang="zh-CN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E981E4D-1826-4EBD-8D20-2B00E915CD11}"/>
              </a:ext>
            </a:extLst>
          </p:cNvPr>
          <p:cNvGrpSpPr/>
          <p:nvPr/>
        </p:nvGrpSpPr>
        <p:grpSpPr>
          <a:xfrm>
            <a:off x="5937486" y="1507639"/>
            <a:ext cx="5814391" cy="4225044"/>
            <a:chOff x="1017884" y="1406980"/>
            <a:chExt cx="7710628" cy="4970475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17EF46F-91B9-4B6E-A7D7-17D85BA07AAA}"/>
                </a:ext>
              </a:extLst>
            </p:cNvPr>
            <p:cNvSpPr/>
            <p:nvPr/>
          </p:nvSpPr>
          <p:spPr>
            <a:xfrm>
              <a:off x="1541157" y="1406980"/>
              <a:ext cx="6674996" cy="1248493"/>
            </a:xfrm>
            <a:prstGeom prst="rect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Global</a:t>
              </a: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</a:t>
              </a: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Research</a:t>
              </a: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</a:t>
              </a: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collaboration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Open science applications, open access, open collaboration,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UN SDGs</a:t>
              </a: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，</a:t>
              </a:r>
              <a:r>
                <a:rPr kumimoji="0" lang="en-US" altLang="zh-CN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Big Science Programs, research collaborations. 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C501FCC5-F293-46B7-9655-D9B326B2F817}"/>
                </a:ext>
              </a:extLst>
            </p:cNvPr>
            <p:cNvSpPr/>
            <p:nvPr/>
          </p:nvSpPr>
          <p:spPr>
            <a:xfrm>
              <a:off x="1541154" y="5312665"/>
              <a:ext cx="6681357" cy="1064790"/>
            </a:xfrm>
            <a:prstGeom prst="rect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Global research &amp; education network</a:t>
              </a:r>
              <a:endParaRPr kumimoji="0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CSTNET</a:t>
              </a: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，</a:t>
              </a:r>
              <a:r>
                <a:rPr kumimoji="0" lang="en-US" altLang="zh-CN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CERNET</a:t>
              </a: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，</a:t>
              </a:r>
              <a:r>
                <a:rPr kumimoji="0" lang="en-US" altLang="zh-CN" sz="10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ESnet</a:t>
              </a:r>
              <a:r>
                <a:rPr kumimoji="0" lang="en-US" altLang="zh-CN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,</a:t>
              </a: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，</a:t>
              </a:r>
              <a:r>
                <a:rPr kumimoji="0" lang="en-US" altLang="zh-CN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Internet2</a:t>
              </a: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，</a:t>
              </a:r>
              <a:endParaRPr kumimoji="0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GÉANT</a:t>
              </a: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，</a:t>
              </a:r>
              <a:r>
                <a:rPr kumimoji="0" lang="en-US" altLang="zh-CN" sz="10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AARNet</a:t>
              </a: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，</a:t>
              </a:r>
              <a:r>
                <a:rPr kumimoji="0" lang="en-US" altLang="zh-CN" sz="10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RedCLARA</a:t>
              </a: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，</a:t>
              </a:r>
              <a:r>
                <a:rPr kumimoji="0" lang="en-US" altLang="zh-CN" sz="10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SANReN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A9AF97FF-63DC-4CF4-AD18-1F9C971A2134}"/>
                </a:ext>
              </a:extLst>
            </p:cNvPr>
            <p:cNvSpPr/>
            <p:nvPr/>
          </p:nvSpPr>
          <p:spPr>
            <a:xfrm>
              <a:off x="1541154" y="4457700"/>
              <a:ext cx="6683292" cy="850192"/>
            </a:xfrm>
            <a:prstGeom prst="rect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Cloud federation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Computing, storage and analysis.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B41AE341-13D2-463B-BE18-2F4F27C7EAEB}"/>
                </a:ext>
              </a:extLst>
            </p:cNvPr>
            <p:cNvSpPr/>
            <p:nvPr/>
          </p:nvSpPr>
          <p:spPr>
            <a:xfrm rot="10800000">
              <a:off x="1542985" y="4455993"/>
              <a:ext cx="486465" cy="843650"/>
            </a:xfrm>
            <a:prstGeom prst="rect">
              <a:avLst/>
            </a:prstGeom>
            <a:solidFill>
              <a:srgbClr val="0070C0">
                <a:alpha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Comp.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86ED7ACB-C123-4E84-8EA3-50396F8FF58D}"/>
                </a:ext>
              </a:extLst>
            </p:cNvPr>
            <p:cNvSpPr/>
            <p:nvPr/>
          </p:nvSpPr>
          <p:spPr>
            <a:xfrm rot="10800000">
              <a:off x="1527701" y="2669329"/>
              <a:ext cx="501749" cy="926699"/>
            </a:xfrm>
            <a:prstGeom prst="rect">
              <a:avLst/>
            </a:prstGeom>
            <a:solidFill>
              <a:srgbClr val="8558A1">
                <a:alpha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Soft.&amp;T</a:t>
              </a: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BE25384-F4B9-45C5-8A85-00ED5DDB1951}"/>
                </a:ext>
              </a:extLst>
            </p:cNvPr>
            <p:cNvSpPr/>
            <p:nvPr/>
          </p:nvSpPr>
          <p:spPr>
            <a:xfrm rot="10800000">
              <a:off x="1536230" y="1420837"/>
              <a:ext cx="493222" cy="1234635"/>
            </a:xfrm>
            <a:prstGeom prst="rect">
              <a:avLst/>
            </a:prstGeom>
            <a:solidFill>
              <a:srgbClr val="9BBB59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Applications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6AB4FDF-BE90-46E4-BACA-E52DDA5DD44A}"/>
                </a:ext>
              </a:extLst>
            </p:cNvPr>
            <p:cNvSpPr/>
            <p:nvPr/>
          </p:nvSpPr>
          <p:spPr>
            <a:xfrm>
              <a:off x="1541154" y="3600257"/>
              <a:ext cx="6683292" cy="850192"/>
            </a:xfrm>
            <a:prstGeom prst="rect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Global open data fabric</a:t>
              </a:r>
              <a:endParaRPr kumimoji="0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255BF73C-A9C3-46B0-ACDE-D4CC8EE51B33}"/>
                </a:ext>
              </a:extLst>
            </p:cNvPr>
            <p:cNvSpPr/>
            <p:nvPr/>
          </p:nvSpPr>
          <p:spPr>
            <a:xfrm rot="10800000">
              <a:off x="1541153" y="3603812"/>
              <a:ext cx="488297" cy="854884"/>
            </a:xfrm>
            <a:prstGeom prst="rect">
              <a:avLst/>
            </a:prstGeom>
            <a:solidFill>
              <a:srgbClr val="0070C0">
                <a:alpha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Data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FEDC0344-D587-4DC7-A7BE-B0167ECEE6B3}"/>
                </a:ext>
              </a:extLst>
            </p:cNvPr>
            <p:cNvSpPr/>
            <p:nvPr/>
          </p:nvSpPr>
          <p:spPr>
            <a:xfrm rot="10800000">
              <a:off x="1542985" y="5309598"/>
              <a:ext cx="486465" cy="1059609"/>
            </a:xfrm>
            <a:prstGeom prst="rect">
              <a:avLst/>
            </a:prstGeom>
            <a:solidFill>
              <a:srgbClr val="0070C0">
                <a:alpha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Network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7E64C41C-7533-41A1-8BE1-BC0CA1D0115D}"/>
                </a:ext>
              </a:extLst>
            </p:cNvPr>
            <p:cNvSpPr/>
            <p:nvPr/>
          </p:nvSpPr>
          <p:spPr>
            <a:xfrm>
              <a:off x="8224446" y="1406981"/>
              <a:ext cx="504066" cy="4970474"/>
            </a:xfrm>
            <a:prstGeom prst="rect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Alliance for security, trusts and sustainability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2091807A-E127-42F1-BCA4-0A60F94C5D74}"/>
                </a:ext>
              </a:extLst>
            </p:cNvPr>
            <p:cNvSpPr/>
            <p:nvPr/>
          </p:nvSpPr>
          <p:spPr>
            <a:xfrm>
              <a:off x="1017884" y="1406980"/>
              <a:ext cx="509818" cy="4970474"/>
            </a:xfrm>
            <a:prstGeom prst="rect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Governance  for global research resources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2C723FD8-7B4E-435C-9171-76699B417DC4}"/>
                </a:ext>
              </a:extLst>
            </p:cNvPr>
            <p:cNvSpPr/>
            <p:nvPr/>
          </p:nvSpPr>
          <p:spPr>
            <a:xfrm>
              <a:off x="1534434" y="2651760"/>
              <a:ext cx="6680989" cy="940716"/>
            </a:xfrm>
            <a:prstGeom prst="rect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Social community for open research resources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SAAS level services and tools for different research resources, such as open access to journals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474AC058-5551-417B-8D96-7107598D52F0}"/>
              </a:ext>
            </a:extLst>
          </p:cNvPr>
          <p:cNvSpPr txBox="1"/>
          <p:nvPr/>
        </p:nvSpPr>
        <p:spPr>
          <a:xfrm>
            <a:off x="7028895" y="5774353"/>
            <a:ext cx="6103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https://www.cstcloud.net/gosc.htm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56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67EE1E-808D-4607-8562-F8A731839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575" y="249237"/>
            <a:ext cx="8658225" cy="863600"/>
          </a:xfrm>
        </p:spPr>
        <p:txBody>
          <a:bodyPr/>
          <a:lstStyle/>
          <a:p>
            <a:pPr algn="ctr"/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</a:rPr>
              <a:t>Mission &amp; Approach</a:t>
            </a:r>
            <a:endParaRPr lang="zh-CN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4B1250-1D50-4E9B-AA66-24F68CDA3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773" y="1714022"/>
            <a:ext cx="4669654" cy="34299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Mission</a:t>
            </a:r>
          </a:p>
          <a:p>
            <a:r>
              <a:rPr lang="en-US" altLang="zh-CN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seek alignment of OSC policies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  <a:endParaRPr lang="en-US" altLang="zh-CN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altLang="zh-CN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explore possible interoperability solutions between legal frameworks; </a:t>
            </a:r>
          </a:p>
          <a:p>
            <a:r>
              <a:rPr lang="en-US" altLang="zh-CN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get them implemented in the selected case studies.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B8056F9-E46C-4BA8-A700-0178D9C6A5B3}"/>
              </a:ext>
            </a:extLst>
          </p:cNvPr>
          <p:cNvSpPr txBox="1"/>
          <p:nvPr/>
        </p:nvSpPr>
        <p:spPr>
          <a:xfrm>
            <a:off x="6370194" y="1538142"/>
            <a:ext cx="526325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latin typeface="Edwardian Script ITC" panose="030303020407070D0804" pitchFamily="66" charset="0"/>
              </a:rPr>
              <a:t>Steps by steps </a:t>
            </a:r>
          </a:p>
          <a:p>
            <a:r>
              <a:rPr lang="en-US" altLang="zh-CN" b="1" dirty="0"/>
              <a:t>Towards GOSC policy and legal co-development</a:t>
            </a:r>
            <a:endParaRPr lang="en-US" altLang="zh-CN" dirty="0"/>
          </a:p>
        </p:txBody>
      </p:sp>
      <p:sp>
        <p:nvSpPr>
          <p:cNvPr id="5" name="矩形: 对角圆角 4">
            <a:extLst>
              <a:ext uri="{FF2B5EF4-FFF2-40B4-BE49-F238E27FC236}">
                <a16:creationId xmlns:a16="http://schemas.microsoft.com/office/drawing/2014/main" id="{D39DA1D7-8BAD-43DC-95B8-8D5764107A99}"/>
              </a:ext>
            </a:extLst>
          </p:cNvPr>
          <p:cNvSpPr/>
          <p:nvPr/>
        </p:nvSpPr>
        <p:spPr>
          <a:xfrm>
            <a:off x="6299439" y="2918537"/>
            <a:ext cx="1469571" cy="772886"/>
          </a:xfrm>
          <a:prstGeom prst="round2Diag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dirty="0"/>
              <a:t>OSCs review</a:t>
            </a:r>
            <a:endParaRPr lang="zh-CN" altLang="en-US" dirty="0"/>
          </a:p>
        </p:txBody>
      </p:sp>
      <p:sp>
        <p:nvSpPr>
          <p:cNvPr id="6" name="箭头: 右 5">
            <a:extLst>
              <a:ext uri="{FF2B5EF4-FFF2-40B4-BE49-F238E27FC236}">
                <a16:creationId xmlns:a16="http://schemas.microsoft.com/office/drawing/2014/main" id="{56481FD1-45B7-467C-8A53-0FECF1A5C843}"/>
              </a:ext>
            </a:extLst>
          </p:cNvPr>
          <p:cNvSpPr/>
          <p:nvPr/>
        </p:nvSpPr>
        <p:spPr>
          <a:xfrm>
            <a:off x="7905082" y="3163870"/>
            <a:ext cx="315685" cy="28302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对角圆角 6">
            <a:extLst>
              <a:ext uri="{FF2B5EF4-FFF2-40B4-BE49-F238E27FC236}">
                <a16:creationId xmlns:a16="http://schemas.microsoft.com/office/drawing/2014/main" id="{04B9DD4E-7E02-4BA7-A2C0-13AC407F2D46}"/>
              </a:ext>
            </a:extLst>
          </p:cNvPr>
          <p:cNvSpPr/>
          <p:nvPr/>
        </p:nvSpPr>
        <p:spPr>
          <a:xfrm>
            <a:off x="8356840" y="2917649"/>
            <a:ext cx="1469571" cy="772886"/>
          </a:xfrm>
          <a:prstGeom prst="round2Diag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dirty="0"/>
              <a:t>Identify priorities &amp; potentials</a:t>
            </a:r>
            <a:endParaRPr lang="zh-CN" altLang="en-US" dirty="0"/>
          </a:p>
        </p:txBody>
      </p:sp>
      <p:sp>
        <p:nvSpPr>
          <p:cNvPr id="8" name="矩形: 对角圆角 7">
            <a:extLst>
              <a:ext uri="{FF2B5EF4-FFF2-40B4-BE49-F238E27FC236}">
                <a16:creationId xmlns:a16="http://schemas.microsoft.com/office/drawing/2014/main" id="{DBC0DE04-B32E-4ECF-9486-07CABAE5C805}"/>
              </a:ext>
            </a:extLst>
          </p:cNvPr>
          <p:cNvSpPr/>
          <p:nvPr/>
        </p:nvSpPr>
        <p:spPr>
          <a:xfrm>
            <a:off x="8356840" y="4074410"/>
            <a:ext cx="1469571" cy="772886"/>
          </a:xfrm>
          <a:prstGeom prst="round2Diag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dirty="0"/>
              <a:t>Show case validation</a:t>
            </a:r>
            <a:endParaRPr lang="zh-CN" altLang="en-US" dirty="0"/>
          </a:p>
        </p:txBody>
      </p:sp>
      <p:sp>
        <p:nvSpPr>
          <p:cNvPr id="9" name="矩形: 对角圆角 8">
            <a:extLst>
              <a:ext uri="{FF2B5EF4-FFF2-40B4-BE49-F238E27FC236}">
                <a16:creationId xmlns:a16="http://schemas.microsoft.com/office/drawing/2014/main" id="{3364ACED-396A-463B-8582-AF76332846EB}"/>
              </a:ext>
            </a:extLst>
          </p:cNvPr>
          <p:cNvSpPr/>
          <p:nvPr/>
        </p:nvSpPr>
        <p:spPr>
          <a:xfrm>
            <a:off x="10414241" y="2883926"/>
            <a:ext cx="1469571" cy="772886"/>
          </a:xfrm>
          <a:prstGeom prst="round2Diag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dirty="0"/>
              <a:t>Gap analysis</a:t>
            </a:r>
            <a:endParaRPr lang="zh-CN" altLang="en-US" dirty="0"/>
          </a:p>
        </p:txBody>
      </p:sp>
      <p:sp>
        <p:nvSpPr>
          <p:cNvPr id="10" name="矩形: 对角圆角 9">
            <a:extLst>
              <a:ext uri="{FF2B5EF4-FFF2-40B4-BE49-F238E27FC236}">
                <a16:creationId xmlns:a16="http://schemas.microsoft.com/office/drawing/2014/main" id="{89C13075-1100-491B-B007-2B75E61CE3EA}"/>
              </a:ext>
            </a:extLst>
          </p:cNvPr>
          <p:cNvSpPr/>
          <p:nvPr/>
        </p:nvSpPr>
        <p:spPr>
          <a:xfrm>
            <a:off x="10343485" y="4074410"/>
            <a:ext cx="1469571" cy="772886"/>
          </a:xfrm>
          <a:prstGeom prst="round2Diag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dirty="0"/>
              <a:t>General guidance</a:t>
            </a:r>
            <a:endParaRPr lang="zh-CN" altLang="en-US" dirty="0"/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D92B713E-725B-491E-AE68-5DC8CC625898}"/>
              </a:ext>
            </a:extLst>
          </p:cNvPr>
          <p:cNvSpPr/>
          <p:nvPr/>
        </p:nvSpPr>
        <p:spPr>
          <a:xfrm>
            <a:off x="9962484" y="3188092"/>
            <a:ext cx="315685" cy="28302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对角圆角 11">
            <a:extLst>
              <a:ext uri="{FF2B5EF4-FFF2-40B4-BE49-F238E27FC236}">
                <a16:creationId xmlns:a16="http://schemas.microsoft.com/office/drawing/2014/main" id="{9B3293CE-23BE-4CBA-9DC4-4168E17C0390}"/>
              </a:ext>
            </a:extLst>
          </p:cNvPr>
          <p:cNvSpPr/>
          <p:nvPr/>
        </p:nvSpPr>
        <p:spPr>
          <a:xfrm>
            <a:off x="6370194" y="5153723"/>
            <a:ext cx="1469571" cy="772886"/>
          </a:xfrm>
          <a:prstGeom prst="round2Diag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dirty="0"/>
              <a:t>Partnership</a:t>
            </a:r>
          </a:p>
          <a:p>
            <a:pPr lvl="0"/>
            <a:r>
              <a:rPr lang="en-US" altLang="zh-CN" dirty="0"/>
              <a:t>Comm. Out.</a:t>
            </a:r>
            <a:endParaRPr lang="zh-CN" altLang="en-US" dirty="0"/>
          </a:p>
        </p:txBody>
      </p:sp>
      <p:sp>
        <p:nvSpPr>
          <p:cNvPr id="13" name="箭头: 右 12">
            <a:extLst>
              <a:ext uri="{FF2B5EF4-FFF2-40B4-BE49-F238E27FC236}">
                <a16:creationId xmlns:a16="http://schemas.microsoft.com/office/drawing/2014/main" id="{AF2269F6-1564-4567-A954-13D83CDD2608}"/>
              </a:ext>
            </a:extLst>
          </p:cNvPr>
          <p:cNvSpPr/>
          <p:nvPr/>
        </p:nvSpPr>
        <p:spPr>
          <a:xfrm>
            <a:off x="9927105" y="4321762"/>
            <a:ext cx="315685" cy="28302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箭头: 虚尾 14">
            <a:extLst>
              <a:ext uri="{FF2B5EF4-FFF2-40B4-BE49-F238E27FC236}">
                <a16:creationId xmlns:a16="http://schemas.microsoft.com/office/drawing/2014/main" id="{43D5A4FE-CC5D-4A89-9870-A5691AFDA3B4}"/>
              </a:ext>
            </a:extLst>
          </p:cNvPr>
          <p:cNvSpPr/>
          <p:nvPr/>
        </p:nvSpPr>
        <p:spPr>
          <a:xfrm>
            <a:off x="5798701" y="4247888"/>
            <a:ext cx="434118" cy="395987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: 对角圆角 15">
            <a:extLst>
              <a:ext uri="{FF2B5EF4-FFF2-40B4-BE49-F238E27FC236}">
                <a16:creationId xmlns:a16="http://schemas.microsoft.com/office/drawing/2014/main" id="{377C474B-E6E1-48F0-8376-B44E0156AE74}"/>
              </a:ext>
            </a:extLst>
          </p:cNvPr>
          <p:cNvSpPr/>
          <p:nvPr/>
        </p:nvSpPr>
        <p:spPr>
          <a:xfrm>
            <a:off x="6352317" y="4074410"/>
            <a:ext cx="1469571" cy="772886"/>
          </a:xfrm>
          <a:prstGeom prst="round2Diag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dirty="0"/>
              <a:t>Guidance CBC</a:t>
            </a:r>
            <a:endParaRPr lang="zh-CN" altLang="en-US" dirty="0"/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id="{9E272AAB-B8B5-4EF4-B476-C2A222C0386A}"/>
              </a:ext>
            </a:extLst>
          </p:cNvPr>
          <p:cNvSpPr/>
          <p:nvPr/>
        </p:nvSpPr>
        <p:spPr>
          <a:xfrm>
            <a:off x="7922582" y="4273419"/>
            <a:ext cx="315685" cy="28302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箭头: 虚尾 18">
            <a:extLst>
              <a:ext uri="{FF2B5EF4-FFF2-40B4-BE49-F238E27FC236}">
                <a16:creationId xmlns:a16="http://schemas.microsoft.com/office/drawing/2014/main" id="{DA6150E0-C454-449B-9450-FFC5295D05CA}"/>
              </a:ext>
            </a:extLst>
          </p:cNvPr>
          <p:cNvSpPr/>
          <p:nvPr/>
        </p:nvSpPr>
        <p:spPr>
          <a:xfrm>
            <a:off x="5865321" y="5342172"/>
            <a:ext cx="434118" cy="395987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E6C0C0C-8ABA-42AD-9D3C-F0DDD14EC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312" y="4779701"/>
            <a:ext cx="2647488" cy="229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2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A958E5-C858-4733-9515-7597D5E3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1">
            <a:extLst>
              <a:ext uri="{FF2B5EF4-FFF2-40B4-BE49-F238E27FC236}">
                <a16:creationId xmlns:a16="http://schemas.microsoft.com/office/drawing/2014/main" id="{98CFDDAD-1B86-4E9B-933A-4D0E47FBB387}"/>
              </a:ext>
            </a:extLst>
          </p:cNvPr>
          <p:cNvSpPr txBox="1">
            <a:spLocks/>
          </p:cNvSpPr>
          <p:nvPr/>
        </p:nvSpPr>
        <p:spPr>
          <a:xfrm>
            <a:off x="569133" y="2608748"/>
            <a:ext cx="7231842" cy="321102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rgbClr val="2787E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b="1" kern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800" indent="-285750" fontAlgn="base">
              <a:spcBef>
                <a:spcPts val="0"/>
              </a:spcBef>
            </a:pPr>
            <a:r>
              <a:rPr lang="en-US" altLang="zh-CN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Guiding principles 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enable research facilities to collaborate and support data, services and resources to flow efficiently.</a:t>
            </a:r>
          </a:p>
          <a:p>
            <a:pPr marL="514800" indent="-285750" fontAlgn="base">
              <a:spcBef>
                <a:spcPts val="0"/>
              </a:spcBef>
            </a:pPr>
            <a:r>
              <a:rPr lang="en-US" altLang="zh-CN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Policy framework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based on the agreed principles for international alignment and mappings / crosswalks between policies that focuses on the GOSC testbed and case studies.</a:t>
            </a:r>
          </a:p>
          <a:p>
            <a:pPr marL="514800" indent="-285750" fontAlgn="base">
              <a:spcBef>
                <a:spcPts val="0"/>
              </a:spcBef>
            </a:pPr>
            <a:r>
              <a:rPr lang="en-US" altLang="zh-CN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Interoperability assumptions 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that specify key standards or requirements in policy (in collaboration with other WGs).</a:t>
            </a:r>
          </a:p>
          <a:p>
            <a:pPr marL="514800" indent="-285750" fontAlgn="base">
              <a:spcBef>
                <a:spcPts val="0"/>
              </a:spcBef>
            </a:pPr>
            <a:r>
              <a:rPr lang="en-US" altLang="zh-CN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Policy validation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adjustment in selected case studies.</a:t>
            </a:r>
          </a:p>
          <a:p>
            <a:pPr marL="514800" indent="-285750" fontAlgn="base">
              <a:spcBef>
                <a:spcPts val="0"/>
              </a:spcBef>
            </a:pP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Social network and </a:t>
            </a:r>
            <a:r>
              <a:rPr lang="en-US" altLang="zh-CN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community outreach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co-building a trusted and inclusive environment for open science policy implementation.</a:t>
            </a:r>
            <a:endParaRPr lang="zh-CN" altLang="en-US" sz="18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2F9BF49-D233-4FF5-9CAD-F01DF5AC6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133" y="2193249"/>
            <a:ext cx="2455333" cy="41549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100" b="1" dirty="0">
                <a:solidFill>
                  <a:schemeClr val="bg1"/>
                </a:solidFill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OBJECTIVES</a:t>
            </a:r>
            <a:endParaRPr lang="zh-CN" altLang="en-US" sz="2100" b="1" dirty="0">
              <a:solidFill>
                <a:schemeClr val="bg1"/>
              </a:solidFill>
              <a:latin typeface="Calibri" panose="020F0502020204030204" pitchFamily="34" charset="0"/>
              <a:ea typeface="黑体" pitchFamily="49" charset="-122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4FEBE88-FDA5-40F0-A2F0-89AC00614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7644" y="2180247"/>
            <a:ext cx="3132666" cy="41549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100" b="1" dirty="0">
                <a:solidFill>
                  <a:schemeClr val="bg1"/>
                </a:solidFill>
                <a:ea typeface="黑体" pitchFamily="49" charset="-122"/>
                <a:cs typeface="Hiragino Sans GB W3" charset="-122"/>
              </a:rPr>
              <a:t>DELIVERABLES</a:t>
            </a:r>
            <a:endParaRPr lang="zh-CN" altLang="en-US" sz="2100" b="1" dirty="0">
              <a:solidFill>
                <a:schemeClr val="bg1"/>
              </a:solidFill>
              <a:ea typeface="黑体" pitchFamily="49" charset="-122"/>
              <a:cs typeface="Hiragino Sans GB W3" charset="-122"/>
            </a:endParaRPr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15BC638F-3DB2-4763-81F9-37E64362899C}"/>
              </a:ext>
            </a:extLst>
          </p:cNvPr>
          <p:cNvSpPr txBox="1">
            <a:spLocks/>
          </p:cNvSpPr>
          <p:nvPr/>
        </p:nvSpPr>
        <p:spPr>
          <a:xfrm>
            <a:off x="7947645" y="2608746"/>
            <a:ext cx="4015756" cy="321102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rgbClr val="2787E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b="1" kern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285750" fontAlgn="base">
              <a:spcBef>
                <a:spcPts val="0"/>
              </a:spcBef>
            </a:pP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Essential policy vocabulary and a list of prioritized policy issues;</a:t>
            </a:r>
          </a:p>
          <a:p>
            <a:pPr marL="514350" indent="-285750" fontAlgn="base">
              <a:spcBef>
                <a:spcPts val="0"/>
              </a:spcBef>
            </a:pP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Guiding principles facilitating collaboration on open science clouds; </a:t>
            </a:r>
          </a:p>
          <a:p>
            <a:pPr marL="514350" indent="-285750" fontAlgn="base">
              <a:spcBef>
                <a:spcPts val="0"/>
              </a:spcBef>
            </a:pP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Policy framework for international alignment;</a:t>
            </a:r>
          </a:p>
          <a:p>
            <a:pPr marL="514350" indent="-285750" fontAlgn="base">
              <a:spcBef>
                <a:spcPts val="0"/>
              </a:spcBef>
            </a:pP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Community outreach.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EA723F5-61F0-4599-841D-3EB9465C583E}"/>
              </a:ext>
            </a:extLst>
          </p:cNvPr>
          <p:cNvSpPr txBox="1"/>
          <p:nvPr/>
        </p:nvSpPr>
        <p:spPr>
          <a:xfrm>
            <a:off x="555883" y="1358142"/>
            <a:ext cx="114075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000" rtl="0">
              <a:spcBef>
                <a:spcPts val="0"/>
              </a:spcBef>
              <a:spcAft>
                <a:spcPts val="0"/>
              </a:spcAft>
            </a:pPr>
            <a:r>
              <a:rPr lang="en-US" altLang="zh-CN" sz="1800" i="0" u="none" strike="noStrike" dirty="0">
                <a:solidFill>
                  <a:srgbClr val="000000"/>
                </a:solidFill>
                <a:latin typeface="Arial" panose="020B0604020202020204" pitchFamily="34" charset="0"/>
              </a:rPr>
              <a:t>To explore comprehensive policy gaps and solutions to facilitate the development and demonstration among different activities within the Global Open Science Cloud (GOSC) initiative.</a:t>
            </a:r>
            <a:endParaRPr lang="en-US" altLang="zh-CN" dirty="0"/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1DBBDAE4-D99F-4191-91A1-7E77C16CBBBA}"/>
              </a:ext>
            </a:extLst>
          </p:cNvPr>
          <p:cNvSpPr/>
          <p:nvPr/>
        </p:nvSpPr>
        <p:spPr>
          <a:xfrm>
            <a:off x="7648575" y="3786006"/>
            <a:ext cx="304800" cy="47625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8226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DF7BDD-CBB0-4ABC-B0D9-FAE59FEED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</a:rPr>
              <a:t>TASKS</a:t>
            </a:r>
            <a:endParaRPr lang="zh-CN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72C449-D52F-442B-9E19-910CC74B0BF5}"/>
              </a:ext>
            </a:extLst>
          </p:cNvPr>
          <p:cNvSpPr>
            <a:spLocks noGrp="1"/>
          </p:cNvSpPr>
          <p:nvPr>
            <p:ph type="body" orient="vert" idx="4294967295"/>
          </p:nvPr>
        </p:nvSpPr>
        <p:spPr>
          <a:xfrm>
            <a:off x="1835037" y="1379284"/>
            <a:ext cx="6356134" cy="443884"/>
          </a:xfrm>
        </p:spPr>
        <p:txBody>
          <a:bodyPr>
            <a:normAutofit/>
          </a:bodyPr>
          <a:lstStyle/>
          <a:p>
            <a:pPr marL="457200" fontAlgn="base">
              <a:spcBef>
                <a:spcPts val="0"/>
              </a:spcBef>
            </a:pPr>
            <a:r>
              <a:rPr lang="en-US" altLang="zh-CN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Light-weight terminology review and summary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D5FF99E-7FD1-41E6-BCD2-94213729D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214" y="2425225"/>
            <a:ext cx="2700383" cy="52634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6FA934C-4C53-496E-B80D-405B8FEFF82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5417" y="1288657"/>
            <a:ext cx="746918" cy="75319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E43419F-346F-40F4-8660-DCCCA1E9DA1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41411" y="2158006"/>
            <a:ext cx="996970" cy="996970"/>
          </a:xfrm>
          <a:prstGeom prst="rect">
            <a:avLst/>
          </a:prstGeom>
        </p:spPr>
      </p:pic>
      <p:sp>
        <p:nvSpPr>
          <p:cNvPr id="22" name="内容占位符 2">
            <a:extLst>
              <a:ext uri="{FF2B5EF4-FFF2-40B4-BE49-F238E27FC236}">
                <a16:creationId xmlns:a16="http://schemas.microsoft.com/office/drawing/2014/main" id="{523E5CFC-51C9-4761-A996-D3CA700E1755}"/>
              </a:ext>
            </a:extLst>
          </p:cNvPr>
          <p:cNvSpPr txBox="1">
            <a:spLocks/>
          </p:cNvSpPr>
          <p:nvPr/>
        </p:nvSpPr>
        <p:spPr>
          <a:xfrm>
            <a:off x="1784988" y="3063825"/>
            <a:ext cx="3885507" cy="4438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algn="just" fontAlgn="base">
              <a:spcBef>
                <a:spcPts val="0"/>
              </a:spcBef>
            </a:pP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</a:rPr>
              <a:t>Develop guiding principles </a:t>
            </a:r>
          </a:p>
          <a:p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B733677-9065-4936-A5D6-53D1EDC253B2}"/>
              </a:ext>
            </a:extLst>
          </p:cNvPr>
          <p:cNvSpPr txBox="1"/>
          <p:nvPr/>
        </p:nvSpPr>
        <p:spPr>
          <a:xfrm>
            <a:off x="2055467" y="3936918"/>
            <a:ext cx="657835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</a:rPr>
              <a:t>Provide guidelines and a checklist 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D1B43BBF-7820-48ED-B4CF-18E33D14EF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193" y="2375444"/>
            <a:ext cx="1893696" cy="1049993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70B7093E-BBEA-4559-B8BE-1F0352D6458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094" t="22547" r="13251" b="28830"/>
          <a:stretch/>
        </p:blipFill>
        <p:spPr>
          <a:xfrm>
            <a:off x="7428562" y="2347535"/>
            <a:ext cx="2279069" cy="1049993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80F0297-8672-4B6A-B2CB-4276850AF0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3038" y="3629123"/>
            <a:ext cx="2096266" cy="2776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8D27BDA5-30CE-441D-B9A9-4A7358491BCA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053592" y="3489814"/>
            <a:ext cx="731396" cy="953149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EC1E1E33-6453-45AC-ACB8-59E4FFD6EF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73013" y="3629123"/>
            <a:ext cx="2141570" cy="2776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BD3F6563-12BB-4D54-BB71-929EAF9D7523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1022439" y="4761689"/>
            <a:ext cx="812598" cy="812598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4155CF89-95A9-4EC9-83D4-E34F589D18A1}"/>
              </a:ext>
            </a:extLst>
          </p:cNvPr>
          <p:cNvSpPr txBox="1"/>
          <p:nvPr/>
        </p:nvSpPr>
        <p:spPr>
          <a:xfrm>
            <a:off x="2055467" y="4902009"/>
            <a:ext cx="52594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</a:rPr>
              <a:t>Engagement with case studies/WGs 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CF9211FD-3BA0-4E4B-8343-D7CB039AD346}"/>
              </a:ext>
            </a:extLst>
          </p:cNvPr>
          <p:cNvSpPr txBox="1"/>
          <p:nvPr/>
        </p:nvSpPr>
        <p:spPr>
          <a:xfrm>
            <a:off x="841411" y="5813690"/>
            <a:ext cx="67197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altLang="zh-CN" sz="700" dirty="0">
                <a:latin typeface="Calibri" panose="020F0502020204030204" pitchFamily="34" charset="0"/>
                <a:cs typeface="Calibri" panose="020F0502020204030204" pitchFamily="34" charset="0"/>
                <a:hlinkClick r:id="rId15"/>
              </a:rPr>
              <a:t>https://www.amazon.com/Its-Christmas-David-Shannon/dp/054514311X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CN" sz="700" dirty="0">
                <a:latin typeface="Calibri" panose="020F0502020204030204" pitchFamily="34" charset="0"/>
                <a:cs typeface="Calibri" panose="020F0502020204030204" pitchFamily="34" charset="0"/>
                <a:hlinkClick r:id="rId15"/>
              </a:rPr>
              <a:t>https://www.rd-alliance.org/trust-principles-rda-community-effort</a:t>
            </a:r>
            <a:endParaRPr lang="en-US" altLang="zh-CN" sz="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altLang="zh-CN" sz="700" dirty="0">
                <a:latin typeface="Calibri" panose="020F0502020204030204" pitchFamily="34" charset="0"/>
                <a:cs typeface="Calibri" panose="020F0502020204030204" pitchFamily="34" charset="0"/>
                <a:hlinkClick r:id="rId16"/>
              </a:rPr>
              <a:t>https://www.gida-global.org/care</a:t>
            </a:r>
            <a:endParaRPr lang="en-US" altLang="zh-CN" sz="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altLang="zh-CN" sz="700" dirty="0">
                <a:latin typeface="Calibri" panose="020F0502020204030204" pitchFamily="34" charset="0"/>
                <a:cs typeface="Calibri" panose="020F0502020204030204" pitchFamily="34" charset="0"/>
              </a:rPr>
              <a:t>Carroll, S.R., Garba, I., Figueroa-Rodríguez, O.L., Holbrook, J., Lovett, R., </a:t>
            </a:r>
            <a:r>
              <a:rPr lang="en-US" altLang="zh-CN" sz="700" dirty="0" err="1">
                <a:latin typeface="Calibri" panose="020F0502020204030204" pitchFamily="34" charset="0"/>
                <a:cs typeface="Calibri" panose="020F0502020204030204" pitchFamily="34" charset="0"/>
              </a:rPr>
              <a:t>Materechera</a:t>
            </a:r>
            <a:r>
              <a:rPr lang="en-US" altLang="zh-CN" sz="700" dirty="0">
                <a:latin typeface="Calibri" panose="020F0502020204030204" pitchFamily="34" charset="0"/>
                <a:cs typeface="Calibri" panose="020F0502020204030204" pitchFamily="34" charset="0"/>
              </a:rPr>
              <a:t>, S., Parsons, M., </a:t>
            </a:r>
            <a:r>
              <a:rPr lang="en-US" altLang="zh-CN" sz="700" dirty="0" err="1">
                <a:latin typeface="Calibri" panose="020F0502020204030204" pitchFamily="34" charset="0"/>
                <a:cs typeface="Calibri" panose="020F0502020204030204" pitchFamily="34" charset="0"/>
              </a:rPr>
              <a:t>Raseroka</a:t>
            </a:r>
            <a:r>
              <a:rPr lang="en-US" altLang="zh-CN" sz="700" dirty="0">
                <a:latin typeface="Calibri" panose="020F0502020204030204" pitchFamily="34" charset="0"/>
                <a:cs typeface="Calibri" panose="020F0502020204030204" pitchFamily="34" charset="0"/>
              </a:rPr>
              <a:t>, K., Rodriguez-</a:t>
            </a:r>
            <a:r>
              <a:rPr lang="en-US" altLang="zh-CN" sz="700" dirty="0" err="1">
                <a:latin typeface="Calibri" panose="020F0502020204030204" pitchFamily="34" charset="0"/>
                <a:cs typeface="Calibri" panose="020F0502020204030204" pitchFamily="34" charset="0"/>
              </a:rPr>
              <a:t>Lonebear</a:t>
            </a:r>
            <a:r>
              <a:rPr lang="en-US" altLang="zh-CN" sz="700" dirty="0">
                <a:latin typeface="Calibri" panose="020F0502020204030204" pitchFamily="34" charset="0"/>
                <a:cs typeface="Calibri" panose="020F0502020204030204" pitchFamily="34" charset="0"/>
              </a:rPr>
              <a:t>, D., Rowe, R., Sara, R., Walker, J.D., Anderson, J. and Hudson, M., 2020. The CARE Principles for Indigenous Data Governance. </a:t>
            </a:r>
            <a:r>
              <a:rPr lang="en-US" altLang="zh-CN" sz="700" i="1" dirty="0">
                <a:latin typeface="Calibri" panose="020F0502020204030204" pitchFamily="34" charset="0"/>
                <a:cs typeface="Calibri" panose="020F0502020204030204" pitchFamily="34" charset="0"/>
              </a:rPr>
              <a:t>Data Science Journal</a:t>
            </a:r>
            <a:r>
              <a:rPr lang="en-US" altLang="zh-CN" sz="700" dirty="0">
                <a:latin typeface="Calibri" panose="020F0502020204030204" pitchFamily="34" charset="0"/>
                <a:cs typeface="Calibri" panose="020F0502020204030204" pitchFamily="34" charset="0"/>
              </a:rPr>
              <a:t>, 19(1), p.43. DOI: </a:t>
            </a:r>
            <a:r>
              <a:rPr lang="en-US" altLang="zh-CN" sz="700" dirty="0">
                <a:latin typeface="Calibri" panose="020F0502020204030204" pitchFamily="34" charset="0"/>
                <a:cs typeface="Calibri" panose="020F0502020204030204" pitchFamily="34" charset="0"/>
                <a:hlinkClick r:id="rId17"/>
              </a:rPr>
              <a:t>http://doi.org/10.5334/dsj-2020-043</a:t>
            </a:r>
            <a:endParaRPr lang="en-US" altLang="zh-CN" sz="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altLang="zh-CN" sz="700" dirty="0">
                <a:latin typeface="Calibri" panose="020F0502020204030204" pitchFamily="34" charset="0"/>
                <a:cs typeface="Calibri" panose="020F0502020204030204" pitchFamily="34" charset="0"/>
              </a:rPr>
              <a:t>Wilkinson, M., Dumontier, M., </a:t>
            </a:r>
            <a:r>
              <a:rPr lang="en-US" altLang="zh-CN" sz="700" dirty="0" err="1">
                <a:latin typeface="Calibri" panose="020F0502020204030204" pitchFamily="34" charset="0"/>
                <a:cs typeface="Calibri" panose="020F0502020204030204" pitchFamily="34" charset="0"/>
              </a:rPr>
              <a:t>Aalbersberg</a:t>
            </a:r>
            <a:r>
              <a:rPr lang="en-US" altLang="zh-CN" sz="700" dirty="0">
                <a:latin typeface="Calibri" panose="020F0502020204030204" pitchFamily="34" charset="0"/>
                <a:cs typeface="Calibri" panose="020F0502020204030204" pitchFamily="34" charset="0"/>
              </a:rPr>
              <a:t>, I. </a:t>
            </a:r>
            <a:r>
              <a:rPr lang="en-US" altLang="zh-CN" sz="700" i="1" dirty="0">
                <a:latin typeface="Calibri" panose="020F0502020204030204" pitchFamily="34" charset="0"/>
                <a:cs typeface="Calibri" panose="020F0502020204030204" pitchFamily="34" charset="0"/>
              </a:rPr>
              <a:t>et al.</a:t>
            </a:r>
            <a:r>
              <a:rPr lang="en-US" altLang="zh-CN" sz="700" dirty="0">
                <a:latin typeface="Calibri" panose="020F0502020204030204" pitchFamily="34" charset="0"/>
                <a:cs typeface="Calibri" panose="020F0502020204030204" pitchFamily="34" charset="0"/>
              </a:rPr>
              <a:t> The FAIR Guiding Principles for scientific data management and stewardship. </a:t>
            </a:r>
            <a:r>
              <a:rPr lang="en-US" altLang="zh-CN" sz="700" i="1" dirty="0">
                <a:latin typeface="Calibri" panose="020F0502020204030204" pitchFamily="34" charset="0"/>
                <a:cs typeface="Calibri" panose="020F0502020204030204" pitchFamily="34" charset="0"/>
              </a:rPr>
              <a:t>Sci Data</a:t>
            </a:r>
            <a:r>
              <a:rPr lang="en-US" altLang="zh-CN" sz="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700" b="1" dirty="0">
                <a:latin typeface="Calibri" panose="020F0502020204030204" pitchFamily="34" charset="0"/>
                <a:cs typeface="Calibri" panose="020F0502020204030204" pitchFamily="34" charset="0"/>
              </a:rPr>
              <a:t>3, </a:t>
            </a:r>
            <a:r>
              <a:rPr lang="en-US" altLang="zh-CN" sz="700" dirty="0">
                <a:latin typeface="Calibri" panose="020F0502020204030204" pitchFamily="34" charset="0"/>
                <a:cs typeface="Calibri" panose="020F0502020204030204" pitchFamily="34" charset="0"/>
              </a:rPr>
              <a:t>160018 (2016). </a:t>
            </a:r>
            <a:r>
              <a:rPr lang="en-US" altLang="zh-CN" sz="700" dirty="0">
                <a:latin typeface="Calibri" panose="020F0502020204030204" pitchFamily="34" charset="0"/>
                <a:cs typeface="Calibri" panose="020F0502020204030204" pitchFamily="34" charset="0"/>
                <a:hlinkClick r:id="rId18"/>
              </a:rPr>
              <a:t>https://doi.org/10.1038/sdata.2016.18</a:t>
            </a:r>
            <a:endParaRPr lang="en-US" altLang="zh-CN" sz="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altLang="zh-CN" sz="700" dirty="0">
                <a:latin typeface="Calibri" panose="020F0502020204030204" pitchFamily="34" charset="0"/>
                <a:cs typeface="Calibri" panose="020F0502020204030204" pitchFamily="34" charset="0"/>
              </a:rPr>
              <a:t>Lin, D., Crabtree, J., </a:t>
            </a:r>
            <a:r>
              <a:rPr lang="en-US" altLang="zh-CN" sz="700" dirty="0" err="1">
                <a:latin typeface="Calibri" panose="020F0502020204030204" pitchFamily="34" charset="0"/>
                <a:cs typeface="Calibri" panose="020F0502020204030204" pitchFamily="34" charset="0"/>
              </a:rPr>
              <a:t>Dillo</a:t>
            </a:r>
            <a:r>
              <a:rPr lang="en-US" altLang="zh-CN" sz="700" dirty="0">
                <a:latin typeface="Calibri" panose="020F0502020204030204" pitchFamily="34" charset="0"/>
                <a:cs typeface="Calibri" panose="020F0502020204030204" pitchFamily="34" charset="0"/>
              </a:rPr>
              <a:t>, I. </a:t>
            </a:r>
            <a:r>
              <a:rPr lang="en-US" altLang="zh-CN" sz="700" i="1" dirty="0">
                <a:latin typeface="Calibri" panose="020F0502020204030204" pitchFamily="34" charset="0"/>
                <a:cs typeface="Calibri" panose="020F0502020204030204" pitchFamily="34" charset="0"/>
              </a:rPr>
              <a:t>et al.</a:t>
            </a:r>
            <a:r>
              <a:rPr lang="en-US" altLang="zh-CN" sz="700" dirty="0">
                <a:latin typeface="Calibri" panose="020F0502020204030204" pitchFamily="34" charset="0"/>
                <a:cs typeface="Calibri" panose="020F0502020204030204" pitchFamily="34" charset="0"/>
              </a:rPr>
              <a:t> The TRUST Principles for digital repositories. </a:t>
            </a:r>
            <a:r>
              <a:rPr lang="en-US" altLang="zh-CN" sz="700" i="1" dirty="0">
                <a:latin typeface="Calibri" panose="020F0502020204030204" pitchFamily="34" charset="0"/>
                <a:cs typeface="Calibri" panose="020F0502020204030204" pitchFamily="34" charset="0"/>
              </a:rPr>
              <a:t>Sci Data</a:t>
            </a:r>
            <a:r>
              <a:rPr lang="en-US" altLang="zh-CN" sz="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700" b="1" dirty="0">
                <a:latin typeface="Calibri" panose="020F0502020204030204" pitchFamily="34" charset="0"/>
                <a:cs typeface="Calibri" panose="020F0502020204030204" pitchFamily="34" charset="0"/>
              </a:rPr>
              <a:t>7, </a:t>
            </a:r>
            <a:r>
              <a:rPr lang="en-US" altLang="zh-CN" sz="700" dirty="0">
                <a:latin typeface="Calibri" panose="020F0502020204030204" pitchFamily="34" charset="0"/>
                <a:cs typeface="Calibri" panose="020F0502020204030204" pitchFamily="34" charset="0"/>
              </a:rPr>
              <a:t>144 (2020). https://doi.org/10.1038/s41597-020-0486-7</a:t>
            </a:r>
            <a:endParaRPr lang="zh-CN" alt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C10546C6-82DC-4BB4-AE45-DFCFAACA1C8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31694" y="280442"/>
            <a:ext cx="2577698" cy="216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0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2" grpId="0"/>
      <p:bldP spid="24" grpId="0"/>
      <p:bldP spid="41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78A712-BCA1-487F-B188-A79CA1D9D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900" y="1"/>
            <a:ext cx="8470900" cy="1147762"/>
          </a:xfrm>
        </p:spPr>
        <p:txBody>
          <a:bodyPr/>
          <a:lstStyle/>
          <a:p>
            <a:pPr algn="ctr"/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Acknowledgement</a:t>
            </a:r>
            <a:endParaRPr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EE76B3-0726-4C00-B14C-9EAA409E6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037" y="1694820"/>
            <a:ext cx="10113036" cy="3152775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CODATA, CNIC,CAS,</a:t>
            </a:r>
            <a:r>
              <a:rPr lang="zh-CN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and the GOSC Initiative Policy and Legal WG members</a:t>
            </a:r>
          </a:p>
          <a:p>
            <a:pPr lvl="1"/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Co-chairs: Mark Leggott, Sarah Jones, Michelle Barker, Lili Zhang</a:t>
            </a:r>
          </a:p>
          <a:p>
            <a:pPr lvl="1"/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37 members (updated by Sep.14)</a:t>
            </a:r>
          </a:p>
          <a:p>
            <a:pPr lvl="1"/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zh-CN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member meeting (Nov.9/10, TBC)</a:t>
            </a:r>
          </a:p>
          <a:p>
            <a:r>
              <a:rPr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 up to join us </a:t>
            </a: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at:</a:t>
            </a:r>
          </a:p>
          <a:p>
            <a:pPr marL="457200" lvl="1" indent="0">
              <a:buNone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https://codata.org/initiatives/decadal-programme2/global-open-science-cloud/sign-up-for-gosc-groups-and-studies/</a:t>
            </a:r>
          </a:p>
          <a:p>
            <a:pPr marL="457200" lvl="1" indent="0">
              <a:buNone/>
            </a:pPr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022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78A712-BCA1-487F-B188-A79CA1D9D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900" y="1"/>
            <a:ext cx="8470900" cy="1147762"/>
          </a:xfrm>
        </p:spPr>
        <p:txBody>
          <a:bodyPr/>
          <a:lstStyle/>
          <a:p>
            <a:pPr algn="ctr"/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Upcoming events</a:t>
            </a:r>
            <a:endParaRPr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EE76B3-0726-4C00-B14C-9EAA409E6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037" y="1694820"/>
            <a:ext cx="10113036" cy="3152775"/>
          </a:xfrm>
        </p:spPr>
        <p:txBody>
          <a:bodyPr>
            <a:normAutofit/>
          </a:bodyPr>
          <a:lstStyle/>
          <a:p>
            <a:pPr marL="914400" fontAlgn="base">
              <a:spcBef>
                <a:spcPts val="0"/>
              </a:spcBef>
            </a:pPr>
            <a:r>
              <a:rPr lang="en-US" altLang="zh-CN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Co-chairs meeting/ Monthly member meeting</a:t>
            </a:r>
          </a:p>
          <a:p>
            <a:pPr marL="914400" fontAlgn="base">
              <a:spcBef>
                <a:spcPts val="0"/>
              </a:spcBef>
            </a:pPr>
            <a:r>
              <a:rPr lang="en-US" altLang="zh-CN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SciDataCon</a:t>
            </a:r>
            <a:r>
              <a:rPr lang="en-US" altLang="zh-CN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GOSC WG/CS (Oct. 27) </a:t>
            </a:r>
            <a:endParaRPr lang="en-US" altLang="zh-CN" sz="2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fontAlgn="base">
              <a:spcBef>
                <a:spcPts val="0"/>
              </a:spcBef>
            </a:pPr>
            <a:r>
              <a:rPr lang="en-US" altLang="zh-CN" sz="2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International Data Week 2022, 20 - 23 June 2022. Hybrid, online and in Seoul. </a:t>
            </a:r>
          </a:p>
          <a:p>
            <a:pPr marL="914400" fontAlgn="base">
              <a:spcBef>
                <a:spcPts val="0"/>
              </a:spcBef>
            </a:pPr>
            <a:r>
              <a:rPr lang="en-US" altLang="zh-CN" sz="2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First International Symposium on Open Science Clouds, </a:t>
            </a:r>
            <a:r>
              <a:rPr lang="zh-CN" altLang="en-US" sz="2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（</a:t>
            </a:r>
            <a:r>
              <a:rPr lang="en-US" altLang="zh-CN" sz="2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r>
              <a:rPr lang="en-US" altLang="zh-CN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CN" alt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TBC).</a:t>
            </a:r>
          </a:p>
          <a:p>
            <a:pPr marL="914400" fontAlgn="base">
              <a:spcBef>
                <a:spcPts val="0"/>
              </a:spcBef>
            </a:pPr>
            <a:r>
              <a:rPr lang="en-US" altLang="zh-CN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FDO Conference and the FAIR Convergence Symposium, 24 - 28 October, 2022 (exact days TBC). Leiden.</a:t>
            </a:r>
          </a:p>
          <a:p>
            <a:pPr marL="457200" lvl="1" indent="0">
              <a:buNone/>
            </a:pPr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61B1DB2-6D9B-4C52-8563-946538AC1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294" y="6248777"/>
            <a:ext cx="2687273" cy="60922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187562D-FF4E-4496-A80D-FB8956C52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8777"/>
            <a:ext cx="3842158" cy="609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5F0FF7B-BC6E-43B5-B4F6-0218E399DE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55" t="5617" r="13928" b="57391"/>
          <a:stretch/>
        </p:blipFill>
        <p:spPr>
          <a:xfrm>
            <a:off x="3968318" y="6248778"/>
            <a:ext cx="2760955" cy="60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0DA33087-AF68-4B92-826F-0B24D309A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4E821B-2E5E-4ABE-B1F1-E5D40FE84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08299"/>
            <a:ext cx="10515600" cy="3268663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altLang="zh-CN" sz="4400" b="1" dirty="0"/>
              <a:t>Thanks for your attention</a:t>
            </a:r>
            <a:r>
              <a:rPr lang="zh-CN" altLang="en-US" sz="4400" b="1" dirty="0"/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1496601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807</Words>
  <Application>Microsoft Office PowerPoint</Application>
  <PresentationFormat>宽屏</PresentationFormat>
  <Paragraphs>87</Paragraphs>
  <Slides>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等线</vt:lpstr>
      <vt:lpstr>等线 Light</vt:lpstr>
      <vt:lpstr>Microsoft YaHei</vt:lpstr>
      <vt:lpstr>Microsoft YaHei</vt:lpstr>
      <vt:lpstr>Arial</vt:lpstr>
      <vt:lpstr>Calibri</vt:lpstr>
      <vt:lpstr>Edwardian Script ITC</vt:lpstr>
      <vt:lpstr>Office 主题​​</vt:lpstr>
      <vt:lpstr>1_Office 主题​​</vt:lpstr>
      <vt:lpstr>GOSC Initiative Policy and Legal WG</vt:lpstr>
      <vt:lpstr>GOSC challenges</vt:lpstr>
      <vt:lpstr>Mission &amp; Approach</vt:lpstr>
      <vt:lpstr>PowerPoint 演示文稿</vt:lpstr>
      <vt:lpstr>TASKS</vt:lpstr>
      <vt:lpstr>Acknowledgement</vt:lpstr>
      <vt:lpstr>Upcoming events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zzz</dc:creator>
  <cp:lastModifiedBy>张丽丽</cp:lastModifiedBy>
  <cp:revision>55</cp:revision>
  <dcterms:created xsi:type="dcterms:W3CDTF">2021-10-20T14:31:30Z</dcterms:created>
  <dcterms:modified xsi:type="dcterms:W3CDTF">2021-10-22T12:22:16Z</dcterms:modified>
</cp:coreProperties>
</file>