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507" r:id="rId3"/>
    <p:sldId id="268" r:id="rId4"/>
    <p:sldId id="271" r:id="rId5"/>
    <p:sldId id="264" r:id="rId6"/>
    <p:sldId id="272" r:id="rId7"/>
    <p:sldId id="265" r:id="rId8"/>
    <p:sldId id="274" r:id="rId9"/>
    <p:sldId id="270" r:id="rId10"/>
    <p:sldId id="261" r:id="rId11"/>
    <p:sldId id="273" r:id="rId12"/>
    <p:sldId id="26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aEtOemqrt6WMCpwAShk3++01vg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Uhlir" initials="" lastIdx="11" clrIdx="0"/>
  <p:cmAuthor id="1" name="ll z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D1D564-B980-4A38-A8C4-C27E2AEDD2F2}">
  <a:tblStyle styleId="{C4D1D564-B980-4A38-A8C4-C27E2AEDD2F2}" styleName="Table_0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等线"/>
          <a:ea typeface="等线"/>
          <a:cs typeface="等线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等线"/>
          <a:ea typeface="等线"/>
          <a:cs typeface="等线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等线"/>
          <a:ea typeface="等线"/>
          <a:cs typeface="等线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等线"/>
          <a:ea typeface="等线"/>
          <a:cs typeface="等线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70" autoAdjust="0"/>
  </p:normalViewPr>
  <p:slideViewPr>
    <p:cSldViewPr snapToGrid="0">
      <p:cViewPr varScale="1">
        <p:scale>
          <a:sx n="62" d="100"/>
          <a:sy n="62" d="100"/>
        </p:scale>
        <p:origin x="7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95A07-656C-43A1-B47D-B224E46CC6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2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https://ec.europa.eu/eurostat/statistics-explained/index.php?title=SDG_13_-_Climate_action&amp;oldid=439560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838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140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23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787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5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244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44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22D37-C3D0-49BE-95B8-760E0F6C4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41EC4E-EFCC-40F1-8F04-089781DF3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52E53A-2D07-4059-9CEC-CA6E04FC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BE2A6-6EFA-49A1-9F83-EBADDEFC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C1FB59-D987-474B-AD5A-F1A4E6B7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32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F41A3-B7DA-4307-88AB-BDC82289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5F8419-2980-4DA6-9E52-F2A10426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D7A3DC-B9AF-445E-B7F2-9151624D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DE7DE9-152C-4DE5-B92D-FD7A5975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424426-0B2E-4C29-83E0-1B7DA244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30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A0966-3DB0-44EB-A2A0-00503A9C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8C179E-C882-4BCF-8EFD-DB0E5D91C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33A2B2-E38B-42D7-A8B9-24D16FAF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F95571-673B-4A5A-AD44-EFC10E95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600625-9DEA-4027-9A17-378BBF2E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457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E8FCF-9E2B-4CE6-AD4B-52C57878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9A83C-6BDF-4B94-95B1-F8075A011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75B861-90CC-430C-86B0-2B8A37FB5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3733EE-8968-4D07-A531-A9862F9A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97866F-CC05-49DE-BBA2-6F7BB64C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284B7D-1A70-457F-BD0E-AF0D08BE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59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751E98-C837-4132-95E9-5FC0EA6A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CCE777-87C4-45BA-8CDE-B02B30CA7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7BF648-40E2-401D-9F4D-78DB85A7A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DD970D-B314-47C1-AB09-C6517748F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5044C1D-47DF-441A-9532-E23821A9F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D4D930-D9C8-48FF-B17C-EEC8CB0D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054009-DBE5-481C-9C8B-1EEEDE0F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3D7048F-10A5-4A47-A88F-884BC05A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74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DF252-7B16-4EFB-8183-BF1ED9405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748" y="412261"/>
            <a:ext cx="9322904" cy="628788"/>
          </a:xfr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D7F39E-D78B-404D-9F31-02FBD29E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07A28A-A73B-4D01-955A-489D41B9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0CC809-5F0A-4339-9483-9F373132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275924-390F-4010-97F1-1262420C729F}"/>
              </a:ext>
            </a:extLst>
          </p:cNvPr>
          <p:cNvCxnSpPr>
            <a:cxnSpLocks/>
          </p:cNvCxnSpPr>
          <p:nvPr userDrawn="1"/>
        </p:nvCxnSpPr>
        <p:spPr>
          <a:xfrm>
            <a:off x="2653748" y="1162878"/>
            <a:ext cx="953825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B75987-6311-4BCE-BF4E-72F9C3D3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0049EB-1D85-484A-B443-310E149F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D5922E-01ED-4F51-AC7E-0913B2E0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761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63085-F4E1-4076-B8A2-6D539DFD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2CC0D3-543F-4591-876E-79F2B7F9A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E07A99-BA5B-433D-AB87-5CDBF994C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264BD1-6A1F-4FCB-B6B9-01777AB6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B46BA7-6FEB-4D3F-9AFC-09AD0E0B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2086FD-16E4-40A6-A629-345B6A2D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1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AA099-8366-4C2F-BD9D-B8CAFF90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D464B5-8FAF-4B78-8DFE-980C5F169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968B7D-A4A5-4005-9F39-9635E5CB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BDF136-7E77-4A47-94B3-5AD35C10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BB066-F291-4811-B574-A6851F2A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84EF0-91FC-4245-8221-BE414ABB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964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13906-1220-4249-A5C6-99761FC1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03C316-0303-4CFD-8E80-CE57C7FC2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957F6D-A056-4B49-AB79-76C1AA20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01CCF2-B3A8-413E-A55E-EC761A2A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4FC046-0D28-40F6-9085-CAD40559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56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159A237-0213-4552-87CA-CC16A77FF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301F86-2ADE-4D9C-9D75-6B11F6452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42D0D7-96CE-43D0-ADC3-015FAD1C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D9083E-835B-45E7-85BA-EC20B3EF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3DD232-9368-4665-94FB-A10D59FD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29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743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AF1B51-27ED-4DA1-AA47-CE3C3A97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BCC7BF-8083-43DB-B9BB-615F2104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0E6312-A8DD-4148-B754-B146D36A6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4A7B-256B-4138-9133-E0FDED79C8D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26BC5E-7E11-4C2D-890B-560FF61E0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3278BC-6C78-4A5D-90F7-A2AEDF651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B395-AF4B-43F7-A99F-9CEF0C946A0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8" descr="CDT_logo-sub_blue@3x-100.jpg">
            <a:extLst>
              <a:ext uri="{FF2B5EF4-FFF2-40B4-BE49-F238E27FC236}">
                <a16:creationId xmlns:a16="http://schemas.microsoft.com/office/drawing/2014/main" id="{9B1F84BB-73CE-4FA3-A413-1922448E682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574" y="82778"/>
            <a:ext cx="2591250" cy="11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4830" y="1760272"/>
            <a:ext cx="8078638" cy="1470025"/>
          </a:xfrm>
        </p:spPr>
        <p:txBody>
          <a:bodyPr anchor="ctr">
            <a:no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GOSC Initiative SDG-13 Case Study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8242" y="3869917"/>
            <a:ext cx="6967244" cy="1752600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 Dr. ZHANG Lili (CNIC,CAS)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Behalf of the SDG-13 CS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Oct. 2021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cc-b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085" y="6064667"/>
            <a:ext cx="2177915" cy="762000"/>
          </a:xfrm>
          <a:prstGeom prst="rect">
            <a:avLst/>
          </a:prstGeom>
        </p:spPr>
      </p:pic>
      <p:pic>
        <p:nvPicPr>
          <p:cNvPr id="8" name="Picture 7" descr="ISC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22517"/>
            <a:ext cx="3757361" cy="1235483"/>
          </a:xfrm>
          <a:prstGeom prst="rect">
            <a:avLst/>
          </a:prstGeom>
        </p:spPr>
      </p:pic>
      <p:pic>
        <p:nvPicPr>
          <p:cNvPr id="9" name="Picture 8" descr="CDT_logo-sub_blue@3x-1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4" y="82778"/>
            <a:ext cx="2591250" cy="1140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78A712-BCA1-487F-B188-A79CA1D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900" y="1"/>
            <a:ext cx="8470900" cy="1147762"/>
          </a:xfrm>
        </p:spPr>
        <p:txBody>
          <a:bodyPr/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Acknowledgement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EE76B3-0726-4C00-B14C-9EAA409E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37" y="1694820"/>
            <a:ext cx="5596963" cy="315277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CODATA,CNIC,CAS,</a:t>
            </a:r>
            <a:r>
              <a:rPr lang="zh-CN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and the GOSC Initiative SDG-13 CS</a:t>
            </a:r>
          </a:p>
          <a:p>
            <a:pPr lvl="1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Co-chairs: Prof JIA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Gensuo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Monthip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Sriratana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Bapon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Fakhruddin</a:t>
            </a:r>
          </a:p>
          <a:p>
            <a:pPr lvl="1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36 members (updated by Sep.1)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B2513D-116C-4F67-9A34-3B708C6A3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7" b="5525"/>
          <a:stretch/>
        </p:blipFill>
        <p:spPr>
          <a:xfrm>
            <a:off x="6096000" y="1694820"/>
            <a:ext cx="4851400" cy="30410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89B7B6-91D8-4421-8018-DDC40060ADBC}"/>
              </a:ext>
            </a:extLst>
          </p:cNvPr>
          <p:cNvSpPr txBox="1"/>
          <p:nvPr/>
        </p:nvSpPr>
        <p:spPr>
          <a:xfrm>
            <a:off x="499037" y="4903812"/>
            <a:ext cx="11311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Welcome for more international alignment!</a:t>
            </a:r>
          </a:p>
        </p:txBody>
      </p:sp>
    </p:spTree>
    <p:extLst>
      <p:ext uri="{BB962C8B-B14F-4D97-AF65-F5344CB8AC3E}">
        <p14:creationId xmlns:p14="http://schemas.microsoft.com/office/powerpoint/2010/main" val="67002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DA33087-AF68-4B92-826F-0B24D309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4E821B-2E5E-4ABE-B1F1-E5D40FE8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8299"/>
            <a:ext cx="10515600" cy="32686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altLang="zh-CN" sz="4400" b="1" dirty="0"/>
              <a:t>Thanks for your attention</a:t>
            </a:r>
            <a:r>
              <a:rPr lang="zh-CN" altLang="en-US" sz="4400" b="1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49660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6F2ED-BC29-4B83-9571-8CD1A045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96" y="159646"/>
            <a:ext cx="8569503" cy="937120"/>
          </a:xfrm>
        </p:spPr>
        <p:txBody>
          <a:bodyPr/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About the story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585AD1-820F-4ABA-BFD6-7EB3C46C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242" y="1378820"/>
            <a:ext cx="3176756" cy="4351338"/>
          </a:xfrm>
        </p:spPr>
        <p:txBody>
          <a:bodyPr>
            <a:noAutofit/>
          </a:bodyPr>
          <a:lstStyle/>
          <a:p>
            <a:pPr marL="114300" indent="0" algn="l" rtl="0">
              <a:buNone/>
            </a:pPr>
            <a:r>
              <a:rPr lang="en-US" altLang="zh-CN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SDG-13 research challenges to tackle:</a:t>
            </a:r>
          </a:p>
          <a:p>
            <a:pPr algn="l" rtl="0"/>
            <a:r>
              <a:rPr lang="en-US" altLang="zh-CN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Data scale</a:t>
            </a:r>
          </a:p>
          <a:p>
            <a:pPr algn="l" rtl="0"/>
            <a:r>
              <a:rPr lang="en-US" altLang="zh-CN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Data quality - high precision&amp; real-time</a:t>
            </a:r>
          </a:p>
          <a:p>
            <a:pPr algn="l" rtl="0"/>
            <a:r>
              <a:rPr lang="en-US" altLang="zh-CN" sz="2000" dirty="0">
                <a:solidFill>
                  <a:srgbClr val="333333"/>
                </a:solidFill>
                <a:latin typeface="Arial" panose="020B0604020202020204" pitchFamily="34" charset="0"/>
              </a:rPr>
              <a:t>Distributed platforms with cloud services on demand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algn="l" rtl="0"/>
            <a:r>
              <a:rPr lang="en-US" altLang="zh-CN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International </a:t>
            </a:r>
            <a:r>
              <a:rPr lang="en-US" altLang="zh-CN" sz="2000" dirty="0">
                <a:solidFill>
                  <a:srgbClr val="333333"/>
                </a:solidFill>
                <a:latin typeface="Arial" panose="020B0604020202020204" pitchFamily="34" charset="0"/>
              </a:rPr>
              <a:t>alignment and effective ways to support decision making in disaster mitigation and long-term/short-term climate prediction.</a:t>
            </a:r>
            <a:endParaRPr lang="en-US" altLang="zh-C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431E40B-7654-4586-AE18-3251F1601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0" r="4171"/>
          <a:stretch/>
        </p:blipFill>
        <p:spPr>
          <a:xfrm>
            <a:off x="2" y="1335683"/>
            <a:ext cx="5435028" cy="479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D1C186C-F75F-4578-9FDF-942FB8A84D81}"/>
              </a:ext>
            </a:extLst>
          </p:cNvPr>
          <p:cNvSpPr txBox="1"/>
          <p:nvPr/>
        </p:nvSpPr>
        <p:spPr>
          <a:xfrm>
            <a:off x="161054" y="6485116"/>
            <a:ext cx="2807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https://www.unep.org/es/node/2031</a:t>
            </a:r>
            <a:endParaRPr lang="zh-CN" altLang="en-US" sz="10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96CC0E8-B16A-4298-AB69-6FBE9BAF9E4B}"/>
              </a:ext>
            </a:extLst>
          </p:cNvPr>
          <p:cNvGrpSpPr/>
          <p:nvPr/>
        </p:nvGrpSpPr>
        <p:grpSpPr>
          <a:xfrm>
            <a:off x="5556698" y="1335683"/>
            <a:ext cx="3667234" cy="5492153"/>
            <a:chOff x="5556698" y="1335683"/>
            <a:chExt cx="3667234" cy="549215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3ED9DB9-4B20-4895-8314-FA1A989EF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79" t="5844" r="10716" b="11855"/>
            <a:stretch/>
          </p:blipFill>
          <p:spPr>
            <a:xfrm>
              <a:off x="5587003" y="1335683"/>
              <a:ext cx="3397934" cy="48866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9C497CB-FDC3-4949-B468-AB02AB2691BD}"/>
                </a:ext>
              </a:extLst>
            </p:cNvPr>
            <p:cNvSpPr txBox="1"/>
            <p:nvPr/>
          </p:nvSpPr>
          <p:spPr>
            <a:xfrm>
              <a:off x="5597277" y="6427726"/>
              <a:ext cx="36266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dirty="0"/>
                <a:t>https://public.wmo.int/en/media/news/climate-action-central-sustainable-development-goals</a:t>
              </a:r>
              <a:endParaRPr lang="zh-CN" altLang="en-US" sz="10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F4AC0D3-D7DC-45CB-B71E-43708403B995}"/>
                </a:ext>
              </a:extLst>
            </p:cNvPr>
            <p:cNvSpPr txBox="1"/>
            <p:nvPr/>
          </p:nvSpPr>
          <p:spPr>
            <a:xfrm>
              <a:off x="5556698" y="6109720"/>
              <a:ext cx="36434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World Meteorological Organization</a:t>
              </a:r>
              <a:endParaRPr lang="zh-CN" altLang="en-US" sz="1600" b="1" dirty="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9617FE5-D9A7-4908-9FCA-3AF0F236871D}"/>
              </a:ext>
            </a:extLst>
          </p:cNvPr>
          <p:cNvSpPr txBox="1"/>
          <p:nvPr/>
        </p:nvSpPr>
        <p:spPr>
          <a:xfrm>
            <a:off x="161054" y="6167110"/>
            <a:ext cx="3643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UN Environmental Program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344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17D0E-C981-4513-882A-5CF263BB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762" y="15807"/>
            <a:ext cx="8498037" cy="1184030"/>
          </a:xfrm>
        </p:spPr>
        <p:txBody>
          <a:bodyPr/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The landscape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F5C514-00C8-4EE1-9E2A-1345F34C0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Google Shape;236;p9">
            <a:extLst>
              <a:ext uri="{FF2B5EF4-FFF2-40B4-BE49-F238E27FC236}">
                <a16:creationId xmlns:a16="http://schemas.microsoft.com/office/drawing/2014/main" id="{906E1943-8A09-40AA-9A2E-6617D3C9AEAD}"/>
              </a:ext>
            </a:extLst>
          </p:cNvPr>
          <p:cNvSpPr txBox="1"/>
          <p:nvPr/>
        </p:nvSpPr>
        <p:spPr>
          <a:xfrm>
            <a:off x="838199" y="1465520"/>
            <a:ext cx="107566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SDG-13 for climate change and natural disasters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37;p9">
            <a:extLst>
              <a:ext uri="{FF2B5EF4-FFF2-40B4-BE49-F238E27FC236}">
                <a16:creationId xmlns:a16="http://schemas.microsoft.com/office/drawing/2014/main" id="{C1965AED-1721-4894-9798-A2F149F4CC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1383" y="5027781"/>
            <a:ext cx="3520238" cy="15670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238;p9">
            <a:extLst>
              <a:ext uri="{FF2B5EF4-FFF2-40B4-BE49-F238E27FC236}">
                <a16:creationId xmlns:a16="http://schemas.microsoft.com/office/drawing/2014/main" id="{4C9FD664-50CB-4067-9915-E26DA264F717}"/>
              </a:ext>
            </a:extLst>
          </p:cNvPr>
          <p:cNvGrpSpPr/>
          <p:nvPr/>
        </p:nvGrpSpPr>
        <p:grpSpPr>
          <a:xfrm>
            <a:off x="523783" y="4999655"/>
            <a:ext cx="2752182" cy="1595184"/>
            <a:chOff x="5279232" y="1556792"/>
            <a:chExt cx="6912768" cy="4032448"/>
          </a:xfrm>
        </p:grpSpPr>
        <p:pic>
          <p:nvPicPr>
            <p:cNvPr id="8" name="Google Shape;239;p9" descr="图片包含 电子产品, 监视器, 计算机, 室内&#10;&#10;自动生成的说明">
              <a:extLst>
                <a:ext uri="{FF2B5EF4-FFF2-40B4-BE49-F238E27FC236}">
                  <a16:creationId xmlns:a16="http://schemas.microsoft.com/office/drawing/2014/main" id="{653C7542-CEAE-4EE9-81E0-E209E3F5B32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9232" y="1556792"/>
              <a:ext cx="6912768" cy="4032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40;p9">
              <a:extLst>
                <a:ext uri="{FF2B5EF4-FFF2-40B4-BE49-F238E27FC236}">
                  <a16:creationId xmlns:a16="http://schemas.microsoft.com/office/drawing/2014/main" id="{C0EB4BE3-2863-4BDF-AD30-A3B55B66CE3B}"/>
                </a:ext>
              </a:extLst>
            </p:cNvPr>
            <p:cNvSpPr/>
            <p:nvPr/>
          </p:nvSpPr>
          <p:spPr>
            <a:xfrm>
              <a:off x="6168008" y="1988840"/>
              <a:ext cx="4968552" cy="309634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241;p9">
            <a:extLst>
              <a:ext uri="{FF2B5EF4-FFF2-40B4-BE49-F238E27FC236}">
                <a16:creationId xmlns:a16="http://schemas.microsoft.com/office/drawing/2014/main" id="{4D59C691-C205-44E5-961D-F76D587239B1}"/>
              </a:ext>
            </a:extLst>
          </p:cNvPr>
          <p:cNvSpPr/>
          <p:nvPr/>
        </p:nvSpPr>
        <p:spPr>
          <a:xfrm>
            <a:off x="430821" y="4462722"/>
            <a:ext cx="30364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Microsoft Yahei"/>
              <a:buNone/>
            </a:pPr>
            <a:r>
              <a:rPr lang="en-US" sz="2000" b="1" dirty="0">
                <a:solidFill>
                  <a:srgbClr val="000099"/>
                </a:solidFill>
                <a:latin typeface="Microsoft Yahei"/>
                <a:ea typeface="Microsoft Yahei"/>
                <a:sym typeface="Microsoft Yahei"/>
              </a:rPr>
              <a:t>Explore distributed research resources</a:t>
            </a:r>
            <a:endParaRPr dirty="0"/>
          </a:p>
        </p:txBody>
      </p:sp>
      <p:sp>
        <p:nvSpPr>
          <p:cNvPr id="11" name="Google Shape;242;p9">
            <a:extLst>
              <a:ext uri="{FF2B5EF4-FFF2-40B4-BE49-F238E27FC236}">
                <a16:creationId xmlns:a16="http://schemas.microsoft.com/office/drawing/2014/main" id="{4EA164F3-D2EB-4F69-AA3C-CFC46DB6BE31}"/>
              </a:ext>
            </a:extLst>
          </p:cNvPr>
          <p:cNvSpPr/>
          <p:nvPr/>
        </p:nvSpPr>
        <p:spPr>
          <a:xfrm>
            <a:off x="3919939" y="4601939"/>
            <a:ext cx="41520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Microsoft Yahei"/>
              <a:buNone/>
            </a:pPr>
            <a:r>
              <a:rPr lang="en-US" sz="2000" b="1" i="0" u="none" strike="noStrike" cap="none" dirty="0">
                <a:solidFill>
                  <a:srgbClr val="0000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Sharing of data and algorithm </a:t>
            </a:r>
            <a:endParaRPr dirty="0"/>
          </a:p>
        </p:txBody>
      </p:sp>
      <p:sp>
        <p:nvSpPr>
          <p:cNvPr id="12" name="Google Shape;243;p9">
            <a:extLst>
              <a:ext uri="{FF2B5EF4-FFF2-40B4-BE49-F238E27FC236}">
                <a16:creationId xmlns:a16="http://schemas.microsoft.com/office/drawing/2014/main" id="{F4413328-7DBC-4604-8225-E7C0C29F5B51}"/>
              </a:ext>
            </a:extLst>
          </p:cNvPr>
          <p:cNvSpPr/>
          <p:nvPr/>
        </p:nvSpPr>
        <p:spPr>
          <a:xfrm>
            <a:off x="7931811" y="5496696"/>
            <a:ext cx="339802" cy="45967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44;p9">
            <a:extLst>
              <a:ext uri="{FF2B5EF4-FFF2-40B4-BE49-F238E27FC236}">
                <a16:creationId xmlns:a16="http://schemas.microsoft.com/office/drawing/2014/main" id="{186C6E32-368C-40FB-917C-53AFE3926447}"/>
              </a:ext>
            </a:extLst>
          </p:cNvPr>
          <p:cNvSpPr/>
          <p:nvPr/>
        </p:nvSpPr>
        <p:spPr>
          <a:xfrm>
            <a:off x="3365145" y="5436252"/>
            <a:ext cx="339802" cy="45967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245;p9">
            <a:extLst>
              <a:ext uri="{FF2B5EF4-FFF2-40B4-BE49-F238E27FC236}">
                <a16:creationId xmlns:a16="http://schemas.microsoft.com/office/drawing/2014/main" id="{BA90EAE8-FAF1-4FBB-9743-D524E21E2BF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16011" y="4982009"/>
            <a:ext cx="2752183" cy="168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46;p9">
            <a:extLst>
              <a:ext uri="{FF2B5EF4-FFF2-40B4-BE49-F238E27FC236}">
                <a16:creationId xmlns:a16="http://schemas.microsoft.com/office/drawing/2014/main" id="{BAB2D87A-CC1F-4311-9F82-740FFB4BEDDD}"/>
              </a:ext>
            </a:extLst>
          </p:cNvPr>
          <p:cNvSpPr txBox="1"/>
          <p:nvPr/>
        </p:nvSpPr>
        <p:spPr>
          <a:xfrm>
            <a:off x="838200" y="2069166"/>
            <a:ext cx="1097906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Case Study concentrates on the UN Sustainable Development Goal, SDG-13, with focuses on climate change and natural disasters, especially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and spatial patterns of climate change; collection and sharing of research data on extreme climates and disasters; short-term forecasting and seasonal prediction of climate disasters, and monitoring and assessment of natural disasters.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seek other SDG-13, climate change and disaster risk reduction related initiatives to join us.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47;p9">
            <a:extLst>
              <a:ext uri="{FF2B5EF4-FFF2-40B4-BE49-F238E27FC236}">
                <a16:creationId xmlns:a16="http://schemas.microsoft.com/office/drawing/2014/main" id="{646E0CCD-74E7-4298-90C2-DCE544D16FE4}"/>
              </a:ext>
            </a:extLst>
          </p:cNvPr>
          <p:cNvSpPr/>
          <p:nvPr/>
        </p:nvSpPr>
        <p:spPr>
          <a:xfrm>
            <a:off x="8072038" y="4565497"/>
            <a:ext cx="41520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Microsoft Yahei"/>
              <a:buNone/>
            </a:pPr>
            <a:r>
              <a:rPr lang="en-US" sz="2000" b="1" i="0" u="none" strike="noStrike" cap="none" dirty="0">
                <a:solidFill>
                  <a:srgbClr val="00009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Research &amp; Decision making</a:t>
            </a:r>
            <a:endParaRPr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DCA1B48-E620-4CD4-8153-D0DD291C7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6903" y="5231848"/>
            <a:ext cx="1154554" cy="115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5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2732926" y="1"/>
            <a:ext cx="8620874" cy="117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Objective &amp; deliverables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Google Shape;91;p2">
            <a:extLst>
              <a:ext uri="{FF2B5EF4-FFF2-40B4-BE49-F238E27FC236}">
                <a16:creationId xmlns:a16="http://schemas.microsoft.com/office/drawing/2014/main" id="{4A0954E5-530E-496D-BEDF-D827D163E8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33591"/>
            <a:ext cx="10515600" cy="454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77800" indent="0">
              <a:spcBef>
                <a:spcPts val="0"/>
              </a:spcBef>
              <a:buSzPts val="2800"/>
              <a:buNone/>
            </a:pPr>
            <a:r>
              <a:rPr lang="en-US" altLang="zh-CN" sz="41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Objective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</a:t>
            </a:r>
            <a:r>
              <a:rPr lang="en-US" altLang="zh-CN" sz="26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study the large-scale patterns and heterogeneity of climate change and natural disasters</a:t>
            </a:r>
            <a:r>
              <a:rPr lang="en-US" altLang="zh-CN" sz="2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such as fire, drought, flooding, supported by the GOSC testbed; </a:t>
            </a:r>
          </a:p>
          <a:p>
            <a:pPr lvl="1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</a:t>
            </a:r>
            <a:r>
              <a:rPr lang="en-US" altLang="zh-CN" sz="26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explore the causes and frequency of regional extreme climate and related natural disasters</a:t>
            </a:r>
            <a:r>
              <a:rPr lang="en-US" altLang="zh-CN" sz="2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providing science-based support for disaster mitigation. 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</a:t>
            </a:r>
            <a:r>
              <a:rPr lang="en-US" altLang="zh-CN" sz="26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validate the maturity of cloud federation techniques </a:t>
            </a:r>
            <a:r>
              <a:rPr lang="en-US" altLang="zh-CN" sz="2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provided by the GOSC testbed.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100" b="1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Deliverables</a:t>
            </a:r>
            <a:endParaRPr lang="en-US" altLang="zh-CN" sz="2600" b="0" i="0" u="non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Metadata and database federation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Collaborative data computing and processing toolkits and a resources-centric platform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Exploration of cloud federation techniques supporting on-demand data processing and analysis for SDG-13. </a:t>
            </a:r>
          </a:p>
          <a:p>
            <a:pPr marL="571500" lvl="1" indent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9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88DCE1-2345-4A5D-B6E5-5EBF8F9E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102" y="0"/>
            <a:ext cx="7407669" cy="1196976"/>
          </a:xfrm>
        </p:spPr>
        <p:txBody>
          <a:bodyPr/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Key issues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928CB-AC16-442A-B162-2F8EE4C4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94" y="1654139"/>
            <a:ext cx="5569307" cy="4522824"/>
          </a:xfrm>
        </p:spPr>
        <p:txBody>
          <a:bodyPr/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SDG-13 Data and policy interoperability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Data may be collected from different sources (regions, themes, types, models, algorithms) .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Decision making calls for large-scale of data fusion.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1F162A5-9AE2-4B4E-A1C6-4D0886C48F4D}"/>
              </a:ext>
            </a:extLst>
          </p:cNvPr>
          <p:cNvCxnSpPr>
            <a:cxnSpLocks/>
          </p:cNvCxnSpPr>
          <p:nvPr/>
        </p:nvCxnSpPr>
        <p:spPr>
          <a:xfrm>
            <a:off x="6096000" y="1485900"/>
            <a:ext cx="0" cy="5372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D137E48-F8BA-4239-A398-822A95DE7AB9}"/>
              </a:ext>
            </a:extLst>
          </p:cNvPr>
          <p:cNvSpPr txBox="1">
            <a:spLocks/>
          </p:cNvSpPr>
          <p:nvPr/>
        </p:nvSpPr>
        <p:spPr>
          <a:xfrm>
            <a:off x="6235700" y="1504950"/>
            <a:ext cx="55693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Technical interoperability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Openness and connectivity between platforms/ systems/ research environments for cloud services.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Robust and sustained supports for research and decision making within institutional, regional, national and international scope.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AF7262-9CE4-4DAA-875F-EB1516A9D650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4"/>
          <a:srcRect r="1903" b="6740"/>
          <a:stretch>
            <a:fillRect/>
          </a:stretch>
        </p:blipFill>
        <p:spPr>
          <a:xfrm>
            <a:off x="6345896" y="5353051"/>
            <a:ext cx="1506122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543AFD-A900-4413-82B1-AAC864396A5B}"/>
              </a:ext>
            </a:extLst>
          </p:cNvPr>
          <p:cNvPicPr/>
          <p:nvPr/>
        </p:nvPicPr>
        <p:blipFill>
          <a:blip r:embed="rId5"/>
          <a:srcRect r="2646" b="6290"/>
          <a:stretch>
            <a:fillRect/>
          </a:stretch>
        </p:blipFill>
        <p:spPr>
          <a:xfrm>
            <a:off x="7857032" y="5353050"/>
            <a:ext cx="1444177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E8B784-4F22-4412-BDF0-B86A0E44519E}"/>
              </a:ext>
            </a:extLst>
          </p:cNvPr>
          <p:cNvPicPr/>
          <p:nvPr/>
        </p:nvPicPr>
        <p:blipFill>
          <a:blip r:embed="rId6"/>
          <a:srcRect l="16021" t="-313" r="2965" b="6861"/>
          <a:stretch>
            <a:fillRect/>
          </a:stretch>
        </p:blipFill>
        <p:spPr>
          <a:xfrm>
            <a:off x="9316988" y="5353050"/>
            <a:ext cx="1210751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5D1BEED-FEA6-4CB6-8ADA-945E59CC91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45" y="5227638"/>
            <a:ext cx="5392360" cy="12573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3532AA6-5A8B-41D8-AD12-E43FD9FB5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2038" y="4922802"/>
            <a:ext cx="1210753" cy="20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2">
            <a:extLst>
              <a:ext uri="{FF2B5EF4-FFF2-40B4-BE49-F238E27FC236}">
                <a16:creationId xmlns:a16="http://schemas.microsoft.com/office/drawing/2014/main" id="{4A0954E5-530E-496D-BEDF-D827D163E8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en-US" altLang="zh-CN" sz="35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 </a:t>
            </a:r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an) </a:t>
            </a:r>
            <a:r>
              <a:rPr lang="en-US" altLang="zh-CN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integrated professional database(s)</a:t>
            </a:r>
            <a:r>
              <a:rPr lang="en-US" altLang="zh-CN" sz="2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climate change, extreme climate, and natural disasters that demonstrates the feasibility of developing and using data focused on this area of research supported by the GOSC testbed;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 a </a:t>
            </a:r>
            <a:r>
              <a:rPr lang="en-US" altLang="zh-CN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dynamic monitoring and risk assessment model system </a:t>
            </a: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 GOSC context;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Achieve high-precision comprehensive assessment and seasonal prediction on the temporal changes and spatial patterns </a:t>
            </a:r>
            <a:r>
              <a:rPr lang="en-US" altLang="zh-CN" sz="22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zh-CN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extreme climate events and natural disasters in a GOSC platform</a:t>
            </a: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 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lang="en-US" altLang="zh-CN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international alignment </a:t>
            </a: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potential partners;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en-US" altLang="zh-CN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Monthly work meetings, regular science communication, training and other social activities for better impacts.</a:t>
            </a:r>
          </a:p>
          <a:p>
            <a:pPr marL="1143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F65FDE3-E983-4BBE-BB1D-1CFCE17E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72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01155-006C-4B92-997E-D05768B1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E90DAD-4E98-4242-A98F-FB42E8073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Schedule 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2021.7-2022.3, Southeast Asian natural disaster screening and climate prediction platform demo.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2022.4-2022.9, detailed plan for international alignment for policy/data/technical interoperability.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2022.10-2023.3, Southeast Asian natural disaster screening and climate prediction platform v1.0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2023.4-2023.9</a:t>
            </a:r>
          </a:p>
          <a:p>
            <a:pPr lvl="1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natural disaster screening and climate prediction platform v2.0</a:t>
            </a:r>
          </a:p>
          <a:p>
            <a:pPr lvl="1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international alignment, with a specific focus on the Global South, in Africa as well as in other geographical areas.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009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B7D67-BC14-4948-BC92-76AABAD2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96" y="0"/>
            <a:ext cx="8569503" cy="1253448"/>
          </a:xfrm>
        </p:spPr>
        <p:txBody>
          <a:bodyPr/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Preliminary Work</a:t>
            </a:r>
            <a:endParaRPr lang="zh-CN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B84C51-3A43-48E0-8C0B-8FDF5F51E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86E368-CEAB-4AAB-A2EB-966B019BF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1" t="7561" r="1826"/>
          <a:stretch/>
        </p:blipFill>
        <p:spPr>
          <a:xfrm>
            <a:off x="666107" y="1690688"/>
            <a:ext cx="10859785" cy="54324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24BE37A-F70C-4316-BDC6-EF4476688735}"/>
              </a:ext>
            </a:extLst>
          </p:cNvPr>
          <p:cNvSpPr txBox="1"/>
          <p:nvPr/>
        </p:nvSpPr>
        <p:spPr>
          <a:xfrm>
            <a:off x="576654" y="1326425"/>
            <a:ext cx="4905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The Southeast Asian case in progress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328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/>
            <a:r>
              <a:rPr lang="en-US" b="1" dirty="0">
                <a:sym typeface="Calibri"/>
              </a:rPr>
              <a:t>Next steps</a:t>
            </a:r>
            <a:endParaRPr b="1" dirty="0">
              <a:sym typeface="Calibri"/>
            </a:endParaRPr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838200" y="971700"/>
            <a:ext cx="107196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 fontAlgn="base">
              <a:spcBef>
                <a:spcPts val="0"/>
              </a:spcBef>
            </a:pPr>
            <a:endParaRPr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indent="-215265">
              <a:buSzPct val="100000"/>
            </a:pPr>
            <a:r>
              <a:rPr lang="en-US" altLang="zh-CN" b="1" dirty="0"/>
              <a:t>Further events</a:t>
            </a:r>
          </a:p>
          <a:p>
            <a:pPr marL="914400" fontAlgn="base">
              <a:spcBef>
                <a:spcPts val="0"/>
              </a:spcBef>
            </a:pPr>
            <a:r>
              <a:rPr lang="en-US" altLang="zh-CN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SciDataCon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 GOSC WG/CS (Oct. 27) </a:t>
            </a:r>
            <a:endParaRPr lang="en-US" altLang="zh-CN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14400" fontAlgn="base">
              <a:spcBef>
                <a:spcPts val="0"/>
              </a:spcBef>
            </a:pP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International Data Week 2022, 20 - 23 June 2022. Hybrid, online and in Seoul. </a:t>
            </a:r>
          </a:p>
          <a:p>
            <a:pPr marL="914400" fontAlgn="base">
              <a:spcBef>
                <a:spcPts val="0"/>
              </a:spcBef>
            </a:pP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FDO Conference and the FAIR Convergence Symposium, 24 - 28 October, 2022 (exact days TBC). Leiden.</a:t>
            </a:r>
          </a:p>
          <a:p>
            <a:pPr marL="914400" fontAlgn="base">
              <a:spcBef>
                <a:spcPts val="0"/>
              </a:spcBef>
            </a:pP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 International Symposium on Open Science Clouds, </a:t>
            </a:r>
            <a:r>
              <a:rPr lang="zh-CN" alt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2022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TBC).</a:t>
            </a:r>
          </a:p>
          <a:p>
            <a:pPr marL="914400" fontAlgn="base">
              <a:spcBef>
                <a:spcPts val="0"/>
              </a:spcBef>
            </a:pPr>
            <a:endParaRPr lang="en-US" sz="2000" b="1" dirty="0"/>
          </a:p>
          <a:p>
            <a:pPr marL="228600" indent="-215265">
              <a:buSzPct val="100000"/>
            </a:pPr>
            <a:r>
              <a:rPr lang="en-US" b="1" dirty="0"/>
              <a:t>Call for international alignment and c</a:t>
            </a:r>
            <a:r>
              <a:rPr lang="en-US" altLang="zh-CN" b="1" dirty="0"/>
              <a:t>ommunity outreach</a:t>
            </a:r>
          </a:p>
          <a:p>
            <a:pPr marL="685800" lvl="1" indent="-215265">
              <a:buSzPct val="100000"/>
            </a:pPr>
            <a:r>
              <a:rPr lang="en-US" altLang="zh-CN" b="1" dirty="0"/>
              <a:t>Sign up for SDG13 CS!</a:t>
            </a:r>
          </a:p>
          <a:p>
            <a:pPr marL="1143000" lvl="2" indent="-215265">
              <a:buSzPct val="100000"/>
            </a:pPr>
            <a:r>
              <a:rPr lang="en-US" altLang="zh-CN" sz="1800" dirty="0"/>
              <a:t>https://codata.org/initiatives/decadal-programme2/global-open-science-cloud/sign-up-for-gosc-groups-and-studies/</a:t>
            </a:r>
          </a:p>
          <a:p>
            <a:pPr marL="1143000" lvl="2" indent="-215265">
              <a:buSzPct val="100000"/>
            </a:pPr>
            <a:endParaRPr lang="en-US" altLang="zh-CN" sz="1800" b="1" dirty="0"/>
          </a:p>
          <a:p>
            <a:pPr marL="1143000" lvl="2" indent="-215265">
              <a:buSzPct val="100000"/>
            </a:pPr>
            <a:endParaRPr lang="en-US" altLang="zh-CN" sz="1800" b="1" dirty="0"/>
          </a:p>
          <a:p>
            <a:pPr marL="1143000" lvl="2" indent="-215265">
              <a:buSzPct val="100000"/>
            </a:pPr>
            <a:endParaRPr lang="en-US" altLang="zh-CN" sz="1800" b="1" dirty="0"/>
          </a:p>
          <a:p>
            <a:pPr marL="1143000" lvl="2" indent="-215265">
              <a:buSzPct val="100000"/>
            </a:pPr>
            <a:endParaRPr lang="en-US" altLang="zh-CN" sz="16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35,&quot;width&quot;:14400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724</Words>
  <Application>Microsoft Office PowerPoint</Application>
  <PresentationFormat>宽屏</PresentationFormat>
  <Paragraphs>75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Microsoft Yahei</vt:lpstr>
      <vt:lpstr>Arial</vt:lpstr>
      <vt:lpstr>Calibri</vt:lpstr>
      <vt:lpstr>Office 主题​​</vt:lpstr>
      <vt:lpstr>1_Office 主题​​</vt:lpstr>
      <vt:lpstr>GOSC Initiative SDG-13 Case Study</vt:lpstr>
      <vt:lpstr>About the story</vt:lpstr>
      <vt:lpstr>The landscape</vt:lpstr>
      <vt:lpstr>Objective &amp; deliverables</vt:lpstr>
      <vt:lpstr>Key issues</vt:lpstr>
      <vt:lpstr>PowerPoint 演示文稿</vt:lpstr>
      <vt:lpstr>PowerPoint 演示文稿</vt:lpstr>
      <vt:lpstr>Preliminary Work</vt:lpstr>
      <vt:lpstr>Next steps</vt:lpstr>
      <vt:lpstr>Acknowledgement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SDG 13 Case Study</dc:title>
  <dc:creator>zzz</dc:creator>
  <cp:lastModifiedBy>张丽丽</cp:lastModifiedBy>
  <cp:revision>72</cp:revision>
  <dcterms:created xsi:type="dcterms:W3CDTF">2021-07-16T04:56:04Z</dcterms:created>
  <dcterms:modified xsi:type="dcterms:W3CDTF">2021-10-22T09:01:06Z</dcterms:modified>
</cp:coreProperties>
</file>