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79" r:id="rId7"/>
    <p:sldId id="278" r:id="rId8"/>
    <p:sldId id="281" r:id="rId9"/>
    <p:sldId id="5190" r:id="rId10"/>
    <p:sldId id="5184" r:id="rId11"/>
    <p:sldId id="5187" r:id="rId12"/>
    <p:sldId id="5191" r:id="rId13"/>
    <p:sldId id="5188" r:id="rId14"/>
    <p:sldId id="5192" r:id="rId15"/>
    <p:sldId id="518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8"/>
    <a:srgbClr val="D78824"/>
    <a:srgbClr val="0000FF"/>
    <a:srgbClr val="FF0000"/>
    <a:srgbClr val="FF6400"/>
    <a:srgbClr val="228B22"/>
    <a:srgbClr val="A020F6"/>
    <a:srgbClr val="636569"/>
    <a:srgbClr val="715091"/>
    <a:srgbClr val="176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A3B55-2A76-43E3-AAF4-36CC786980BF}" v="454" dt="2021-10-20T09:30:19.410"/>
    <p1510:client id="{3FA8CB34-7F48-4C18-9075-DD4F64746F8D}" v="11" dt="2021-10-20T09:36:22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742" autoAdjust="0"/>
  </p:normalViewPr>
  <p:slideViewPr>
    <p:cSldViewPr snapToGrid="0" showGuides="1">
      <p:cViewPr varScale="1">
        <p:scale>
          <a:sx n="111" d="100"/>
          <a:sy n="111" d="100"/>
        </p:scale>
        <p:origin x="2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na Baskharoun" userId="46d21041-7f6b-4d79-9b95-8887dba4ea2a" providerId="ADAL" clId="{3FA8CB34-7F48-4C18-9075-DD4F64746F8D}"/>
    <pc:docChg chg="modSld">
      <pc:chgData name="Yona Baskharoun" userId="46d21041-7f6b-4d79-9b95-8887dba4ea2a" providerId="ADAL" clId="{3FA8CB34-7F48-4C18-9075-DD4F64746F8D}" dt="2021-10-20T09:36:22.190" v="10" actId="1076"/>
      <pc:docMkLst>
        <pc:docMk/>
      </pc:docMkLst>
      <pc:sldChg chg="delSp modSp">
        <pc:chgData name="Yona Baskharoun" userId="46d21041-7f6b-4d79-9b95-8887dba4ea2a" providerId="ADAL" clId="{3FA8CB34-7F48-4C18-9075-DD4F64746F8D}" dt="2021-10-20T09:36:22.190" v="10" actId="1076"/>
        <pc:sldMkLst>
          <pc:docMk/>
          <pc:sldMk cId="842495750" sldId="5192"/>
        </pc:sldMkLst>
        <pc:picChg chg="del">
          <ac:chgData name="Yona Baskharoun" userId="46d21041-7f6b-4d79-9b95-8887dba4ea2a" providerId="ADAL" clId="{3FA8CB34-7F48-4C18-9075-DD4F64746F8D}" dt="2021-10-20T09:36:03.419" v="2" actId="478"/>
          <ac:picMkLst>
            <pc:docMk/>
            <pc:sldMk cId="842495750" sldId="5192"/>
            <ac:picMk id="1028" creationId="{F92B3B50-C1CC-480D-829B-01286DCE86FA}"/>
          </ac:picMkLst>
        </pc:picChg>
        <pc:picChg chg="mod">
          <ac:chgData name="Yona Baskharoun" userId="46d21041-7f6b-4d79-9b95-8887dba4ea2a" providerId="ADAL" clId="{3FA8CB34-7F48-4C18-9075-DD4F64746F8D}" dt="2021-10-20T09:36:06.126" v="4" actId="1076"/>
          <ac:picMkLst>
            <pc:docMk/>
            <pc:sldMk cId="842495750" sldId="5192"/>
            <ac:picMk id="1030" creationId="{FC5FA021-9A5D-4702-9CB2-46CAE784266F}"/>
          </ac:picMkLst>
        </pc:picChg>
        <pc:picChg chg="mod">
          <ac:chgData name="Yona Baskharoun" userId="46d21041-7f6b-4d79-9b95-8887dba4ea2a" providerId="ADAL" clId="{3FA8CB34-7F48-4C18-9075-DD4F64746F8D}" dt="2021-10-20T09:36:11.915" v="7" actId="1076"/>
          <ac:picMkLst>
            <pc:docMk/>
            <pc:sldMk cId="842495750" sldId="5192"/>
            <ac:picMk id="1032" creationId="{A22681AC-600D-44E9-B85F-DDD0E66FFDAD}"/>
          </ac:picMkLst>
        </pc:picChg>
        <pc:picChg chg="mod">
          <ac:chgData name="Yona Baskharoun" userId="46d21041-7f6b-4d79-9b95-8887dba4ea2a" providerId="ADAL" clId="{3FA8CB34-7F48-4C18-9075-DD4F64746F8D}" dt="2021-10-20T09:35:57.870" v="0" actId="1076"/>
          <ac:picMkLst>
            <pc:docMk/>
            <pc:sldMk cId="842495750" sldId="5192"/>
            <ac:picMk id="1034" creationId="{9A27C027-5BC3-4BBF-BD50-330493EFC896}"/>
          </ac:picMkLst>
        </pc:picChg>
        <pc:picChg chg="mod">
          <ac:chgData name="Yona Baskharoun" userId="46d21041-7f6b-4d79-9b95-8887dba4ea2a" providerId="ADAL" clId="{3FA8CB34-7F48-4C18-9075-DD4F64746F8D}" dt="2021-10-20T09:36:18.925" v="9" actId="1076"/>
          <ac:picMkLst>
            <pc:docMk/>
            <pc:sldMk cId="842495750" sldId="5192"/>
            <ac:picMk id="1040" creationId="{D6C4D5BA-4084-4968-B51D-B3BF41F01CAE}"/>
          </ac:picMkLst>
        </pc:picChg>
        <pc:picChg chg="mod">
          <ac:chgData name="Yona Baskharoun" userId="46d21041-7f6b-4d79-9b95-8887dba4ea2a" providerId="ADAL" clId="{3FA8CB34-7F48-4C18-9075-DD4F64746F8D}" dt="2021-10-20T09:35:59.643" v="1" actId="1076"/>
          <ac:picMkLst>
            <pc:docMk/>
            <pc:sldMk cId="842495750" sldId="5192"/>
            <ac:picMk id="1046" creationId="{4B7D2838-DC06-4F3D-8C3C-A6A781EF1A6F}"/>
          </ac:picMkLst>
        </pc:picChg>
        <pc:picChg chg="mod">
          <ac:chgData name="Yona Baskharoun" userId="46d21041-7f6b-4d79-9b95-8887dba4ea2a" providerId="ADAL" clId="{3FA8CB34-7F48-4C18-9075-DD4F64746F8D}" dt="2021-10-20T09:36:14.298" v="8" actId="1076"/>
          <ac:picMkLst>
            <pc:docMk/>
            <pc:sldMk cId="842495750" sldId="5192"/>
            <ac:picMk id="1048" creationId="{37E970A0-A87F-4ECA-994E-DD0CB46C4739}"/>
          </ac:picMkLst>
        </pc:picChg>
        <pc:picChg chg="mod">
          <ac:chgData name="Yona Baskharoun" userId="46d21041-7f6b-4d79-9b95-8887dba4ea2a" providerId="ADAL" clId="{3FA8CB34-7F48-4C18-9075-DD4F64746F8D}" dt="2021-10-20T09:36:07.143" v="5" actId="1076"/>
          <ac:picMkLst>
            <pc:docMk/>
            <pc:sldMk cId="842495750" sldId="5192"/>
            <ac:picMk id="1050" creationId="{E3AC9F1E-61C8-4926-8092-A4C622A1A0E9}"/>
          </ac:picMkLst>
        </pc:picChg>
        <pc:picChg chg="mod">
          <ac:chgData name="Yona Baskharoun" userId="46d21041-7f6b-4d79-9b95-8887dba4ea2a" providerId="ADAL" clId="{3FA8CB34-7F48-4C18-9075-DD4F64746F8D}" dt="2021-10-20T09:36:22.190" v="10" actId="1076"/>
          <ac:picMkLst>
            <pc:docMk/>
            <pc:sldMk cId="842495750" sldId="5192"/>
            <ac:picMk id="1054" creationId="{0B77C58D-266C-4CCB-9662-6295453A8331}"/>
          </ac:picMkLst>
        </pc:picChg>
      </pc:sldChg>
    </pc:docChg>
  </pc:docChgLst>
  <pc:docChgLst>
    <pc:chgData name="Shubo Chakrabarti" userId="2a892cae-11eb-46bf-baf0-92a8da9c9a4c" providerId="ADAL" clId="{3DCA3B55-2A76-43E3-AAF4-36CC786980BF}"/>
    <pc:docChg chg="custSel addSld delSld modSld">
      <pc:chgData name="Shubo Chakrabarti" userId="2a892cae-11eb-46bf-baf0-92a8da9c9a4c" providerId="ADAL" clId="{3DCA3B55-2A76-43E3-AAF4-36CC786980BF}" dt="2021-10-20T11:59:26.935" v="635" actId="47"/>
      <pc:docMkLst>
        <pc:docMk/>
      </pc:docMkLst>
      <pc:sldChg chg="mod modShow">
        <pc:chgData name="Shubo Chakrabarti" userId="2a892cae-11eb-46bf-baf0-92a8da9c9a4c" providerId="ADAL" clId="{3DCA3B55-2A76-43E3-AAF4-36CC786980BF}" dt="2021-10-15T09:22:49.290" v="0" actId="729"/>
        <pc:sldMkLst>
          <pc:docMk/>
          <pc:sldMk cId="2574554720" sldId="280"/>
        </pc:sldMkLst>
      </pc:sldChg>
      <pc:sldChg chg="del">
        <pc:chgData name="Shubo Chakrabarti" userId="2a892cae-11eb-46bf-baf0-92a8da9c9a4c" providerId="ADAL" clId="{3DCA3B55-2A76-43E3-AAF4-36CC786980BF}" dt="2021-10-20T11:59:26.935" v="635" actId="47"/>
        <pc:sldMkLst>
          <pc:docMk/>
          <pc:sldMk cId="81756151" sldId="5185"/>
        </pc:sldMkLst>
      </pc:sldChg>
      <pc:sldChg chg="addSp modSp mod modAnim">
        <pc:chgData name="Shubo Chakrabarti" userId="2a892cae-11eb-46bf-baf0-92a8da9c9a4c" providerId="ADAL" clId="{3DCA3B55-2A76-43E3-AAF4-36CC786980BF}" dt="2021-10-20T09:29:04.928" v="633" actId="115"/>
        <pc:sldMkLst>
          <pc:docMk/>
          <pc:sldMk cId="1523218269" sldId="5188"/>
        </pc:sldMkLst>
        <pc:spChg chg="mod">
          <ac:chgData name="Shubo Chakrabarti" userId="2a892cae-11eb-46bf-baf0-92a8da9c9a4c" providerId="ADAL" clId="{3DCA3B55-2A76-43E3-AAF4-36CC786980BF}" dt="2021-10-15T09:25:52.440" v="96" actId="20577"/>
          <ac:spMkLst>
            <pc:docMk/>
            <pc:sldMk cId="1523218269" sldId="5188"/>
            <ac:spMk id="5" creationId="{4AAEF86F-7B5B-4D86-98A9-D612BF45259E}"/>
          </ac:spMkLst>
        </pc:spChg>
        <pc:spChg chg="mod">
          <ac:chgData name="Shubo Chakrabarti" userId="2a892cae-11eb-46bf-baf0-92a8da9c9a4c" providerId="ADAL" clId="{3DCA3B55-2A76-43E3-AAF4-36CC786980BF}" dt="2021-10-15T09:24:11.784" v="29" actId="1037"/>
          <ac:spMkLst>
            <pc:docMk/>
            <pc:sldMk cId="1523218269" sldId="5188"/>
            <ac:spMk id="8" creationId="{9EF2D358-6AEB-4AF0-8F61-924065DAEC08}"/>
          </ac:spMkLst>
        </pc:spChg>
        <pc:spChg chg="add mod">
          <ac:chgData name="Shubo Chakrabarti" userId="2a892cae-11eb-46bf-baf0-92a8da9c9a4c" providerId="ADAL" clId="{3DCA3B55-2A76-43E3-AAF4-36CC786980BF}" dt="2021-10-20T09:29:04.928" v="633" actId="115"/>
          <ac:spMkLst>
            <pc:docMk/>
            <pc:sldMk cId="1523218269" sldId="5188"/>
            <ac:spMk id="12" creationId="{56304DC4-6A61-44A2-98A6-EA28832F4624}"/>
          </ac:spMkLst>
        </pc:spChg>
        <pc:picChg chg="mod">
          <ac:chgData name="Shubo Chakrabarti" userId="2a892cae-11eb-46bf-baf0-92a8da9c9a4c" providerId="ADAL" clId="{3DCA3B55-2A76-43E3-AAF4-36CC786980BF}" dt="2021-10-15T09:24:06.342" v="28" actId="1076"/>
          <ac:picMkLst>
            <pc:docMk/>
            <pc:sldMk cId="1523218269" sldId="5188"/>
            <ac:picMk id="1026" creationId="{03C47E2B-68BC-4C35-BC78-FC6707470C9E}"/>
          </ac:picMkLst>
        </pc:picChg>
      </pc:sldChg>
      <pc:sldChg chg="addSp modSp mod">
        <pc:chgData name="Shubo Chakrabarti" userId="2a892cae-11eb-46bf-baf0-92a8da9c9a4c" providerId="ADAL" clId="{3DCA3B55-2A76-43E3-AAF4-36CC786980BF}" dt="2021-10-20T09:26:25.559" v="381" actId="113"/>
        <pc:sldMkLst>
          <pc:docMk/>
          <pc:sldMk cId="995941840" sldId="5189"/>
        </pc:sldMkLst>
        <pc:spChg chg="mod">
          <ac:chgData name="Shubo Chakrabarti" userId="2a892cae-11eb-46bf-baf0-92a8da9c9a4c" providerId="ADAL" clId="{3DCA3B55-2A76-43E3-AAF4-36CC786980BF}" dt="2021-10-20T09:26:25.559" v="381" actId="113"/>
          <ac:spMkLst>
            <pc:docMk/>
            <pc:sldMk cId="995941840" sldId="5189"/>
            <ac:spMk id="3" creationId="{F3C16080-D2AA-4D18-AE54-27D267C21A38}"/>
          </ac:spMkLst>
        </pc:spChg>
        <pc:spChg chg="add mod">
          <ac:chgData name="Shubo Chakrabarti" userId="2a892cae-11eb-46bf-baf0-92a8da9c9a4c" providerId="ADAL" clId="{3DCA3B55-2A76-43E3-AAF4-36CC786980BF}" dt="2021-10-20T09:25:15.349" v="352" actId="20577"/>
          <ac:spMkLst>
            <pc:docMk/>
            <pc:sldMk cId="995941840" sldId="5189"/>
            <ac:spMk id="10" creationId="{F67006F2-CCB0-454E-AE70-4B129747E249}"/>
          </ac:spMkLst>
        </pc:spChg>
        <pc:spChg chg="mod">
          <ac:chgData name="Shubo Chakrabarti" userId="2a892cae-11eb-46bf-baf0-92a8da9c9a4c" providerId="ADAL" clId="{3DCA3B55-2A76-43E3-AAF4-36CC786980BF}" dt="2021-10-20T09:19:21.380" v="259" actId="1076"/>
          <ac:spMkLst>
            <pc:docMk/>
            <pc:sldMk cId="995941840" sldId="5189"/>
            <ac:spMk id="11" creationId="{68801025-AF1C-42F6-9561-8C145AFA7221}"/>
          </ac:spMkLst>
        </pc:spChg>
        <pc:spChg chg="add mod">
          <ac:chgData name="Shubo Chakrabarti" userId="2a892cae-11eb-46bf-baf0-92a8da9c9a4c" providerId="ADAL" clId="{3DCA3B55-2A76-43E3-AAF4-36CC786980BF}" dt="2021-10-20T09:26:04.440" v="374" actId="20577"/>
          <ac:spMkLst>
            <pc:docMk/>
            <pc:sldMk cId="995941840" sldId="5189"/>
            <ac:spMk id="12" creationId="{7FF713FE-4F84-4EA0-BD4F-EDF95C9CF7B1}"/>
          </ac:spMkLst>
        </pc:spChg>
        <pc:spChg chg="mod">
          <ac:chgData name="Shubo Chakrabarti" userId="2a892cae-11eb-46bf-baf0-92a8da9c9a4c" providerId="ADAL" clId="{3DCA3B55-2A76-43E3-AAF4-36CC786980BF}" dt="2021-10-20T09:19:21.380" v="259" actId="1076"/>
          <ac:spMkLst>
            <pc:docMk/>
            <pc:sldMk cId="995941840" sldId="5189"/>
            <ac:spMk id="13" creationId="{5CECA127-7B57-4D1A-B5E1-9B3C7CDD2D4E}"/>
          </ac:spMkLst>
        </pc:spChg>
        <pc:picChg chg="add mod">
          <ac:chgData name="Shubo Chakrabarti" userId="2a892cae-11eb-46bf-baf0-92a8da9c9a4c" providerId="ADAL" clId="{3DCA3B55-2A76-43E3-AAF4-36CC786980BF}" dt="2021-10-20T09:23:39.702" v="300" actId="1076"/>
          <ac:picMkLst>
            <pc:docMk/>
            <pc:sldMk cId="995941840" sldId="5189"/>
            <ac:picMk id="4" creationId="{D0C3A330-C7A6-4377-945E-63C3FD3F1B1B}"/>
          </ac:picMkLst>
        </pc:picChg>
        <pc:picChg chg="add mod">
          <ac:chgData name="Shubo Chakrabarti" userId="2a892cae-11eb-46bf-baf0-92a8da9c9a4c" providerId="ADAL" clId="{3DCA3B55-2A76-43E3-AAF4-36CC786980BF}" dt="2021-10-20T09:24:31.133" v="306" actId="1076"/>
          <ac:picMkLst>
            <pc:docMk/>
            <pc:sldMk cId="995941840" sldId="5189"/>
            <ac:picMk id="6" creationId="{C112865A-2723-4BBC-A0AD-1466E11ACB21}"/>
          </ac:picMkLst>
        </pc:picChg>
      </pc:sldChg>
      <pc:sldChg chg="modSp new mod">
        <pc:chgData name="Shubo Chakrabarti" userId="2a892cae-11eb-46bf-baf0-92a8da9c9a4c" providerId="ADAL" clId="{3DCA3B55-2A76-43E3-AAF4-36CC786980BF}" dt="2021-10-20T09:28:56.610" v="632" actId="20577"/>
        <pc:sldMkLst>
          <pc:docMk/>
          <pc:sldMk cId="2916810508" sldId="5191"/>
        </pc:sldMkLst>
        <pc:spChg chg="mod">
          <ac:chgData name="Shubo Chakrabarti" userId="2a892cae-11eb-46bf-baf0-92a8da9c9a4c" providerId="ADAL" clId="{3DCA3B55-2A76-43E3-AAF4-36CC786980BF}" dt="2021-10-20T09:28:16.018" v="603" actId="20577"/>
          <ac:spMkLst>
            <pc:docMk/>
            <pc:sldMk cId="2916810508" sldId="5191"/>
            <ac:spMk id="2" creationId="{D967FF01-E3E7-492D-B983-91234654D303}"/>
          </ac:spMkLst>
        </pc:spChg>
        <pc:spChg chg="mod">
          <ac:chgData name="Shubo Chakrabarti" userId="2a892cae-11eb-46bf-baf0-92a8da9c9a4c" providerId="ADAL" clId="{3DCA3B55-2A76-43E3-AAF4-36CC786980BF}" dt="2021-10-20T09:28:56.610" v="632" actId="20577"/>
          <ac:spMkLst>
            <pc:docMk/>
            <pc:sldMk cId="2916810508" sldId="5191"/>
            <ac:spMk id="3" creationId="{E541BB46-0DDD-4CDD-87D3-4B8790BCE29C}"/>
          </ac:spMkLst>
        </pc:spChg>
      </pc:sldChg>
      <pc:sldChg chg="add">
        <pc:chgData name="Shubo Chakrabarti" userId="2a892cae-11eb-46bf-baf0-92a8da9c9a4c" providerId="ADAL" clId="{3DCA3B55-2A76-43E3-AAF4-36CC786980BF}" dt="2021-10-20T09:30:19.401" v="634"/>
        <pc:sldMkLst>
          <pc:docMk/>
          <pc:sldMk cId="842495750" sldId="5192"/>
        </pc:sldMkLst>
      </pc:sldChg>
    </pc:docChg>
  </pc:docChgLst>
  <pc:docChgLst>
    <pc:chgData name="Shubo Chakrabarti" userId="2a892cae-11eb-46bf-baf0-92a8da9c9a4c" providerId="ADAL" clId="{C5022D95-1AC4-4049-B6D2-DFEEF3C036DB}"/>
    <pc:docChg chg="undo custSel addSld delSld modSld sldOrd">
      <pc:chgData name="Shubo Chakrabarti" userId="2a892cae-11eb-46bf-baf0-92a8da9c9a4c" providerId="ADAL" clId="{C5022D95-1AC4-4049-B6D2-DFEEF3C036DB}" dt="2021-10-12T13:51:13.212" v="572"/>
      <pc:docMkLst>
        <pc:docMk/>
      </pc:docMkLst>
      <pc:sldChg chg="modAnim">
        <pc:chgData name="Shubo Chakrabarti" userId="2a892cae-11eb-46bf-baf0-92a8da9c9a4c" providerId="ADAL" clId="{C5022D95-1AC4-4049-B6D2-DFEEF3C036DB}" dt="2021-10-03T15:48:34.599" v="0"/>
        <pc:sldMkLst>
          <pc:docMk/>
          <pc:sldMk cId="2784395857" sldId="275"/>
        </pc:sldMkLst>
      </pc:sldChg>
      <pc:sldChg chg="addSp delSp modSp mod delAnim modAnim">
        <pc:chgData name="Shubo Chakrabarti" userId="2a892cae-11eb-46bf-baf0-92a8da9c9a4c" providerId="ADAL" clId="{C5022D95-1AC4-4049-B6D2-DFEEF3C036DB}" dt="2021-10-06T09:52:30.664" v="66" actId="167"/>
        <pc:sldMkLst>
          <pc:docMk/>
          <pc:sldMk cId="1987489571" sldId="278"/>
        </pc:sldMkLst>
        <pc:spChg chg="mod">
          <ac:chgData name="Shubo Chakrabarti" userId="2a892cae-11eb-46bf-baf0-92a8da9c9a4c" providerId="ADAL" clId="{C5022D95-1AC4-4049-B6D2-DFEEF3C036DB}" dt="2021-10-03T15:49:27.403" v="30" actId="14100"/>
          <ac:spMkLst>
            <pc:docMk/>
            <pc:sldMk cId="1987489571" sldId="278"/>
            <ac:spMk id="3" creationId="{9A10B400-7FA8-42AB-A2C0-5E00407AC149}"/>
          </ac:spMkLst>
        </pc:spChg>
        <pc:spChg chg="mod">
          <ac:chgData name="Shubo Chakrabarti" userId="2a892cae-11eb-46bf-baf0-92a8da9c9a4c" providerId="ADAL" clId="{C5022D95-1AC4-4049-B6D2-DFEEF3C036DB}" dt="2021-10-03T15:50:58.972" v="60" actId="1076"/>
          <ac:spMkLst>
            <pc:docMk/>
            <pc:sldMk cId="1987489571" sldId="278"/>
            <ac:spMk id="20" creationId="{0C040DB0-BC5C-45C2-8151-DBC618D8FB97}"/>
          </ac:spMkLst>
        </pc:spChg>
        <pc:spChg chg="mod ord topLvl">
          <ac:chgData name="Shubo Chakrabarti" userId="2a892cae-11eb-46bf-baf0-92a8da9c9a4c" providerId="ADAL" clId="{C5022D95-1AC4-4049-B6D2-DFEEF3C036DB}" dt="2021-10-06T09:52:30.664" v="66" actId="167"/>
          <ac:spMkLst>
            <pc:docMk/>
            <pc:sldMk cId="1987489571" sldId="278"/>
            <ac:spMk id="26" creationId="{25055640-A7AB-42AC-AB00-18E1B15D9748}"/>
          </ac:spMkLst>
        </pc:spChg>
        <pc:grpChg chg="mod">
          <ac:chgData name="Shubo Chakrabarti" userId="2a892cae-11eb-46bf-baf0-92a8da9c9a4c" providerId="ADAL" clId="{C5022D95-1AC4-4049-B6D2-DFEEF3C036DB}" dt="2021-10-03T15:50:38.013" v="55" actId="14100"/>
          <ac:grpSpMkLst>
            <pc:docMk/>
            <pc:sldMk cId="1987489571" sldId="278"/>
            <ac:grpSpMk id="22" creationId="{FD04064A-5645-4BAB-A3B3-4B2C3609DE0A}"/>
          </ac:grpSpMkLst>
        </pc:grpChg>
        <pc:grpChg chg="add del mod">
          <ac:chgData name="Shubo Chakrabarti" userId="2a892cae-11eb-46bf-baf0-92a8da9c9a4c" providerId="ADAL" clId="{C5022D95-1AC4-4049-B6D2-DFEEF3C036DB}" dt="2021-10-03T15:50:07.823" v="40" actId="478"/>
          <ac:grpSpMkLst>
            <pc:docMk/>
            <pc:sldMk cId="1987489571" sldId="278"/>
            <ac:grpSpMk id="24" creationId="{8E4DDEA5-1463-40FE-95A3-D75B6C3ECFB0}"/>
          </ac:grpSpMkLst>
        </pc:grpChg>
        <pc:cxnChg chg="mod">
          <ac:chgData name="Shubo Chakrabarti" userId="2a892cae-11eb-46bf-baf0-92a8da9c9a4c" providerId="ADAL" clId="{C5022D95-1AC4-4049-B6D2-DFEEF3C036DB}" dt="2021-10-03T15:51:03.118" v="61" actId="14100"/>
          <ac:cxnSpMkLst>
            <pc:docMk/>
            <pc:sldMk cId="1987489571" sldId="278"/>
            <ac:cxnSpMk id="19" creationId="{0796A4FE-B230-4337-8E1D-0F014EB3D8DE}"/>
          </ac:cxnSpMkLst>
        </pc:cxnChg>
        <pc:cxnChg chg="del mod topLvl">
          <ac:chgData name="Shubo Chakrabarti" userId="2a892cae-11eb-46bf-baf0-92a8da9c9a4c" providerId="ADAL" clId="{C5022D95-1AC4-4049-B6D2-DFEEF3C036DB}" dt="2021-10-03T15:50:07.823" v="40" actId="478"/>
          <ac:cxnSpMkLst>
            <pc:docMk/>
            <pc:sldMk cId="1987489571" sldId="278"/>
            <ac:cxnSpMk id="25" creationId="{3E8D5E5A-4AF2-4E1B-8E59-F3E04B1DAB7C}"/>
          </ac:cxnSpMkLst>
        </pc:cxnChg>
      </pc:sldChg>
      <pc:sldChg chg="addSp modSp mod ord">
        <pc:chgData name="Shubo Chakrabarti" userId="2a892cae-11eb-46bf-baf0-92a8da9c9a4c" providerId="ADAL" clId="{C5022D95-1AC4-4049-B6D2-DFEEF3C036DB}" dt="2021-10-12T13:51:13.212" v="572"/>
        <pc:sldMkLst>
          <pc:docMk/>
          <pc:sldMk cId="1523218269" sldId="5188"/>
        </pc:sldMkLst>
        <pc:spChg chg="add mod">
          <ac:chgData name="Shubo Chakrabarti" userId="2a892cae-11eb-46bf-baf0-92a8da9c9a4c" providerId="ADAL" clId="{C5022D95-1AC4-4049-B6D2-DFEEF3C036DB}" dt="2021-10-12T13:32:38.308" v="154" actId="1076"/>
          <ac:spMkLst>
            <pc:docMk/>
            <pc:sldMk cId="1523218269" sldId="5188"/>
            <ac:spMk id="2" creationId="{995E9538-99F5-48B4-A3A8-AA8EDB9731F5}"/>
          </ac:spMkLst>
        </pc:spChg>
        <pc:spChg chg="add mod">
          <ac:chgData name="Shubo Chakrabarti" userId="2a892cae-11eb-46bf-baf0-92a8da9c9a4c" providerId="ADAL" clId="{C5022D95-1AC4-4049-B6D2-DFEEF3C036DB}" dt="2021-10-12T13:32:41.948" v="155" actId="404"/>
          <ac:spMkLst>
            <pc:docMk/>
            <pc:sldMk cId="1523218269" sldId="5188"/>
            <ac:spMk id="5" creationId="{4AAEF86F-7B5B-4D86-98A9-D612BF45259E}"/>
          </ac:spMkLst>
        </pc:spChg>
        <pc:spChg chg="add mod">
          <ac:chgData name="Shubo Chakrabarti" userId="2a892cae-11eb-46bf-baf0-92a8da9c9a4c" providerId="ADAL" clId="{C5022D95-1AC4-4049-B6D2-DFEEF3C036DB}" dt="2021-10-12T13:50:36.419" v="568" actId="6549"/>
          <ac:spMkLst>
            <pc:docMk/>
            <pc:sldMk cId="1523218269" sldId="5188"/>
            <ac:spMk id="8" creationId="{9EF2D358-6AEB-4AF0-8F61-924065DAEC08}"/>
          </ac:spMkLst>
        </pc:spChg>
        <pc:spChg chg="add mod">
          <ac:chgData name="Shubo Chakrabarti" userId="2a892cae-11eb-46bf-baf0-92a8da9c9a4c" providerId="ADAL" clId="{C5022D95-1AC4-4049-B6D2-DFEEF3C036DB}" dt="2021-10-12T13:50:54.028" v="570" actId="1076"/>
          <ac:spMkLst>
            <pc:docMk/>
            <pc:sldMk cId="1523218269" sldId="5188"/>
            <ac:spMk id="9" creationId="{8C08519C-CDD2-41C6-9DA8-5E3922BBFA5C}"/>
          </ac:spMkLst>
        </pc:spChg>
        <pc:spChg chg="add mod">
          <ac:chgData name="Shubo Chakrabarti" userId="2a892cae-11eb-46bf-baf0-92a8da9c9a4c" providerId="ADAL" clId="{C5022D95-1AC4-4049-B6D2-DFEEF3C036DB}" dt="2021-10-12T13:37:10.706" v="530" actId="1076"/>
          <ac:spMkLst>
            <pc:docMk/>
            <pc:sldMk cId="1523218269" sldId="5188"/>
            <ac:spMk id="11" creationId="{536E0BEC-3E51-4B17-B484-AAB6D3A5157A}"/>
          </ac:spMkLst>
        </pc:spChg>
        <pc:picChg chg="add mod">
          <ac:chgData name="Shubo Chakrabarti" userId="2a892cae-11eb-46bf-baf0-92a8da9c9a4c" providerId="ADAL" clId="{C5022D95-1AC4-4049-B6D2-DFEEF3C036DB}" dt="2021-10-12T13:31:39.933" v="126" actId="1076"/>
          <ac:picMkLst>
            <pc:docMk/>
            <pc:sldMk cId="1523218269" sldId="5188"/>
            <ac:picMk id="3" creationId="{68893C56-62F6-488E-A8F0-3BBEC68D3122}"/>
          </ac:picMkLst>
        </pc:picChg>
        <pc:picChg chg="add mod">
          <ac:chgData name="Shubo Chakrabarti" userId="2a892cae-11eb-46bf-baf0-92a8da9c9a4c" providerId="ADAL" clId="{C5022D95-1AC4-4049-B6D2-DFEEF3C036DB}" dt="2021-10-12T13:31:41.510" v="127" actId="1076"/>
          <ac:picMkLst>
            <pc:docMk/>
            <pc:sldMk cId="1523218269" sldId="5188"/>
            <ac:picMk id="6" creationId="{1479E4BD-FB51-4A0B-BB33-0AE68343AAA8}"/>
          </ac:picMkLst>
        </pc:picChg>
        <pc:picChg chg="add mod">
          <ac:chgData name="Shubo Chakrabarti" userId="2a892cae-11eb-46bf-baf0-92a8da9c9a4c" providerId="ADAL" clId="{C5022D95-1AC4-4049-B6D2-DFEEF3C036DB}" dt="2021-10-12T13:50:48.971" v="569" actId="1076"/>
          <ac:picMkLst>
            <pc:docMk/>
            <pc:sldMk cId="1523218269" sldId="5188"/>
            <ac:picMk id="1026" creationId="{03C47E2B-68BC-4C35-BC78-FC6707470C9E}"/>
          </ac:picMkLst>
        </pc:picChg>
      </pc:sldChg>
      <pc:sldChg chg="add del">
        <pc:chgData name="Shubo Chakrabarti" userId="2a892cae-11eb-46bf-baf0-92a8da9c9a4c" providerId="ADAL" clId="{C5022D95-1AC4-4049-B6D2-DFEEF3C036DB}" dt="2021-10-12T13:28:17.914" v="72" actId="47"/>
        <pc:sldMkLst>
          <pc:docMk/>
          <pc:sldMk cId="2944352265" sldId="51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4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MATLAB</a:t>
            </a:r>
            <a:r>
              <a:rPr lang="de-DE" dirty="0"/>
              <a:t> on </a:t>
            </a:r>
            <a:r>
              <a:rPr lang="de-DE" dirty="0" err="1"/>
              <a:t>EGI</a:t>
            </a:r>
            <a:r>
              <a:rPr lang="de-DE" dirty="0"/>
              <a:t> Notebooks,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Connect and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Public Datasets via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DataHub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time </a:t>
            </a:r>
            <a:r>
              <a:rPr lang="de-DE" dirty="0" err="1"/>
              <a:t>consuming</a:t>
            </a:r>
            <a:r>
              <a:rPr lang="de-DE" dirty="0"/>
              <a:t> </a:t>
            </a:r>
            <a:r>
              <a:rPr lang="de-DE" dirty="0" err="1"/>
              <a:t>downloads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in a </a:t>
            </a:r>
            <a:r>
              <a:rPr lang="de-DE" dirty="0" err="1"/>
              <a:t>readable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controls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discoverable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non-</a:t>
            </a:r>
            <a:r>
              <a:rPr lang="de-DE" dirty="0" err="1"/>
              <a:t>MATLAB</a:t>
            </a:r>
            <a:r>
              <a:rPr lang="de-DE" dirty="0"/>
              <a:t> </a:t>
            </a:r>
            <a:r>
              <a:rPr lang="de-DE" dirty="0" err="1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agenda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today</a:t>
            </a:r>
            <a:endParaRPr lang="de-DE"/>
          </a:p>
          <a:p>
            <a:r>
              <a:rPr lang="de-DE"/>
              <a:t>The </a:t>
            </a:r>
            <a:r>
              <a:rPr lang="de-DE" err="1"/>
              <a:t>brand</a:t>
            </a:r>
            <a:r>
              <a:rPr lang="de-DE"/>
              <a:t>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announcement</a:t>
            </a:r>
            <a:r>
              <a:rPr lang="de-DE"/>
              <a:t> :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.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2 </a:t>
            </a:r>
            <a:r>
              <a:rPr lang="de-DE" err="1"/>
              <a:t>ways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do </a:t>
            </a:r>
            <a:r>
              <a:rPr lang="de-DE" err="1"/>
              <a:t>this</a:t>
            </a:r>
            <a:endParaRPr lang="de-DE"/>
          </a:p>
          <a:p>
            <a:r>
              <a:rPr lang="de-DE"/>
              <a:t>First,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analyze</a:t>
            </a:r>
            <a:r>
              <a:rPr lang="de-DE"/>
              <a:t> </a:t>
            </a:r>
            <a:r>
              <a:rPr lang="de-DE" err="1"/>
              <a:t>cloud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directly</a:t>
            </a:r>
            <a:r>
              <a:rPr lang="de-DE"/>
              <a:t> via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browser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EGI</a:t>
            </a:r>
            <a:r>
              <a:rPr lang="de-DE"/>
              <a:t> </a:t>
            </a:r>
            <a:r>
              <a:rPr lang="de-DE" err="1"/>
              <a:t>notebooks</a:t>
            </a:r>
            <a:r>
              <a:rPr lang="de-DE"/>
              <a:t> and </a:t>
            </a:r>
            <a:r>
              <a:rPr lang="de-DE" err="1"/>
              <a:t>share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code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community</a:t>
            </a:r>
            <a:endParaRPr lang="de-DE"/>
          </a:p>
          <a:p>
            <a:r>
              <a:rPr lang="de-DE"/>
              <a:t>Second,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looking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parallel </a:t>
            </a:r>
            <a:r>
              <a:rPr lang="de-DE" err="1"/>
              <a:t>computing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, </a:t>
            </a:r>
            <a:r>
              <a:rPr lang="de-DE" err="1"/>
              <a:t>HPC</a:t>
            </a:r>
            <a:r>
              <a:rPr lang="de-DE"/>
              <a:t> </a:t>
            </a:r>
            <a:r>
              <a:rPr lang="de-DE" err="1"/>
              <a:t>centers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members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 Council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host </a:t>
            </a:r>
            <a:r>
              <a:rPr lang="de-DE" err="1"/>
              <a:t>MATLAB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 </a:t>
            </a:r>
            <a:r>
              <a:rPr lang="de-DE" err="1"/>
              <a:t>EGI</a:t>
            </a:r>
            <a:r>
              <a:rPr lang="de-DE"/>
              <a:t> Notebooks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cloud</a:t>
            </a:r>
            <a:r>
              <a:rPr lang="de-DE"/>
              <a:t> </a:t>
            </a:r>
            <a:r>
              <a:rPr lang="de-DE" err="1"/>
              <a:t>computing</a:t>
            </a:r>
            <a:r>
              <a:rPr lang="de-DE"/>
              <a:t> interface so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users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cloud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and </a:t>
            </a:r>
            <a:r>
              <a:rPr lang="de-DE" err="1"/>
              <a:t>analyze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directly</a:t>
            </a:r>
            <a:r>
              <a:rPr lang="de-DE"/>
              <a:t> via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browser</a:t>
            </a:r>
            <a:r>
              <a:rPr lang="de-DE"/>
              <a:t>.</a:t>
            </a:r>
          </a:p>
          <a:p>
            <a:r>
              <a:rPr lang="de-DE"/>
              <a:t>The Notebooks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accessed</a:t>
            </a:r>
            <a:r>
              <a:rPr lang="de-DE"/>
              <a:t> via </a:t>
            </a:r>
            <a:r>
              <a:rPr lang="de-DE" err="1"/>
              <a:t>this</a:t>
            </a:r>
            <a:r>
              <a:rPr lang="de-DE"/>
              <a:t> link and </a:t>
            </a:r>
            <a:r>
              <a:rPr lang="de-DE" err="1"/>
              <a:t>clicking</a:t>
            </a:r>
            <a:r>
              <a:rPr lang="de-DE"/>
              <a:t> on Service User Manual </a:t>
            </a:r>
            <a:r>
              <a:rPr lang="de-DE" err="1"/>
              <a:t>button</a:t>
            </a:r>
            <a:r>
              <a:rPr lang="de-DE"/>
              <a:t> will </a:t>
            </a:r>
            <a:r>
              <a:rPr lang="de-DE" err="1"/>
              <a:t>allow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detailed</a:t>
            </a:r>
            <a:r>
              <a:rPr lang="de-DE"/>
              <a:t> </a:t>
            </a:r>
            <a:r>
              <a:rPr lang="de-DE" err="1"/>
              <a:t>help</a:t>
            </a:r>
            <a:endParaRPr lang="de-DE"/>
          </a:p>
          <a:p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Notebooks Service,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....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8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Lets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talk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EGI</a:t>
            </a:r>
            <a:r>
              <a:rPr lang="de-DE"/>
              <a:t> Notebooks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All </a:t>
            </a:r>
            <a:r>
              <a:rPr lang="de-DE" err="1"/>
              <a:t>MATLAB</a:t>
            </a:r>
            <a:r>
              <a:rPr lang="de-DE"/>
              <a:t> </a:t>
            </a:r>
            <a:r>
              <a:rPr lang="de-DE" err="1"/>
              <a:t>toolboxes</a:t>
            </a:r>
            <a:r>
              <a:rPr lang="de-DE"/>
              <a:t> and </a:t>
            </a:r>
            <a:r>
              <a:rPr lang="de-DE" err="1"/>
              <a:t>products</a:t>
            </a:r>
            <a:r>
              <a:rPr lang="de-DE"/>
              <a:t>, </a:t>
            </a:r>
            <a:r>
              <a:rPr lang="de-DE" err="1"/>
              <a:t>except</a:t>
            </a:r>
            <a:r>
              <a:rPr lang="de-DE"/>
              <a:t> Simulink,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enabled</a:t>
            </a:r>
            <a:endParaRPr lang="en-US"/>
          </a:p>
          <a:p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,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a </a:t>
            </a:r>
            <a:r>
              <a:rPr lang="de-DE" err="1"/>
              <a:t>MATLAB</a:t>
            </a:r>
            <a:r>
              <a:rPr lang="de-DE"/>
              <a:t> </a:t>
            </a:r>
            <a:r>
              <a:rPr lang="de-DE" err="1"/>
              <a:t>license</a:t>
            </a:r>
            <a:endParaRPr lang="de-DE"/>
          </a:p>
          <a:p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academic</a:t>
            </a:r>
            <a:r>
              <a:rPr lang="de-DE"/>
              <a:t> </a:t>
            </a:r>
            <a:r>
              <a:rPr lang="de-DE" err="1"/>
              <a:t>users</a:t>
            </a:r>
            <a:r>
              <a:rPr lang="de-DE"/>
              <a:t>, Campus Wide </a:t>
            </a:r>
            <a:r>
              <a:rPr lang="de-DE" err="1"/>
              <a:t>Licenses</a:t>
            </a:r>
            <a:r>
              <a:rPr lang="de-DE"/>
              <a:t>,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well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Individual and Network </a:t>
            </a:r>
            <a:r>
              <a:rPr lang="de-DE" err="1"/>
              <a:t>Licenses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enabled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 Notebooks</a:t>
            </a:r>
          </a:p>
          <a:p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see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school</a:t>
            </a:r>
            <a:r>
              <a:rPr lang="de-DE"/>
              <a:t> </a:t>
            </a:r>
            <a:r>
              <a:rPr lang="de-DE" err="1"/>
              <a:t>has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a Campus Wide License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link.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also </a:t>
            </a:r>
            <a:r>
              <a:rPr lang="de-DE" err="1"/>
              <a:t>use</a:t>
            </a:r>
            <a:r>
              <a:rPr lang="de-DE"/>
              <a:t> a Standard </a:t>
            </a:r>
            <a:r>
              <a:rPr lang="de-DE" err="1"/>
              <a:t>license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Here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steps</a:t>
            </a:r>
            <a:r>
              <a:rPr lang="de-DE"/>
              <a:t> </a:t>
            </a:r>
            <a:r>
              <a:rPr lang="de-DE" err="1"/>
              <a:t>required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 Notebooks Service</a:t>
            </a:r>
          </a:p>
          <a:p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Steps</a:t>
            </a:r>
            <a:r>
              <a:rPr lang="de-DE"/>
              <a:t> 5&amp;6, I will </a:t>
            </a:r>
            <a:r>
              <a:rPr lang="de-DE" err="1"/>
              <a:t>give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a </a:t>
            </a:r>
            <a:r>
              <a:rPr lang="de-DE" err="1"/>
              <a:t>hands</a:t>
            </a:r>
            <a:r>
              <a:rPr lang="de-DE"/>
              <a:t>-on </a:t>
            </a:r>
            <a:r>
              <a:rPr lang="de-DE" err="1"/>
              <a:t>demo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5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agenda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today</a:t>
            </a:r>
            <a:endParaRPr lang="de-DE"/>
          </a:p>
          <a:p>
            <a:r>
              <a:rPr lang="de-DE"/>
              <a:t>The </a:t>
            </a:r>
            <a:r>
              <a:rPr lang="de-DE" err="1"/>
              <a:t>brand</a:t>
            </a:r>
            <a:r>
              <a:rPr lang="de-DE"/>
              <a:t>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announcement</a:t>
            </a:r>
            <a:r>
              <a:rPr lang="de-DE"/>
              <a:t> :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.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2 </a:t>
            </a:r>
            <a:r>
              <a:rPr lang="de-DE" err="1"/>
              <a:t>ways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do </a:t>
            </a:r>
            <a:r>
              <a:rPr lang="de-DE" err="1"/>
              <a:t>this</a:t>
            </a:r>
            <a:endParaRPr lang="de-DE"/>
          </a:p>
          <a:p>
            <a:r>
              <a:rPr lang="de-DE"/>
              <a:t>First,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analyze</a:t>
            </a:r>
            <a:r>
              <a:rPr lang="de-DE"/>
              <a:t> </a:t>
            </a:r>
            <a:r>
              <a:rPr lang="de-DE" err="1"/>
              <a:t>cloud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directly</a:t>
            </a:r>
            <a:r>
              <a:rPr lang="de-DE"/>
              <a:t> via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browser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EGI</a:t>
            </a:r>
            <a:r>
              <a:rPr lang="de-DE"/>
              <a:t> </a:t>
            </a:r>
            <a:r>
              <a:rPr lang="de-DE" err="1"/>
              <a:t>notebooks</a:t>
            </a:r>
            <a:r>
              <a:rPr lang="de-DE"/>
              <a:t> and </a:t>
            </a:r>
            <a:r>
              <a:rPr lang="de-DE" err="1"/>
              <a:t>share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code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community</a:t>
            </a:r>
            <a:endParaRPr lang="de-DE"/>
          </a:p>
          <a:p>
            <a:r>
              <a:rPr lang="de-DE"/>
              <a:t>Second,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looking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parallel </a:t>
            </a:r>
            <a:r>
              <a:rPr lang="de-DE" err="1"/>
              <a:t>computing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, </a:t>
            </a:r>
            <a:r>
              <a:rPr lang="de-DE" err="1"/>
              <a:t>HPC</a:t>
            </a:r>
            <a:r>
              <a:rPr lang="de-DE"/>
              <a:t> </a:t>
            </a:r>
            <a:r>
              <a:rPr lang="de-DE" err="1"/>
              <a:t>centers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members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 Council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host </a:t>
            </a:r>
            <a:r>
              <a:rPr lang="de-DE" err="1"/>
              <a:t>MATLAB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Some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might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particularly</a:t>
            </a:r>
            <a:r>
              <a:rPr lang="de-DE"/>
              <a:t> </a:t>
            </a:r>
            <a:r>
              <a:rPr lang="de-DE" err="1"/>
              <a:t>interested</a:t>
            </a:r>
            <a:r>
              <a:rPr lang="de-DE"/>
              <a:t> in Parallel Computing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MATLAB</a:t>
            </a:r>
            <a:endParaRPr lang="de-DE"/>
          </a:p>
          <a:p>
            <a:r>
              <a:rPr lang="de-DE"/>
              <a:t>The </a:t>
            </a:r>
            <a:r>
              <a:rPr lang="de-DE" err="1"/>
              <a:t>MATLAB</a:t>
            </a:r>
            <a:r>
              <a:rPr lang="de-DE"/>
              <a:t> Parallel Computing Workflow </a:t>
            </a:r>
            <a:r>
              <a:rPr lang="de-DE" err="1"/>
              <a:t>makes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possible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scale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code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clusters</a:t>
            </a:r>
            <a:r>
              <a:rPr lang="de-DE"/>
              <a:t> and </a:t>
            </a:r>
            <a:r>
              <a:rPr lang="de-DE" err="1"/>
              <a:t>clouds</a:t>
            </a:r>
            <a:r>
              <a:rPr lang="de-DE"/>
              <a:t> and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require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code </a:t>
            </a:r>
            <a:r>
              <a:rPr lang="de-DE" err="1"/>
              <a:t>every</a:t>
            </a:r>
            <a:r>
              <a:rPr lang="de-DE"/>
              <a:t> time.</a:t>
            </a:r>
          </a:p>
          <a:p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PCT and </a:t>
            </a:r>
            <a:r>
              <a:rPr lang="de-DE" err="1"/>
              <a:t>MPaS</a:t>
            </a:r>
            <a:r>
              <a:rPr lang="de-DE"/>
              <a:t>,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</a:t>
            </a:r>
            <a:r>
              <a:rPr lang="de-DE" err="1"/>
              <a:t>scale</a:t>
            </a:r>
            <a:r>
              <a:rPr lang="de-DE"/>
              <a:t> </a:t>
            </a:r>
            <a:r>
              <a:rPr lang="de-DE" err="1"/>
              <a:t>up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code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all </a:t>
            </a:r>
            <a:r>
              <a:rPr lang="de-DE" err="1"/>
              <a:t>computing</a:t>
            </a:r>
            <a:r>
              <a:rPr lang="de-DE"/>
              <a:t> </a:t>
            </a:r>
            <a:r>
              <a:rPr lang="de-DE" err="1"/>
              <a:t>resources</a:t>
            </a:r>
            <a:r>
              <a:rPr lang="de-DE"/>
              <a:t> </a:t>
            </a:r>
            <a:r>
              <a:rPr lang="de-DE" err="1"/>
              <a:t>available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.</a:t>
            </a:r>
          </a:p>
          <a:p>
            <a:r>
              <a:rPr lang="de-DE"/>
              <a:t>Users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CWLs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all </a:t>
            </a:r>
            <a:r>
              <a:rPr lang="de-DE" err="1"/>
              <a:t>available</a:t>
            </a:r>
            <a:r>
              <a:rPr lang="de-DE"/>
              <a:t> </a:t>
            </a:r>
            <a:r>
              <a:rPr lang="de-DE" err="1"/>
              <a:t>cores</a:t>
            </a:r>
            <a:r>
              <a:rPr lang="de-DE"/>
              <a:t>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to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Any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HPC</a:t>
            </a:r>
            <a:r>
              <a:rPr lang="de-DE"/>
              <a:t> </a:t>
            </a:r>
            <a:r>
              <a:rPr lang="de-DE" err="1"/>
              <a:t>centers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part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 Council,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host </a:t>
            </a:r>
            <a:r>
              <a:rPr lang="de-DE" err="1"/>
              <a:t>MATLAB</a:t>
            </a:r>
            <a:r>
              <a:rPr lang="de-DE"/>
              <a:t> </a:t>
            </a:r>
            <a:r>
              <a:rPr lang="de-DE" err="1"/>
              <a:t>free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cost</a:t>
            </a:r>
            <a:r>
              <a:rPr lang="de-DE"/>
              <a:t>.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bring </a:t>
            </a:r>
            <a:r>
              <a:rPr lang="de-DE" err="1"/>
              <a:t>your</a:t>
            </a:r>
            <a:r>
              <a:rPr lang="de-DE"/>
              <a:t> own </a:t>
            </a:r>
            <a:r>
              <a:rPr lang="de-DE" err="1"/>
              <a:t>license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Notebooks Service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interested</a:t>
            </a:r>
            <a:r>
              <a:rPr lang="de-DE"/>
              <a:t> 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option</a:t>
            </a:r>
            <a:r>
              <a:rPr lang="de-DE"/>
              <a:t>, </a:t>
            </a:r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get</a:t>
            </a:r>
            <a:r>
              <a:rPr lang="de-DE"/>
              <a:t> in </a:t>
            </a:r>
            <a:r>
              <a:rPr lang="de-DE" err="1"/>
              <a:t>touch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2021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/>
              <a:t>Click to add b</a:t>
            </a:r>
            <a:r>
              <a:rPr lang="en-US" sz="1805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/>
              <a:t>Click to add headline</a:t>
            </a:r>
            <a:r>
              <a:rPr lang="en-US" sz="2005" b="1">
                <a:solidFill>
                  <a:prstClr val="black"/>
                </a:solidFill>
              </a:rPr>
              <a:t> providing value of feature</a:t>
            </a:r>
            <a:endParaRPr lang="en-US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sz="1604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>
                <a:latin typeface="Courier New" pitchFamily="49" charset="0"/>
                <a:cs typeface="Courier New" pitchFamily="49" charset="0"/>
              </a:rPr>
              <a:t>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uboc@mathwork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baskhar@mathworks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mailto:helpdesk@plgrid.pl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gif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discovery/open-science.html" TargetMode="External"/><Relationship Id="rId7" Type="http://schemas.openxmlformats.org/officeDocument/2006/relationships/hyperlink" Target="mailto:ybaskhar@mathwork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uboc@mathworks.com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hyperlink" Target="https://www.mathworks.com/discovery/open-science.html" TargetMode="External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hyperlink" Target="https://datahub.egi.eu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hyperlink" Target="https://www.egi.eu/services/notebooks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academia/tah-support-program/eligibil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i.eu/use-cases/scientific-applications-tools/matlab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hub.egi.eu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tebooks.egi.eu/hub/login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hyperlink" Target="https://docs.egi.eu/users/notebooks/#service-modes" TargetMode="Externa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i.eu/about/egi-council/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ybaskhar@mathworks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Using MATLAB on </a:t>
            </a:r>
            <a:r>
              <a:rPr lang="en-US" err="1"/>
              <a:t>EGI</a:t>
            </a:r>
            <a:r>
              <a:rPr lang="en-US"/>
              <a:t> for Open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Shubo Chakrabarti &amp; Yona Baskharoun</a:t>
            </a:r>
          </a:p>
          <a:p>
            <a:r>
              <a:rPr lang="en-US">
                <a:hlinkClick r:id="rId3"/>
              </a:rPr>
              <a:t>shuboc@mathworks.com</a:t>
            </a:r>
            <a:r>
              <a:rPr lang="en-US"/>
              <a:t>, </a:t>
            </a:r>
            <a:r>
              <a:rPr lang="en-US">
                <a:hlinkClick r:id="rId4"/>
              </a:rPr>
              <a:t>ybaskhar@mathworks.com</a:t>
            </a:r>
            <a:r>
              <a:rPr lang="en-US"/>
              <a:t> </a:t>
            </a:r>
          </a:p>
          <a:p>
            <a:r>
              <a:rPr lang="en-US"/>
              <a:t>MathWorks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4B853205-C1D0-4927-9B6E-0D1D2440344A}"/>
              </a:ext>
            </a:extLst>
          </p:cNvPr>
          <p:cNvSpPr txBox="1">
            <a:spLocks/>
          </p:cNvSpPr>
          <p:nvPr/>
        </p:nvSpPr>
        <p:spPr>
          <a:xfrm>
            <a:off x="762002" y="6096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Using MATLAB on </a:t>
            </a:r>
            <a:r>
              <a:rPr lang="en-US" err="1"/>
              <a:t>EGI</a:t>
            </a:r>
            <a:r>
              <a:rPr lang="en-US"/>
              <a:t> Federation </a:t>
            </a:r>
            <a:r>
              <a:rPr lang="en-US" err="1"/>
              <a:t>HPC</a:t>
            </a:r>
            <a:r>
              <a:rPr lang="en-US"/>
              <a:t> Centers</a:t>
            </a:r>
            <a:br>
              <a:rPr lang="en-US"/>
            </a:br>
            <a:r>
              <a:rPr lang="en-US" sz="2000" err="1"/>
              <a:t>Cyfronet</a:t>
            </a:r>
            <a:r>
              <a:rPr lang="en-US" sz="2000"/>
              <a:t> – A Case Study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8893C56-62F6-488E-A8F0-3BBEC68D3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849423"/>
            <a:ext cx="1574071" cy="750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EF86F-7B5B-4D86-98A9-D612BF45259E}"/>
              </a:ext>
            </a:extLst>
          </p:cNvPr>
          <p:cNvSpPr txBox="1"/>
          <p:nvPr/>
        </p:nvSpPr>
        <p:spPr>
          <a:xfrm>
            <a:off x="911424" y="2204864"/>
            <a:ext cx="11089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Many academic institutions in Poland have Campus Wide licences but no </a:t>
            </a:r>
            <a:r>
              <a:rPr lang="en-GB" sz="2000" err="1"/>
              <a:t>HPC</a:t>
            </a:r>
            <a:r>
              <a:rPr lang="en-GB" sz="2000"/>
              <a:t>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err="1"/>
              <a:t>Cyfronet</a:t>
            </a:r>
            <a:r>
              <a:rPr lang="en-GB" sz="2000"/>
              <a:t> is the leading HPC solutions provider in Poland and </a:t>
            </a:r>
            <a:r>
              <a:rPr lang="en-GB" sz="2000" err="1"/>
              <a:t>EGI</a:t>
            </a:r>
            <a:r>
              <a:rPr lang="en-GB" sz="2000"/>
              <a:t> Council member (Prometheus and Zeus provide more than </a:t>
            </a:r>
            <a:r>
              <a:rPr lang="en-GB" sz="2000" err="1"/>
              <a:t>70k</a:t>
            </a:r>
            <a:r>
              <a:rPr lang="en-GB" sz="2000"/>
              <a:t> cores for scientific research)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Offering MATLAB as part of the </a:t>
            </a:r>
            <a:r>
              <a:rPr lang="en-GB" sz="2000" err="1"/>
              <a:t>EGI</a:t>
            </a:r>
            <a:r>
              <a:rPr lang="en-GB" sz="2000"/>
              <a:t> since July 2021 (</a:t>
            </a:r>
            <a:r>
              <a:rPr lang="en-GB" sz="2000" err="1"/>
              <a:t>BYOL</a:t>
            </a:r>
            <a:r>
              <a:rPr lang="en-GB" sz="2000"/>
              <a:t>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79E4BD-FB51-4A0B-BB33-0AE68343A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23497" r="19980" b="7650"/>
          <a:stretch/>
        </p:blipFill>
        <p:spPr bwMode="auto">
          <a:xfrm>
            <a:off x="8832304" y="609600"/>
            <a:ext cx="1363732" cy="14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5E9538-99F5-48B4-A3A8-AA8EDB9731F5}"/>
              </a:ext>
            </a:extLst>
          </p:cNvPr>
          <p:cNvSpPr txBox="1"/>
          <p:nvPr/>
        </p:nvSpPr>
        <p:spPr>
          <a:xfrm>
            <a:off x="762002" y="160522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err="1">
                <a:latin typeface="Arial" pitchFamily="34" charset="0"/>
                <a:cs typeface="Arial" pitchFamily="34" charset="0"/>
              </a:rPr>
              <a:t>Why</a:t>
            </a:r>
            <a:r>
              <a:rPr lang="de-DE" sz="2400" b="1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err="1">
                <a:latin typeface="Arial" pitchFamily="34" charset="0"/>
                <a:cs typeface="Arial" pitchFamily="34" charset="0"/>
              </a:rPr>
              <a:t>Cyfronet</a:t>
            </a:r>
            <a:r>
              <a:rPr lang="de-DE" sz="2400" b="1"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2D358-6AEB-4AF0-8F61-924065DAEC08}"/>
              </a:ext>
            </a:extLst>
          </p:cNvPr>
          <p:cNvSpPr txBox="1"/>
          <p:nvPr/>
        </p:nvSpPr>
        <p:spPr>
          <a:xfrm>
            <a:off x="839416" y="4314802"/>
            <a:ext cx="671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Prof. Michal Inglot from </a:t>
            </a:r>
            <a:r>
              <a:rPr lang="en-GB" err="1"/>
              <a:t>Rzeszów</a:t>
            </a:r>
            <a:r>
              <a:rPr lang="en-GB"/>
              <a:t> University of Technology had a Campus Wide License (unlimited workers)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leveraged MATLAB on </a:t>
            </a:r>
            <a:r>
              <a:rPr lang="en-GB" err="1"/>
              <a:t>Cyfronet</a:t>
            </a:r>
            <a:r>
              <a:rPr lang="en-GB"/>
              <a:t> (enabled via the </a:t>
            </a:r>
            <a:r>
              <a:rPr lang="en-GB" err="1"/>
              <a:t>EGI</a:t>
            </a:r>
            <a:r>
              <a:rPr lang="en-GB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ran many concurrent jobs using </a:t>
            </a:r>
            <a:r>
              <a:rPr lang="en-GB" err="1"/>
              <a:t>upto</a:t>
            </a:r>
            <a:r>
              <a:rPr lang="en-GB"/>
              <a:t> 288 cores with MATLAB </a:t>
            </a:r>
          </a:p>
          <a:p>
            <a:pPr lvl="1"/>
            <a:endParaRPr lang="en-GB"/>
          </a:p>
          <a:p>
            <a:r>
              <a:rPr lang="en-GB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8519C-CDD2-41C6-9DA8-5E3922BBFA5C}"/>
              </a:ext>
            </a:extLst>
          </p:cNvPr>
          <p:cNvSpPr txBox="1"/>
          <p:nvPr/>
        </p:nvSpPr>
        <p:spPr>
          <a:xfrm>
            <a:off x="762002" y="3637474"/>
            <a:ext cx="943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latin typeface="Arial" pitchFamily="34" charset="0"/>
                <a:cs typeface="Arial" pitchFamily="34" charset="0"/>
              </a:rPr>
              <a:t>User Story : Computing fast COVID-19 </a:t>
            </a:r>
            <a:r>
              <a:rPr lang="de-DE" sz="2400" b="1" err="1">
                <a:latin typeface="Arial" pitchFamily="34" charset="0"/>
                <a:cs typeface="Arial" pitchFamily="34" charset="0"/>
              </a:rPr>
              <a:t>detection</a:t>
            </a:r>
            <a:r>
              <a:rPr lang="de-DE" sz="2400" b="1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err="1">
                <a:latin typeface="Arial" pitchFamily="34" charset="0"/>
                <a:cs typeface="Arial" pitchFamily="34" charset="0"/>
              </a:rPr>
              <a:t>with</a:t>
            </a:r>
            <a:r>
              <a:rPr lang="de-DE" sz="2400" b="1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err="1">
                <a:latin typeface="Arial" pitchFamily="34" charset="0"/>
                <a:cs typeface="Arial" pitchFamily="34" charset="0"/>
              </a:rPr>
              <a:t>MATLAB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E0BEC-3E51-4B17-B484-AAB6D3A5157A}"/>
              </a:ext>
            </a:extLst>
          </p:cNvPr>
          <p:cNvSpPr txBox="1"/>
          <p:nvPr/>
        </p:nvSpPr>
        <p:spPr>
          <a:xfrm>
            <a:off x="586556" y="62484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helpdesk@plgrid.pl</a:t>
            </a:r>
            <a:endParaRPr lang="en-US"/>
          </a:p>
        </p:txBody>
      </p:sp>
      <p:pic>
        <p:nvPicPr>
          <p:cNvPr id="1026" name="052A890D-1DB7-4716-A626-058E644A844B">
            <a:extLst>
              <a:ext uri="{FF2B5EF4-FFF2-40B4-BE49-F238E27FC236}">
                <a16:creationId xmlns:a16="http://schemas.microsoft.com/office/drawing/2014/main" id="{03C47E2B-68BC-4C35-BC78-FC670747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1" y="4132335"/>
            <a:ext cx="4369631" cy="2218345"/>
          </a:xfrm>
          <a:prstGeom prst="rect">
            <a:avLst/>
          </a:prstGeom>
          <a:noFill/>
          <a:ln>
            <a:noFill/>
          </a:ln>
          <a:effectLst>
            <a:outerShdw blurRad="2921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304DC4-6A61-44A2-98A6-EA28832F4624}"/>
              </a:ext>
            </a:extLst>
          </p:cNvPr>
          <p:cNvSpPr/>
          <p:nvPr/>
        </p:nvSpPr>
        <p:spPr>
          <a:xfrm>
            <a:off x="2964484" y="5576895"/>
            <a:ext cx="8640960" cy="1040837"/>
          </a:xfrm>
          <a:prstGeom prst="round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MATLAB Parallel Server on </a:t>
            </a:r>
            <a:r>
              <a:rPr lang="en-US" sz="160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Cyfronet</a:t>
            </a:r>
            <a:r>
              <a:rPr lang="en-US" sz="1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computation time by 80%. </a:t>
            </a:r>
            <a:r>
              <a:rPr lang="en-US" sz="1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to this, determined the parameters of the COVID-detector (coronavirus), which analyzes the Raman spectrum of liquids, solids, and gases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." – Dr. 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Michal Inglot,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Rzesz</a:t>
            </a:r>
            <a:r>
              <a:rPr lang="en-GB" sz="1600" err="1">
                <a:latin typeface="Calibri" panose="020F0502020204030204" pitchFamily="34" charset="0"/>
                <a:cs typeface="Calibri" panose="020F0502020204030204" pitchFamily="34" charset="0"/>
              </a:rPr>
              <a:t>ów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University of Technology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14400"/>
          </a:xfrm>
        </p:spPr>
        <p:txBody>
          <a:bodyPr/>
          <a:lstStyle/>
          <a:p>
            <a:r>
              <a:rPr lang="en-US"/>
              <a:t>EGI Partners I Can Directly Support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0E18A4-53CE-4A75-86C0-7188CF62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93" y="1701650"/>
            <a:ext cx="176058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C5FA021-9A5D-4702-9CB2-46CAE7842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12449"/>
            <a:ext cx="2438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22681AC-600D-44E9-B85F-DDD0E66F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08" y="4260550"/>
            <a:ext cx="823752" cy="12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A27C027-5BC3-4BBF-BD50-330493EF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39" y="5631869"/>
            <a:ext cx="4047005" cy="7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DF9D306-73EC-4A01-950D-C4C6D990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67" y="1826527"/>
            <a:ext cx="2164698" cy="7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272F3BA-24C5-4EBF-BFEE-BB6437D6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41" y="2833160"/>
            <a:ext cx="2256086" cy="12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6C4D5BA-4084-4968-B51D-B3BF41F0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15" y="4310632"/>
            <a:ext cx="2843193" cy="10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3116EC1-EF4E-4C22-AA93-7FFA5E9C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44" y="1753289"/>
            <a:ext cx="318976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F64A77E-C7F2-45B8-94D0-3C73E9C8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6121"/>
            <a:ext cx="2047304" cy="12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4B7D2838-DC06-4F3D-8C3C-A6A781EF1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44" y="3014543"/>
            <a:ext cx="3605350" cy="9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7E970A0-A87F-4ECA-994E-DD0CB46C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1" y="3066820"/>
            <a:ext cx="163285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E3AC9F1E-61C8-4926-8092-A4C622A1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95" y="4312449"/>
            <a:ext cx="2264396" cy="10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2E4A50D-31B6-4DE8-BCF4-25D7D0B8B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1" y="3050854"/>
            <a:ext cx="17252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0B77C58D-266C-4CCB-9662-6295453A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5" y="5530097"/>
            <a:ext cx="173620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9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6080-D2AA-4D18-AE54-27D267C2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41147"/>
            <a:ext cx="9577064" cy="1088463"/>
          </a:xfrm>
        </p:spPr>
        <p:txBody>
          <a:bodyPr/>
          <a:lstStyle/>
          <a:p>
            <a:pPr marL="0" indent="0">
              <a:buNone/>
            </a:pPr>
            <a:r>
              <a:rPr lang="de-DE" b="1" err="1"/>
              <a:t>Interested</a:t>
            </a:r>
            <a:r>
              <a:rPr lang="de-DE" b="1"/>
              <a:t>? Questions?</a:t>
            </a:r>
          </a:p>
          <a:p>
            <a:pPr marL="0" indent="0">
              <a:buNone/>
            </a:pPr>
            <a:r>
              <a:rPr lang="de-DE"/>
              <a:t>Talk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at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 Virtual Conference 2021 </a:t>
            </a:r>
            <a:r>
              <a:rPr lang="de-DE" err="1"/>
              <a:t>or</a:t>
            </a:r>
            <a:r>
              <a:rPr lang="de-DE"/>
              <a:t> email </a:t>
            </a:r>
            <a:r>
              <a:rPr lang="de-DE" err="1"/>
              <a:t>us</a:t>
            </a:r>
            <a:r>
              <a:rPr lang="de-DE"/>
              <a:t> at 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 u="sng"/>
          </a:p>
          <a:p>
            <a:pPr marL="0" indent="0">
              <a:buNone/>
            </a:pPr>
            <a:endParaRPr lang="en-US"/>
          </a:p>
        </p:txBody>
      </p:sp>
      <p:sp>
        <p:nvSpPr>
          <p:cNvPr id="11" name="Google Shape;256;gd8ac802b4e_2_8">
            <a:hlinkClick r:id="rId3"/>
            <a:extLst>
              <a:ext uri="{FF2B5EF4-FFF2-40B4-BE49-F238E27FC236}">
                <a16:creationId xmlns:a16="http://schemas.microsoft.com/office/drawing/2014/main" id="{68801025-AF1C-42F6-9561-8C145AFA7221}"/>
              </a:ext>
            </a:extLst>
          </p:cNvPr>
          <p:cNvSpPr txBox="1"/>
          <p:nvPr/>
        </p:nvSpPr>
        <p:spPr>
          <a:xfrm>
            <a:off x="606857" y="6155650"/>
            <a:ext cx="68396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fr-FR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https://www.mathworks.com/discovery/open-science.html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CA127-7B57-4D1A-B5E1-9B3C7CDD2D4E}"/>
              </a:ext>
            </a:extLst>
          </p:cNvPr>
          <p:cNvSpPr txBox="1"/>
          <p:nvPr/>
        </p:nvSpPr>
        <p:spPr>
          <a:xfrm>
            <a:off x="623392" y="58772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on Open Science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MATLAB</a:t>
            </a:r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3A330-C7A6-4377-945E-63C3FD3F1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3158363"/>
            <a:ext cx="757913" cy="764704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2865A-2723-4BBC-A0AD-1466E11AC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6" y="4052272"/>
            <a:ext cx="781815" cy="763200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7006F2-CCB0-454E-AE70-4B129747E249}"/>
              </a:ext>
            </a:extLst>
          </p:cNvPr>
          <p:cNvSpPr txBox="1"/>
          <p:nvPr/>
        </p:nvSpPr>
        <p:spPr>
          <a:xfrm>
            <a:off x="3935760" y="335424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/>
              <a:t>Shubo Chakrabarti : </a:t>
            </a:r>
            <a:r>
              <a:rPr lang="de-DE" sz="2000">
                <a:hlinkClick r:id="rId6"/>
              </a:rPr>
              <a:t>shuboc@mathworks.com</a:t>
            </a:r>
            <a:endParaRPr lang="de-DE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713FE-4F84-4EA0-BD4F-EDF95C9CF7B1}"/>
              </a:ext>
            </a:extLst>
          </p:cNvPr>
          <p:cNvSpPr txBox="1"/>
          <p:nvPr/>
        </p:nvSpPr>
        <p:spPr>
          <a:xfrm>
            <a:off x="3935760" y="42765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/>
              <a:t>Yona Baskharoun : </a:t>
            </a:r>
            <a:r>
              <a:rPr lang="de-DE" sz="2000">
                <a:hlinkClick r:id="rId7"/>
              </a:rPr>
              <a:t>ybaskhar@mathworks.com</a:t>
            </a:r>
            <a:r>
              <a:rPr lang="de-DE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94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4F16AD9-0642-4711-85FD-B6DBE1A77483}"/>
              </a:ext>
            </a:extLst>
          </p:cNvPr>
          <p:cNvGrpSpPr/>
          <p:nvPr/>
        </p:nvGrpSpPr>
        <p:grpSpPr>
          <a:xfrm>
            <a:off x="259933" y="1338133"/>
            <a:ext cx="3746000" cy="4917513"/>
            <a:chOff x="259933" y="1338133"/>
            <a:chExt cx="3746000" cy="4917513"/>
          </a:xfrm>
        </p:grpSpPr>
        <p:pic>
          <p:nvPicPr>
            <p:cNvPr id="4" name="Google Shape;219;gd8ac802b4e_2_8">
              <a:extLst>
                <a:ext uri="{FF2B5EF4-FFF2-40B4-BE49-F238E27FC236}">
                  <a16:creationId xmlns:a16="http://schemas.microsoft.com/office/drawing/2014/main" id="{474AEB0C-9C47-40A4-8759-C65CA41F67A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4602"/>
            <a:stretch/>
          </p:blipFill>
          <p:spPr>
            <a:xfrm>
              <a:off x="1534200" y="3097067"/>
              <a:ext cx="1881667" cy="252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20;gd8ac802b4e_2_8">
              <a:extLst>
                <a:ext uri="{FF2B5EF4-FFF2-40B4-BE49-F238E27FC236}">
                  <a16:creationId xmlns:a16="http://schemas.microsoft.com/office/drawing/2014/main" id="{B958A55A-CCE1-44B7-A1DB-E6E4B303D1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4285"/>
            <a:stretch/>
          </p:blipFill>
          <p:spPr>
            <a:xfrm>
              <a:off x="506634" y="3320733"/>
              <a:ext cx="1027567" cy="252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21;gd8ac802b4e_2_8">
              <a:extLst>
                <a:ext uri="{FF2B5EF4-FFF2-40B4-BE49-F238E27FC236}">
                  <a16:creationId xmlns:a16="http://schemas.microsoft.com/office/drawing/2014/main" id="{7B4EA382-6A2C-4F7E-AAF5-153BA832750E}"/>
                </a:ext>
              </a:extLst>
            </p:cNvPr>
            <p:cNvSpPr txBox="1"/>
            <p:nvPr/>
          </p:nvSpPr>
          <p:spPr>
            <a:xfrm>
              <a:off x="1483467" y="5270801"/>
              <a:ext cx="24436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fr-FR" sz="1600">
                  <a:solidFill>
                    <a:srgbClr val="E69138"/>
                  </a:solidFill>
                  <a:latin typeface="Arial"/>
                  <a:ea typeface="Arial"/>
                  <a:cs typeface="Arial"/>
                  <a:sym typeface="Arial"/>
                </a:rPr>
                <a:t>Analyze data at source</a:t>
              </a:r>
              <a:endParaRPr sz="16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fr-FR" sz="1600">
                  <a:solidFill>
                    <a:srgbClr val="E69138"/>
                  </a:solidFill>
                  <a:latin typeface="Arial"/>
                  <a:ea typeface="Arial"/>
                  <a:cs typeface="Arial"/>
                  <a:sym typeface="Arial"/>
                </a:rPr>
                <a:t>No downloads</a:t>
              </a:r>
              <a:endParaRPr sz="16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fr-FR" sz="1600">
                  <a:solidFill>
                    <a:srgbClr val="E69138"/>
                  </a:solidFill>
                  <a:latin typeface="Arial"/>
                  <a:ea typeface="Arial"/>
                  <a:cs typeface="Arial"/>
                  <a:sym typeface="Arial"/>
                </a:rPr>
                <a:t>Browser access</a:t>
              </a:r>
              <a:endParaRPr sz="16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23;gd8ac802b4e_2_8">
              <a:extLst>
                <a:ext uri="{FF2B5EF4-FFF2-40B4-BE49-F238E27FC236}">
                  <a16:creationId xmlns:a16="http://schemas.microsoft.com/office/drawing/2014/main" id="{9FD2C514-8227-48A1-AB97-5B4380F20E91}"/>
                </a:ext>
              </a:extLst>
            </p:cNvPr>
            <p:cNvSpPr txBox="1"/>
            <p:nvPr/>
          </p:nvSpPr>
          <p:spPr>
            <a:xfrm>
              <a:off x="506633" y="2492967"/>
              <a:ext cx="2877200" cy="820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fr-FR" sz="1867">
                  <a:solidFill>
                    <a:srgbClr val="0E67AD"/>
                  </a:solidFill>
                  <a:latin typeface="Arial"/>
                  <a:ea typeface="Arial"/>
                  <a:cs typeface="Arial"/>
                  <a:sym typeface="Arial"/>
                </a:rPr>
                <a:t>Connect and Contribute to Public Datasets</a:t>
              </a:r>
              <a:endParaRPr sz="1867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44;gd8ac802b4e_2_8">
              <a:extLst>
                <a:ext uri="{FF2B5EF4-FFF2-40B4-BE49-F238E27FC236}">
                  <a16:creationId xmlns:a16="http://schemas.microsoft.com/office/drawing/2014/main" id="{0F992325-D56E-46E8-AC0A-27FBC98230EC}"/>
                </a:ext>
              </a:extLst>
            </p:cNvPr>
            <p:cNvGrpSpPr/>
            <p:nvPr/>
          </p:nvGrpSpPr>
          <p:grpSpPr>
            <a:xfrm>
              <a:off x="259933" y="1338133"/>
              <a:ext cx="3746000" cy="1049200"/>
              <a:chOff x="194950" y="1003600"/>
              <a:chExt cx="2809500" cy="786900"/>
            </a:xfrm>
          </p:grpSpPr>
          <p:sp>
            <p:nvSpPr>
              <p:cNvPr id="29" name="Google Shape;245;gd8ac802b4e_2_8">
                <a:extLst>
                  <a:ext uri="{FF2B5EF4-FFF2-40B4-BE49-F238E27FC236}">
                    <a16:creationId xmlns:a16="http://schemas.microsoft.com/office/drawing/2014/main" id="{25CD7397-5D4A-4CFB-8C48-F221DAFC5682}"/>
                  </a:ext>
                </a:extLst>
              </p:cNvPr>
              <p:cNvSpPr/>
              <p:nvPr/>
            </p:nvSpPr>
            <p:spPr>
              <a:xfrm>
                <a:off x="194950" y="1003600"/>
                <a:ext cx="2809500" cy="786900"/>
              </a:xfrm>
              <a:prstGeom prst="chevron">
                <a:avLst>
                  <a:gd name="adj" fmla="val 50000"/>
                </a:avLst>
              </a:prstGeom>
              <a:solidFill>
                <a:srgbClr val="12568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" name="Google Shape;246;gd8ac802b4e_2_8">
                <a:extLst>
                  <a:ext uri="{FF2B5EF4-FFF2-40B4-BE49-F238E27FC236}">
                    <a16:creationId xmlns:a16="http://schemas.microsoft.com/office/drawing/2014/main" id="{D5B1F61B-CAC6-4FFE-90F6-78E0DFD7AFC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5470" t="15206" r="89058" b="14090"/>
              <a:stretch/>
            </p:blipFill>
            <p:spPr>
              <a:xfrm>
                <a:off x="629000" y="1073250"/>
                <a:ext cx="483599" cy="647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Google Shape;247;gd8ac802b4e_2_8">
                <a:extLst>
                  <a:ext uri="{FF2B5EF4-FFF2-40B4-BE49-F238E27FC236}">
                    <a16:creationId xmlns:a16="http://schemas.microsoft.com/office/drawing/2014/main" id="{BB117F18-40B2-4A6A-9C2E-41E903DB6CD0}"/>
                  </a:ext>
                </a:extLst>
              </p:cNvPr>
              <p:cNvSpPr txBox="1"/>
              <p:nvPr/>
            </p:nvSpPr>
            <p:spPr>
              <a:xfrm>
                <a:off x="1150650" y="1089250"/>
                <a:ext cx="14928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r>
                  <a:rPr lang="fr-FR" sz="1867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Read and Access Data</a:t>
                </a: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AA81EA-97A4-492C-A687-51E7A4A9C8DA}"/>
              </a:ext>
            </a:extLst>
          </p:cNvPr>
          <p:cNvGrpSpPr/>
          <p:nvPr/>
        </p:nvGrpSpPr>
        <p:grpSpPr>
          <a:xfrm>
            <a:off x="4116083" y="1338133"/>
            <a:ext cx="3838884" cy="5119934"/>
            <a:chOff x="4116083" y="1338133"/>
            <a:chExt cx="3838884" cy="5119934"/>
          </a:xfrm>
        </p:grpSpPr>
        <p:sp>
          <p:nvSpPr>
            <p:cNvPr id="8" name="Google Shape;224;gd8ac802b4e_2_8">
              <a:extLst>
                <a:ext uri="{FF2B5EF4-FFF2-40B4-BE49-F238E27FC236}">
                  <a16:creationId xmlns:a16="http://schemas.microsoft.com/office/drawing/2014/main" id="{4E68A2FC-3AA0-4C44-A007-82A55E504E27}"/>
                </a:ext>
              </a:extLst>
            </p:cNvPr>
            <p:cNvSpPr txBox="1"/>
            <p:nvPr/>
          </p:nvSpPr>
          <p:spPr>
            <a:xfrm>
              <a:off x="4328833" y="2492967"/>
              <a:ext cx="2877200" cy="820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fr-FR" sz="1867">
                  <a:solidFill>
                    <a:srgbClr val="0E67AD"/>
                  </a:solidFill>
                  <a:latin typeface="Arial"/>
                  <a:ea typeface="Arial"/>
                  <a:cs typeface="Arial"/>
                  <a:sym typeface="Arial"/>
                </a:rPr>
                <a:t>Explain Analysis in Readable Format</a:t>
              </a:r>
              <a:endParaRPr sz="1867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227;gd8ac802b4e_2_8">
              <a:extLst>
                <a:ext uri="{FF2B5EF4-FFF2-40B4-BE49-F238E27FC236}">
                  <a16:creationId xmlns:a16="http://schemas.microsoft.com/office/drawing/2014/main" id="{D04D4F1D-FE71-43EE-BED8-A3BEB59238C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32307"/>
            <a:stretch/>
          </p:blipFill>
          <p:spPr>
            <a:xfrm>
              <a:off x="5397249" y="3935467"/>
              <a:ext cx="2284427" cy="25226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Google Shape;228;gd8ac802b4e_2_8">
              <a:extLst>
                <a:ext uri="{FF2B5EF4-FFF2-40B4-BE49-F238E27FC236}">
                  <a16:creationId xmlns:a16="http://schemas.microsoft.com/office/drawing/2014/main" id="{9BAD5C23-2DD8-4863-A4FC-9B26AAC4BD5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30588"/>
            <a:stretch/>
          </p:blipFill>
          <p:spPr>
            <a:xfrm>
              <a:off x="4116083" y="3516967"/>
              <a:ext cx="1585668" cy="2522599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2" name="Google Shape;248;gd8ac802b4e_2_8">
              <a:extLst>
                <a:ext uri="{FF2B5EF4-FFF2-40B4-BE49-F238E27FC236}">
                  <a16:creationId xmlns:a16="http://schemas.microsoft.com/office/drawing/2014/main" id="{C587543F-1CDD-461F-9AC1-2839A120F5F4}"/>
                </a:ext>
              </a:extLst>
            </p:cNvPr>
            <p:cNvGrpSpPr/>
            <p:nvPr/>
          </p:nvGrpSpPr>
          <p:grpSpPr>
            <a:xfrm>
              <a:off x="4208967" y="1338133"/>
              <a:ext cx="3746000" cy="1049200"/>
              <a:chOff x="3080525" y="1003600"/>
              <a:chExt cx="2809500" cy="786900"/>
            </a:xfrm>
          </p:grpSpPr>
          <p:sp>
            <p:nvSpPr>
              <p:cNvPr id="33" name="Google Shape;249;gd8ac802b4e_2_8">
                <a:extLst>
                  <a:ext uri="{FF2B5EF4-FFF2-40B4-BE49-F238E27FC236}">
                    <a16:creationId xmlns:a16="http://schemas.microsoft.com/office/drawing/2014/main" id="{164AD6F8-AA26-463B-8176-8E9FE9E8C36D}"/>
                  </a:ext>
                </a:extLst>
              </p:cNvPr>
              <p:cNvSpPr/>
              <p:nvPr/>
            </p:nvSpPr>
            <p:spPr>
              <a:xfrm>
                <a:off x="3080525" y="1003600"/>
                <a:ext cx="2809500" cy="786900"/>
              </a:xfrm>
              <a:prstGeom prst="chevron">
                <a:avLst>
                  <a:gd name="adj" fmla="val 50000"/>
                </a:avLst>
              </a:prstGeom>
              <a:solidFill>
                <a:srgbClr val="12568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" name="Google Shape;250;gd8ac802b4e_2_8">
                <a:extLst>
                  <a:ext uri="{FF2B5EF4-FFF2-40B4-BE49-F238E27FC236}">
                    <a16:creationId xmlns:a16="http://schemas.microsoft.com/office/drawing/2014/main" id="{08ECBD5C-890A-4A00-A055-EF39DDDDE60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38004" t="14092" r="55333" b="5235"/>
              <a:stretch/>
            </p:blipFill>
            <p:spPr>
              <a:xfrm>
                <a:off x="3459125" y="1027600"/>
                <a:ext cx="588799" cy="738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Google Shape;251;gd8ac802b4e_2_8">
                <a:extLst>
                  <a:ext uri="{FF2B5EF4-FFF2-40B4-BE49-F238E27FC236}">
                    <a16:creationId xmlns:a16="http://schemas.microsoft.com/office/drawing/2014/main" id="{DB7F29A2-982B-40EE-977B-FDF2F11B53BE}"/>
                  </a:ext>
                </a:extLst>
              </p:cNvPr>
              <p:cNvSpPr txBox="1"/>
              <p:nvPr/>
            </p:nvSpPr>
            <p:spPr>
              <a:xfrm>
                <a:off x="4164563" y="1073025"/>
                <a:ext cx="14928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r>
                  <a:rPr lang="fr-FR" sz="1867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Produce Readable Code</a:t>
                </a: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238ACA-DD7A-4932-8DCD-8E2FD6E6C3CD}"/>
              </a:ext>
            </a:extLst>
          </p:cNvPr>
          <p:cNvGrpSpPr/>
          <p:nvPr/>
        </p:nvGrpSpPr>
        <p:grpSpPr>
          <a:xfrm>
            <a:off x="8095300" y="1316500"/>
            <a:ext cx="3746000" cy="4895367"/>
            <a:chOff x="8095300" y="1316500"/>
            <a:chExt cx="3746000" cy="4895367"/>
          </a:xfrm>
        </p:grpSpPr>
        <p:sp>
          <p:nvSpPr>
            <p:cNvPr id="9" name="Google Shape;225;gd8ac802b4e_2_8">
              <a:extLst>
                <a:ext uri="{FF2B5EF4-FFF2-40B4-BE49-F238E27FC236}">
                  <a16:creationId xmlns:a16="http://schemas.microsoft.com/office/drawing/2014/main" id="{800E7612-1464-4B36-8139-834297E1044F}"/>
                </a:ext>
              </a:extLst>
            </p:cNvPr>
            <p:cNvSpPr txBox="1"/>
            <p:nvPr/>
          </p:nvSpPr>
          <p:spPr>
            <a:xfrm>
              <a:off x="8283633" y="2492967"/>
              <a:ext cx="2877200" cy="820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fr-FR" sz="1867">
                  <a:solidFill>
                    <a:srgbClr val="0E67AD"/>
                  </a:solidFill>
                  <a:latin typeface="Arial"/>
                  <a:ea typeface="Arial"/>
                  <a:cs typeface="Arial"/>
                  <a:sym typeface="Arial"/>
                </a:rPr>
                <a:t>Make Research Output Discoverable</a:t>
              </a:r>
              <a:endParaRPr sz="1867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26;gd8ac802b4e_2_8">
              <a:extLst>
                <a:ext uri="{FF2B5EF4-FFF2-40B4-BE49-F238E27FC236}">
                  <a16:creationId xmlns:a16="http://schemas.microsoft.com/office/drawing/2014/main" id="{41B22B26-CDF9-498D-B1F1-1CB1CC9806F0}"/>
                </a:ext>
              </a:extLst>
            </p:cNvPr>
            <p:cNvSpPr txBox="1"/>
            <p:nvPr/>
          </p:nvSpPr>
          <p:spPr>
            <a:xfrm>
              <a:off x="8871500" y="3401867"/>
              <a:ext cx="1990400" cy="533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229;gd8ac802b4e_2_8">
              <a:extLst>
                <a:ext uri="{FF2B5EF4-FFF2-40B4-BE49-F238E27FC236}">
                  <a16:creationId xmlns:a16="http://schemas.microsoft.com/office/drawing/2014/main" id="{836E7E2C-7B61-490F-A0BC-7B255334B70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4285" b="67461"/>
            <a:stretch/>
          </p:blipFill>
          <p:spPr>
            <a:xfrm>
              <a:off x="9485269" y="4082198"/>
              <a:ext cx="644800" cy="515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31;gd8ac802b4e_2_8">
              <a:extLst>
                <a:ext uri="{FF2B5EF4-FFF2-40B4-BE49-F238E27FC236}">
                  <a16:creationId xmlns:a16="http://schemas.microsoft.com/office/drawing/2014/main" id="{57F4A003-5C84-4385-A80C-5427FE06682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1518" r="64285" b="31561"/>
            <a:stretch/>
          </p:blipFill>
          <p:spPr>
            <a:xfrm>
              <a:off x="8304530" y="3574102"/>
              <a:ext cx="785067" cy="7115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oogle Shape;233;gd8ac802b4e_2_8">
              <a:extLst>
                <a:ext uri="{FF2B5EF4-FFF2-40B4-BE49-F238E27FC236}">
                  <a16:creationId xmlns:a16="http://schemas.microsoft.com/office/drawing/2014/main" id="{88478F16-2E75-4278-BF14-DECC4954A5A1}"/>
                </a:ext>
              </a:extLst>
            </p:cNvPr>
            <p:cNvGrpSpPr/>
            <p:nvPr/>
          </p:nvGrpSpPr>
          <p:grpSpPr>
            <a:xfrm>
              <a:off x="8891809" y="4387653"/>
              <a:ext cx="1710020" cy="1824214"/>
              <a:chOff x="6653668" y="3290563"/>
              <a:chExt cx="1282515" cy="1368160"/>
            </a:xfrm>
          </p:grpSpPr>
          <p:pic>
            <p:nvPicPr>
              <p:cNvPr id="18" name="Google Shape;234;gd8ac802b4e_2_8">
                <a:extLst>
                  <a:ext uri="{FF2B5EF4-FFF2-40B4-BE49-F238E27FC236}">
                    <a16:creationId xmlns:a16="http://schemas.microsoft.com/office/drawing/2014/main" id="{5868A073-9895-4E82-80CB-E6CE3B6DFC0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t="49655" r="30818" b="-4"/>
              <a:stretch/>
            </p:blipFill>
            <p:spPr>
              <a:xfrm>
                <a:off x="6863863" y="3664200"/>
                <a:ext cx="1072320" cy="9945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36;gd8ac802b4e_2_8">
                <a:extLst>
                  <a:ext uri="{FF2B5EF4-FFF2-40B4-BE49-F238E27FC236}">
                    <a16:creationId xmlns:a16="http://schemas.microsoft.com/office/drawing/2014/main" id="{B26A4AD2-D219-49C3-BE79-C4479FD2FEDB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097279" y="4115100"/>
                <a:ext cx="282050" cy="2560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237;gd8ac802b4e_2_8">
                <a:extLst>
                  <a:ext uri="{FF2B5EF4-FFF2-40B4-BE49-F238E27FC236}">
                    <a16:creationId xmlns:a16="http://schemas.microsoft.com/office/drawing/2014/main" id="{C949E551-67EB-4A91-A263-37FB36CC750D}"/>
                  </a:ext>
                </a:extLst>
              </p:cNvPr>
              <p:cNvSpPr/>
              <p:nvPr/>
            </p:nvSpPr>
            <p:spPr>
              <a:xfrm rot="2700000">
                <a:off x="6600847" y="3343384"/>
                <a:ext cx="282136" cy="17649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3E6E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38;gd8ac802b4e_2_8">
              <a:extLst>
                <a:ext uri="{FF2B5EF4-FFF2-40B4-BE49-F238E27FC236}">
                  <a16:creationId xmlns:a16="http://schemas.microsoft.com/office/drawing/2014/main" id="{533D0EFE-DC1D-42A6-AF3C-6E845203A53B}"/>
                </a:ext>
              </a:extLst>
            </p:cNvPr>
            <p:cNvGrpSpPr/>
            <p:nvPr/>
          </p:nvGrpSpPr>
          <p:grpSpPr>
            <a:xfrm>
              <a:off x="10275564" y="3245252"/>
              <a:ext cx="1344392" cy="1482588"/>
              <a:chOff x="7783750" y="2460749"/>
              <a:chExt cx="1008294" cy="1111941"/>
            </a:xfrm>
          </p:grpSpPr>
          <p:pic>
            <p:nvPicPr>
              <p:cNvPr id="23" name="Google Shape;239;gd8ac802b4e_2_8">
                <a:extLst>
                  <a:ext uri="{FF2B5EF4-FFF2-40B4-BE49-F238E27FC236}">
                    <a16:creationId xmlns:a16="http://schemas.microsoft.com/office/drawing/2014/main" id="{E22C4C0A-EFFB-41C7-80DC-6AC4F3EA760B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r="16421"/>
              <a:stretch/>
            </p:blipFill>
            <p:spPr>
              <a:xfrm>
                <a:off x="8021370" y="2460749"/>
                <a:ext cx="770674" cy="850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41;gd8ac802b4e_2_8">
                <a:extLst>
                  <a:ext uri="{FF2B5EF4-FFF2-40B4-BE49-F238E27FC236}">
                    <a16:creationId xmlns:a16="http://schemas.microsoft.com/office/drawing/2014/main" id="{C5C233D1-EB9D-4F88-AEA2-AB4D8CEC8830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788378" y="2680425"/>
                <a:ext cx="282050" cy="282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242;gd8ac802b4e_2_8">
                <a:extLst>
                  <a:ext uri="{FF2B5EF4-FFF2-40B4-BE49-F238E27FC236}">
                    <a16:creationId xmlns:a16="http://schemas.microsoft.com/office/drawing/2014/main" id="{67C1B064-218B-4A6E-AEEA-50659A036A10}"/>
                  </a:ext>
                </a:extLst>
              </p:cNvPr>
              <p:cNvSpPr/>
              <p:nvPr/>
            </p:nvSpPr>
            <p:spPr>
              <a:xfrm rot="-3490139">
                <a:off x="7730931" y="3343379"/>
                <a:ext cx="282130" cy="17649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3E6E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43;gd8ac802b4e_2_8">
              <a:extLst>
                <a:ext uri="{FF2B5EF4-FFF2-40B4-BE49-F238E27FC236}">
                  <a16:creationId xmlns:a16="http://schemas.microsoft.com/office/drawing/2014/main" id="{4A01A617-062B-4F48-919A-9BD335527DAF}"/>
                </a:ext>
              </a:extLst>
            </p:cNvPr>
            <p:cNvSpPr/>
            <p:nvPr/>
          </p:nvSpPr>
          <p:spPr>
            <a:xfrm rot="10661103">
              <a:off x="9462907" y="3550966"/>
              <a:ext cx="376307" cy="2353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E6E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252;gd8ac802b4e_2_8">
              <a:extLst>
                <a:ext uri="{FF2B5EF4-FFF2-40B4-BE49-F238E27FC236}">
                  <a16:creationId xmlns:a16="http://schemas.microsoft.com/office/drawing/2014/main" id="{CAEC479A-B37E-42B1-BB18-DC0D2599B2A1}"/>
                </a:ext>
              </a:extLst>
            </p:cNvPr>
            <p:cNvGrpSpPr/>
            <p:nvPr/>
          </p:nvGrpSpPr>
          <p:grpSpPr>
            <a:xfrm>
              <a:off x="8095300" y="1316500"/>
              <a:ext cx="3746000" cy="1049200"/>
              <a:chOff x="6071475" y="987375"/>
              <a:chExt cx="2809500" cy="786900"/>
            </a:xfrm>
          </p:grpSpPr>
          <p:sp>
            <p:nvSpPr>
              <p:cNvPr id="37" name="Google Shape;253;gd8ac802b4e_2_8">
                <a:extLst>
                  <a:ext uri="{FF2B5EF4-FFF2-40B4-BE49-F238E27FC236}">
                    <a16:creationId xmlns:a16="http://schemas.microsoft.com/office/drawing/2014/main" id="{F09C0C5F-4A78-4511-84CE-6C87ED3ADD87}"/>
                  </a:ext>
                </a:extLst>
              </p:cNvPr>
              <p:cNvSpPr/>
              <p:nvPr/>
            </p:nvSpPr>
            <p:spPr>
              <a:xfrm>
                <a:off x="6071475" y="987375"/>
                <a:ext cx="2809500" cy="786900"/>
              </a:xfrm>
              <a:prstGeom prst="chevron">
                <a:avLst>
                  <a:gd name="adj" fmla="val 50000"/>
                </a:avLst>
              </a:prstGeom>
              <a:solidFill>
                <a:srgbClr val="12568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8" name="Google Shape;254;gd8ac802b4e_2_8">
                <a:extLst>
                  <a:ext uri="{FF2B5EF4-FFF2-40B4-BE49-F238E27FC236}">
                    <a16:creationId xmlns:a16="http://schemas.microsoft.com/office/drawing/2014/main" id="{540A6162-5763-4972-A4CE-9598BB7E0E7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72201" t="14090" r="19904" b="15207"/>
              <a:stretch/>
            </p:blipFill>
            <p:spPr>
              <a:xfrm>
                <a:off x="6480825" y="1057025"/>
                <a:ext cx="697650" cy="6475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Google Shape;255;gd8ac802b4e_2_8">
                <a:extLst>
                  <a:ext uri="{FF2B5EF4-FFF2-40B4-BE49-F238E27FC236}">
                    <a16:creationId xmlns:a16="http://schemas.microsoft.com/office/drawing/2014/main" id="{7EA8ABED-1C0E-46AF-ACB5-C680271E6F8A}"/>
                  </a:ext>
                </a:extLst>
              </p:cNvPr>
              <p:cNvSpPr txBox="1"/>
              <p:nvPr/>
            </p:nvSpPr>
            <p:spPr>
              <a:xfrm>
                <a:off x="7178475" y="1060025"/>
                <a:ext cx="14928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r>
                  <a:rPr lang="fr-FR" sz="1867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Share and </a:t>
                </a:r>
                <a:r>
                  <a:rPr lang="fr-FR" sz="1867" err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Collaborate</a:t>
                </a: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Google Shape;256;gd8ac802b4e_2_8">
            <a:hlinkClick r:id="rId11"/>
            <a:extLst>
              <a:ext uri="{FF2B5EF4-FFF2-40B4-BE49-F238E27FC236}">
                <a16:creationId xmlns:a16="http://schemas.microsoft.com/office/drawing/2014/main" id="{CBA1D630-7CB6-4455-883D-B293E7B89B45}"/>
              </a:ext>
            </a:extLst>
          </p:cNvPr>
          <p:cNvSpPr txBox="1"/>
          <p:nvPr/>
        </p:nvSpPr>
        <p:spPr>
          <a:xfrm>
            <a:off x="130100" y="6329401"/>
            <a:ext cx="68396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fr-FR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https://www.mathworks.com/discovery/open-science.html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2EF2DCB-B4FD-4C54-9DDE-CEE3E4233BFD}"/>
              </a:ext>
            </a:extLst>
          </p:cNvPr>
          <p:cNvSpPr txBox="1">
            <a:spLocks/>
          </p:cNvSpPr>
          <p:nvPr/>
        </p:nvSpPr>
        <p:spPr>
          <a:xfrm>
            <a:off x="479376" y="37873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err="1"/>
              <a:t>EGI</a:t>
            </a:r>
            <a:r>
              <a:rPr lang="de-DE"/>
              <a:t> Notebooks and </a:t>
            </a:r>
            <a:r>
              <a:rPr lang="de-DE" err="1"/>
              <a:t>MATLAB</a:t>
            </a:r>
            <a:r>
              <a:rPr lang="de-DE"/>
              <a:t> </a:t>
            </a:r>
            <a:br>
              <a:rPr lang="de-DE"/>
            </a:br>
            <a:r>
              <a:rPr lang="de-DE" sz="2000"/>
              <a:t>Sharing </a:t>
            </a:r>
            <a:r>
              <a:rPr lang="de-DE" sz="2000" err="1"/>
              <a:t>MATLAB</a:t>
            </a:r>
            <a:r>
              <a:rPr lang="de-DE" sz="2000"/>
              <a:t> Code </a:t>
            </a:r>
            <a:r>
              <a:rPr lang="de-DE" sz="2000" err="1"/>
              <a:t>using</a:t>
            </a:r>
            <a:r>
              <a:rPr lang="de-DE" sz="2000"/>
              <a:t> Notebooks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NEW!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Use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!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7568" y="2538805"/>
            <a:ext cx="8033296" cy="2006757"/>
          </a:xfrm>
        </p:spPr>
        <p:txBody>
          <a:bodyPr/>
          <a:lstStyle/>
          <a:p>
            <a:pPr marL="0" indent="0">
              <a:buNone/>
            </a:pPr>
            <a:r>
              <a:rPr lang="de-DE" sz="2800" err="1"/>
              <a:t>There</a:t>
            </a:r>
            <a:r>
              <a:rPr lang="de-DE" sz="2800"/>
              <a:t> </a:t>
            </a:r>
            <a:r>
              <a:rPr lang="de-DE" sz="2800" err="1"/>
              <a:t>are</a:t>
            </a:r>
            <a:r>
              <a:rPr lang="de-DE" sz="2800"/>
              <a:t> </a:t>
            </a:r>
            <a:r>
              <a:rPr lang="de-DE" sz="2800" err="1"/>
              <a:t>two</a:t>
            </a:r>
            <a:r>
              <a:rPr lang="de-DE" sz="2800"/>
              <a:t> </a:t>
            </a:r>
            <a:r>
              <a:rPr lang="de-DE" sz="2800" err="1"/>
              <a:t>ways</a:t>
            </a:r>
            <a:r>
              <a:rPr lang="de-DE" sz="2800"/>
              <a:t> </a:t>
            </a:r>
            <a:r>
              <a:rPr lang="de-DE" sz="2800" err="1"/>
              <a:t>to</a:t>
            </a:r>
            <a:r>
              <a:rPr lang="de-DE" sz="2800"/>
              <a:t> </a:t>
            </a:r>
            <a:r>
              <a:rPr lang="de-DE" sz="2800" err="1"/>
              <a:t>use</a:t>
            </a:r>
            <a:r>
              <a:rPr lang="de-DE" sz="2800"/>
              <a:t> </a:t>
            </a:r>
            <a:r>
              <a:rPr lang="de-DE" sz="2800" err="1"/>
              <a:t>MATLAB</a:t>
            </a:r>
            <a:r>
              <a:rPr lang="de-DE" sz="2800"/>
              <a:t> on </a:t>
            </a:r>
            <a:r>
              <a:rPr lang="de-DE" sz="2800" err="1"/>
              <a:t>the</a:t>
            </a:r>
            <a:r>
              <a:rPr lang="de-DE" sz="2800"/>
              <a:t> </a:t>
            </a:r>
            <a:r>
              <a:rPr lang="de-DE" sz="2800" err="1"/>
              <a:t>EGI</a:t>
            </a:r>
            <a:endParaRPr lang="de-DE" sz="2800"/>
          </a:p>
          <a:p>
            <a:pPr marL="972690" lvl="1" indent="-514350">
              <a:buClrTx/>
              <a:buFont typeface="+mj-lt"/>
              <a:buAutoNum type="arabicPeriod"/>
            </a:pPr>
            <a:r>
              <a:rPr lang="de-DE" sz="2800"/>
              <a:t>Notebooks </a:t>
            </a:r>
            <a:r>
              <a:rPr lang="de-DE" sz="2800" err="1"/>
              <a:t>with</a:t>
            </a:r>
            <a:r>
              <a:rPr lang="de-DE" sz="2800"/>
              <a:t> </a:t>
            </a:r>
            <a:r>
              <a:rPr lang="de-DE" sz="2800" err="1"/>
              <a:t>MATLAB</a:t>
            </a:r>
            <a:endParaRPr lang="de-DE" sz="2800"/>
          </a:p>
          <a:p>
            <a:pPr marL="972690" lvl="1" indent="-514350">
              <a:buClrTx/>
              <a:buFont typeface="+mj-lt"/>
              <a:buAutoNum type="arabicPeriod"/>
            </a:pPr>
            <a:r>
              <a:rPr lang="de-DE" sz="2800"/>
              <a:t>Parallel Computing </a:t>
            </a:r>
            <a:r>
              <a:rPr lang="de-DE" sz="2800" err="1"/>
              <a:t>with</a:t>
            </a:r>
            <a:r>
              <a:rPr lang="de-DE" sz="2800"/>
              <a:t> </a:t>
            </a:r>
            <a:r>
              <a:rPr lang="de-DE" sz="2800" err="1"/>
              <a:t>MATLAB</a:t>
            </a:r>
            <a:endParaRPr lang="de-DE" sz="2800"/>
          </a:p>
          <a:p>
            <a:pPr marL="458340" lvl="1" indent="0">
              <a:buNone/>
            </a:pPr>
            <a:endParaRPr lang="de-DE" sz="3200"/>
          </a:p>
          <a:p>
            <a:pPr marL="458340" lvl="1" indent="0">
              <a:buNone/>
            </a:pP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27843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4CFFFC48-ABAD-45D1-AC5E-1A818B4CF44C">
            <a:extLst>
              <a:ext uri="{FF2B5EF4-FFF2-40B4-BE49-F238E27FC236}">
                <a16:creationId xmlns:a16="http://schemas.microsoft.com/office/drawing/2014/main" id="{D94DDB7E-D332-44C6-902D-7F897875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8" y="2858719"/>
            <a:ext cx="2278898" cy="10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2B6E3-90F8-4019-A949-873DB0B0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Analyze Cloud Data At Source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MATLAB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F55C6D-3363-4440-A43C-F64B13CBDE91}"/>
              </a:ext>
            </a:extLst>
          </p:cNvPr>
          <p:cNvGrpSpPr/>
          <p:nvPr/>
        </p:nvGrpSpPr>
        <p:grpSpPr>
          <a:xfrm>
            <a:off x="767408" y="1608814"/>
            <a:ext cx="1664141" cy="990600"/>
            <a:chOff x="4362046" y="1473466"/>
            <a:chExt cx="3394576" cy="20206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04AA1E-25B7-4D61-B865-9E89830007F9}"/>
                </a:ext>
              </a:extLst>
            </p:cNvPr>
            <p:cNvGrpSpPr/>
            <p:nvPr/>
          </p:nvGrpSpPr>
          <p:grpSpPr>
            <a:xfrm>
              <a:off x="4362046" y="1473466"/>
              <a:ext cx="3394576" cy="2020662"/>
              <a:chOff x="4362046" y="1473466"/>
              <a:chExt cx="3394576" cy="2020662"/>
            </a:xfrm>
          </p:grpSpPr>
          <p:pic>
            <p:nvPicPr>
              <p:cNvPr id="15" name="Picture 2" descr="Logo">
                <a:extLst>
                  <a:ext uri="{FF2B5EF4-FFF2-40B4-BE49-F238E27FC236}">
                    <a16:creationId xmlns:a16="http://schemas.microsoft.com/office/drawing/2014/main" id="{915B2606-C181-4D72-9BB1-E21040457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234" y="1893829"/>
                <a:ext cx="1212726" cy="1212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49722C-A22F-4115-8FDA-846F06EE950B}"/>
                  </a:ext>
                </a:extLst>
              </p:cNvPr>
              <p:cNvSpPr txBox="1"/>
              <p:nvPr/>
            </p:nvSpPr>
            <p:spPr>
              <a:xfrm>
                <a:off x="4362046" y="3085300"/>
                <a:ext cx="14977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>
                    <a:latin typeface="Arial" pitchFamily="34" charset="0"/>
                    <a:cs typeface="Arial" pitchFamily="34" charset="0"/>
                  </a:rPr>
                  <a:t>www.egi.eu</a:t>
                </a:r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Graphic 16" descr="Cloud outline">
                <a:extLst>
                  <a:ext uri="{FF2B5EF4-FFF2-40B4-BE49-F238E27FC236}">
                    <a16:creationId xmlns:a16="http://schemas.microsoft.com/office/drawing/2014/main" id="{E4DBDA3A-825A-4367-B593-C7AFA0FD8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35960" y="1473466"/>
                <a:ext cx="2020662" cy="2020662"/>
              </a:xfrm>
              <a:prstGeom prst="rect">
                <a:avLst/>
              </a:prstGeom>
            </p:spPr>
          </p:pic>
        </p:grpSp>
        <p:pic>
          <p:nvPicPr>
            <p:cNvPr id="14" name="Graphic 13" descr="Internet outline">
              <a:extLst>
                <a:ext uri="{FF2B5EF4-FFF2-40B4-BE49-F238E27FC236}">
                  <a16:creationId xmlns:a16="http://schemas.microsoft.com/office/drawing/2014/main" id="{F3073A77-B754-4690-BDC7-C000C9FB6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24591" y="2123258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2A79B-6799-47BE-A666-60EB13A14B16}"/>
              </a:ext>
            </a:extLst>
          </p:cNvPr>
          <p:cNvGrpSpPr/>
          <p:nvPr/>
        </p:nvGrpSpPr>
        <p:grpSpPr>
          <a:xfrm>
            <a:off x="3919857" y="2375636"/>
            <a:ext cx="205089" cy="741511"/>
            <a:chOff x="10252356" y="1911557"/>
            <a:chExt cx="205089" cy="741511"/>
          </a:xfrm>
          <a:solidFill>
            <a:srgbClr val="D7882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87019E-0C6C-43BE-B7F6-0D1E19CA16D2}"/>
                </a:ext>
              </a:extLst>
            </p:cNvPr>
            <p:cNvSpPr/>
            <p:nvPr/>
          </p:nvSpPr>
          <p:spPr>
            <a:xfrm>
              <a:off x="10252356" y="1911557"/>
              <a:ext cx="192564" cy="183948"/>
            </a:xfrm>
            <a:prstGeom prst="ellipse">
              <a:avLst/>
            </a:prstGeom>
            <a:grpFill/>
            <a:ln>
              <a:solidFill>
                <a:srgbClr val="D78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2BBA15-7F29-4BE3-9D71-A4C775269041}"/>
                </a:ext>
              </a:extLst>
            </p:cNvPr>
            <p:cNvSpPr/>
            <p:nvPr/>
          </p:nvSpPr>
          <p:spPr>
            <a:xfrm>
              <a:off x="10264881" y="2469120"/>
              <a:ext cx="192564" cy="183948"/>
            </a:xfrm>
            <a:prstGeom prst="ellipse">
              <a:avLst/>
            </a:prstGeom>
            <a:grpFill/>
            <a:ln>
              <a:solidFill>
                <a:srgbClr val="D78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A00D6B-3B6F-425F-9755-FC6D82FB71DF}"/>
                </a:ext>
              </a:extLst>
            </p:cNvPr>
            <p:cNvCxnSpPr>
              <a:cxnSpLocks/>
              <a:stCxn id="5" idx="2"/>
              <a:endCxn id="9" idx="0"/>
            </p:cNvCxnSpPr>
            <p:nvPr/>
          </p:nvCxnSpPr>
          <p:spPr>
            <a:xfrm>
              <a:off x="10352016" y="2051672"/>
              <a:ext cx="0" cy="545859"/>
            </a:xfrm>
            <a:prstGeom prst="line">
              <a:avLst/>
            </a:prstGeom>
            <a:grpFill/>
            <a:ln w="38100">
              <a:solidFill>
                <a:srgbClr val="D788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0AA2701-FF6C-4C6F-A206-455D8F396200}"/>
              </a:ext>
            </a:extLst>
          </p:cNvPr>
          <p:cNvSpPr/>
          <p:nvPr/>
        </p:nvSpPr>
        <p:spPr>
          <a:xfrm>
            <a:off x="4023937" y="2566567"/>
            <a:ext cx="3645608" cy="282342"/>
          </a:xfrm>
          <a:prstGeom prst="rightArrow">
            <a:avLst/>
          </a:prstGeom>
          <a:solidFill>
            <a:srgbClr val="D78824"/>
          </a:solidFill>
          <a:ln>
            <a:solidFill>
              <a:srgbClr val="D78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D51C7B9-FA42-4507-B6B6-6DCD68AB26A3}"/>
              </a:ext>
            </a:extLst>
          </p:cNvPr>
          <p:cNvGrpSpPr/>
          <p:nvPr/>
        </p:nvGrpSpPr>
        <p:grpSpPr>
          <a:xfrm>
            <a:off x="443598" y="4212630"/>
            <a:ext cx="10692800" cy="2197052"/>
            <a:chOff x="443598" y="3952346"/>
            <a:chExt cx="10692800" cy="2197052"/>
          </a:xfrm>
        </p:grpSpPr>
        <p:sp>
          <p:nvSpPr>
            <p:cNvPr id="42" name="Google Shape;199;gd8de963774_2_15">
              <a:extLst>
                <a:ext uri="{FF2B5EF4-FFF2-40B4-BE49-F238E27FC236}">
                  <a16:creationId xmlns:a16="http://schemas.microsoft.com/office/drawing/2014/main" id="{9E0B3DF4-A47C-47A8-86BD-4E2F740D1E87}"/>
                </a:ext>
              </a:extLst>
            </p:cNvPr>
            <p:cNvSpPr txBox="1">
              <a:spLocks/>
            </p:cNvSpPr>
            <p:nvPr/>
          </p:nvSpPr>
          <p:spPr>
            <a:xfrm>
              <a:off x="443598" y="3952346"/>
              <a:ext cx="10692800" cy="21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21900" tIns="60933" rIns="121900" bIns="60933" rtlCol="0" anchor="t" anchorCtr="0">
              <a:noAutofit/>
            </a:bodyPr>
            <a:lstStyle>
              <a:lvl1pPr marL="343755" indent="-343755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4802" indent="-286462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5850" indent="-229170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4190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62531" indent="-229170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 sz="14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2087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921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3755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9589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b="1">
                  <a:latin typeface="+mn-lt"/>
                </a:rPr>
                <a:t>MATLAB</a:t>
              </a:r>
              <a:r>
                <a:rPr lang="en-US" sz="2000">
                  <a:latin typeface="+mn-lt"/>
                </a:rPr>
                <a:t> is now available on the </a:t>
              </a:r>
              <a:r>
                <a:rPr lang="en-US" sz="2000" err="1">
                  <a:latin typeface="+mn-lt"/>
                </a:rPr>
                <a:t>EGI</a:t>
              </a:r>
              <a:r>
                <a:rPr lang="en-US" sz="2000">
                  <a:latin typeface="+mn-lt"/>
                </a:rPr>
                <a:t> Notebooks Service. </a:t>
              </a:r>
            </a:p>
            <a:p>
              <a:pPr marL="0" indent="0">
                <a:buFont typeface="Wingdings" pitchFamily="2" charset="2"/>
                <a:buNone/>
              </a:pPr>
              <a:endParaRPr lang="en-US" sz="2000">
                <a:latin typeface="+mn-lt"/>
              </a:endParaRPr>
            </a:p>
          </p:txBody>
        </p:sp>
        <p:sp>
          <p:nvSpPr>
            <p:cNvPr id="43" name="Google Shape;203;gd8de963774_2_15">
              <a:extLst>
                <a:ext uri="{FF2B5EF4-FFF2-40B4-BE49-F238E27FC236}">
                  <a16:creationId xmlns:a16="http://schemas.microsoft.com/office/drawing/2014/main" id="{02BD0130-7BFE-4789-882D-5A06CE8D67E3}"/>
                </a:ext>
              </a:extLst>
            </p:cNvPr>
            <p:cNvSpPr txBox="1"/>
            <p:nvPr/>
          </p:nvSpPr>
          <p:spPr>
            <a:xfrm>
              <a:off x="892098" y="4282261"/>
              <a:ext cx="9596389" cy="1867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609585" indent="-474121">
                <a:lnSpc>
                  <a:spcPct val="90000"/>
                </a:lnSpc>
                <a:spcBef>
                  <a:spcPts val="1000"/>
                </a:spcBef>
                <a:buClr>
                  <a:schemeClr val="dk1"/>
                </a:buClr>
                <a:buSzPts val="2000"/>
                <a:buChar char="•"/>
              </a:pPr>
              <a:r>
                <a:rPr lang="fr-FR" sz="200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Create</a:t>
              </a:r>
              <a:r>
                <a:rPr lang="fr-FR" sz="20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fr-FR" sz="200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computational</a:t>
              </a:r>
              <a:r>
                <a:rPr lang="fr-FR" sz="20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notebooks</a:t>
              </a:r>
            </a:p>
            <a:p>
              <a:pPr marL="609585" indent="-474121">
                <a:lnSpc>
                  <a:spcPct val="90000"/>
                </a:lnSpc>
                <a:spcBef>
                  <a:spcPts val="1000"/>
                </a:spcBef>
                <a:buClr>
                  <a:schemeClr val="dk1"/>
                </a:buClr>
                <a:buSzPts val="2000"/>
                <a:buFontTx/>
                <a:buChar char="•"/>
              </a:pPr>
              <a:r>
                <a:rPr lang="en-US" sz="20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Share notebooks with your community</a:t>
              </a:r>
            </a:p>
            <a:p>
              <a:pPr marL="609585" indent="-474121">
                <a:lnSpc>
                  <a:spcPct val="90000"/>
                </a:lnSpc>
                <a:spcBef>
                  <a:spcPts val="1000"/>
                </a:spcBef>
                <a:buClr>
                  <a:schemeClr val="dk1"/>
                </a:buClr>
                <a:buSzPts val="2000"/>
                <a:buFontTx/>
                <a:buChar char="•"/>
              </a:pPr>
              <a:r>
                <a:rPr lang="fr-FR" sz="20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Access and </a:t>
              </a:r>
              <a:r>
                <a:rPr lang="fr-FR" sz="200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analyze</a:t>
              </a:r>
              <a:r>
                <a:rPr lang="fr-FR" sz="20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public data via the </a:t>
              </a:r>
              <a:r>
                <a:rPr lang="fr-FR" sz="200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EGI</a:t>
              </a:r>
              <a:r>
                <a:rPr lang="fr-FR" sz="20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cloud data portal</a:t>
              </a:r>
            </a:p>
            <a:p>
              <a:pPr marL="609585" indent="-474121">
                <a:lnSpc>
                  <a:spcPct val="90000"/>
                </a:lnSpc>
                <a:spcBef>
                  <a:spcPts val="1000"/>
                </a:spcBef>
                <a:buClr>
                  <a:schemeClr val="dk1"/>
                </a:buClr>
                <a:buSzPts val="2000"/>
                <a:buFontTx/>
                <a:buChar char="•"/>
              </a:pPr>
              <a:r>
                <a:rPr lang="en-US" sz="20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Make your data available to others</a:t>
              </a:r>
              <a:endParaRPr sz="20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72F287D9-A8D1-4701-A462-CF852EC813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9801" y="1156478"/>
            <a:ext cx="4090753" cy="297778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58EAAE08-7DA4-47DB-A789-BD62DCD4CDDA}"/>
              </a:ext>
            </a:extLst>
          </p:cNvPr>
          <p:cNvGrpSpPr/>
          <p:nvPr/>
        </p:nvGrpSpPr>
        <p:grpSpPr>
          <a:xfrm>
            <a:off x="2431549" y="1343015"/>
            <a:ext cx="4518673" cy="1100728"/>
            <a:chOff x="2431549" y="1343015"/>
            <a:chExt cx="4518673" cy="1100728"/>
          </a:xfrm>
        </p:grpSpPr>
        <p:pic>
          <p:nvPicPr>
            <p:cNvPr id="5" name="Graphic 4" descr="Database outline">
              <a:extLst>
                <a:ext uri="{FF2B5EF4-FFF2-40B4-BE49-F238E27FC236}">
                  <a16:creationId xmlns:a16="http://schemas.microsoft.com/office/drawing/2014/main" id="{74F0E882-0728-4283-840B-D96F3EF9D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62317" y="1529343"/>
              <a:ext cx="914400" cy="914400"/>
            </a:xfrm>
            <a:prstGeom prst="rect">
              <a:avLst/>
            </a:prstGeom>
          </p:spPr>
        </p:pic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1873A0A7-F015-4C05-B9A2-AA64460D2FB3}"/>
                </a:ext>
              </a:extLst>
            </p:cNvPr>
            <p:cNvCxnSpPr>
              <a:cxnSpLocks/>
              <a:stCxn id="17" idx="3"/>
              <a:endCxn id="5" idx="1"/>
            </p:cNvCxnSpPr>
            <p:nvPr/>
          </p:nvCxnSpPr>
          <p:spPr>
            <a:xfrm flipV="1">
              <a:off x="2431549" y="1986543"/>
              <a:ext cx="1130768" cy="1175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8DD97A-04C2-45F5-A4E1-26471E0C7BDD}"/>
                </a:ext>
              </a:extLst>
            </p:cNvPr>
            <p:cNvSpPr txBox="1"/>
            <p:nvPr/>
          </p:nvSpPr>
          <p:spPr>
            <a:xfrm>
              <a:off x="4361962" y="1343015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err="1">
                  <a:latin typeface="Arial" pitchFamily="34" charset="0"/>
                  <a:cs typeface="Arial" pitchFamily="34" charset="0"/>
                </a:rPr>
                <a:t>cloud</a:t>
              </a:r>
              <a:r>
                <a:rPr lang="de-DE" sz="1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err="1">
                  <a:latin typeface="Arial" pitchFamily="34" charset="0"/>
                  <a:cs typeface="Arial" pitchFamily="34" charset="0"/>
                </a:rPr>
                <a:t>data</a:t>
              </a:r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D2CC06F-8603-43EB-9975-15944A2B9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99944" y="2000752"/>
              <a:ext cx="653623" cy="24800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4075AA-6ED3-4C58-8E51-765326D63D7B}"/>
                </a:ext>
              </a:extLst>
            </p:cNvPr>
            <p:cNvSpPr txBox="1"/>
            <p:nvPr/>
          </p:nvSpPr>
          <p:spPr>
            <a:xfrm>
              <a:off x="4357934" y="1598615"/>
              <a:ext cx="25922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hlinkClick r:id="rId13"/>
                </a:rPr>
                <a:t>https://datahub.egi.eu/</a:t>
              </a:r>
              <a:endParaRPr lang="en-US" sz="14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59E42D2-EFB8-4C02-9C83-6184047CA600}"/>
              </a:ext>
            </a:extLst>
          </p:cNvPr>
          <p:cNvGrpSpPr/>
          <p:nvPr/>
        </p:nvGrpSpPr>
        <p:grpSpPr>
          <a:xfrm>
            <a:off x="2431549" y="2104114"/>
            <a:ext cx="5195740" cy="1898499"/>
            <a:chOff x="2431549" y="2104114"/>
            <a:chExt cx="5195740" cy="189849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D49A59C-459B-41A4-8AE4-C6D97CB96F6E}"/>
                </a:ext>
              </a:extLst>
            </p:cNvPr>
            <p:cNvSpPr txBox="1"/>
            <p:nvPr/>
          </p:nvSpPr>
          <p:spPr>
            <a:xfrm>
              <a:off x="4300104" y="3442600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err="1">
                  <a:latin typeface="Arial" pitchFamily="34" charset="0"/>
                  <a:cs typeface="Arial" pitchFamily="34" charset="0"/>
                </a:rPr>
                <a:t>cloud</a:t>
              </a:r>
              <a:r>
                <a:rPr lang="de-DE" sz="1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err="1">
                  <a:latin typeface="Arial" pitchFamily="34" charset="0"/>
                  <a:cs typeface="Arial" pitchFamily="34" charset="0"/>
                </a:rPr>
                <a:t>compute</a:t>
              </a:r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0C4286-D196-4065-B0EC-D8698E7E5905}"/>
                </a:ext>
              </a:extLst>
            </p:cNvPr>
            <p:cNvGrpSpPr/>
            <p:nvPr/>
          </p:nvGrpSpPr>
          <p:grpSpPr>
            <a:xfrm>
              <a:off x="2431549" y="2104114"/>
              <a:ext cx="2045168" cy="1799888"/>
              <a:chOff x="2322010" y="565932"/>
              <a:chExt cx="2045168" cy="1799888"/>
            </a:xfrm>
          </p:grpSpPr>
          <p:pic>
            <p:nvPicPr>
              <p:cNvPr id="9" name="Graphic 8" descr="Server outline">
                <a:extLst>
                  <a:ext uri="{FF2B5EF4-FFF2-40B4-BE49-F238E27FC236}">
                    <a16:creationId xmlns:a16="http://schemas.microsoft.com/office/drawing/2014/main" id="{49649989-5762-4860-964D-13DE67FF6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52778" y="1451420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47AEDC2C-D15A-4A21-AE60-A49951D445A6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>
                <a:off x="2322010" y="565932"/>
                <a:ext cx="1130768" cy="134268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1F765D-1BAC-4CFF-8C34-C1978212E786}"/>
                  </a:ext>
                </a:extLst>
              </p:cNvPr>
              <p:cNvSpPr txBox="1"/>
              <p:nvPr/>
            </p:nvSpPr>
            <p:spPr>
              <a:xfrm>
                <a:off x="2609449" y="1904418"/>
                <a:ext cx="971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err="1">
                    <a:latin typeface="Arial" pitchFamily="34" charset="0"/>
                    <a:cs typeface="Arial" pitchFamily="34" charset="0"/>
                  </a:rPr>
                  <a:t>compute</a:t>
                </a:r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BE7846A-9992-4844-B920-68681C23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86826" y="3227559"/>
              <a:ext cx="899317" cy="19821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5CDF6F6-25D1-4C55-A133-0628B87ABB93}"/>
                </a:ext>
              </a:extLst>
            </p:cNvPr>
            <p:cNvSpPr txBox="1"/>
            <p:nvPr/>
          </p:nvSpPr>
          <p:spPr>
            <a:xfrm>
              <a:off x="4278892" y="3694836"/>
              <a:ext cx="3348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rgbClr val="0000FF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https://www.egi.eu/services/notebooks/</a:t>
              </a:r>
              <a:endParaRPr lang="en-US" sz="1400">
                <a:solidFill>
                  <a:srgbClr val="0000FF"/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8881F96-4D52-4CC3-A5E3-E3BCEE0D677D}"/>
              </a:ext>
            </a:extLst>
          </p:cNvPr>
          <p:cNvSpPr txBox="1"/>
          <p:nvPr/>
        </p:nvSpPr>
        <p:spPr>
          <a:xfrm>
            <a:off x="4199556" y="2266755"/>
            <a:ext cx="318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Arial" pitchFamily="34" charset="0"/>
                <a:cs typeface="Arial" pitchFamily="34" charset="0"/>
              </a:rPr>
              <a:t>Analyze </a:t>
            </a:r>
            <a:r>
              <a:rPr lang="de-DE" sz="1600" err="1">
                <a:latin typeface="Arial" pitchFamily="34" charset="0"/>
                <a:cs typeface="Arial" pitchFamily="34" charset="0"/>
              </a:rPr>
              <a:t>directly</a:t>
            </a:r>
            <a:r>
              <a:rPr lang="de-DE" sz="1600">
                <a:latin typeface="Arial" pitchFamily="34" charset="0"/>
                <a:cs typeface="Arial" pitchFamily="34" charset="0"/>
              </a:rPr>
              <a:t> on </a:t>
            </a:r>
            <a:r>
              <a:rPr lang="de-DE" sz="160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600">
                <a:latin typeface="Arial" pitchFamily="34" charset="0"/>
                <a:cs typeface="Arial" pitchFamily="34" charset="0"/>
              </a:rPr>
              <a:t> </a:t>
            </a:r>
            <a:r>
              <a:rPr lang="de-DE" sz="1600" err="1">
                <a:latin typeface="Arial" pitchFamily="34" charset="0"/>
                <a:cs typeface="Arial" pitchFamily="34" charset="0"/>
              </a:rPr>
              <a:t>EGI</a:t>
            </a:r>
            <a:r>
              <a:rPr lang="de-DE" sz="1600">
                <a:latin typeface="Arial" pitchFamily="34" charset="0"/>
                <a:cs typeface="Arial" pitchFamily="34" charset="0"/>
              </a:rPr>
              <a:t> </a:t>
            </a:r>
            <a:r>
              <a:rPr lang="de-DE" sz="1600" err="1">
                <a:latin typeface="Arial" pitchFamily="34" charset="0"/>
                <a:cs typeface="Arial" pitchFamily="34" charset="0"/>
              </a:rPr>
              <a:t>cloud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3B5F043-8659-4C1E-93E4-929330E14468}"/>
              </a:ext>
            </a:extLst>
          </p:cNvPr>
          <p:cNvSpPr txBox="1"/>
          <p:nvPr/>
        </p:nvSpPr>
        <p:spPr>
          <a:xfrm>
            <a:off x="4228743" y="2769637"/>
            <a:ext cx="318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latin typeface="Arial" pitchFamily="34" charset="0"/>
                <a:cs typeface="Arial" pitchFamily="34" charset="0"/>
              </a:rPr>
              <a:t>No</a:t>
            </a:r>
            <a:r>
              <a:rPr lang="de-DE" sz="1600">
                <a:latin typeface="Arial" pitchFamily="34" charset="0"/>
                <a:cs typeface="Arial" pitchFamily="34" charset="0"/>
              </a:rPr>
              <a:t> </a:t>
            </a:r>
            <a:r>
              <a:rPr lang="de-DE" sz="1600" err="1">
                <a:latin typeface="Arial" pitchFamily="34" charset="0"/>
                <a:cs typeface="Arial" pitchFamily="34" charset="0"/>
              </a:rPr>
              <a:t>downloads</a:t>
            </a:r>
            <a:r>
              <a:rPr lang="de-DE" sz="1600">
                <a:latin typeface="Arial" pitchFamily="34" charset="0"/>
                <a:cs typeface="Arial" pitchFamily="34" charset="0"/>
              </a:rPr>
              <a:t>. Browser </a:t>
            </a:r>
            <a:r>
              <a:rPr lang="de-DE" sz="1600" err="1">
                <a:latin typeface="Arial" pitchFamily="34" charset="0"/>
                <a:cs typeface="Arial" pitchFamily="34" charset="0"/>
              </a:rPr>
              <a:t>access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5055640-A7AB-42AC-AB00-18E1B15D9748}"/>
              </a:ext>
            </a:extLst>
          </p:cNvPr>
          <p:cNvSpPr txBox="1"/>
          <p:nvPr/>
        </p:nvSpPr>
        <p:spPr>
          <a:xfrm>
            <a:off x="2163792" y="3215562"/>
            <a:ext cx="6988967" cy="307777"/>
          </a:xfrm>
          <a:prstGeom prst="rect">
            <a:avLst/>
          </a:prstGeom>
          <a:noFill/>
          <a:ln w="28575">
            <a:solidFill>
              <a:srgbClr val="0076A8"/>
            </a:solidFill>
          </a:ln>
        </p:spPr>
        <p:txBody>
          <a:bodyPr wrap="square" rtlCol="0">
            <a:spAutoFit/>
          </a:bodyPr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0B400-7FA8-42AB-A2C0-5E00407A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6" y="1653580"/>
            <a:ext cx="10253026" cy="4648200"/>
          </a:xfrm>
        </p:spPr>
        <p:txBody>
          <a:bodyPr/>
          <a:lstStyle/>
          <a:p>
            <a:r>
              <a:rPr lang="de-DE" err="1"/>
              <a:t>EGI</a:t>
            </a:r>
            <a:r>
              <a:rPr lang="de-DE"/>
              <a:t> Notebooks support all Toolboxes and Products (</a:t>
            </a:r>
            <a:r>
              <a:rPr lang="de-DE" err="1"/>
              <a:t>except</a:t>
            </a:r>
            <a:r>
              <a:rPr lang="de-DE"/>
              <a:t> Simulink)</a:t>
            </a:r>
          </a:p>
          <a:p>
            <a:r>
              <a:rPr lang="de-DE"/>
              <a:t>A </a:t>
            </a:r>
            <a:r>
              <a:rPr lang="de-DE" err="1"/>
              <a:t>MATLAB</a:t>
            </a:r>
            <a:r>
              <a:rPr lang="de-DE"/>
              <a:t> </a:t>
            </a:r>
            <a:r>
              <a:rPr lang="de-DE" err="1"/>
              <a:t>license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required</a:t>
            </a:r>
            <a:r>
              <a:rPr lang="de-DE"/>
              <a:t> </a:t>
            </a:r>
          </a:p>
          <a:p>
            <a:pPr lvl="1"/>
            <a:r>
              <a:rPr lang="de-DE"/>
              <a:t>Academic</a:t>
            </a:r>
          </a:p>
          <a:p>
            <a:pPr lvl="2"/>
            <a:r>
              <a:rPr lang="de-DE" err="1"/>
              <a:t>MATLAB</a:t>
            </a:r>
            <a:r>
              <a:rPr lang="de-DE"/>
              <a:t> Campus Wide </a:t>
            </a:r>
            <a:r>
              <a:rPr lang="de-DE" err="1"/>
              <a:t>Licenses</a:t>
            </a:r>
            <a:r>
              <a:rPr lang="de-DE"/>
              <a:t> </a:t>
            </a:r>
          </a:p>
          <a:p>
            <a:pPr lvl="3"/>
            <a:r>
              <a:rPr lang="de-DE"/>
              <a:t>(</a:t>
            </a:r>
            <a:r>
              <a:rPr lang="de-DE">
                <a:hlinkClick r:id="rId3"/>
              </a:rPr>
              <a:t>https://www.mathworks.com/academia/tah-support-program/eligibility.html</a:t>
            </a:r>
            <a:r>
              <a:rPr lang="de-DE"/>
              <a:t>)</a:t>
            </a:r>
          </a:p>
          <a:p>
            <a:pPr lvl="2"/>
            <a:r>
              <a:rPr lang="de-DE" err="1"/>
              <a:t>MATLAB</a:t>
            </a:r>
            <a:r>
              <a:rPr lang="de-DE"/>
              <a:t> Individual </a:t>
            </a:r>
            <a:r>
              <a:rPr lang="de-DE" err="1"/>
              <a:t>Licenses</a:t>
            </a:r>
            <a:r>
              <a:rPr lang="de-DE"/>
              <a:t> </a:t>
            </a:r>
          </a:p>
          <a:p>
            <a:pPr lvl="2"/>
            <a:r>
              <a:rPr lang="de-DE" err="1"/>
              <a:t>MATLAB</a:t>
            </a:r>
            <a:r>
              <a:rPr lang="de-DE"/>
              <a:t> Network </a:t>
            </a:r>
            <a:r>
              <a:rPr lang="de-DE" err="1"/>
              <a:t>Licenses</a:t>
            </a:r>
            <a:r>
              <a:rPr lang="de-DE"/>
              <a:t> </a:t>
            </a:r>
          </a:p>
          <a:p>
            <a:pPr lvl="1"/>
            <a:r>
              <a:rPr lang="de-DE"/>
              <a:t>Standard</a:t>
            </a:r>
            <a:endParaRPr lang="en-US"/>
          </a:p>
          <a:p>
            <a:pPr lvl="2"/>
            <a:r>
              <a:rPr lang="en-US"/>
              <a:t>MATLAB Individual Licenses</a:t>
            </a:r>
          </a:p>
          <a:p>
            <a:pPr lvl="2"/>
            <a:r>
              <a:rPr lang="en-US"/>
              <a:t>MATLAB Network Licenses</a:t>
            </a:r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96831D-B6E5-4845-A197-5E9F83C1810F}"/>
              </a:ext>
            </a:extLst>
          </p:cNvPr>
          <p:cNvGrpSpPr/>
          <p:nvPr/>
        </p:nvGrpSpPr>
        <p:grpSpPr>
          <a:xfrm>
            <a:off x="6672064" y="3789040"/>
            <a:ext cx="4608512" cy="2708920"/>
            <a:chOff x="7162020" y="1307486"/>
            <a:chExt cx="4608512" cy="27089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B3BDFA-D884-4E44-93B7-612A950F664B}"/>
                </a:ext>
              </a:extLst>
            </p:cNvPr>
            <p:cNvGrpSpPr/>
            <p:nvPr/>
          </p:nvGrpSpPr>
          <p:grpSpPr>
            <a:xfrm>
              <a:off x="7248128" y="1307486"/>
              <a:ext cx="4436297" cy="2708920"/>
              <a:chOff x="7248128" y="1307486"/>
              <a:chExt cx="4436297" cy="27089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5610649-2349-4379-A0B0-D55EB55FD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8128" y="1307486"/>
                <a:ext cx="4436297" cy="2708920"/>
              </a:xfrm>
              <a:prstGeom prst="rect">
                <a:avLst/>
              </a:prstGeom>
              <a:effectLst>
                <a:outerShdw blurRad="292100" dist="139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51A2CFA-3921-4B8E-9760-43A0FDC79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0456" y="2420888"/>
                <a:ext cx="1422850" cy="4388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2663A-C0E5-4D38-BC54-5E11F68FDBA7}"/>
                  </a:ext>
                </a:extLst>
              </p:cNvPr>
              <p:cNvSpPr/>
              <p:nvPr/>
            </p:nvSpPr>
            <p:spPr>
              <a:xfrm>
                <a:off x="10272464" y="2859732"/>
                <a:ext cx="936104" cy="209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9EC8DE-BE72-4F33-88F5-281E74A1076A}"/>
                </a:ext>
              </a:extLst>
            </p:cNvPr>
            <p:cNvSpPr txBox="1"/>
            <p:nvPr/>
          </p:nvSpPr>
          <p:spPr>
            <a:xfrm>
              <a:off x="7162020" y="2831713"/>
              <a:ext cx="46085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hlinkClick r:id="rId6"/>
                </a:rPr>
                <a:t>https://www.egi.eu/use-cases/scientific-applications-tools/matlab/</a:t>
              </a:r>
              <a:endParaRPr lang="en-US" sz="120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EA60131-E97B-4E32-A755-EB231A904022}"/>
              </a:ext>
            </a:extLst>
          </p:cNvPr>
          <p:cNvSpPr txBox="1">
            <a:spLocks/>
          </p:cNvSpPr>
          <p:nvPr/>
        </p:nvSpPr>
        <p:spPr>
          <a:xfrm>
            <a:off x="762002" y="6096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/>
              <a:t>Bring </a:t>
            </a:r>
            <a:r>
              <a:rPr lang="de-DE" err="1"/>
              <a:t>Your</a:t>
            </a:r>
            <a:r>
              <a:rPr lang="de-DE"/>
              <a:t> Own License </a:t>
            </a:r>
            <a:r>
              <a:rPr lang="de-DE" err="1"/>
              <a:t>to</a:t>
            </a:r>
            <a:r>
              <a:rPr lang="de-DE"/>
              <a:t> Access </a:t>
            </a:r>
            <a:r>
              <a:rPr lang="de-DE" err="1"/>
              <a:t>EGI</a:t>
            </a:r>
            <a:r>
              <a:rPr lang="de-DE"/>
              <a:t> Notebooks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4064A-5645-4BAB-A3B3-4B2C3609DE0A}"/>
              </a:ext>
            </a:extLst>
          </p:cNvPr>
          <p:cNvGrpSpPr/>
          <p:nvPr/>
        </p:nvGrpSpPr>
        <p:grpSpPr>
          <a:xfrm>
            <a:off x="8616281" y="2232784"/>
            <a:ext cx="3384375" cy="1157344"/>
            <a:chOff x="12139580" y="1578424"/>
            <a:chExt cx="1847648" cy="12417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796A4FE-B230-4337-8E1D-0F014EB3D8DE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12432462" y="2337913"/>
              <a:ext cx="630942" cy="482222"/>
            </a:xfrm>
            <a:prstGeom prst="straightConnector1">
              <a:avLst/>
            </a:prstGeom>
            <a:ln w="19050">
              <a:solidFill>
                <a:srgbClr val="0076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040DB0-BC5C-45C2-8151-DBC618D8FB97}"/>
                </a:ext>
              </a:extLst>
            </p:cNvPr>
            <p:cNvSpPr txBox="1"/>
            <p:nvPr/>
          </p:nvSpPr>
          <p:spPr>
            <a:xfrm>
              <a:off x="12139580" y="1578424"/>
              <a:ext cx="1847648" cy="759489"/>
            </a:xfrm>
            <a:prstGeom prst="rect">
              <a:avLst/>
            </a:prstGeom>
            <a:noFill/>
            <a:ln w="28575">
              <a:solidFill>
                <a:srgbClr val="0076A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>
                  <a:latin typeface="Arial" pitchFamily="34" charset="0"/>
                  <a:cs typeface="Arial" pitchFamily="34" charset="0"/>
                </a:rPr>
                <a:t>Check </a:t>
              </a:r>
              <a:r>
                <a:rPr lang="de-DE" sz="2000" err="1">
                  <a:latin typeface="Arial" pitchFamily="34" charset="0"/>
                  <a:cs typeface="Arial" pitchFamily="34" charset="0"/>
                </a:rPr>
                <a:t>if</a:t>
              </a:r>
              <a:r>
                <a:rPr lang="de-DE" sz="200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err="1">
                  <a:latin typeface="Arial" pitchFamily="34" charset="0"/>
                  <a:cs typeface="Arial" pitchFamily="34" charset="0"/>
                </a:rPr>
                <a:t>your</a:t>
              </a:r>
              <a:r>
                <a:rPr lang="de-DE" sz="200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err="1">
                  <a:latin typeface="Arial" pitchFamily="34" charset="0"/>
                  <a:cs typeface="Arial" pitchFamily="34" charset="0"/>
                </a:rPr>
                <a:t>school</a:t>
              </a:r>
              <a:r>
                <a:rPr lang="de-DE" sz="200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err="1">
                  <a:latin typeface="Arial" pitchFamily="34" charset="0"/>
                  <a:cs typeface="Arial" pitchFamily="34" charset="0"/>
                </a:rPr>
                <a:t>has</a:t>
              </a:r>
              <a:r>
                <a:rPr lang="de-DE" sz="2000">
                  <a:latin typeface="Arial" pitchFamily="34" charset="0"/>
                  <a:cs typeface="Arial" pitchFamily="34" charset="0"/>
                </a:rPr>
                <a:t> a </a:t>
              </a:r>
            </a:p>
            <a:p>
              <a:pPr algn="ctr"/>
              <a:r>
                <a:rPr lang="de-DE" sz="2000">
                  <a:latin typeface="Arial" pitchFamily="34" charset="0"/>
                  <a:cs typeface="Arial" pitchFamily="34" charset="0"/>
                </a:rPr>
                <a:t>Campus Wide License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1A89-0DBD-4E9F-9490-2495BBBE2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2476872"/>
          </a:xfrm>
        </p:spPr>
        <p:txBody>
          <a:bodyPr/>
          <a:lstStyle/>
          <a:p>
            <a:r>
              <a:rPr lang="de-DE" sz="2000" err="1"/>
              <a:t>Step</a:t>
            </a:r>
            <a:r>
              <a:rPr lang="de-DE" sz="2000"/>
              <a:t> 1 : </a:t>
            </a:r>
            <a:r>
              <a:rPr lang="de-DE" sz="2000" err="1"/>
              <a:t>Get</a:t>
            </a:r>
            <a:r>
              <a:rPr lang="de-DE" sz="2000"/>
              <a:t> an </a:t>
            </a:r>
            <a:r>
              <a:rPr lang="de-DE" sz="2000" err="1"/>
              <a:t>EGI</a:t>
            </a:r>
            <a:r>
              <a:rPr lang="de-DE" sz="2000"/>
              <a:t> </a:t>
            </a:r>
            <a:r>
              <a:rPr lang="de-DE" sz="2000" err="1"/>
              <a:t>account</a:t>
            </a:r>
            <a:endParaRPr lang="de-DE" sz="2000"/>
          </a:p>
          <a:p>
            <a:r>
              <a:rPr lang="de-DE" sz="2000" err="1"/>
              <a:t>Step</a:t>
            </a:r>
            <a:r>
              <a:rPr lang="de-DE" sz="2000"/>
              <a:t> 2 : </a:t>
            </a:r>
            <a:r>
              <a:rPr lang="de-DE" sz="2000" err="1"/>
              <a:t>Become</a:t>
            </a:r>
            <a:r>
              <a:rPr lang="de-DE" sz="2000"/>
              <a:t> a </a:t>
            </a:r>
            <a:r>
              <a:rPr lang="de-DE" sz="2000" err="1"/>
              <a:t>member</a:t>
            </a:r>
            <a:r>
              <a:rPr lang="de-DE" sz="2000"/>
              <a:t> </a:t>
            </a:r>
            <a:r>
              <a:rPr lang="de-DE" sz="2000" err="1"/>
              <a:t>of</a:t>
            </a:r>
            <a:r>
              <a:rPr lang="de-DE" sz="2000"/>
              <a:t> </a:t>
            </a:r>
            <a:r>
              <a:rPr lang="de-DE" sz="2000" err="1"/>
              <a:t>the</a:t>
            </a:r>
            <a:r>
              <a:rPr lang="de-DE" sz="2000"/>
              <a:t> Notebooks VO</a:t>
            </a:r>
          </a:p>
          <a:p>
            <a:r>
              <a:rPr lang="de-DE" sz="2000" err="1"/>
              <a:t>Step</a:t>
            </a:r>
            <a:r>
              <a:rPr lang="de-DE" sz="2000"/>
              <a:t> 3 : Log </a:t>
            </a:r>
            <a:r>
              <a:rPr lang="de-DE" sz="2000" err="1"/>
              <a:t>into</a:t>
            </a:r>
            <a:r>
              <a:rPr lang="de-DE" sz="2000"/>
              <a:t> </a:t>
            </a:r>
            <a:r>
              <a:rPr lang="de-DE" sz="2000" err="1"/>
              <a:t>EGI</a:t>
            </a:r>
            <a:r>
              <a:rPr lang="de-DE" sz="2000"/>
              <a:t> </a:t>
            </a:r>
            <a:r>
              <a:rPr lang="de-DE" sz="2000" err="1"/>
              <a:t>DataHub</a:t>
            </a:r>
            <a:r>
              <a:rPr lang="de-DE" sz="2000"/>
              <a:t> and </a:t>
            </a:r>
            <a:r>
              <a:rPr lang="de-DE" sz="2000" err="1"/>
              <a:t>join</a:t>
            </a:r>
            <a:r>
              <a:rPr lang="de-DE" sz="2000"/>
              <a:t> </a:t>
            </a:r>
            <a:r>
              <a:rPr lang="de-DE" sz="2000" err="1"/>
              <a:t>the</a:t>
            </a:r>
            <a:r>
              <a:rPr lang="de-DE" sz="2000"/>
              <a:t> </a:t>
            </a:r>
            <a:r>
              <a:rPr lang="de-DE" sz="2000" err="1"/>
              <a:t>data</a:t>
            </a:r>
            <a:r>
              <a:rPr lang="de-DE" sz="2000"/>
              <a:t> </a:t>
            </a:r>
            <a:r>
              <a:rPr lang="de-DE" sz="2000" err="1"/>
              <a:t>center</a:t>
            </a:r>
            <a:endParaRPr lang="de-DE" sz="2000"/>
          </a:p>
          <a:p>
            <a:r>
              <a:rPr lang="de-DE" sz="2000" err="1"/>
              <a:t>Step</a:t>
            </a:r>
            <a:r>
              <a:rPr lang="de-DE" sz="2000"/>
              <a:t> 4 : Open Notebooks and </a:t>
            </a:r>
            <a:r>
              <a:rPr lang="de-DE" sz="2000" err="1"/>
              <a:t>login</a:t>
            </a:r>
            <a:r>
              <a:rPr lang="de-DE" sz="2000"/>
              <a:t> </a:t>
            </a:r>
            <a:r>
              <a:rPr lang="de-DE" sz="2000" err="1"/>
              <a:t>with</a:t>
            </a:r>
            <a:r>
              <a:rPr lang="de-DE" sz="2000"/>
              <a:t> </a:t>
            </a:r>
            <a:r>
              <a:rPr lang="de-DE" sz="2000" err="1"/>
              <a:t>your</a:t>
            </a:r>
            <a:r>
              <a:rPr lang="de-DE" sz="2000"/>
              <a:t> </a:t>
            </a:r>
            <a:r>
              <a:rPr lang="de-DE" sz="2000" err="1"/>
              <a:t>EGI</a:t>
            </a:r>
            <a:r>
              <a:rPr lang="de-DE" sz="2000"/>
              <a:t> </a:t>
            </a:r>
            <a:r>
              <a:rPr lang="de-DE" sz="2000" err="1"/>
              <a:t>account</a:t>
            </a:r>
            <a:endParaRPr lang="de-DE" sz="2000"/>
          </a:p>
          <a:p>
            <a:r>
              <a:rPr lang="de-DE" sz="2000" err="1"/>
              <a:t>Step</a:t>
            </a:r>
            <a:r>
              <a:rPr lang="de-DE" sz="2000"/>
              <a:t> 5 : Open </a:t>
            </a:r>
            <a:r>
              <a:rPr lang="de-DE" sz="2000" err="1"/>
              <a:t>MATLAB</a:t>
            </a:r>
            <a:r>
              <a:rPr lang="de-DE" sz="2000"/>
              <a:t> and </a:t>
            </a:r>
            <a:r>
              <a:rPr lang="de-DE" sz="2000" err="1"/>
              <a:t>login</a:t>
            </a:r>
            <a:r>
              <a:rPr lang="de-DE" sz="2000"/>
              <a:t> </a:t>
            </a:r>
            <a:r>
              <a:rPr lang="de-DE" sz="2000" err="1"/>
              <a:t>using</a:t>
            </a:r>
            <a:r>
              <a:rPr lang="de-DE" sz="2000"/>
              <a:t> </a:t>
            </a:r>
            <a:r>
              <a:rPr lang="de-DE" sz="2000" err="1"/>
              <a:t>your</a:t>
            </a:r>
            <a:r>
              <a:rPr lang="de-DE" sz="2000"/>
              <a:t> MathWorks </a:t>
            </a:r>
            <a:r>
              <a:rPr lang="de-DE" sz="2000" err="1"/>
              <a:t>account</a:t>
            </a:r>
            <a:endParaRPr lang="de-DE" sz="2000"/>
          </a:p>
          <a:p>
            <a:r>
              <a:rPr lang="de-DE" sz="2000" err="1"/>
              <a:t>Step</a:t>
            </a:r>
            <a:r>
              <a:rPr lang="de-DE" sz="2000"/>
              <a:t> 6 : Access, </a:t>
            </a:r>
            <a:r>
              <a:rPr lang="de-DE" sz="2000" err="1"/>
              <a:t>analyze</a:t>
            </a:r>
            <a:r>
              <a:rPr lang="de-DE" sz="2000"/>
              <a:t>, </a:t>
            </a:r>
            <a:r>
              <a:rPr lang="de-DE" sz="2000" err="1"/>
              <a:t>share</a:t>
            </a:r>
            <a:endParaRPr lang="en-US" sz="2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AA7C6C-E9E5-4308-A3C6-6BE297D7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de-DE" err="1"/>
              <a:t>Steps</a:t>
            </a:r>
            <a:r>
              <a:rPr lang="de-DE"/>
              <a:t> </a:t>
            </a:r>
            <a:r>
              <a:rPr lang="de-DE" err="1"/>
              <a:t>Required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Access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EGI</a:t>
            </a:r>
            <a:r>
              <a:rPr lang="de-DE"/>
              <a:t> Notebooks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C19A1A-9D60-4657-9DC8-063635339667}"/>
              </a:ext>
            </a:extLst>
          </p:cNvPr>
          <p:cNvGrpSpPr/>
          <p:nvPr/>
        </p:nvGrpSpPr>
        <p:grpSpPr>
          <a:xfrm>
            <a:off x="587389" y="4099823"/>
            <a:ext cx="4414702" cy="2614470"/>
            <a:chOff x="587389" y="4099823"/>
            <a:chExt cx="4414702" cy="26144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1A728C-E70E-4E21-BA52-0E3C85F2A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389" y="4099823"/>
              <a:ext cx="2589138" cy="2164714"/>
            </a:xfrm>
            <a:prstGeom prst="rect">
              <a:avLst/>
            </a:prstGeom>
            <a:effectLst>
              <a:outerShdw blurRad="292100" dist="139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71F478-3C30-4B60-837A-9E7F27028489}"/>
                </a:ext>
              </a:extLst>
            </p:cNvPr>
            <p:cNvSpPr txBox="1"/>
            <p:nvPr/>
          </p:nvSpPr>
          <p:spPr>
            <a:xfrm>
              <a:off x="609602" y="6406516"/>
              <a:ext cx="43924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hlinkClick r:id="rId4"/>
                </a:rPr>
                <a:t>https://docs.egi.eu/users/notebooks/#service-modes</a:t>
              </a:r>
              <a:endParaRPr lang="en-US" sz="140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59F0BF7-740E-4A66-BEE7-66373D4FA765}"/>
                </a:ext>
              </a:extLst>
            </p:cNvPr>
            <p:cNvSpPr/>
            <p:nvPr/>
          </p:nvSpPr>
          <p:spPr>
            <a:xfrm>
              <a:off x="2423079" y="4301082"/>
              <a:ext cx="1568262" cy="347454"/>
            </a:xfrm>
            <a:prstGeom prst="roundRect">
              <a:avLst/>
            </a:prstGeom>
            <a:solidFill>
              <a:srgbClr val="007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err="1">
                  <a:latin typeface="Arial" pitchFamily="34" charset="0"/>
                  <a:cs typeface="Arial" pitchFamily="34" charset="0"/>
                </a:rPr>
                <a:t>Steps</a:t>
              </a:r>
              <a:r>
                <a:rPr lang="de-DE" b="1">
                  <a:latin typeface="Arial" pitchFamily="34" charset="0"/>
                  <a:cs typeface="Arial" pitchFamily="34" charset="0"/>
                </a:rPr>
                <a:t> 1 &amp; 2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68EAB9-A64E-4DF8-8FCE-34EBE8F94693}"/>
              </a:ext>
            </a:extLst>
          </p:cNvPr>
          <p:cNvGrpSpPr/>
          <p:nvPr/>
        </p:nvGrpSpPr>
        <p:grpSpPr>
          <a:xfrm>
            <a:off x="7822960" y="4306553"/>
            <a:ext cx="3616584" cy="2392967"/>
            <a:chOff x="7822960" y="4306553"/>
            <a:chExt cx="3616584" cy="23929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DA3284-DBD3-4BD6-A5AD-7D0241BD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4272" y="4306553"/>
              <a:ext cx="2895272" cy="1642728"/>
            </a:xfrm>
            <a:prstGeom prst="rect">
              <a:avLst/>
            </a:prstGeom>
            <a:effectLst>
              <a:outerShdw blurRad="292100" dist="139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B1EB9B-155B-4143-B5CD-98FE68D9F8C9}"/>
                </a:ext>
              </a:extLst>
            </p:cNvPr>
            <p:cNvSpPr txBox="1"/>
            <p:nvPr/>
          </p:nvSpPr>
          <p:spPr>
            <a:xfrm>
              <a:off x="8561090" y="6391743"/>
              <a:ext cx="287845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hlinkClick r:id="rId6"/>
                </a:rPr>
                <a:t>https://notebooks.egi.eu/hub/login</a:t>
              </a:r>
              <a:endParaRPr lang="en-US" sz="140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25C70025-FBFB-4214-A5FF-65FDE455C818}"/>
                </a:ext>
              </a:extLst>
            </p:cNvPr>
            <p:cNvSpPr/>
            <p:nvPr/>
          </p:nvSpPr>
          <p:spPr>
            <a:xfrm>
              <a:off x="7822960" y="5061633"/>
              <a:ext cx="648072" cy="46132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5953CE8-D833-42E6-B42E-ED81D13E7984}"/>
                </a:ext>
              </a:extLst>
            </p:cNvPr>
            <p:cNvSpPr/>
            <p:nvPr/>
          </p:nvSpPr>
          <p:spPr>
            <a:xfrm>
              <a:off x="10224747" y="4307927"/>
              <a:ext cx="1167031" cy="347454"/>
            </a:xfrm>
            <a:prstGeom prst="roundRect">
              <a:avLst/>
            </a:prstGeom>
            <a:solidFill>
              <a:srgbClr val="007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err="1">
                  <a:latin typeface="Arial" pitchFamily="34" charset="0"/>
                  <a:cs typeface="Arial" pitchFamily="34" charset="0"/>
                </a:rPr>
                <a:t>Step</a:t>
              </a:r>
              <a:r>
                <a:rPr lang="de-DE" b="1">
                  <a:latin typeface="Arial" pitchFamily="34" charset="0"/>
                  <a:cs typeface="Arial" pitchFamily="34" charset="0"/>
                </a:rPr>
                <a:t> 4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5C5110-811F-4375-9A8E-B75C3636A159}"/>
              </a:ext>
            </a:extLst>
          </p:cNvPr>
          <p:cNvGrpSpPr/>
          <p:nvPr/>
        </p:nvGrpSpPr>
        <p:grpSpPr>
          <a:xfrm>
            <a:off x="4439816" y="4126173"/>
            <a:ext cx="3672408" cy="2573348"/>
            <a:chOff x="4439816" y="4126173"/>
            <a:chExt cx="3672408" cy="257334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BD3BCE-8C50-4C19-8A2A-8A6CCFA53281}"/>
                </a:ext>
              </a:extLst>
            </p:cNvPr>
            <p:cNvGrpSpPr/>
            <p:nvPr/>
          </p:nvGrpSpPr>
          <p:grpSpPr>
            <a:xfrm>
              <a:off x="4439816" y="4126173"/>
              <a:ext cx="3672408" cy="2573348"/>
              <a:chOff x="4439816" y="4126173"/>
              <a:chExt cx="3672408" cy="257334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80C352A-0EB3-448F-B409-8F2C4A19C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3135" y="4126173"/>
                <a:ext cx="2257778" cy="1916832"/>
              </a:xfrm>
              <a:prstGeom prst="rect">
                <a:avLst/>
              </a:prstGeom>
              <a:effectLst>
                <a:outerShdw blurRad="292100" dist="1397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A057E9-1A02-492E-AA6F-F80819FD6621}"/>
                  </a:ext>
                </a:extLst>
              </p:cNvPr>
              <p:cNvSpPr txBox="1"/>
              <p:nvPr/>
            </p:nvSpPr>
            <p:spPr>
              <a:xfrm>
                <a:off x="5519936" y="6391744"/>
                <a:ext cx="25922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>
                    <a:hlinkClick r:id="rId8"/>
                  </a:rPr>
                  <a:t>https://datahub.egi.eu/</a:t>
                </a:r>
                <a:endParaRPr lang="en-US" sz="1400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D8734F13-4050-4FF4-802D-61DFDC30238B}"/>
                  </a:ext>
                </a:extLst>
              </p:cNvPr>
              <p:cNvSpPr/>
              <p:nvPr/>
            </p:nvSpPr>
            <p:spPr>
              <a:xfrm>
                <a:off x="4439816" y="5127917"/>
                <a:ext cx="648072" cy="46132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A88A800-F0AF-4A5B-A0B8-36BE09CEC3C6}"/>
                  </a:ext>
                </a:extLst>
              </p:cNvPr>
              <p:cNvSpPr/>
              <p:nvPr/>
            </p:nvSpPr>
            <p:spPr>
              <a:xfrm>
                <a:off x="5591944" y="4307927"/>
                <a:ext cx="1167031" cy="347454"/>
              </a:xfrm>
              <a:prstGeom prst="roundRect">
                <a:avLst/>
              </a:prstGeom>
              <a:solidFill>
                <a:srgbClr val="0076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err="1">
                    <a:latin typeface="Arial" pitchFamily="34" charset="0"/>
                    <a:cs typeface="Arial" pitchFamily="34" charset="0"/>
                  </a:rPr>
                  <a:t>Step</a:t>
                </a:r>
                <a:r>
                  <a:rPr lang="de-DE" b="1">
                    <a:latin typeface="Arial" pitchFamily="34" charset="0"/>
                    <a:cs typeface="Arial" pitchFamily="34" charset="0"/>
                  </a:rPr>
                  <a:t> 3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6151FF-A953-4A86-8FC9-2739DAA10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7271" y="4655381"/>
              <a:ext cx="1267323" cy="1642728"/>
            </a:xfrm>
            <a:prstGeom prst="rect">
              <a:avLst/>
            </a:prstGeom>
            <a:effectLst>
              <a:outerShdw blurRad="292100" dist="1397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F329887-5327-4DA9-AA95-ED90DB9D318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2627" b="16586"/>
          <a:stretch/>
        </p:blipFill>
        <p:spPr>
          <a:xfrm>
            <a:off x="1703512" y="4941168"/>
            <a:ext cx="2664296" cy="1008113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A3BA34-0B6D-4F7C-A73B-54643227D179}"/>
              </a:ext>
            </a:extLst>
          </p:cNvPr>
          <p:cNvSpPr/>
          <p:nvPr/>
        </p:nvSpPr>
        <p:spPr>
          <a:xfrm>
            <a:off x="911424" y="3068960"/>
            <a:ext cx="7992888" cy="888884"/>
          </a:xfrm>
          <a:prstGeom prst="roundRect">
            <a:avLst/>
          </a:prstGeom>
          <a:noFill/>
          <a:ln w="28575">
            <a:solidFill>
              <a:srgbClr val="0076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NEW!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Use </a:t>
            </a:r>
            <a:r>
              <a:rPr lang="de-DE" err="1"/>
              <a:t>MATLAB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EGI</a:t>
            </a:r>
            <a:r>
              <a:rPr lang="de-DE"/>
              <a:t>!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7568" y="2538805"/>
            <a:ext cx="8033296" cy="2006757"/>
          </a:xfrm>
        </p:spPr>
        <p:txBody>
          <a:bodyPr/>
          <a:lstStyle/>
          <a:p>
            <a:pPr marL="0" indent="0">
              <a:buNone/>
            </a:pPr>
            <a:r>
              <a:rPr lang="de-DE" sz="2800" err="1"/>
              <a:t>There</a:t>
            </a:r>
            <a:r>
              <a:rPr lang="de-DE" sz="2800"/>
              <a:t> </a:t>
            </a:r>
            <a:r>
              <a:rPr lang="de-DE" sz="2800" err="1"/>
              <a:t>are</a:t>
            </a:r>
            <a:r>
              <a:rPr lang="de-DE" sz="2800"/>
              <a:t> </a:t>
            </a:r>
            <a:r>
              <a:rPr lang="de-DE" sz="2800" err="1"/>
              <a:t>two</a:t>
            </a:r>
            <a:r>
              <a:rPr lang="de-DE" sz="2800"/>
              <a:t> </a:t>
            </a:r>
            <a:r>
              <a:rPr lang="de-DE" sz="2800" err="1"/>
              <a:t>ways</a:t>
            </a:r>
            <a:r>
              <a:rPr lang="de-DE" sz="2800"/>
              <a:t> </a:t>
            </a:r>
            <a:r>
              <a:rPr lang="de-DE" sz="2800" err="1"/>
              <a:t>to</a:t>
            </a:r>
            <a:r>
              <a:rPr lang="de-DE" sz="2800"/>
              <a:t> </a:t>
            </a:r>
            <a:r>
              <a:rPr lang="de-DE" sz="2800" err="1"/>
              <a:t>use</a:t>
            </a:r>
            <a:r>
              <a:rPr lang="de-DE" sz="2800"/>
              <a:t> </a:t>
            </a:r>
            <a:r>
              <a:rPr lang="de-DE" sz="2800" err="1"/>
              <a:t>MATLAB</a:t>
            </a:r>
            <a:r>
              <a:rPr lang="de-DE" sz="2800"/>
              <a:t> on </a:t>
            </a:r>
            <a:r>
              <a:rPr lang="de-DE" sz="2800" err="1"/>
              <a:t>the</a:t>
            </a:r>
            <a:r>
              <a:rPr lang="de-DE" sz="2800"/>
              <a:t> </a:t>
            </a:r>
            <a:r>
              <a:rPr lang="de-DE" sz="2800" err="1"/>
              <a:t>EGI</a:t>
            </a:r>
            <a:endParaRPr lang="de-DE" sz="2800"/>
          </a:p>
          <a:p>
            <a:pPr marL="972690" lvl="1" indent="-514350">
              <a:buClrTx/>
              <a:buFont typeface="+mj-lt"/>
              <a:buAutoNum type="arabicPeriod"/>
            </a:pPr>
            <a:r>
              <a:rPr lang="de-DE" sz="2800"/>
              <a:t>Notebooks </a:t>
            </a:r>
            <a:r>
              <a:rPr lang="de-DE" sz="2800" err="1"/>
              <a:t>with</a:t>
            </a:r>
            <a:r>
              <a:rPr lang="de-DE" sz="2800"/>
              <a:t> </a:t>
            </a:r>
            <a:r>
              <a:rPr lang="de-DE" sz="2800" err="1"/>
              <a:t>MATLAB</a:t>
            </a:r>
            <a:endParaRPr lang="de-DE" sz="2800"/>
          </a:p>
          <a:p>
            <a:pPr marL="972690" lvl="1" indent="-514350">
              <a:buClrTx/>
              <a:buFont typeface="+mj-lt"/>
              <a:buAutoNum type="arabicPeriod"/>
            </a:pPr>
            <a:r>
              <a:rPr lang="de-DE" sz="2800"/>
              <a:t>Parallel Computing </a:t>
            </a:r>
            <a:r>
              <a:rPr lang="de-DE" sz="2800" err="1"/>
              <a:t>with</a:t>
            </a:r>
            <a:r>
              <a:rPr lang="de-DE" sz="2800"/>
              <a:t> </a:t>
            </a:r>
            <a:r>
              <a:rPr lang="de-DE" sz="2800" err="1"/>
              <a:t>MATLAB</a:t>
            </a:r>
            <a:endParaRPr lang="de-DE" sz="2800"/>
          </a:p>
          <a:p>
            <a:pPr marL="458340" lvl="1" indent="0">
              <a:buNone/>
            </a:pPr>
            <a:endParaRPr lang="de-DE" sz="3200"/>
          </a:p>
          <a:p>
            <a:pPr marL="458340" lvl="1" indent="0">
              <a:buNone/>
            </a:pP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1036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C5B8EA-F7BC-4DC5-AC6E-98590B21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1311749"/>
            <a:ext cx="8103541" cy="5089051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0D496D10-E998-4BCB-973F-6400D340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pPr defTabSz="916680"/>
            <a:r>
              <a:rPr lang="en-US" b="0"/>
              <a:t>Parallel Computing with MATLAB – Scale to Clouds and Clusters</a:t>
            </a:r>
            <a:endParaRPr lang="en-US" sz="2000" b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273941-D381-46FE-8189-A6C844B8849A}"/>
              </a:ext>
            </a:extLst>
          </p:cNvPr>
          <p:cNvGrpSpPr/>
          <p:nvPr/>
        </p:nvGrpSpPr>
        <p:grpSpPr>
          <a:xfrm>
            <a:off x="6672064" y="2558852"/>
            <a:ext cx="4248472" cy="1446212"/>
            <a:chOff x="6672064" y="2558852"/>
            <a:chExt cx="4248472" cy="144621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D842F9D6-0A9A-4A64-8ADC-997D1FBA8C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2064" y="3140967"/>
              <a:ext cx="648072" cy="864097"/>
            </a:xfrm>
            <a:prstGeom prst="straightConnector1">
              <a:avLst/>
            </a:prstGeom>
            <a:ln w="38100">
              <a:solidFill>
                <a:srgbClr val="0076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2044712-5000-419D-84C2-8EDCD0480642}"/>
                </a:ext>
              </a:extLst>
            </p:cNvPr>
            <p:cNvSpPr/>
            <p:nvPr/>
          </p:nvSpPr>
          <p:spPr>
            <a:xfrm>
              <a:off x="7248128" y="2558852"/>
              <a:ext cx="3672408" cy="582115"/>
            </a:xfrm>
            <a:prstGeom prst="roundRect">
              <a:avLst/>
            </a:prstGeom>
            <a:solidFill>
              <a:srgbClr val="007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>
                  <a:latin typeface="Arial" pitchFamily="34" charset="0"/>
                  <a:cs typeface="Arial" pitchFamily="34" charset="0"/>
                </a:rPr>
                <a:t>Unlimited </a:t>
              </a:r>
              <a:r>
                <a:rPr lang="de-DE" b="1" err="1">
                  <a:latin typeface="Arial" pitchFamily="34" charset="0"/>
                  <a:cs typeface="Arial" pitchFamily="34" charset="0"/>
                </a:rPr>
                <a:t>workers</a:t>
              </a:r>
              <a:r>
                <a:rPr lang="de-DE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err="1">
                  <a:latin typeface="Arial" pitchFamily="34" charset="0"/>
                  <a:cs typeface="Arial" pitchFamily="34" charset="0"/>
                </a:rPr>
                <a:t>with</a:t>
              </a:r>
              <a:r>
                <a:rPr lang="de-DE" b="1">
                  <a:latin typeface="Arial" pitchFamily="34" charset="0"/>
                  <a:cs typeface="Arial" pitchFamily="34" charset="0"/>
                </a:rPr>
                <a:t> Campus Wide </a:t>
              </a:r>
              <a:r>
                <a:rPr lang="de-DE" b="1" err="1">
                  <a:latin typeface="Arial" pitchFamily="34" charset="0"/>
                  <a:cs typeface="Arial" pitchFamily="34" charset="0"/>
                </a:rPr>
                <a:t>Licenses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C211F8-9307-4EE2-B01C-4F24CCE89822}"/>
              </a:ext>
            </a:extLst>
          </p:cNvPr>
          <p:cNvSpPr/>
          <p:nvPr/>
        </p:nvSpPr>
        <p:spPr>
          <a:xfrm>
            <a:off x="620751" y="1599484"/>
            <a:ext cx="2306897" cy="582115"/>
          </a:xfrm>
          <a:prstGeom prst="round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Arial" pitchFamily="34" charset="0"/>
                <a:cs typeface="Arial" pitchFamily="34" charset="0"/>
              </a:rPr>
              <a:t>Minimal </a:t>
            </a:r>
            <a:r>
              <a:rPr lang="de-DE" b="1" err="1">
                <a:latin typeface="Arial" pitchFamily="34" charset="0"/>
                <a:cs typeface="Arial" pitchFamily="34" charset="0"/>
              </a:rPr>
              <a:t>changes</a:t>
            </a:r>
            <a:r>
              <a:rPr lang="de-DE" b="1">
                <a:latin typeface="Arial" pitchFamily="34" charset="0"/>
                <a:cs typeface="Arial" pitchFamily="34" charset="0"/>
              </a:rPr>
              <a:t> </a:t>
            </a:r>
            <a:r>
              <a:rPr lang="de-DE" b="1" err="1">
                <a:latin typeface="Arial" pitchFamily="34" charset="0"/>
                <a:cs typeface="Arial" pitchFamily="34" charset="0"/>
              </a:rPr>
              <a:t>to</a:t>
            </a:r>
            <a:r>
              <a:rPr lang="de-DE" b="1">
                <a:latin typeface="Arial" pitchFamily="34" charset="0"/>
                <a:cs typeface="Arial" pitchFamily="34" charset="0"/>
              </a:rPr>
              <a:t> code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C2A94B-5EA3-4EF1-A5DB-87BBAC5AE84E}"/>
              </a:ext>
            </a:extLst>
          </p:cNvPr>
          <p:cNvSpPr/>
          <p:nvPr/>
        </p:nvSpPr>
        <p:spPr>
          <a:xfrm>
            <a:off x="3575720" y="1738856"/>
            <a:ext cx="1080120" cy="321991"/>
          </a:xfrm>
          <a:prstGeom prst="roundRect">
            <a:avLst/>
          </a:prstGeom>
          <a:noFill/>
          <a:ln w="28575">
            <a:solidFill>
              <a:srgbClr val="0076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B18836-7981-40B4-BB96-D4CEA988248A}"/>
              </a:ext>
            </a:extLst>
          </p:cNvPr>
          <p:cNvSpPr/>
          <p:nvPr/>
        </p:nvSpPr>
        <p:spPr>
          <a:xfrm>
            <a:off x="3577652" y="2060848"/>
            <a:ext cx="934172" cy="241502"/>
          </a:xfrm>
          <a:prstGeom prst="roundRect">
            <a:avLst/>
          </a:prstGeom>
          <a:noFill/>
          <a:ln w="28575">
            <a:solidFill>
              <a:srgbClr val="0076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7A9D6D-1E86-4B8E-8980-41C35A195CBB}"/>
              </a:ext>
            </a:extLst>
          </p:cNvPr>
          <p:cNvSpPr/>
          <p:nvPr/>
        </p:nvSpPr>
        <p:spPr>
          <a:xfrm>
            <a:off x="3287688" y="6021288"/>
            <a:ext cx="5025146" cy="582115"/>
          </a:xfrm>
          <a:prstGeom prst="round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err="1">
                <a:latin typeface="Arial" pitchFamily="34" charset="0"/>
                <a:cs typeface="Arial" pitchFamily="34" charset="0"/>
              </a:rPr>
              <a:t>MATLAB</a:t>
            </a:r>
            <a:r>
              <a:rPr lang="de-DE" b="1">
                <a:latin typeface="Arial" pitchFamily="34" charset="0"/>
                <a:cs typeface="Arial" pitchFamily="34" charset="0"/>
              </a:rPr>
              <a:t> Parallel Server </a:t>
            </a:r>
            <a:r>
              <a:rPr lang="de-DE" b="1" err="1">
                <a:latin typeface="Arial" pitchFamily="34" charset="0"/>
                <a:cs typeface="Arial" pitchFamily="34" charset="0"/>
              </a:rPr>
              <a:t>scales</a:t>
            </a:r>
            <a:r>
              <a:rPr lang="de-DE" b="1">
                <a:latin typeface="Arial" pitchFamily="34" charset="0"/>
                <a:cs typeface="Arial" pitchFamily="34" charset="0"/>
              </a:rPr>
              <a:t> </a:t>
            </a:r>
            <a:r>
              <a:rPr lang="de-DE" b="1" err="1">
                <a:latin typeface="Arial" pitchFamily="34" charset="0"/>
                <a:cs typeface="Arial" pitchFamily="34" charset="0"/>
              </a:rPr>
              <a:t>your</a:t>
            </a:r>
            <a:r>
              <a:rPr lang="de-DE" b="1">
                <a:latin typeface="Arial" pitchFamily="34" charset="0"/>
                <a:cs typeface="Arial" pitchFamily="34" charset="0"/>
              </a:rPr>
              <a:t> code </a:t>
            </a:r>
            <a:r>
              <a:rPr lang="de-DE" b="1" err="1">
                <a:latin typeface="Arial" pitchFamily="34" charset="0"/>
                <a:cs typeface="Arial" pitchFamily="34" charset="0"/>
              </a:rPr>
              <a:t>to</a:t>
            </a:r>
            <a:r>
              <a:rPr lang="de-DE" b="1">
                <a:latin typeface="Arial" pitchFamily="34" charset="0"/>
                <a:cs typeface="Arial" pitchFamily="34" charset="0"/>
              </a:rPr>
              <a:t> multiple </a:t>
            </a:r>
            <a:r>
              <a:rPr lang="de-DE" b="1" err="1">
                <a:latin typeface="Arial" pitchFamily="34" charset="0"/>
                <a:cs typeface="Arial" pitchFamily="34" charset="0"/>
              </a:rPr>
              <a:t>cores</a:t>
            </a:r>
            <a:r>
              <a:rPr lang="de-DE" b="1">
                <a:latin typeface="Arial" pitchFamily="34" charset="0"/>
                <a:cs typeface="Arial" pitchFamily="34" charset="0"/>
              </a:rPr>
              <a:t>, </a:t>
            </a:r>
            <a:r>
              <a:rPr lang="de-DE" b="1" err="1">
                <a:latin typeface="Arial" pitchFamily="34" charset="0"/>
                <a:cs typeface="Arial" pitchFamily="34" charset="0"/>
              </a:rPr>
              <a:t>cluster</a:t>
            </a:r>
            <a:r>
              <a:rPr lang="de-DE" b="1">
                <a:latin typeface="Arial" pitchFamily="34" charset="0"/>
                <a:cs typeface="Arial" pitchFamily="34" charset="0"/>
              </a:rPr>
              <a:t> and </a:t>
            </a:r>
            <a:r>
              <a:rPr lang="de-DE" b="1" err="1">
                <a:latin typeface="Arial" pitchFamily="34" charset="0"/>
                <a:cs typeface="Arial" pitchFamily="34" charset="0"/>
              </a:rPr>
              <a:t>clouds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6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3CED412-E6B1-43EA-90C1-E94AD0713C49}"/>
              </a:ext>
            </a:extLst>
          </p:cNvPr>
          <p:cNvSpPr txBox="1">
            <a:spLocks/>
          </p:cNvSpPr>
          <p:nvPr/>
        </p:nvSpPr>
        <p:spPr>
          <a:xfrm>
            <a:off x="762002" y="6096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Using MATLAB on </a:t>
            </a:r>
            <a:r>
              <a:rPr lang="en-US" err="1"/>
              <a:t>EGI</a:t>
            </a:r>
            <a:r>
              <a:rPr lang="en-US"/>
              <a:t> Federation </a:t>
            </a:r>
            <a:r>
              <a:rPr lang="en-US" err="1"/>
              <a:t>HPC</a:t>
            </a:r>
            <a:r>
              <a:rPr lang="en-US"/>
              <a:t> Centers</a:t>
            </a:r>
            <a:br>
              <a:rPr lang="en-US"/>
            </a:br>
            <a:r>
              <a:rPr lang="en-US" sz="2000" err="1"/>
              <a:t>EGI</a:t>
            </a:r>
            <a:r>
              <a:rPr lang="en-US" sz="2000"/>
              <a:t> Council Members Can Host MATLAB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665DAF-DACE-4835-901D-1400C6683FB6}"/>
              </a:ext>
            </a:extLst>
          </p:cNvPr>
          <p:cNvGrpSpPr/>
          <p:nvPr/>
        </p:nvGrpSpPr>
        <p:grpSpPr>
          <a:xfrm>
            <a:off x="762002" y="1700808"/>
            <a:ext cx="7297793" cy="4032448"/>
            <a:chOff x="762002" y="1772816"/>
            <a:chExt cx="7297793" cy="4032448"/>
          </a:xfr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C9D143-D00C-4DFF-9744-CE9D7763A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163"/>
            <a:stretch/>
          </p:blipFill>
          <p:spPr>
            <a:xfrm>
              <a:off x="4242544" y="1772816"/>
              <a:ext cx="3817251" cy="40324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38DB3C-C6A6-4238-B719-9F101592C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5941"/>
            <a:stretch/>
          </p:blipFill>
          <p:spPr>
            <a:xfrm>
              <a:off x="762002" y="1772816"/>
              <a:ext cx="3480542" cy="403244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7C94BA-556E-4744-9048-98D543501F1E}"/>
              </a:ext>
            </a:extLst>
          </p:cNvPr>
          <p:cNvSpPr txBox="1"/>
          <p:nvPr/>
        </p:nvSpPr>
        <p:spPr>
          <a:xfrm>
            <a:off x="839416" y="616530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5"/>
              </a:rPr>
              <a:t>https://www.egi.eu/about/egi-council/</a:t>
            </a:r>
            <a:endParaRPr lang="en-US" sz="14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329EA8-0333-4DDE-997E-E500729BA288}"/>
              </a:ext>
            </a:extLst>
          </p:cNvPr>
          <p:cNvSpPr/>
          <p:nvPr/>
        </p:nvSpPr>
        <p:spPr>
          <a:xfrm>
            <a:off x="7896200" y="1588940"/>
            <a:ext cx="3817251" cy="582115"/>
          </a:xfrm>
          <a:prstGeom prst="round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err="1">
                <a:latin typeface="Arial" pitchFamily="34" charset="0"/>
                <a:cs typeface="Arial" pitchFamily="34" charset="0"/>
              </a:rPr>
              <a:t>EGI</a:t>
            </a:r>
            <a:r>
              <a:rPr lang="de-DE" b="1">
                <a:latin typeface="Arial" pitchFamily="34" charset="0"/>
                <a:cs typeface="Arial" pitchFamily="34" charset="0"/>
              </a:rPr>
              <a:t> Council </a:t>
            </a:r>
            <a:r>
              <a:rPr lang="de-DE" b="1" err="1">
                <a:latin typeface="Arial" pitchFamily="34" charset="0"/>
                <a:cs typeface="Arial" pitchFamily="34" charset="0"/>
              </a:rPr>
              <a:t>members</a:t>
            </a:r>
            <a:r>
              <a:rPr lang="de-DE" b="1">
                <a:latin typeface="Arial" pitchFamily="34" charset="0"/>
                <a:cs typeface="Arial" pitchFamily="34" charset="0"/>
              </a:rPr>
              <a:t> </a:t>
            </a:r>
            <a:r>
              <a:rPr lang="de-DE" b="1" err="1">
                <a:latin typeface="Arial" pitchFamily="34" charset="0"/>
                <a:cs typeface="Arial" pitchFamily="34" charset="0"/>
              </a:rPr>
              <a:t>can</a:t>
            </a:r>
            <a:r>
              <a:rPr lang="de-DE" b="1">
                <a:latin typeface="Arial" pitchFamily="34" charset="0"/>
                <a:cs typeface="Arial" pitchFamily="34" charset="0"/>
              </a:rPr>
              <a:t> </a:t>
            </a:r>
            <a:r>
              <a:rPr lang="de-DE" b="1" err="1">
                <a:latin typeface="Arial" pitchFamily="34" charset="0"/>
                <a:cs typeface="Arial" pitchFamily="34" charset="0"/>
              </a:rPr>
              <a:t>now</a:t>
            </a:r>
            <a:r>
              <a:rPr lang="de-DE" b="1">
                <a:latin typeface="Arial" pitchFamily="34" charset="0"/>
                <a:cs typeface="Arial" pitchFamily="34" charset="0"/>
              </a:rPr>
              <a:t> host </a:t>
            </a:r>
            <a:r>
              <a:rPr lang="de-DE" b="1" err="1">
                <a:latin typeface="Arial" pitchFamily="34" charset="0"/>
                <a:cs typeface="Arial" pitchFamily="34" charset="0"/>
              </a:rPr>
              <a:t>MATLAB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D275D7-E3A5-4992-980B-268E7C1CD4A9}"/>
              </a:ext>
            </a:extLst>
          </p:cNvPr>
          <p:cNvSpPr/>
          <p:nvPr/>
        </p:nvSpPr>
        <p:spPr>
          <a:xfrm>
            <a:off x="7896199" y="2388301"/>
            <a:ext cx="3817251" cy="582115"/>
          </a:xfrm>
          <a:prstGeom prst="round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Arial" pitchFamily="34" charset="0"/>
                <a:cs typeface="Arial" pitchFamily="34" charset="0"/>
              </a:rPr>
              <a:t>Users </a:t>
            </a:r>
            <a:r>
              <a:rPr lang="de-DE" b="1" err="1">
                <a:latin typeface="Arial" pitchFamily="34" charset="0"/>
                <a:cs typeface="Arial" pitchFamily="34" charset="0"/>
              </a:rPr>
              <a:t>have</a:t>
            </a:r>
            <a:r>
              <a:rPr lang="de-DE" b="1">
                <a:latin typeface="Arial" pitchFamily="34" charset="0"/>
                <a:cs typeface="Arial" pitchFamily="34" charset="0"/>
              </a:rPr>
              <a:t> </a:t>
            </a:r>
            <a:r>
              <a:rPr lang="de-DE" b="1" err="1">
                <a:latin typeface="Arial" pitchFamily="34" charset="0"/>
                <a:cs typeface="Arial" pitchFamily="34" charset="0"/>
              </a:rPr>
              <a:t>to</a:t>
            </a:r>
            <a:r>
              <a:rPr lang="de-DE" b="1">
                <a:latin typeface="Arial" pitchFamily="34" charset="0"/>
                <a:cs typeface="Arial" pitchFamily="34" charset="0"/>
              </a:rPr>
              <a:t> bring </a:t>
            </a:r>
            <a:r>
              <a:rPr lang="de-DE" b="1" err="1">
                <a:latin typeface="Arial" pitchFamily="34" charset="0"/>
                <a:cs typeface="Arial" pitchFamily="34" charset="0"/>
              </a:rPr>
              <a:t>their</a:t>
            </a:r>
            <a:r>
              <a:rPr lang="de-DE" b="1">
                <a:latin typeface="Arial" pitchFamily="34" charset="0"/>
                <a:cs typeface="Arial" pitchFamily="34" charset="0"/>
              </a:rPr>
              <a:t> own </a:t>
            </a:r>
            <a:r>
              <a:rPr lang="de-DE" b="1" err="1">
                <a:latin typeface="Arial" pitchFamily="34" charset="0"/>
                <a:cs typeface="Arial" pitchFamily="34" charset="0"/>
              </a:rPr>
              <a:t>licenses</a:t>
            </a:r>
            <a:r>
              <a:rPr lang="de-DE" b="1">
                <a:latin typeface="Arial" pitchFamily="34" charset="0"/>
                <a:cs typeface="Arial" pitchFamily="34" charset="0"/>
              </a:rPr>
              <a:t> </a:t>
            </a:r>
            <a:r>
              <a:rPr lang="de-DE" b="1" err="1">
                <a:latin typeface="Arial" pitchFamily="34" charset="0"/>
                <a:cs typeface="Arial" pitchFamily="34" charset="0"/>
              </a:rPr>
              <a:t>for</a:t>
            </a:r>
            <a:r>
              <a:rPr lang="de-DE" b="1">
                <a:latin typeface="Arial" pitchFamily="34" charset="0"/>
                <a:cs typeface="Arial" pitchFamily="34" charset="0"/>
              </a:rPr>
              <a:t> all </a:t>
            </a:r>
            <a:r>
              <a:rPr lang="de-DE" b="1" err="1">
                <a:latin typeface="Arial" pitchFamily="34" charset="0"/>
                <a:cs typeface="Arial" pitchFamily="34" charset="0"/>
              </a:rPr>
              <a:t>products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6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FF01-E3E7-492D-B983-91234654D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MATLAB</a:t>
            </a:r>
            <a:r>
              <a:rPr lang="de-DE"/>
              <a:t> on a </a:t>
            </a:r>
            <a:r>
              <a:rPr lang="de-DE" err="1"/>
              <a:t>EGI</a:t>
            </a:r>
            <a:r>
              <a:rPr lang="de-DE"/>
              <a:t> </a:t>
            </a:r>
            <a:r>
              <a:rPr lang="de-DE" err="1"/>
              <a:t>HPC</a:t>
            </a:r>
            <a:r>
              <a:rPr lang="de-DE"/>
              <a:t> Cluster</a:t>
            </a:r>
            <a:br>
              <a:rPr lang="de-DE"/>
            </a:b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Researcher's</a:t>
            </a:r>
            <a:r>
              <a:rPr lang="de-DE"/>
              <a:t> Computational Workflow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1BB46-0DDD-4CDD-87D3-4B8790BC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Yona Baskharoun</a:t>
            </a:r>
          </a:p>
          <a:p>
            <a:r>
              <a:rPr lang="de-DE">
                <a:hlinkClick r:id="rId2"/>
              </a:rPr>
              <a:t>ybaskhar@mathworks.com</a:t>
            </a:r>
            <a:endParaRPr lang="de-DE"/>
          </a:p>
          <a:p>
            <a:r>
              <a:rPr lang="de-DE"/>
              <a:t>MathWorks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0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W_Public_widescreen">
  <a:themeElements>
    <a:clrScheme name="MW">
      <a:dk1>
        <a:srgbClr val="000000"/>
      </a:dk1>
      <a:lt1>
        <a:srgbClr val="FFFFFF"/>
      </a:lt1>
      <a:dk2>
        <a:srgbClr val="0076A8"/>
      </a:dk2>
      <a:lt2>
        <a:srgbClr val="ECF5F8"/>
      </a:lt2>
      <a:accent1>
        <a:srgbClr val="D78824"/>
      </a:accent1>
      <a:accent2>
        <a:srgbClr val="004B87"/>
      </a:accent2>
      <a:accent3>
        <a:srgbClr val="00A9E0"/>
      </a:accent3>
      <a:accent4>
        <a:srgbClr val="F2A900"/>
      </a:accent4>
      <a:accent5>
        <a:srgbClr val="B7302C"/>
      </a:accent5>
      <a:accent6>
        <a:srgbClr val="48A23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_public.potx" id="{6373C024-208B-4210-B9D7-DE9E6D46232F}" vid="{0AAF3998-E945-49EA-AE21-DC9C55644A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F5A8F8C59DC44B58430828BB9DEEC" ma:contentTypeVersion="16" ma:contentTypeDescription="Create a new document." ma:contentTypeScope="" ma:versionID="13dd19ed55123f9183cebcaf93380c6a">
  <xsd:schema xmlns:xsd="http://www.w3.org/2001/XMLSchema" xmlns:xs="http://www.w3.org/2001/XMLSchema" xmlns:p="http://schemas.microsoft.com/office/2006/metadata/properties" xmlns:ns2="f1e853f9-9b02-4a33-b310-98e00a9bc4b7" xmlns:ns3="0ee7129e-4925-480d-949a-39847433c3b8" targetNamespace="http://schemas.microsoft.com/office/2006/metadata/properties" ma:root="true" ma:fieldsID="711762cec9562309aef428bfc2878109" ns2:_="" ns3:_="">
    <xsd:import namespace="f1e853f9-9b02-4a33-b310-98e00a9bc4b7"/>
    <xsd:import namespace="0ee7129e-4925-480d-949a-39847433c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853f9-9b02-4a33-b310-98e00a9bc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7129e-4925-480d-949a-39847433c3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FC9D1-EE93-4D0C-8337-D732C16E49BB}">
  <ds:schemaRefs>
    <ds:schemaRef ds:uri="0ee7129e-4925-480d-949a-39847433c3b8"/>
    <ds:schemaRef ds:uri="f1e853f9-9b02-4a33-b310-98e00a9bc4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B851B7-D313-4E85-A1E0-5976CFE11EC3}">
  <ds:schemaRefs>
    <ds:schemaRef ds:uri="http://schemas.microsoft.com/office/2006/documentManagement/types"/>
    <ds:schemaRef ds:uri="f1e853f9-9b02-4a33-b310-98e00a9bc4b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0ee7129e-4925-480d-949a-39847433c3b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61DF2E-245C-45DF-A9A5-EABECEA429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1232</Words>
  <Application>Microsoft Office PowerPoint</Application>
  <PresentationFormat>Widescreen</PresentationFormat>
  <Paragraphs>138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MW_Public_widescreen</vt:lpstr>
      <vt:lpstr>Using MATLAB on EGI for Open Science</vt:lpstr>
      <vt:lpstr>NEW! You can now Use MATLAB on the EGI!</vt:lpstr>
      <vt:lpstr>Analyze Cloud Data At Source Using MATLAB</vt:lpstr>
      <vt:lpstr>PowerPoint Presentation</vt:lpstr>
      <vt:lpstr>Steps Required to Access MATLAB on EGI Notebooks</vt:lpstr>
      <vt:lpstr>NEW! You can now Use MATLAB on the EGI!</vt:lpstr>
      <vt:lpstr>Parallel Computing with MATLAB – Scale to Clouds and Clusters</vt:lpstr>
      <vt:lpstr>PowerPoint Presentation</vt:lpstr>
      <vt:lpstr>Using MATLAB on a EGI HPC Cluster One Researcher's Computational Workflow</vt:lpstr>
      <vt:lpstr>PowerPoint Presentation</vt:lpstr>
      <vt:lpstr>EGI Partners I Can Directly Support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MATLAB on EGI for Open Science</dc:title>
  <dc:subject/>
  <dc:creator>Shubo Chakrabarti</dc:creator>
  <cp:keywords>Version 21.2</cp:keywords>
  <dc:description/>
  <cp:lastModifiedBy>Shubo Chakrabarti</cp:lastModifiedBy>
  <cp:revision>1</cp:revision>
  <dcterms:created xsi:type="dcterms:W3CDTF">2021-09-29T11:50:21Z</dcterms:created>
  <dcterms:modified xsi:type="dcterms:W3CDTF">2021-10-20T11:59:37Z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441712758</vt:i4>
  </property>
  <property fmtid="{D5CDD505-2E9C-101B-9397-08002B2CF9AE}" pid="3" name="_NewReviewCycle">
    <vt:lpwstr/>
  </property>
  <property fmtid="{D5CDD505-2E9C-101B-9397-08002B2CF9AE}" pid="4" name="_EmailSubject">
    <vt:lpwstr>Quick PPT question</vt:lpwstr>
  </property>
  <property fmtid="{D5CDD505-2E9C-101B-9397-08002B2CF9AE}" pid="5" name="_AuthorEmail">
    <vt:lpwstr>Julie.Cornell@mathworks.com</vt:lpwstr>
  </property>
  <property fmtid="{D5CDD505-2E9C-101B-9397-08002B2CF9AE}" pid="6" name="_AuthorEmailDisplayName">
    <vt:lpwstr>Julie Cornell</vt:lpwstr>
  </property>
  <property fmtid="{D5CDD505-2E9C-101B-9397-08002B2CF9AE}" pid="7" name="ContentTypeId">
    <vt:lpwstr>0x010100C9CF5A8F8C59DC44B58430828BB9DEEC</vt:lpwstr>
  </property>
  <property fmtid="{D5CDD505-2E9C-101B-9397-08002B2CF9AE}" pid="8" name="Order">
    <vt:r8>47491500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