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  <p:sldMasterId id="2147483660" r:id="rId5"/>
  </p:sldMasterIdLst>
  <p:notesMasterIdLst>
    <p:notesMasterId r:id="rId23"/>
  </p:notesMasterIdLst>
  <p:sldIdLst>
    <p:sldId id="256" r:id="rId6"/>
    <p:sldId id="277" r:id="rId7"/>
    <p:sldId id="274" r:id="rId8"/>
    <p:sldId id="278" r:id="rId9"/>
    <p:sldId id="282" r:id="rId10"/>
    <p:sldId id="280" r:id="rId11"/>
    <p:sldId id="283" r:id="rId12"/>
    <p:sldId id="320" r:id="rId13"/>
    <p:sldId id="347" r:id="rId14"/>
    <p:sldId id="348" r:id="rId15"/>
    <p:sldId id="349" r:id="rId16"/>
    <p:sldId id="350" r:id="rId17"/>
    <p:sldId id="351" r:id="rId18"/>
    <p:sldId id="368" r:id="rId19"/>
    <p:sldId id="258" r:id="rId20"/>
    <p:sldId id="284" r:id="rId21"/>
    <p:sldId id="261" r:id="rId2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A98"/>
    <a:srgbClr val="80CABC"/>
    <a:srgbClr val="95D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57" autoAdjust="0"/>
  </p:normalViewPr>
  <p:slideViewPr>
    <p:cSldViewPr snapToGrid="0" snapToObjects="1" showGuides="1">
      <p:cViewPr varScale="1">
        <p:scale>
          <a:sx n="68" d="100"/>
          <a:sy n="68" d="100"/>
        </p:scale>
        <p:origin x="616" y="52"/>
      </p:cViewPr>
      <p:guideLst>
        <p:guide orient="horz" pos="2183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6948B-C59D-0C44-9E87-CA9F60216CD3}" type="datetimeFigureOut">
              <a:rPr lang="en-DE" smtClean="0"/>
              <a:t>10/17/2021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ED2F7-CF4E-4749-9D2F-0FCBC0F31F4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0135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D2F7-CF4E-4749-9D2F-0FCBC0F31F47}" type="slidenum">
              <a:rPr lang="en-DE" smtClean="0"/>
              <a:t>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404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ED2F7-CF4E-4749-9D2F-0FCBC0F31F47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916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schemeClr val="tx1"/>
                </a:solidFill>
              </a:rPr>
              <a:t>Db</a:t>
            </a:r>
            <a:r>
              <a:rPr lang="de-DE" sz="1200" dirty="0">
                <a:solidFill>
                  <a:schemeClr val="tx1"/>
                </a:solidFill>
              </a:rPr>
              <a:t> Asset </a:t>
            </a:r>
            <a:r>
              <a:rPr lang="de-DE" sz="1200" dirty="0" err="1">
                <a:solidFill>
                  <a:schemeClr val="tx1"/>
                </a:solidFill>
              </a:rPr>
              <a:t>Metadata</a:t>
            </a:r>
            <a:r>
              <a:rPr lang="de-DE" sz="1200" dirty="0">
                <a:solidFill>
                  <a:schemeClr val="tx1"/>
                </a:solidFill>
              </a:rPr>
              <a:t> Registry (</a:t>
            </a:r>
            <a:r>
              <a:rPr lang="de-DE" sz="1200" dirty="0" err="1">
                <a:solidFill>
                  <a:schemeClr val="tx1"/>
                </a:solidFill>
              </a:rPr>
              <a:t>metadata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and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references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to</a:t>
            </a:r>
            <a:r>
              <a:rPr lang="de-DE" sz="1200" dirty="0">
                <a:solidFill>
                  <a:schemeClr val="tx1"/>
                </a:solidFill>
              </a:rPr>
              <a:t> Assets)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ED2F7-CF4E-4749-9D2F-0FCBC0F31F47}" type="slidenum">
              <a:rPr kumimoji="0" lang="en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62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schemeClr val="tx1"/>
                </a:solidFill>
              </a:rPr>
              <a:t>Db</a:t>
            </a:r>
            <a:r>
              <a:rPr lang="de-DE" sz="1200" dirty="0">
                <a:solidFill>
                  <a:schemeClr val="tx1"/>
                </a:solidFill>
              </a:rPr>
              <a:t> Asset </a:t>
            </a:r>
            <a:r>
              <a:rPr lang="de-DE" sz="1200" dirty="0" err="1">
                <a:solidFill>
                  <a:schemeClr val="tx1"/>
                </a:solidFill>
              </a:rPr>
              <a:t>Metadata</a:t>
            </a:r>
            <a:r>
              <a:rPr lang="de-DE" sz="1200" dirty="0">
                <a:solidFill>
                  <a:schemeClr val="tx1"/>
                </a:solidFill>
              </a:rPr>
              <a:t> Registry (</a:t>
            </a:r>
            <a:r>
              <a:rPr lang="de-DE" sz="1200" dirty="0" err="1">
                <a:solidFill>
                  <a:schemeClr val="tx1"/>
                </a:solidFill>
              </a:rPr>
              <a:t>metadata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and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references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to</a:t>
            </a:r>
            <a:r>
              <a:rPr lang="de-DE" sz="1200" dirty="0">
                <a:solidFill>
                  <a:schemeClr val="tx1"/>
                </a:solidFill>
              </a:rPr>
              <a:t> Assets)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ED2F7-CF4E-4749-9D2F-0FCBC0F31F47}" type="slidenum">
              <a:rPr kumimoji="0" lang="en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3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schemeClr val="tx1"/>
                </a:solidFill>
              </a:rPr>
              <a:t>Db</a:t>
            </a:r>
            <a:r>
              <a:rPr lang="de-DE" sz="1200" dirty="0">
                <a:solidFill>
                  <a:schemeClr val="tx1"/>
                </a:solidFill>
              </a:rPr>
              <a:t> Asset </a:t>
            </a:r>
            <a:r>
              <a:rPr lang="de-DE" sz="1200" dirty="0" err="1">
                <a:solidFill>
                  <a:schemeClr val="tx1"/>
                </a:solidFill>
              </a:rPr>
              <a:t>Metadata</a:t>
            </a:r>
            <a:r>
              <a:rPr lang="de-DE" sz="1200" dirty="0">
                <a:solidFill>
                  <a:schemeClr val="tx1"/>
                </a:solidFill>
              </a:rPr>
              <a:t> Registry (</a:t>
            </a:r>
            <a:r>
              <a:rPr lang="de-DE" sz="1200" dirty="0" err="1">
                <a:solidFill>
                  <a:schemeClr val="tx1"/>
                </a:solidFill>
              </a:rPr>
              <a:t>metadata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and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references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to</a:t>
            </a:r>
            <a:r>
              <a:rPr lang="de-DE" sz="1200" dirty="0">
                <a:solidFill>
                  <a:schemeClr val="tx1"/>
                </a:solidFill>
              </a:rPr>
              <a:t> Assets)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ED2F7-CF4E-4749-9D2F-0FCBC0F31F47}" type="slidenum">
              <a:rPr kumimoji="0" lang="en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83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schemeClr val="tx1"/>
                </a:solidFill>
              </a:rPr>
              <a:t>Db</a:t>
            </a:r>
            <a:r>
              <a:rPr lang="de-DE" sz="1200" dirty="0">
                <a:solidFill>
                  <a:schemeClr val="tx1"/>
                </a:solidFill>
              </a:rPr>
              <a:t> Asset </a:t>
            </a:r>
            <a:r>
              <a:rPr lang="de-DE" sz="1200" dirty="0" err="1">
                <a:solidFill>
                  <a:schemeClr val="tx1"/>
                </a:solidFill>
              </a:rPr>
              <a:t>Metadata</a:t>
            </a:r>
            <a:r>
              <a:rPr lang="de-DE" sz="1200" dirty="0">
                <a:solidFill>
                  <a:schemeClr val="tx1"/>
                </a:solidFill>
              </a:rPr>
              <a:t> Registry (</a:t>
            </a:r>
            <a:r>
              <a:rPr lang="de-DE" sz="1200" dirty="0" err="1">
                <a:solidFill>
                  <a:schemeClr val="tx1"/>
                </a:solidFill>
              </a:rPr>
              <a:t>metadata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and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references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to</a:t>
            </a:r>
            <a:r>
              <a:rPr lang="de-DE" sz="1200" dirty="0">
                <a:solidFill>
                  <a:schemeClr val="tx1"/>
                </a:solidFill>
              </a:rPr>
              <a:t> Assets)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ED2F7-CF4E-4749-9D2F-0FCBC0F31F47}" type="slidenum">
              <a:rPr kumimoji="0" lang="en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14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schemeClr val="tx1"/>
                </a:solidFill>
              </a:rPr>
              <a:t>Db</a:t>
            </a:r>
            <a:r>
              <a:rPr lang="de-DE" sz="1200" dirty="0">
                <a:solidFill>
                  <a:schemeClr val="tx1"/>
                </a:solidFill>
              </a:rPr>
              <a:t> Asset </a:t>
            </a:r>
            <a:r>
              <a:rPr lang="de-DE" sz="1200" dirty="0" err="1">
                <a:solidFill>
                  <a:schemeClr val="tx1"/>
                </a:solidFill>
              </a:rPr>
              <a:t>Metadata</a:t>
            </a:r>
            <a:r>
              <a:rPr lang="de-DE" sz="1200" dirty="0">
                <a:solidFill>
                  <a:schemeClr val="tx1"/>
                </a:solidFill>
              </a:rPr>
              <a:t> Registry (</a:t>
            </a:r>
            <a:r>
              <a:rPr lang="de-DE" sz="1200" dirty="0" err="1">
                <a:solidFill>
                  <a:schemeClr val="tx1"/>
                </a:solidFill>
              </a:rPr>
              <a:t>metadata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and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references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to</a:t>
            </a:r>
            <a:r>
              <a:rPr lang="de-DE" sz="1200" dirty="0">
                <a:solidFill>
                  <a:schemeClr val="tx1"/>
                </a:solidFill>
              </a:rPr>
              <a:t> Assets)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ED2F7-CF4E-4749-9D2F-0FCBC0F31F47}" type="slidenum">
              <a:rPr kumimoji="0" lang="en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516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schemeClr val="tx1"/>
                </a:solidFill>
              </a:rPr>
              <a:t>Db</a:t>
            </a:r>
            <a:r>
              <a:rPr lang="de-DE" sz="1200" dirty="0">
                <a:solidFill>
                  <a:schemeClr val="tx1"/>
                </a:solidFill>
              </a:rPr>
              <a:t> Asset </a:t>
            </a:r>
            <a:r>
              <a:rPr lang="de-DE" sz="1200" dirty="0" err="1">
                <a:solidFill>
                  <a:schemeClr val="tx1"/>
                </a:solidFill>
              </a:rPr>
              <a:t>Metadata</a:t>
            </a:r>
            <a:r>
              <a:rPr lang="de-DE" sz="1200" dirty="0">
                <a:solidFill>
                  <a:schemeClr val="tx1"/>
                </a:solidFill>
              </a:rPr>
              <a:t> Registry (</a:t>
            </a:r>
            <a:r>
              <a:rPr lang="de-DE" sz="1200" dirty="0" err="1">
                <a:solidFill>
                  <a:schemeClr val="tx1"/>
                </a:solidFill>
              </a:rPr>
              <a:t>metadata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and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references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to</a:t>
            </a:r>
            <a:r>
              <a:rPr lang="de-DE" sz="1200" dirty="0">
                <a:solidFill>
                  <a:schemeClr val="tx1"/>
                </a:solidFill>
              </a:rPr>
              <a:t> Assets)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ED2F7-CF4E-4749-9D2F-0FCBC0F31F47}" type="slidenum">
              <a:rPr kumimoji="0" lang="en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92F1814-8DB7-CF4E-AA86-208FDE5A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554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1676F5-58FB-F347-B509-07AD4A9C5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5570" y="804980"/>
            <a:ext cx="4789714" cy="1915886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F2F6E8A-F8A6-F74B-9413-53A99E506E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38600" y="4672015"/>
            <a:ext cx="4114800" cy="121443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 dirty="0"/>
              <a:t>Max </a:t>
            </a:r>
            <a:r>
              <a:rPr lang="en-GB" dirty="0" err="1"/>
              <a:t>Mustermann</a:t>
            </a:r>
            <a:endParaRPr lang="en-GB" dirty="0"/>
          </a:p>
          <a:p>
            <a:pPr lvl="0"/>
            <a:r>
              <a:rPr lang="en-GB" dirty="0"/>
              <a:t>Company XYZ</a:t>
            </a:r>
          </a:p>
          <a:p>
            <a:pPr lvl="0"/>
            <a:r>
              <a:rPr lang="en-GB" dirty="0"/>
              <a:t>Work Package 6</a:t>
            </a:r>
            <a:endParaRPr lang="en-DE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1F9FEF-D461-7E49-96F2-B3639BDB57F9}"/>
              </a:ext>
            </a:extLst>
          </p:cNvPr>
          <p:cNvSpPr/>
          <p:nvPr userDrawn="1"/>
        </p:nvSpPr>
        <p:spPr>
          <a:xfrm>
            <a:off x="11067863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651F87-F66D-D24E-A425-2E8D4540D9A4}"/>
              </a:ext>
            </a:extLst>
          </p:cNvPr>
          <p:cNvSpPr/>
          <p:nvPr userDrawn="1"/>
        </p:nvSpPr>
        <p:spPr>
          <a:xfrm>
            <a:off x="11360252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B66301-DA90-1B43-BBB4-668EC9D90E55}"/>
              </a:ext>
            </a:extLst>
          </p:cNvPr>
          <p:cNvSpPr/>
          <p:nvPr userDrawn="1"/>
        </p:nvSpPr>
        <p:spPr>
          <a:xfrm>
            <a:off x="11652641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46613C-2BF0-F74E-9D35-6AC39D36FE60}"/>
              </a:ext>
            </a:extLst>
          </p:cNvPr>
          <p:cNvSpPr/>
          <p:nvPr userDrawn="1"/>
        </p:nvSpPr>
        <p:spPr>
          <a:xfrm>
            <a:off x="11945030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70CDCD-5B9C-2C4E-B36D-6C0A185259F5}"/>
              </a:ext>
            </a:extLst>
          </p:cNvPr>
          <p:cNvSpPr/>
          <p:nvPr userDrawn="1"/>
        </p:nvSpPr>
        <p:spPr>
          <a:xfrm>
            <a:off x="9898307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375BC4-CC2A-D44F-A7B8-F601B2CA69B4}"/>
              </a:ext>
            </a:extLst>
          </p:cNvPr>
          <p:cNvSpPr/>
          <p:nvPr userDrawn="1"/>
        </p:nvSpPr>
        <p:spPr>
          <a:xfrm>
            <a:off x="10190696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ADDC20-22DD-F741-8947-AD68B8F7CCC4}"/>
              </a:ext>
            </a:extLst>
          </p:cNvPr>
          <p:cNvSpPr/>
          <p:nvPr userDrawn="1"/>
        </p:nvSpPr>
        <p:spPr>
          <a:xfrm>
            <a:off x="10483085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FCEC9A-E2E2-8D41-B939-CB4046EF4871}"/>
              </a:ext>
            </a:extLst>
          </p:cNvPr>
          <p:cNvSpPr/>
          <p:nvPr userDrawn="1"/>
        </p:nvSpPr>
        <p:spPr>
          <a:xfrm>
            <a:off x="10775474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927948-4CE9-AF4F-8273-BFA358F9700A}"/>
              </a:ext>
            </a:extLst>
          </p:cNvPr>
          <p:cNvSpPr/>
          <p:nvPr userDrawn="1"/>
        </p:nvSpPr>
        <p:spPr>
          <a:xfrm>
            <a:off x="8728751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186DBF-819A-A543-AE24-EEB8D4FC4344}"/>
              </a:ext>
            </a:extLst>
          </p:cNvPr>
          <p:cNvSpPr/>
          <p:nvPr userDrawn="1"/>
        </p:nvSpPr>
        <p:spPr>
          <a:xfrm>
            <a:off x="9021140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D4F897-1EE0-BC40-8269-72C0FF11D338}"/>
              </a:ext>
            </a:extLst>
          </p:cNvPr>
          <p:cNvSpPr/>
          <p:nvPr userDrawn="1"/>
        </p:nvSpPr>
        <p:spPr>
          <a:xfrm>
            <a:off x="9313529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621485-377C-A443-9D8E-622CFA3C9E69}"/>
              </a:ext>
            </a:extLst>
          </p:cNvPr>
          <p:cNvSpPr/>
          <p:nvPr userDrawn="1"/>
        </p:nvSpPr>
        <p:spPr>
          <a:xfrm>
            <a:off x="9605918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BEC851-BFEB-B049-9BB1-5D2CB6C21656}"/>
              </a:ext>
            </a:extLst>
          </p:cNvPr>
          <p:cNvSpPr/>
          <p:nvPr userDrawn="1"/>
        </p:nvSpPr>
        <p:spPr>
          <a:xfrm>
            <a:off x="2412424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843E34F-2E5A-414A-8008-4831F9CCB5DA}"/>
              </a:ext>
            </a:extLst>
          </p:cNvPr>
          <p:cNvSpPr/>
          <p:nvPr userDrawn="1"/>
        </p:nvSpPr>
        <p:spPr>
          <a:xfrm>
            <a:off x="2704813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5FB61C-C397-8F42-85A7-852BD8F7FF69}"/>
              </a:ext>
            </a:extLst>
          </p:cNvPr>
          <p:cNvSpPr/>
          <p:nvPr userDrawn="1"/>
        </p:nvSpPr>
        <p:spPr>
          <a:xfrm>
            <a:off x="2997202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4087EE-6516-8F41-A583-C43A81A23B8D}"/>
              </a:ext>
            </a:extLst>
          </p:cNvPr>
          <p:cNvSpPr/>
          <p:nvPr userDrawn="1"/>
        </p:nvSpPr>
        <p:spPr>
          <a:xfrm>
            <a:off x="3289591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5758066-6E1C-B548-BD43-980B8D2AB79E}"/>
              </a:ext>
            </a:extLst>
          </p:cNvPr>
          <p:cNvSpPr/>
          <p:nvPr userDrawn="1"/>
        </p:nvSpPr>
        <p:spPr>
          <a:xfrm>
            <a:off x="1242868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6AA68AF-4503-2745-B86A-11E23C4AF7DC}"/>
              </a:ext>
            </a:extLst>
          </p:cNvPr>
          <p:cNvSpPr/>
          <p:nvPr userDrawn="1"/>
        </p:nvSpPr>
        <p:spPr>
          <a:xfrm>
            <a:off x="1535257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D108A2-A88F-4546-9ED6-DB8FB598D0BB}"/>
              </a:ext>
            </a:extLst>
          </p:cNvPr>
          <p:cNvSpPr/>
          <p:nvPr userDrawn="1"/>
        </p:nvSpPr>
        <p:spPr>
          <a:xfrm>
            <a:off x="1827646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6175A95-7C30-124E-A16A-150523862070}"/>
              </a:ext>
            </a:extLst>
          </p:cNvPr>
          <p:cNvSpPr/>
          <p:nvPr userDrawn="1"/>
        </p:nvSpPr>
        <p:spPr>
          <a:xfrm>
            <a:off x="2120035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15D499B-52B8-BD4B-A113-2651CB9513FC}"/>
              </a:ext>
            </a:extLst>
          </p:cNvPr>
          <p:cNvSpPr/>
          <p:nvPr userDrawn="1"/>
        </p:nvSpPr>
        <p:spPr>
          <a:xfrm>
            <a:off x="73312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A1C214-763A-FE46-8A70-92DC905FE4DA}"/>
              </a:ext>
            </a:extLst>
          </p:cNvPr>
          <p:cNvSpPr/>
          <p:nvPr userDrawn="1"/>
        </p:nvSpPr>
        <p:spPr>
          <a:xfrm>
            <a:off x="365701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700A0F-BCE9-CA40-B9B9-9C1FB99C377A}"/>
              </a:ext>
            </a:extLst>
          </p:cNvPr>
          <p:cNvSpPr/>
          <p:nvPr userDrawn="1"/>
        </p:nvSpPr>
        <p:spPr>
          <a:xfrm>
            <a:off x="658090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EEF186-5501-9A4F-ABFC-3499DC270292}"/>
              </a:ext>
            </a:extLst>
          </p:cNvPr>
          <p:cNvSpPr/>
          <p:nvPr userDrawn="1"/>
        </p:nvSpPr>
        <p:spPr>
          <a:xfrm>
            <a:off x="950479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" name="Date Placeholder 57">
            <a:extLst>
              <a:ext uri="{FF2B5EF4-FFF2-40B4-BE49-F238E27FC236}">
                <a16:creationId xmlns:a16="http://schemas.microsoft.com/office/drawing/2014/main" id="{BCFFAA43-FCA9-1740-9AFF-644CA059B4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E1F844-7E37-5A4D-B22F-AA01E9528554}" type="datetime3">
              <a:rPr lang="de-DE" smtClean="0"/>
              <a:t>17/10/21</a:t>
            </a:fld>
            <a:endParaRPr lang="en-DE"/>
          </a:p>
        </p:txBody>
      </p:sp>
      <p:sp>
        <p:nvSpPr>
          <p:cNvPr id="59" name="Footer Placeholder 58">
            <a:extLst>
              <a:ext uri="{FF2B5EF4-FFF2-40B4-BE49-F238E27FC236}">
                <a16:creationId xmlns:a16="http://schemas.microsoft.com/office/drawing/2014/main" id="{86200E1C-E596-EE48-8EA6-D23EC79ACA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ADF57A9E-D9C7-D746-9D02-4C2E2EF255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9564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693E-E1DF-9E4F-96DF-C241D3B9C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710C4-5C27-8648-9C2E-BC1A1B9D4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8D427-53A6-654A-A3FE-C9DA4884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BD79-D2B2-BE4F-A34C-C71424A4F03E}" type="datetime3">
              <a:rPr lang="de-DE" smtClean="0"/>
              <a:t>17/10/21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9F41C-6D0A-C24D-B5A3-A280FE72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4826C7-D331-6242-B54B-C1A8BCE1A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5A594DA-F65A-5349-9533-90D7FA2C9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0496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3C2D35-03CB-D540-8513-0EBAF6A68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4DC03-0A61-294E-94F7-0098F6C8A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A1760-A35F-BC4D-BC43-8B203394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FD5D-70FE-7D48-BA84-0AED79C8B4DF}" type="datetime3">
              <a:rPr lang="de-DE" smtClean="0"/>
              <a:t>17/10/21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F1114-49F0-9549-81AA-0B3CBDCF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FBCB1-DB7D-5A41-9AEA-B413DF743A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F095813-576F-7C47-B566-C68C669F6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16168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92F1814-8DB7-CF4E-AA86-208FDE5A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554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1676F5-58FB-F347-B509-07AD4A9C5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5570" y="804980"/>
            <a:ext cx="4789714" cy="1915886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F2F6E8A-F8A6-F74B-9413-53A99E506E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38600" y="4672015"/>
            <a:ext cx="4114800" cy="121443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 dirty="0"/>
              <a:t>Max </a:t>
            </a:r>
            <a:r>
              <a:rPr lang="en-GB" dirty="0" err="1"/>
              <a:t>Mustermann</a:t>
            </a:r>
            <a:endParaRPr lang="en-GB" dirty="0"/>
          </a:p>
          <a:p>
            <a:pPr lvl="0"/>
            <a:r>
              <a:rPr lang="en-GB" dirty="0"/>
              <a:t>Company XYZ</a:t>
            </a:r>
          </a:p>
          <a:p>
            <a:pPr lvl="0"/>
            <a:r>
              <a:rPr lang="en-GB" dirty="0"/>
              <a:t>Work Package 6</a:t>
            </a:r>
            <a:endParaRPr lang="en-DE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1F9FEF-D461-7E49-96F2-B3639BDB57F9}"/>
              </a:ext>
            </a:extLst>
          </p:cNvPr>
          <p:cNvSpPr/>
          <p:nvPr userDrawn="1"/>
        </p:nvSpPr>
        <p:spPr>
          <a:xfrm>
            <a:off x="11067863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651F87-F66D-D24E-A425-2E8D4540D9A4}"/>
              </a:ext>
            </a:extLst>
          </p:cNvPr>
          <p:cNvSpPr/>
          <p:nvPr userDrawn="1"/>
        </p:nvSpPr>
        <p:spPr>
          <a:xfrm>
            <a:off x="11360252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B66301-DA90-1B43-BBB4-668EC9D90E55}"/>
              </a:ext>
            </a:extLst>
          </p:cNvPr>
          <p:cNvSpPr/>
          <p:nvPr userDrawn="1"/>
        </p:nvSpPr>
        <p:spPr>
          <a:xfrm>
            <a:off x="11652641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46613C-2BF0-F74E-9D35-6AC39D36FE60}"/>
              </a:ext>
            </a:extLst>
          </p:cNvPr>
          <p:cNvSpPr/>
          <p:nvPr userDrawn="1"/>
        </p:nvSpPr>
        <p:spPr>
          <a:xfrm>
            <a:off x="11945030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70CDCD-5B9C-2C4E-B36D-6C0A185259F5}"/>
              </a:ext>
            </a:extLst>
          </p:cNvPr>
          <p:cNvSpPr/>
          <p:nvPr userDrawn="1"/>
        </p:nvSpPr>
        <p:spPr>
          <a:xfrm>
            <a:off x="9898307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375BC4-CC2A-D44F-A7B8-F601B2CA69B4}"/>
              </a:ext>
            </a:extLst>
          </p:cNvPr>
          <p:cNvSpPr/>
          <p:nvPr userDrawn="1"/>
        </p:nvSpPr>
        <p:spPr>
          <a:xfrm>
            <a:off x="10190696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ADDC20-22DD-F741-8947-AD68B8F7CCC4}"/>
              </a:ext>
            </a:extLst>
          </p:cNvPr>
          <p:cNvSpPr/>
          <p:nvPr userDrawn="1"/>
        </p:nvSpPr>
        <p:spPr>
          <a:xfrm>
            <a:off x="10483085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FCEC9A-E2E2-8D41-B939-CB4046EF4871}"/>
              </a:ext>
            </a:extLst>
          </p:cNvPr>
          <p:cNvSpPr/>
          <p:nvPr userDrawn="1"/>
        </p:nvSpPr>
        <p:spPr>
          <a:xfrm>
            <a:off x="10775474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927948-4CE9-AF4F-8273-BFA358F9700A}"/>
              </a:ext>
            </a:extLst>
          </p:cNvPr>
          <p:cNvSpPr/>
          <p:nvPr userDrawn="1"/>
        </p:nvSpPr>
        <p:spPr>
          <a:xfrm>
            <a:off x="8728751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186DBF-819A-A543-AE24-EEB8D4FC4344}"/>
              </a:ext>
            </a:extLst>
          </p:cNvPr>
          <p:cNvSpPr/>
          <p:nvPr userDrawn="1"/>
        </p:nvSpPr>
        <p:spPr>
          <a:xfrm>
            <a:off x="9021140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D4F897-1EE0-BC40-8269-72C0FF11D338}"/>
              </a:ext>
            </a:extLst>
          </p:cNvPr>
          <p:cNvSpPr/>
          <p:nvPr userDrawn="1"/>
        </p:nvSpPr>
        <p:spPr>
          <a:xfrm>
            <a:off x="9313529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621485-377C-A443-9D8E-622CFA3C9E69}"/>
              </a:ext>
            </a:extLst>
          </p:cNvPr>
          <p:cNvSpPr/>
          <p:nvPr userDrawn="1"/>
        </p:nvSpPr>
        <p:spPr>
          <a:xfrm>
            <a:off x="9605918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BEC851-BFEB-B049-9BB1-5D2CB6C21656}"/>
              </a:ext>
            </a:extLst>
          </p:cNvPr>
          <p:cNvSpPr/>
          <p:nvPr userDrawn="1"/>
        </p:nvSpPr>
        <p:spPr>
          <a:xfrm>
            <a:off x="2412424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843E34F-2E5A-414A-8008-4831F9CCB5DA}"/>
              </a:ext>
            </a:extLst>
          </p:cNvPr>
          <p:cNvSpPr/>
          <p:nvPr userDrawn="1"/>
        </p:nvSpPr>
        <p:spPr>
          <a:xfrm>
            <a:off x="2704813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5FB61C-C397-8F42-85A7-852BD8F7FF69}"/>
              </a:ext>
            </a:extLst>
          </p:cNvPr>
          <p:cNvSpPr/>
          <p:nvPr userDrawn="1"/>
        </p:nvSpPr>
        <p:spPr>
          <a:xfrm>
            <a:off x="2997202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4087EE-6516-8F41-A583-C43A81A23B8D}"/>
              </a:ext>
            </a:extLst>
          </p:cNvPr>
          <p:cNvSpPr/>
          <p:nvPr userDrawn="1"/>
        </p:nvSpPr>
        <p:spPr>
          <a:xfrm>
            <a:off x="3289591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5758066-6E1C-B548-BD43-980B8D2AB79E}"/>
              </a:ext>
            </a:extLst>
          </p:cNvPr>
          <p:cNvSpPr/>
          <p:nvPr userDrawn="1"/>
        </p:nvSpPr>
        <p:spPr>
          <a:xfrm>
            <a:off x="1242868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6AA68AF-4503-2745-B86A-11E23C4AF7DC}"/>
              </a:ext>
            </a:extLst>
          </p:cNvPr>
          <p:cNvSpPr/>
          <p:nvPr userDrawn="1"/>
        </p:nvSpPr>
        <p:spPr>
          <a:xfrm>
            <a:off x="1535257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D108A2-A88F-4546-9ED6-DB8FB598D0BB}"/>
              </a:ext>
            </a:extLst>
          </p:cNvPr>
          <p:cNvSpPr/>
          <p:nvPr userDrawn="1"/>
        </p:nvSpPr>
        <p:spPr>
          <a:xfrm>
            <a:off x="1827646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6175A95-7C30-124E-A16A-150523862070}"/>
              </a:ext>
            </a:extLst>
          </p:cNvPr>
          <p:cNvSpPr/>
          <p:nvPr userDrawn="1"/>
        </p:nvSpPr>
        <p:spPr>
          <a:xfrm>
            <a:off x="2120035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15D499B-52B8-BD4B-A113-2651CB9513FC}"/>
              </a:ext>
            </a:extLst>
          </p:cNvPr>
          <p:cNvSpPr/>
          <p:nvPr userDrawn="1"/>
        </p:nvSpPr>
        <p:spPr>
          <a:xfrm>
            <a:off x="73312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A1C214-763A-FE46-8A70-92DC905FE4DA}"/>
              </a:ext>
            </a:extLst>
          </p:cNvPr>
          <p:cNvSpPr/>
          <p:nvPr userDrawn="1"/>
        </p:nvSpPr>
        <p:spPr>
          <a:xfrm>
            <a:off x="365701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700A0F-BCE9-CA40-B9B9-9C1FB99C377A}"/>
              </a:ext>
            </a:extLst>
          </p:cNvPr>
          <p:cNvSpPr/>
          <p:nvPr userDrawn="1"/>
        </p:nvSpPr>
        <p:spPr>
          <a:xfrm>
            <a:off x="658090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EEF186-5501-9A4F-ABFC-3499DC270292}"/>
              </a:ext>
            </a:extLst>
          </p:cNvPr>
          <p:cNvSpPr/>
          <p:nvPr userDrawn="1"/>
        </p:nvSpPr>
        <p:spPr>
          <a:xfrm>
            <a:off x="950479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" name="Date Placeholder 57">
            <a:extLst>
              <a:ext uri="{FF2B5EF4-FFF2-40B4-BE49-F238E27FC236}">
                <a16:creationId xmlns:a16="http://schemas.microsoft.com/office/drawing/2014/main" id="{BCFFAA43-FCA9-1740-9AFF-644CA059B4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E1F844-7E37-5A4D-B22F-AA01E9528554}" type="datetime3">
              <a:rPr lang="de-DE" smtClean="0"/>
              <a:t>17/10/21</a:t>
            </a:fld>
            <a:endParaRPr lang="en-DE"/>
          </a:p>
        </p:txBody>
      </p:sp>
      <p:sp>
        <p:nvSpPr>
          <p:cNvPr id="59" name="Footer Placeholder 58">
            <a:extLst>
              <a:ext uri="{FF2B5EF4-FFF2-40B4-BE49-F238E27FC236}">
                <a16:creationId xmlns:a16="http://schemas.microsoft.com/office/drawing/2014/main" id="{86200E1C-E596-EE48-8EA6-D23EC79ACA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ADF57A9E-D9C7-D746-9D02-4C2E2EF255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9431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3C4F-7CFE-F743-BAB0-44C5A0AF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u="none">
                <a:solidFill>
                  <a:srgbClr val="46AA98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33C0A-A6B0-E84A-BAA1-115BB1E77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17761E-6660-0E41-A61D-BCA27104B2CB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4F48D2-3E1F-A24D-832A-655FBCD23CF9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12BE70-7FD9-0A46-BA1D-6288486B99C0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4C8D0E-9FC8-094D-A3B7-0CBC1F218C6F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23F321-5D18-BC40-ACE0-0C9CED70C55C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178B0C-14C8-684B-BECE-F3213050CD41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D64BE2-98B5-BF4D-8B6C-3B95E4ECE1B8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F028B6-0C76-AF46-9697-6F6EC50155DE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3D2040-A776-F04D-B504-BAE34F6D3AD5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43C3AB-718D-7449-9EC6-DB54AB550A72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058824-A0E4-9D40-9306-6B003FD03275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8E6FEB-3B68-4B4C-AB6B-2FBD4E32A451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92CEE0-79A0-BE45-9980-24D23C262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A8C09AA3-56A0-B24B-AB3F-B8D001A7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17/10/21</a:t>
            </a:fld>
            <a:endParaRPr lang="en-DE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9B2CFFB1-431E-6B48-B166-F458678D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1A132C9A-8506-B746-90F5-39FCD52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61674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F9B1-550D-2F49-9DA2-07BCDB5E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EA470-A877-6149-9836-51AE3A410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6AA9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CC219-D9C9-A745-A454-125CCD64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149C-1A24-644F-84AB-F3D39A039211}" type="datetime3">
              <a:rPr lang="de-DE" smtClean="0"/>
              <a:t>17/10/21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60587-B78A-C04F-AEA7-319A38B9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44AB51-0D8E-6046-9A0C-430E2E2D7894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526BF1-B6A8-0745-8318-A3D6325E20EE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15606C-9862-FF48-ACCA-8036489FB3FA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2CC9E-9B71-8840-8ADE-98D681E5710B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233CA5-AA29-7649-8239-E5DE1A021E03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B53053-E9E8-1042-B1E1-3C3A0B294EFD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CC6362-C8B4-844E-BF83-FD19ABD764E3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B741AD-9D27-F84D-9E80-F6DBC0295581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B04540-A75E-024A-94E5-CC299066C734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D3777A-8C78-0840-A1B1-53FA77C0CB8E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DDF189-B14B-5243-B8A0-A54AF73BC12F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B2F13A-741D-1D49-B1EC-2EA7BC855CE9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FA4E49-B243-D14C-97C9-22A96EC3C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3E744B9E-FE74-4846-95C5-2C4D8A769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3949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2072-6D15-3249-942F-1CD0D666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5A526-7948-8E4C-9058-0FF63EAB5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1B669-18D2-9C40-B2DE-5E0F5572D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18A12-B406-9444-B275-3AED6876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5AB1-7597-A74C-8432-1A2328984B0F}" type="datetime3">
              <a:rPr lang="de-DE" smtClean="0"/>
              <a:t>17/10/21</a:t>
            </a:fld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C061B-F7B3-0E41-A92C-36D9F6DD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83BD5-AD55-2049-AEE2-3EDA9394EE5C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C92596-E883-724D-A750-38D2147F8776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56FEA7-A4A3-7B47-B946-42574FA79D87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6B37C1-E101-4749-89F4-23FF4BD04854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F6D189-B883-BE42-8E23-54B0885608E3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94E056-77D4-AC41-A8DB-7F1F70703F9B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AD6AB3-0D10-184A-BEC8-0AD06609F659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3A1F7D-4946-1E4D-93F5-071273E4895F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749A27-7D52-7240-AACA-BEA2673F2E0A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2B8B6F-3009-2A4C-B315-E3E4E7CDD952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748E01-C4C3-674C-98B6-C48A163EDC5F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6385A4-69B3-0546-B2DB-1EACC7DFC0B4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A64095-E656-8A4C-BA83-309D1D047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9A3FB9CC-FAB4-0449-B330-E97298B96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99215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09EA-E8D5-5F44-90A5-9129247D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9B577-639B-DA41-AD41-82712F118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highlight>
                  <a:srgbClr val="46AA98"/>
                </a:highligh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FE231-0177-F947-868C-A034A3678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9FB40-B165-144C-8A00-0D33C7FC4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highlight>
                  <a:srgbClr val="46AA98"/>
                </a:highligh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627F5-D344-0240-907C-A2F28DD04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C1A2AE-9B07-0449-9B4A-CDC8F7C26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6DD-CC67-3949-9541-C67A0F3B3E89}" type="datetime3">
              <a:rPr lang="de-DE" smtClean="0"/>
              <a:t>17/10/21</a:t>
            </a:fld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A9CFF-270F-DD40-B52D-25F443A0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412388-8540-6046-A347-60B4D7BD9B16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D96F45-01FE-8C40-A053-CE2C7B18F6F8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B9A07-DD39-8747-A48E-8D6CE7AF9AB2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917010-6A00-8F49-BA31-7BA855E1C37C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B3B4A0-4947-D345-8C47-BCE2664F601A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BEDA11-EE44-D14C-A4C7-7D4E1E67C7EE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56AB8D-62C7-D345-9F3D-2F92A3DA12E4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F07DCE-EC88-DC43-B45F-BAEDD9A75CCD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07CE30-4F5D-CA4A-8474-1345A7D07F4F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B27D-161A-1D47-AF49-8FB5B2744A4F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94405B-694A-D44D-B4CD-D39F22A00AC6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4B3D9A-4F88-B845-95D2-F944188828C0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AEEB3F-1EF1-E64A-A743-2BDDEEE43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942668D5-4F13-3543-82B5-443DAEEF41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4191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CE3D-39DD-E940-AE4E-AD4A2BD1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063CDD-E131-5048-8DF1-FC97291C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C551-BC62-4C45-ABCE-969A1E720E53}" type="datetime3">
              <a:rPr lang="de-DE" smtClean="0"/>
              <a:t>17/10/21</a:t>
            </a:fld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44109-91EF-BB41-B23D-B84ECEC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D67C3-8EB0-E545-BB08-33AD433DE389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4CF67-F509-824B-AD59-1B51D811B10B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30CFD6-ED58-9C43-AAD4-2287DF6F0343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9FC937-2C0A-874D-85C4-B403C29CD447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9B73C4-F2EE-184C-831A-9BDF2EBDB69B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AF807-6254-E24E-BB00-2DAFEB4325C3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3553C2-3EEF-374D-B307-2526E00E0E35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996133-9B90-8C4A-8F8F-91DECAA9BF15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ED94E1-D4F2-DE4F-8024-D4EED734FF5D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F746E0-4D03-F24F-97AC-A990E244456A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14BBB-D526-3D4A-987F-7AE29AB46322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CA6F1A-0FF7-2C41-BE3D-11AA64BACB88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0559E0-964F-0A4C-A250-BFCA052B2A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4323EAAC-A83A-AE4D-8BD5-5C816D21D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2516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491ED-997E-6749-B187-B3E1FD92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CD10-5A23-C943-A87A-81F6841E344B}" type="datetime3">
              <a:rPr lang="de-DE" smtClean="0"/>
              <a:t>17/10/21</a:t>
            </a:fld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0B6E7-C0FB-B343-9143-23D07993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C93AC-86D0-484C-A6D2-2F5522FED4F7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B79B2C-8861-7644-B77A-A203B0C63B8D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34DC3-2623-FE40-8909-D09C5D949ED9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9E7DCC-DD6A-864A-8A94-957AB13483CF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7A5D5F-D586-FA43-8E27-0EB9DA9E196C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A8F04-FFC4-3947-8AFD-462E4D381F1D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78766-37A4-944F-AE97-795733827383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5BF0BB-2A9A-284A-87EF-797D7AD1A92A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502729-4527-6549-BB05-E0BF025F9B43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CB2C0-084F-8645-9406-751BFC5A63BC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F5277F-53EA-8045-A3CB-4D084585B4DE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A55E4-1B82-524A-8592-ED79FB5FB4D3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8AA4B-28A7-324C-970F-C11F84043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02F55940-3AD0-8143-9835-5A5E479CB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4092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3C52-4463-A242-822A-5F07334D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C2048-D942-9441-8C16-3FA96468E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698E1-EB91-F945-98B9-B42CFC854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45588-8312-5E4E-BE9C-7071B481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1E4F-BB48-BB44-A98C-383A4660B253}" type="datetime3">
              <a:rPr lang="de-DE" smtClean="0"/>
              <a:t>17/10/21</a:t>
            </a:fld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A1277-C9B6-AC4D-AAB9-1D7394DA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94B6D0-ED45-5942-9EB0-79CB67718520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9D8B2-B130-864F-A0B4-254CC8C52927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B7570-2D20-B046-A4EB-57374B64CFBA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24AAA7-1B9D-044A-8B07-254E8929EFF0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0B8138-DCCD-0840-A049-FE0518C2C749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13C993-7381-8447-BFF7-9CD4CDFA0244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AA0A8A-5F0C-1A48-A6E1-E7F780145D40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6778B4-8484-6E44-B5F0-01129FE30172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9A52A1-D9E8-F248-B9FE-E5CA7280F932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AA2687-06A5-984F-B11D-75B9777B67A7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F51FF7-A93A-ED40-AB6B-02D51C1801BF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9BD339-F301-A34B-8D9D-995AA179DD9D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E51C3A-B228-EB4A-A002-20FE3E54D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5B1F28FC-B6A5-C948-B598-8979265CF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15362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3C4F-7CFE-F743-BAB0-44C5A0AF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u="none">
                <a:solidFill>
                  <a:srgbClr val="46AA98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33C0A-A6B0-E84A-BAA1-115BB1E77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17761E-6660-0E41-A61D-BCA27104B2CB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4F48D2-3E1F-A24D-832A-655FBCD23CF9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12BE70-7FD9-0A46-BA1D-6288486B99C0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4C8D0E-9FC8-094D-A3B7-0CBC1F218C6F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23F321-5D18-BC40-ACE0-0C9CED70C55C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178B0C-14C8-684B-BECE-F3213050CD41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D64BE2-98B5-BF4D-8B6C-3B95E4ECE1B8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F028B6-0C76-AF46-9697-6F6EC50155DE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3D2040-A776-F04D-B504-BAE34F6D3AD5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43C3AB-718D-7449-9EC6-DB54AB550A72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058824-A0E4-9D40-9306-6B003FD03275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8E6FEB-3B68-4B4C-AB6B-2FBD4E32A451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92CEE0-79A0-BE45-9980-24D23C262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A8C09AA3-56A0-B24B-AB3F-B8D001A7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17/10/21</a:t>
            </a:fld>
            <a:endParaRPr lang="en-DE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9B2CFFB1-431E-6B48-B166-F458678D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1A132C9A-8506-B746-90F5-39FCD52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1580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43BE-6166-594A-B190-E041F8DE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9E36D-80AC-CE43-BDE6-AA9815561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39487-9D0A-4149-B9BC-B67EE8D57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FE4D7-DB4D-6444-B582-9066EB01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5C99-7467-374D-966F-A7F567044BBB}" type="datetime3">
              <a:rPr lang="de-DE" smtClean="0"/>
              <a:t>17/10/21</a:t>
            </a:fld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CA5A9-27D0-1B4B-8FC0-DC688779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907A7-7F5E-3540-A467-79B9632B93C3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EDF4EA-5028-F849-B87C-0F186A4136FB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070E0F-BA01-7E4B-A6D9-AFFBE727F78E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D45E4-E4BF-0F4E-9894-63C02466A2CA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10FC27-521B-CE40-903A-6343A620AE28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56626-49BE-3148-90B7-7101DD941A4E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D9333-1735-5644-9AE8-70C51AE51183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77CE92-EF76-2E44-A351-58BF79A73E0C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1665C-6F9B-6D40-BFF9-DA222D5D3EB0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90FE75-EFB0-5643-9C01-0D80BFA38D3E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00BFEA-3688-7240-96E9-EDD0414806B2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A7AD7D-BCFB-ED41-9E72-8CAC30C1AEFA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AD5FFD-DF4A-6B46-B439-49B5B1987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93A6E9C-1A78-F045-A1B0-5DC6AB7C8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54715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693E-E1DF-9E4F-96DF-C241D3B9C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710C4-5C27-8648-9C2E-BC1A1B9D4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8D427-53A6-654A-A3FE-C9DA4884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BD79-D2B2-BE4F-A34C-C71424A4F03E}" type="datetime3">
              <a:rPr lang="de-DE" smtClean="0"/>
              <a:t>17/10/21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9F41C-6D0A-C24D-B5A3-A280FE72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4826C7-D331-6242-B54B-C1A8BCE1A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5A594DA-F65A-5349-9533-90D7FA2C9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22151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3C2D35-03CB-D540-8513-0EBAF6A68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4DC03-0A61-294E-94F7-0098F6C8A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A1760-A35F-BC4D-BC43-8B203394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FD5D-70FE-7D48-BA84-0AED79C8B4DF}" type="datetime3">
              <a:rPr lang="de-DE" smtClean="0"/>
              <a:t>17/10/21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F1114-49F0-9549-81AA-0B3CBDCF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FBCB1-DB7D-5A41-9AEA-B413DF743A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F095813-576F-7C47-B566-C68C669F6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311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F9B1-550D-2F49-9DA2-07BCDB5E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EA470-A877-6149-9836-51AE3A410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6AA9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CC219-D9C9-A745-A454-125CCD64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149C-1A24-644F-84AB-F3D39A039211}" type="datetime3">
              <a:rPr lang="de-DE" smtClean="0"/>
              <a:t>17/10/21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60587-B78A-C04F-AEA7-319A38B9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44AB51-0D8E-6046-9A0C-430E2E2D7894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526BF1-B6A8-0745-8318-A3D6325E20EE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15606C-9862-FF48-ACCA-8036489FB3FA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2CC9E-9B71-8840-8ADE-98D681E5710B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233CA5-AA29-7649-8239-E5DE1A021E03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B53053-E9E8-1042-B1E1-3C3A0B294EFD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CC6362-C8B4-844E-BF83-FD19ABD764E3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B741AD-9D27-F84D-9E80-F6DBC0295581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B04540-A75E-024A-94E5-CC299066C734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D3777A-8C78-0840-A1B1-53FA77C0CB8E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DDF189-B14B-5243-B8A0-A54AF73BC12F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B2F13A-741D-1D49-B1EC-2EA7BC855CE9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FA4E49-B243-D14C-97C9-22A96EC3C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3E744B9E-FE74-4846-95C5-2C4D8A769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8593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2072-6D15-3249-942F-1CD0D666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5A526-7948-8E4C-9058-0FF63EAB5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1B669-18D2-9C40-B2DE-5E0F5572D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18A12-B406-9444-B275-3AED6876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5AB1-7597-A74C-8432-1A2328984B0F}" type="datetime3">
              <a:rPr lang="de-DE" smtClean="0"/>
              <a:t>17/10/21</a:t>
            </a:fld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C061B-F7B3-0E41-A92C-36D9F6DD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83BD5-AD55-2049-AEE2-3EDA9394EE5C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C92596-E883-724D-A750-38D2147F8776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56FEA7-A4A3-7B47-B946-42574FA79D87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6B37C1-E101-4749-89F4-23FF4BD04854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F6D189-B883-BE42-8E23-54B0885608E3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94E056-77D4-AC41-A8DB-7F1F70703F9B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AD6AB3-0D10-184A-BEC8-0AD06609F659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3A1F7D-4946-1E4D-93F5-071273E4895F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749A27-7D52-7240-AACA-BEA2673F2E0A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2B8B6F-3009-2A4C-B315-E3E4E7CDD952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748E01-C4C3-674C-98B6-C48A163EDC5F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6385A4-69B3-0546-B2DB-1EACC7DFC0B4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A64095-E656-8A4C-BA83-309D1D047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9A3FB9CC-FAB4-0449-B330-E97298B96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1103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09EA-E8D5-5F44-90A5-9129247D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9B577-639B-DA41-AD41-82712F118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highlight>
                  <a:srgbClr val="46AA98"/>
                </a:highligh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FE231-0177-F947-868C-A034A3678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9FB40-B165-144C-8A00-0D33C7FC4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highlight>
                  <a:srgbClr val="46AA98"/>
                </a:highligh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627F5-D344-0240-907C-A2F28DD04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C1A2AE-9B07-0449-9B4A-CDC8F7C26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6DD-CC67-3949-9541-C67A0F3B3E89}" type="datetime3">
              <a:rPr lang="de-DE" smtClean="0"/>
              <a:t>17/10/21</a:t>
            </a:fld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A9CFF-270F-DD40-B52D-25F443A0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412388-8540-6046-A347-60B4D7BD9B16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D96F45-01FE-8C40-A053-CE2C7B18F6F8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B9A07-DD39-8747-A48E-8D6CE7AF9AB2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917010-6A00-8F49-BA31-7BA855E1C37C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B3B4A0-4947-D345-8C47-BCE2664F601A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BEDA11-EE44-D14C-A4C7-7D4E1E67C7EE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56AB8D-62C7-D345-9F3D-2F92A3DA12E4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F07DCE-EC88-DC43-B45F-BAEDD9A75CCD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07CE30-4F5D-CA4A-8474-1345A7D07F4F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B27D-161A-1D47-AF49-8FB5B2744A4F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94405B-694A-D44D-B4CD-D39F22A00AC6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4B3D9A-4F88-B845-95D2-F944188828C0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AEEB3F-1EF1-E64A-A743-2BDDEEE43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942668D5-4F13-3543-82B5-443DAEEF41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6925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CE3D-39DD-E940-AE4E-AD4A2BD1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063CDD-E131-5048-8DF1-FC97291C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C551-BC62-4C45-ABCE-969A1E720E53}" type="datetime3">
              <a:rPr lang="de-DE" smtClean="0"/>
              <a:t>17/10/21</a:t>
            </a:fld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44109-91EF-BB41-B23D-B84ECEC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D67C3-8EB0-E545-BB08-33AD433DE389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4CF67-F509-824B-AD59-1B51D811B10B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30CFD6-ED58-9C43-AAD4-2287DF6F0343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9FC937-2C0A-874D-85C4-B403C29CD447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9B73C4-F2EE-184C-831A-9BDF2EBDB69B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AF807-6254-E24E-BB00-2DAFEB4325C3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3553C2-3EEF-374D-B307-2526E00E0E35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996133-9B90-8C4A-8F8F-91DECAA9BF15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ED94E1-D4F2-DE4F-8024-D4EED734FF5D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F746E0-4D03-F24F-97AC-A990E244456A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14BBB-D526-3D4A-987F-7AE29AB46322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CA6F1A-0FF7-2C41-BE3D-11AA64BACB88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0559E0-964F-0A4C-A250-BFCA052B2A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4323EAAC-A83A-AE4D-8BD5-5C816D21D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0985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491ED-997E-6749-B187-B3E1FD92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CD10-5A23-C943-A87A-81F6841E344B}" type="datetime3">
              <a:rPr lang="de-DE" smtClean="0"/>
              <a:t>17/10/21</a:t>
            </a:fld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0B6E7-C0FB-B343-9143-23D07993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C93AC-86D0-484C-A6D2-2F5522FED4F7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B79B2C-8861-7644-B77A-A203B0C63B8D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34DC3-2623-FE40-8909-D09C5D949ED9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9E7DCC-DD6A-864A-8A94-957AB13483CF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7A5D5F-D586-FA43-8E27-0EB9DA9E196C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A8F04-FFC4-3947-8AFD-462E4D381F1D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78766-37A4-944F-AE97-795733827383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5BF0BB-2A9A-284A-87EF-797D7AD1A92A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502729-4527-6549-BB05-E0BF025F9B43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CB2C0-084F-8645-9406-751BFC5A63BC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F5277F-53EA-8045-A3CB-4D084585B4DE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A55E4-1B82-524A-8592-ED79FB5FB4D3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8AA4B-28A7-324C-970F-C11F84043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02F55940-3AD0-8143-9835-5A5E479CB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9396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3C52-4463-A242-822A-5F07334D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C2048-D942-9441-8C16-3FA96468E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698E1-EB91-F945-98B9-B42CFC854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45588-8312-5E4E-BE9C-7071B481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1E4F-BB48-BB44-A98C-383A4660B253}" type="datetime3">
              <a:rPr lang="de-DE" smtClean="0"/>
              <a:t>17/10/21</a:t>
            </a:fld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A1277-C9B6-AC4D-AAB9-1D7394DA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94B6D0-ED45-5942-9EB0-79CB67718520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9D8B2-B130-864F-A0B4-254CC8C52927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B7570-2D20-B046-A4EB-57374B64CFBA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24AAA7-1B9D-044A-8B07-254E8929EFF0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0B8138-DCCD-0840-A049-FE0518C2C749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13C993-7381-8447-BFF7-9CD4CDFA0244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AA0A8A-5F0C-1A48-A6E1-E7F780145D40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6778B4-8484-6E44-B5F0-01129FE30172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9A52A1-D9E8-F248-B9FE-E5CA7280F932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AA2687-06A5-984F-B11D-75B9777B67A7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F51FF7-A93A-ED40-AB6B-02D51C1801BF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9BD339-F301-A34B-8D9D-995AA179DD9D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E51C3A-B228-EB4A-A002-20FE3E54D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5B1F28FC-B6A5-C948-B598-8979265CF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021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43BE-6166-594A-B190-E041F8DE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9E36D-80AC-CE43-BDE6-AA9815561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39487-9D0A-4149-B9BC-B67EE8D57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FE4D7-DB4D-6444-B582-9066EB01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5C99-7467-374D-966F-A7F567044BBB}" type="datetime3">
              <a:rPr lang="de-DE" smtClean="0"/>
              <a:t>17/10/21</a:t>
            </a:fld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CA5A9-27D0-1B4B-8FC0-DC688779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907A7-7F5E-3540-A467-79B9632B93C3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EDF4EA-5028-F849-B87C-0F186A4136FB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070E0F-BA01-7E4B-A6D9-AFFBE727F78E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D45E4-E4BF-0F4E-9894-63C02466A2CA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10FC27-521B-CE40-903A-6343A620AE28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56626-49BE-3148-90B7-7101DD941A4E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D9333-1735-5644-9AE8-70C51AE51183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77CE92-EF76-2E44-A351-58BF79A73E0C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1665C-6F9B-6D40-BFF9-DA222D5D3EB0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90FE75-EFB0-5643-9C01-0D80BFA38D3E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00BFEA-3688-7240-96E9-EDD0414806B2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A7AD7D-BCFB-ED41-9E72-8CAC30C1AEFA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AD5FFD-DF4A-6B46-B439-49B5B1987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93A6E9C-1A78-F045-A1B0-5DC6AB7C8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2777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1FDBD-F28E-4643-B489-6C21849E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5D808-2D9A-554E-AB96-A6CEE68B9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4510"/>
            <a:ext cx="10515600" cy="5082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8C245-4A41-5B4A-8E6F-4C407210E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C85E-BAA4-7046-AC61-57DE3029ADA6}" type="datetime3">
              <a:rPr lang="de-DE" smtClean="0"/>
              <a:t>17/10/21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4CEFE-A0DC-484F-9B77-52DFEE7C5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76003" y="6360172"/>
            <a:ext cx="439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2E830E-B97F-2940-A446-4B45E0E862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53800" y="6320845"/>
            <a:ext cx="634039" cy="42675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F7A7D-E906-7C46-B970-E9838C7E6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24085" y="6356350"/>
            <a:ext cx="47935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0290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6AA98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6AA98"/>
        </a:buClr>
        <a:buFont typeface="Apple Symbols" panose="02000000000000000000" pitchFamily="2" charset="-79"/>
        <a:buChar char="␥"/>
        <a:defRPr sz="28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24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20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18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18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1FDBD-F28E-4643-B489-6C21849E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5D808-2D9A-554E-AB96-A6CEE68B9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4510"/>
            <a:ext cx="10515600" cy="5082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8C245-4A41-5B4A-8E6F-4C407210E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C85E-BAA4-7046-AC61-57DE3029ADA6}" type="datetime3">
              <a:rPr lang="de-DE" smtClean="0"/>
              <a:t>17/10/21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4CEFE-A0DC-484F-9B77-52DFEE7C5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76003" y="6360172"/>
            <a:ext cx="439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7F1C-DF1D-6A47-B0A8-8F6E25BC44F6}" type="slidenum">
              <a:rPr lang="en-DE" smtClean="0"/>
              <a:t>‹#›</a:t>
            </a:fld>
            <a:endParaRPr lang="en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2E830E-B97F-2940-A446-4B45E0E862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53800" y="6320845"/>
            <a:ext cx="634039" cy="42675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F7A7D-E906-7C46-B970-E9838C7E6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24085" y="6356350"/>
            <a:ext cx="47935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5022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6AA98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6AA98"/>
        </a:buClr>
        <a:buFont typeface="Apple Symbols" panose="02000000000000000000" pitchFamily="2" charset="-79"/>
        <a:buChar char="␥"/>
        <a:defRPr sz="28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24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20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18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18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groups/12439191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digitbrain.eu/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hyperlink" Target="http://www.facebook.com/DIGITbrainProject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www.twitter.com/digitbrain_e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DIGITbrainProject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twitter.com/digitbrain_e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linkedin.com/groups/12439191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www.digitbrain.eu/" TargetMode="External"/><Relationship Id="rId10" Type="http://schemas.openxmlformats.org/officeDocument/2006/relationships/image" Target="../media/image56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jpe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gif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jpe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8" Type="http://schemas.openxmlformats.org/officeDocument/2006/relationships/image" Target="../media/image17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9C6A0-4B46-594B-A55B-08F75C32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57" y="2526331"/>
            <a:ext cx="10895097" cy="1325563"/>
          </a:xfrm>
        </p:spPr>
        <p:txBody>
          <a:bodyPr/>
          <a:lstStyle/>
          <a:p>
            <a:r>
              <a:rPr lang="en-US" dirty="0" err="1"/>
              <a:t>DIGITbrain</a:t>
            </a:r>
            <a:r>
              <a:rPr lang="en-US" dirty="0"/>
              <a:t> a new approach to deliver Digital Twin technologies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93A54-8C45-4CCF-8ECE-BDBD4139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618" y="6301502"/>
            <a:ext cx="4755292" cy="512108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7D511A3A-8578-4133-A24F-4C6655A113E6}"/>
              </a:ext>
            </a:extLst>
          </p:cNvPr>
          <p:cNvGrpSpPr/>
          <p:nvPr/>
        </p:nvGrpSpPr>
        <p:grpSpPr>
          <a:xfrm>
            <a:off x="-8709" y="5396611"/>
            <a:ext cx="2891247" cy="1461389"/>
            <a:chOff x="8589467" y="4146931"/>
            <a:chExt cx="2891247" cy="1461389"/>
          </a:xfrm>
        </p:grpSpPr>
        <p:pic>
          <p:nvPicPr>
            <p:cNvPr id="6" name="Grafik 12" descr="Ein Bild, das Baum enthält.&#10;&#10;Automatisch generierte Beschreibung">
              <a:extLst>
                <a:ext uri="{FF2B5EF4-FFF2-40B4-BE49-F238E27FC236}">
                  <a16:creationId xmlns:a16="http://schemas.microsoft.com/office/drawing/2014/main" id="{6C0D35DA-828D-844C-AAFA-1E0E785AE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9467" y="4836826"/>
              <a:ext cx="455866" cy="455866"/>
            </a:xfrm>
            <a:prstGeom prst="rect">
              <a:avLst/>
            </a:prstGeom>
          </p:spPr>
        </p:pic>
        <p:pic>
          <p:nvPicPr>
            <p:cNvPr id="7" name="Grafik 17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20F51140-0DD7-B14A-8C41-93E53B6A1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59719" y="5281470"/>
              <a:ext cx="287089" cy="287089"/>
            </a:xfrm>
            <a:prstGeom prst="rect">
              <a:avLst/>
            </a:prstGeom>
          </p:spPr>
        </p:pic>
        <p:pic>
          <p:nvPicPr>
            <p:cNvPr id="8" name="Grafik 19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26116C6B-CED3-CF40-B747-94F186D09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99808" y="4625820"/>
              <a:ext cx="217771" cy="217771"/>
            </a:xfrm>
            <a:prstGeom prst="rect">
              <a:avLst/>
            </a:prstGeom>
          </p:spPr>
        </p:pic>
        <p:sp>
          <p:nvSpPr>
            <p:cNvPr id="9" name="Content Placeholder 4">
              <a:extLst>
                <a:ext uri="{FF2B5EF4-FFF2-40B4-BE49-F238E27FC236}">
                  <a16:creationId xmlns:a16="http://schemas.microsoft.com/office/drawing/2014/main" id="{E4B5B06A-55F6-4BF2-B266-B34BB710AEA8}"/>
                </a:ext>
              </a:extLst>
            </p:cNvPr>
            <p:cNvSpPr txBox="1">
              <a:spLocks/>
            </p:cNvSpPr>
            <p:nvPr/>
          </p:nvSpPr>
          <p:spPr>
            <a:xfrm>
              <a:off x="8598758" y="4146931"/>
              <a:ext cx="2881956" cy="1461389"/>
            </a:xfrm>
            <a:prstGeom prst="rect">
              <a:avLst/>
            </a:prstGeom>
            <a:noFill/>
            <a:ln>
              <a:solidFill>
                <a:srgbClr val="46AA98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6AA98"/>
                </a:buClr>
                <a:buFont typeface="Apple Symbols" panose="02000000000000000000" pitchFamily="2" charset="-79"/>
                <a:buNone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 pitchFamily="2" charset="-79"/>
                <a:buChar char="␥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 pitchFamily="2" charset="-79"/>
                <a:buChar char="␥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 pitchFamily="2" charset="-79"/>
                <a:buChar char="␥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 pitchFamily="2" charset="-79"/>
                <a:buChar char="␥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200000"/>
                </a:lnSpc>
                <a:spcBef>
                  <a:spcPts val="0"/>
                </a:spcBef>
              </a:pPr>
              <a:r>
                <a:rPr lang="es-ES" sz="1100" dirty="0"/>
                <a:t>         </a:t>
              </a:r>
              <a:r>
                <a:rPr lang="es-ES" sz="1100" dirty="0">
                  <a:hlinkClick r:id="rId7"/>
                </a:rPr>
                <a:t>www.digitbrain.eu</a:t>
              </a:r>
              <a:endParaRPr lang="es-ES" sz="1100" dirty="0"/>
            </a:p>
            <a:p>
              <a:pPr algn="l">
                <a:lnSpc>
                  <a:spcPct val="200000"/>
                </a:lnSpc>
                <a:spcBef>
                  <a:spcPts val="0"/>
                </a:spcBef>
              </a:pPr>
              <a:r>
                <a:rPr lang="es-ES" sz="1100" dirty="0"/>
                <a:t>         </a:t>
              </a:r>
              <a:r>
                <a:rPr lang="en-GB" sz="1100" dirty="0">
                  <a:hlinkClick r:id="rId8"/>
                </a:rPr>
                <a:t>www.linkedin.com/groups/12439191</a:t>
              </a:r>
              <a:r>
                <a:rPr lang="en-GB" sz="1100" dirty="0"/>
                <a:t> </a:t>
              </a:r>
              <a:r>
                <a:rPr lang="es-ES" sz="1100" dirty="0"/>
                <a:t> </a:t>
              </a:r>
            </a:p>
            <a:p>
              <a:pPr algn="l">
                <a:lnSpc>
                  <a:spcPct val="200000"/>
                </a:lnSpc>
                <a:spcBef>
                  <a:spcPts val="0"/>
                </a:spcBef>
              </a:pPr>
              <a:r>
                <a:rPr lang="es-ES" sz="1100" dirty="0"/>
                <a:t>         </a:t>
              </a:r>
              <a:r>
                <a:rPr lang="es-ES" sz="1100" dirty="0">
                  <a:hlinkClick r:id="rId9"/>
                </a:rPr>
                <a:t>www.twitter.com/digitbrain_eu</a:t>
              </a:r>
              <a:r>
                <a:rPr lang="es-ES" sz="1100" dirty="0"/>
                <a:t> </a:t>
              </a:r>
            </a:p>
            <a:p>
              <a:pPr algn="l">
                <a:lnSpc>
                  <a:spcPct val="200000"/>
                </a:lnSpc>
                <a:spcBef>
                  <a:spcPts val="0"/>
                </a:spcBef>
              </a:pPr>
              <a:r>
                <a:rPr lang="en-US" sz="1100" dirty="0"/>
                <a:t>         </a:t>
              </a:r>
              <a:r>
                <a:rPr lang="en-US" sz="1100" dirty="0">
                  <a:hlinkClick r:id="rId10"/>
                </a:rPr>
                <a:t>www.facebook.com/DIGITbrainProject</a:t>
              </a:r>
              <a:r>
                <a:rPr lang="en-US" sz="1100" dirty="0"/>
                <a:t> </a:t>
              </a:r>
            </a:p>
            <a:p>
              <a:pPr algn="l">
                <a:lnSpc>
                  <a:spcPct val="160000"/>
                </a:lnSpc>
                <a:spcBef>
                  <a:spcPts val="0"/>
                </a:spcBef>
              </a:pPr>
              <a:endParaRPr lang="en-US" sz="1100" dirty="0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4DEC628-4173-4415-9016-686364521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42699" y="4230649"/>
              <a:ext cx="325074" cy="325074"/>
            </a:xfrm>
            <a:prstGeom prst="rect">
              <a:avLst/>
            </a:prstGeom>
          </p:spPr>
        </p:pic>
      </p:grp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1D0EA6E-E4D3-496E-9DE0-699996DDAE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38599" y="3968010"/>
            <a:ext cx="4622515" cy="1744421"/>
          </a:xfrm>
          <a:noFill/>
          <a:ln>
            <a:solidFill>
              <a:srgbClr val="46AA98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2400" b="1" dirty="0"/>
              <a:t>Prof Tamas Kiss</a:t>
            </a:r>
            <a:endParaRPr lang="en-DE" sz="2400" b="1" dirty="0"/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2000" dirty="0"/>
              <a:t>University of Westminster</a:t>
            </a:r>
            <a:endParaRPr lang="en-US" sz="2000" dirty="0"/>
          </a:p>
          <a:p>
            <a:pPr marL="0" indent="0" algn="l">
              <a:lnSpc>
                <a:spcPct val="160000"/>
              </a:lnSpc>
              <a:spcBef>
                <a:spcPts val="0"/>
              </a:spcBef>
              <a:buNone/>
            </a:pPr>
            <a:r>
              <a:rPr lang="en-US" dirty="0"/>
              <a:t>              t.kiss@westminster.ac.uk</a:t>
            </a:r>
          </a:p>
        </p:txBody>
      </p:sp>
      <p:pic>
        <p:nvPicPr>
          <p:cNvPr id="15" name="Imagen 14" descr="Imagen que contiene Forma&#10;&#10;Descripción generada automáticamente">
            <a:extLst>
              <a:ext uri="{FF2B5EF4-FFF2-40B4-BE49-F238E27FC236}">
                <a16:creationId xmlns:a16="http://schemas.microsoft.com/office/drawing/2014/main" id="{913DF780-1C1E-44BC-8260-6F05A9D73D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2158" y="5192329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6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s Rechteck 23"/>
          <p:cNvSpPr/>
          <p:nvPr/>
        </p:nvSpPr>
        <p:spPr>
          <a:xfrm>
            <a:off x="3481233" y="858500"/>
            <a:ext cx="7343274" cy="3933273"/>
          </a:xfrm>
          <a:prstGeom prst="roundRect">
            <a:avLst>
              <a:gd name="adj" fmla="val 698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85" name="Gruppieren 84"/>
          <p:cNvGrpSpPr/>
          <p:nvPr/>
        </p:nvGrpSpPr>
        <p:grpSpPr>
          <a:xfrm>
            <a:off x="3639387" y="922013"/>
            <a:ext cx="6868593" cy="3453279"/>
            <a:chOff x="3639387" y="922013"/>
            <a:chExt cx="6868593" cy="3453279"/>
          </a:xfrm>
        </p:grpSpPr>
        <p:sp>
          <p:nvSpPr>
            <p:cNvPr id="240" name="Abgerundetes Rechteck 239"/>
            <p:cNvSpPr/>
            <p:nvPr/>
          </p:nvSpPr>
          <p:spPr>
            <a:xfrm>
              <a:off x="3967906" y="922013"/>
              <a:ext cx="6540074" cy="380301"/>
            </a:xfrm>
            <a:prstGeom prst="roundRect">
              <a:avLst>
                <a:gd name="adj" fmla="val 667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Abgerundetes Rechteck 133"/>
            <p:cNvSpPr/>
            <p:nvPr/>
          </p:nvSpPr>
          <p:spPr>
            <a:xfrm flipH="1">
              <a:off x="3639387" y="922751"/>
              <a:ext cx="657256" cy="34525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</a:rPr>
                <a:t>Db</a:t>
              </a:r>
              <a:r>
                <a:rPr lang="de-DE" sz="1400" dirty="0">
                  <a:solidFill>
                    <a:schemeClr val="tx1"/>
                  </a:solidFill>
                </a:rPr>
                <a:t> Asset Pub-</a:t>
              </a:r>
              <a:r>
                <a:rPr lang="de-DE" sz="1400" dirty="0" err="1">
                  <a:solidFill>
                    <a:schemeClr val="tx1"/>
                  </a:solidFill>
                </a:rPr>
                <a:t>lish</a:t>
              </a:r>
              <a:r>
                <a:rPr lang="de-DE" sz="1400" dirty="0">
                  <a:solidFill>
                    <a:schemeClr val="tx1"/>
                  </a:solidFill>
                </a:rPr>
                <a:t>-</a:t>
              </a:r>
              <a:r>
                <a:rPr lang="de-DE" sz="1400" dirty="0" err="1">
                  <a:solidFill>
                    <a:schemeClr val="tx1"/>
                  </a:solidFill>
                </a:rPr>
                <a:t>ing</a:t>
              </a:r>
              <a:r>
                <a:rPr lang="de-DE" sz="1400" dirty="0">
                  <a:solidFill>
                    <a:schemeClr val="tx1"/>
                  </a:solidFill>
                </a:rPr>
                <a:t> In-</a:t>
              </a:r>
              <a:r>
                <a:rPr lang="de-DE" sz="1400" dirty="0" err="1">
                  <a:solidFill>
                    <a:schemeClr val="tx1"/>
                  </a:solidFill>
                </a:rPr>
                <a:t>ter</a:t>
              </a:r>
              <a:r>
                <a:rPr lang="de-DE" sz="1400" dirty="0">
                  <a:solidFill>
                    <a:schemeClr val="tx1"/>
                  </a:solidFill>
                </a:rPr>
                <a:t>-face</a:t>
              </a:r>
            </a:p>
          </p:txBody>
        </p:sp>
        <p:sp>
          <p:nvSpPr>
            <p:cNvPr id="84" name="Rechteck 83"/>
            <p:cNvSpPr/>
            <p:nvPr/>
          </p:nvSpPr>
          <p:spPr>
            <a:xfrm>
              <a:off x="4193484" y="929657"/>
              <a:ext cx="157536" cy="365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60" name="Gekrümmter Verbinder 259"/>
          <p:cNvCxnSpPr>
            <a:stCxn id="254" idx="4"/>
            <a:endCxn id="138" idx="4"/>
          </p:cNvCxnSpPr>
          <p:nvPr/>
        </p:nvCxnSpPr>
        <p:spPr>
          <a:xfrm rot="5400000">
            <a:off x="3151600" y="3649696"/>
            <a:ext cx="1567690" cy="273905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1074B88-ADE8-4661-A67A-69329E34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6" y="156556"/>
            <a:ext cx="4096076" cy="618547"/>
          </a:xfrm>
        </p:spPr>
        <p:txBody>
          <a:bodyPr>
            <a:normAutofit/>
          </a:bodyPr>
          <a:lstStyle/>
          <a:p>
            <a:r>
              <a:rPr lang="de-DE" kern="0" dirty="0"/>
              <a:t>Asset </a:t>
            </a:r>
            <a:r>
              <a:rPr lang="de-DE" kern="0" dirty="0" err="1"/>
              <a:t>publishing</a:t>
            </a:r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07681-A315-4EA5-829C-3AA1AC0A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32276" y="6366843"/>
            <a:ext cx="6500565" cy="355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415233" y="6366843"/>
            <a:ext cx="1457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39" name="Rechteck 38"/>
          <p:cNvSpPr/>
          <p:nvPr/>
        </p:nvSpPr>
        <p:spPr>
          <a:xfrm>
            <a:off x="2130986" y="6373363"/>
            <a:ext cx="947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 err="1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odel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40" name="Rechteck 39"/>
          <p:cNvSpPr/>
          <p:nvPr/>
        </p:nvSpPr>
        <p:spPr>
          <a:xfrm>
            <a:off x="3441287" y="6384087"/>
            <a:ext cx="1456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Microservice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47" name="Abgerundetes Rechteck 46"/>
          <p:cNvSpPr/>
          <p:nvPr/>
        </p:nvSpPr>
        <p:spPr>
          <a:xfrm>
            <a:off x="4435801" y="1341473"/>
            <a:ext cx="4893396" cy="3399856"/>
          </a:xfrm>
          <a:prstGeom prst="roundRect">
            <a:avLst>
              <a:gd name="adj" fmla="val 4392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ussdiagramm: Magnetplattenspeicher 17"/>
          <p:cNvSpPr/>
          <p:nvPr/>
        </p:nvSpPr>
        <p:spPr>
          <a:xfrm>
            <a:off x="1908899" y="5486852"/>
            <a:ext cx="504619" cy="32763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Flussdiagramm: Magnetplattenspeicher 121"/>
          <p:cNvSpPr/>
          <p:nvPr/>
        </p:nvSpPr>
        <p:spPr>
          <a:xfrm>
            <a:off x="2061299" y="5639252"/>
            <a:ext cx="504619" cy="32763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Flussdiagramm: Magnetplattenspeicher 122"/>
          <p:cNvSpPr/>
          <p:nvPr/>
        </p:nvSpPr>
        <p:spPr>
          <a:xfrm>
            <a:off x="1907993" y="4927660"/>
            <a:ext cx="504619" cy="32763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Flussdiagramm: Magnetplattenspeicher 123"/>
          <p:cNvSpPr/>
          <p:nvPr/>
        </p:nvSpPr>
        <p:spPr>
          <a:xfrm>
            <a:off x="2060393" y="5080060"/>
            <a:ext cx="504619" cy="32763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Flussdiagramm: Magnetplattenspeicher 124"/>
          <p:cNvSpPr/>
          <p:nvPr/>
        </p:nvSpPr>
        <p:spPr>
          <a:xfrm>
            <a:off x="1908899" y="4397481"/>
            <a:ext cx="504619" cy="32763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6" name="Flussdiagramm: Magnetplattenspeicher 125"/>
          <p:cNvSpPr/>
          <p:nvPr/>
        </p:nvSpPr>
        <p:spPr>
          <a:xfrm>
            <a:off x="2061299" y="4549881"/>
            <a:ext cx="504619" cy="32763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Abgerundetes Rechteck 126"/>
          <p:cNvSpPr/>
          <p:nvPr/>
        </p:nvSpPr>
        <p:spPr>
          <a:xfrm flipH="1">
            <a:off x="4547927" y="2844497"/>
            <a:ext cx="1055551" cy="15170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5040938" y="4168866"/>
            <a:ext cx="66511" cy="665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45" name="Gerade Verbindung mit Pfeil 144"/>
          <p:cNvCxnSpPr>
            <a:endCxn id="127" idx="3"/>
          </p:cNvCxnSpPr>
          <p:nvPr/>
        </p:nvCxnSpPr>
        <p:spPr>
          <a:xfrm>
            <a:off x="4296645" y="3471121"/>
            <a:ext cx="251282" cy="1318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krümmter Verbinder 87"/>
          <p:cNvCxnSpPr>
            <a:stCxn id="253" idx="3"/>
            <a:endCxn id="142" idx="4"/>
          </p:cNvCxnSpPr>
          <p:nvPr/>
        </p:nvCxnSpPr>
        <p:spPr>
          <a:xfrm rot="5400000">
            <a:off x="3452692" y="3338864"/>
            <a:ext cx="488059" cy="2261605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feld 145"/>
          <p:cNvSpPr txBox="1"/>
          <p:nvPr/>
        </p:nvSpPr>
        <p:spPr>
          <a:xfrm>
            <a:off x="2731725" y="4905045"/>
            <a:ext cx="952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references</a:t>
            </a:r>
            <a:endParaRPr lang="de-DE" sz="1400" dirty="0"/>
          </a:p>
        </p:txBody>
      </p:sp>
      <p:sp>
        <p:nvSpPr>
          <p:cNvPr id="97" name="Abgerundetes Rechteck 96"/>
          <p:cNvSpPr/>
          <p:nvPr/>
        </p:nvSpPr>
        <p:spPr>
          <a:xfrm flipH="1">
            <a:off x="801243" y="1341878"/>
            <a:ext cx="870637" cy="1414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-ring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8" name="Gruppieren 97"/>
          <p:cNvGrpSpPr/>
          <p:nvPr/>
        </p:nvGrpSpPr>
        <p:grpSpPr>
          <a:xfrm>
            <a:off x="25135" y="1411695"/>
            <a:ext cx="843501" cy="1244511"/>
            <a:chOff x="540635" y="2656497"/>
            <a:chExt cx="843501" cy="1244511"/>
          </a:xfrm>
        </p:grpSpPr>
        <p:pic>
          <p:nvPicPr>
            <p:cNvPr id="99" name="Grafik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00" name="Textfeld 99"/>
            <p:cNvSpPr txBox="1"/>
            <p:nvPr/>
          </p:nvSpPr>
          <p:spPr>
            <a:xfrm>
              <a:off x="540635" y="3254677"/>
              <a:ext cx="843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Expert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7" name="Gerade Verbindung mit Pfeil 106"/>
          <p:cNvCxnSpPr>
            <a:stCxn id="97" idx="2"/>
          </p:cNvCxnSpPr>
          <p:nvPr/>
        </p:nvCxnSpPr>
        <p:spPr>
          <a:xfrm flipH="1">
            <a:off x="1222566" y="2756696"/>
            <a:ext cx="13996" cy="152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feld 118"/>
          <p:cNvSpPr txBox="1"/>
          <p:nvPr/>
        </p:nvSpPr>
        <p:spPr>
          <a:xfrm>
            <a:off x="126587" y="2956306"/>
            <a:ext cx="11228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/>
              <a:t>„</a:t>
            </a:r>
            <a:r>
              <a:rPr lang="de-DE" sz="1400" dirty="0" err="1"/>
              <a:t>create</a:t>
            </a:r>
            <a:r>
              <a:rPr lang="de-DE" sz="1400" dirty="0"/>
              <a:t>“</a:t>
            </a:r>
          </a:p>
          <a:p>
            <a:pPr algn="r"/>
            <a:r>
              <a:rPr lang="de-DE" sz="1400" dirty="0"/>
              <a:t>Asset:</a:t>
            </a:r>
          </a:p>
          <a:p>
            <a:pPr algn="r"/>
            <a:r>
              <a:rPr lang="de-DE" sz="1400" dirty="0"/>
              <a:t>Data</a:t>
            </a:r>
          </a:p>
          <a:p>
            <a:pPr algn="r"/>
            <a:r>
              <a:rPr lang="de-DE" sz="1400" dirty="0"/>
              <a:t>Model</a:t>
            </a:r>
          </a:p>
          <a:p>
            <a:pPr algn="r"/>
            <a:r>
              <a:rPr lang="de-DE" sz="1400" dirty="0" err="1"/>
              <a:t>Microservice</a:t>
            </a:r>
            <a:endParaRPr lang="de-DE" sz="1400" dirty="0"/>
          </a:p>
        </p:txBody>
      </p:sp>
      <p:sp>
        <p:nvSpPr>
          <p:cNvPr id="120" name="Ellipse 119"/>
          <p:cNvSpPr/>
          <p:nvPr/>
        </p:nvSpPr>
        <p:spPr>
          <a:xfrm>
            <a:off x="1098237" y="5526795"/>
            <a:ext cx="287687" cy="2876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Ellipse 134"/>
          <p:cNvSpPr/>
          <p:nvPr/>
        </p:nvSpPr>
        <p:spPr>
          <a:xfrm>
            <a:off x="1079618" y="4944623"/>
            <a:ext cx="287687" cy="28768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Flussdiagramm: Magnetplattenspeicher 136"/>
          <p:cNvSpPr/>
          <p:nvPr/>
        </p:nvSpPr>
        <p:spPr>
          <a:xfrm>
            <a:off x="1908899" y="5486852"/>
            <a:ext cx="504619" cy="32763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Flussdiagramm: Magnetplattenspeicher 137"/>
          <p:cNvSpPr/>
          <p:nvPr/>
        </p:nvSpPr>
        <p:spPr>
          <a:xfrm>
            <a:off x="2061299" y="5639252"/>
            <a:ext cx="504619" cy="32763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Flussdiagramm: Magnetplattenspeicher 138"/>
          <p:cNvSpPr/>
          <p:nvPr/>
        </p:nvSpPr>
        <p:spPr>
          <a:xfrm>
            <a:off x="1907993" y="4927660"/>
            <a:ext cx="504619" cy="327630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Flussdiagramm: Magnetplattenspeicher 139"/>
          <p:cNvSpPr/>
          <p:nvPr/>
        </p:nvSpPr>
        <p:spPr>
          <a:xfrm>
            <a:off x="2060393" y="5080060"/>
            <a:ext cx="504619" cy="327630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Flussdiagramm: Magnetplattenspeicher 140"/>
          <p:cNvSpPr/>
          <p:nvPr/>
        </p:nvSpPr>
        <p:spPr>
          <a:xfrm>
            <a:off x="1908899" y="4397481"/>
            <a:ext cx="504619" cy="32763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Flussdiagramm: Magnetplattenspeicher 141"/>
          <p:cNvSpPr/>
          <p:nvPr/>
        </p:nvSpPr>
        <p:spPr>
          <a:xfrm>
            <a:off x="2061299" y="4549881"/>
            <a:ext cx="504619" cy="32763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3" name="Gruppieren 142"/>
          <p:cNvGrpSpPr/>
          <p:nvPr/>
        </p:nvGrpSpPr>
        <p:grpSpPr>
          <a:xfrm>
            <a:off x="1693919" y="2104496"/>
            <a:ext cx="1075936" cy="1244511"/>
            <a:chOff x="490173" y="2656497"/>
            <a:chExt cx="1075936" cy="1244511"/>
          </a:xfrm>
        </p:grpSpPr>
        <p:pic>
          <p:nvPicPr>
            <p:cNvPr id="144" name="Grafik 1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63" name="Textfeld 162"/>
            <p:cNvSpPr txBox="1"/>
            <p:nvPr/>
          </p:nvSpPr>
          <p:spPr>
            <a:xfrm>
              <a:off x="490173" y="3254677"/>
              <a:ext cx="1075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Db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Asset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b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</a:t>
              </a:r>
            </a:p>
          </p:txBody>
        </p:sp>
      </p:grpSp>
      <p:cxnSp>
        <p:nvCxnSpPr>
          <p:cNvPr id="165" name="Gerade Verbindung mit Pfeil 164"/>
          <p:cNvCxnSpPr>
            <a:stCxn id="163" idx="2"/>
          </p:cNvCxnSpPr>
          <p:nvPr/>
        </p:nvCxnSpPr>
        <p:spPr>
          <a:xfrm flipH="1">
            <a:off x="1687611" y="3349007"/>
            <a:ext cx="544276" cy="1003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mit Pfeil 165"/>
          <p:cNvCxnSpPr/>
          <p:nvPr/>
        </p:nvCxnSpPr>
        <p:spPr>
          <a:xfrm>
            <a:off x="1460524" y="5087913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/>
          <p:cNvCxnSpPr/>
          <p:nvPr/>
        </p:nvCxnSpPr>
        <p:spPr>
          <a:xfrm>
            <a:off x="1468939" y="5665073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Gerade Verbindung mit Pfeil 177"/>
          <p:cNvCxnSpPr/>
          <p:nvPr/>
        </p:nvCxnSpPr>
        <p:spPr>
          <a:xfrm>
            <a:off x="1460524" y="4567399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feld 178"/>
          <p:cNvSpPr txBox="1"/>
          <p:nvPr/>
        </p:nvSpPr>
        <p:spPr>
          <a:xfrm>
            <a:off x="2649224" y="2896803"/>
            <a:ext cx="9711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publish</a:t>
            </a:r>
            <a:r>
              <a:rPr lang="de-DE" sz="1400" dirty="0"/>
              <a:t> </a:t>
            </a:r>
          </a:p>
          <a:p>
            <a:r>
              <a:rPr lang="de-DE" sz="1400" dirty="0"/>
              <a:t>Asset </a:t>
            </a:r>
            <a:br>
              <a:rPr lang="de-DE" sz="1400" dirty="0"/>
            </a:br>
            <a:r>
              <a:rPr lang="de-DE" sz="1400" dirty="0"/>
              <a:t>(</a:t>
            </a:r>
            <a:r>
              <a:rPr lang="de-DE" sz="1400" dirty="0" err="1"/>
              <a:t>provide</a:t>
            </a:r>
            <a:r>
              <a:rPr lang="de-DE" sz="1400" dirty="0"/>
              <a:t> </a:t>
            </a:r>
          </a:p>
          <a:p>
            <a:r>
              <a:rPr lang="de-DE" sz="1400" dirty="0" err="1"/>
              <a:t>metadata</a:t>
            </a:r>
            <a:r>
              <a:rPr lang="de-DE" sz="1400" dirty="0"/>
              <a:t>, </a:t>
            </a:r>
          </a:p>
          <a:p>
            <a:r>
              <a:rPr lang="de-DE" sz="1400" dirty="0" err="1"/>
              <a:t>reference</a:t>
            </a:r>
            <a:r>
              <a:rPr lang="de-DE" sz="1400" dirty="0"/>
              <a:t> </a:t>
            </a:r>
          </a:p>
          <a:p>
            <a:r>
              <a:rPr lang="de-DE" sz="1400" dirty="0"/>
              <a:t>Asset)</a:t>
            </a:r>
          </a:p>
        </p:txBody>
      </p:sp>
      <p:cxnSp>
        <p:nvCxnSpPr>
          <p:cNvPr id="180" name="Gerade Verbindung mit Pfeil 179"/>
          <p:cNvCxnSpPr/>
          <p:nvPr/>
        </p:nvCxnSpPr>
        <p:spPr>
          <a:xfrm>
            <a:off x="2719392" y="2906099"/>
            <a:ext cx="7788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feld 181"/>
          <p:cNvSpPr txBox="1"/>
          <p:nvPr/>
        </p:nvSpPr>
        <p:spPr>
          <a:xfrm>
            <a:off x="1351586" y="3237103"/>
            <a:ext cx="14658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containerize</a:t>
            </a:r>
            <a:r>
              <a:rPr lang="de-DE" sz="1400" dirty="0"/>
              <a:t> </a:t>
            </a:r>
            <a:r>
              <a:rPr lang="de-DE" sz="1400" dirty="0" err="1"/>
              <a:t>Microservice</a:t>
            </a:r>
            <a:r>
              <a:rPr lang="de-DE" sz="1400" dirty="0"/>
              <a:t>, „</a:t>
            </a:r>
            <a:r>
              <a:rPr lang="de-DE" sz="1400" dirty="0" err="1"/>
              <a:t>upload</a:t>
            </a:r>
            <a:r>
              <a:rPr lang="de-DE" sz="1400" dirty="0"/>
              <a:t>“ Asset </a:t>
            </a:r>
            <a:br>
              <a:rPr lang="de-DE" sz="1400" dirty="0"/>
            </a:b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repository</a:t>
            </a:r>
            <a:br>
              <a:rPr lang="de-DE" sz="1400" dirty="0"/>
            </a:br>
            <a:endParaRPr lang="de-DE" sz="1400" dirty="0"/>
          </a:p>
        </p:txBody>
      </p:sp>
      <p:sp>
        <p:nvSpPr>
          <p:cNvPr id="185" name="Rechteck 184"/>
          <p:cNvSpPr/>
          <p:nvPr/>
        </p:nvSpPr>
        <p:spPr>
          <a:xfrm>
            <a:off x="2339152" y="1746165"/>
            <a:ext cx="1034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Rechteck 187"/>
          <p:cNvSpPr/>
          <p:nvPr/>
        </p:nvSpPr>
        <p:spPr>
          <a:xfrm>
            <a:off x="2360972" y="1394545"/>
            <a:ext cx="122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 Pair</a:t>
            </a:r>
          </a:p>
        </p:txBody>
      </p:sp>
      <p:sp>
        <p:nvSpPr>
          <p:cNvPr id="189" name="Rechteck 188"/>
          <p:cNvSpPr/>
          <p:nvPr/>
        </p:nvSpPr>
        <p:spPr>
          <a:xfrm>
            <a:off x="7418923" y="5617034"/>
            <a:ext cx="60747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192" name="Flussdiagramm: Magnetplattenspeicher 191"/>
          <p:cNvSpPr/>
          <p:nvPr/>
        </p:nvSpPr>
        <p:spPr>
          <a:xfrm>
            <a:off x="4689444" y="3573095"/>
            <a:ext cx="788935" cy="746205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4622197" y="2882392"/>
            <a:ext cx="916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err="1"/>
              <a:t>Db</a:t>
            </a:r>
            <a:r>
              <a:rPr lang="de-DE" sz="1400" dirty="0"/>
              <a:t> Asset </a:t>
            </a:r>
            <a:r>
              <a:rPr lang="de-DE" sz="1400" dirty="0" err="1"/>
              <a:t>Metadata</a:t>
            </a:r>
            <a:r>
              <a:rPr lang="de-DE" sz="1400" dirty="0"/>
              <a:t> Registry</a:t>
            </a:r>
          </a:p>
        </p:txBody>
      </p:sp>
      <p:sp>
        <p:nvSpPr>
          <p:cNvPr id="204" name="Textfeld 203"/>
          <p:cNvSpPr txBox="1"/>
          <p:nvPr/>
        </p:nvSpPr>
        <p:spPr>
          <a:xfrm>
            <a:off x="8120076" y="-16410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Abgerundetes Rechteck 228"/>
          <p:cNvSpPr/>
          <p:nvPr/>
        </p:nvSpPr>
        <p:spPr>
          <a:xfrm>
            <a:off x="3498246" y="5335972"/>
            <a:ext cx="7477657" cy="83550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0" name="Abgerundetes Rechteck 229"/>
          <p:cNvSpPr/>
          <p:nvPr/>
        </p:nvSpPr>
        <p:spPr>
          <a:xfrm>
            <a:off x="3620387" y="5393095"/>
            <a:ext cx="4322087" cy="711981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3" name="Rechteck 182"/>
          <p:cNvSpPr/>
          <p:nvPr/>
        </p:nvSpPr>
        <p:spPr>
          <a:xfrm>
            <a:off x="5307774" y="6399589"/>
            <a:ext cx="122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222" name="Rechteck 221"/>
          <p:cNvSpPr/>
          <p:nvPr/>
        </p:nvSpPr>
        <p:spPr>
          <a:xfrm>
            <a:off x="4283417" y="5782125"/>
            <a:ext cx="6074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231" name="Rechteck 230"/>
          <p:cNvSpPr/>
          <p:nvPr/>
        </p:nvSpPr>
        <p:spPr>
          <a:xfrm>
            <a:off x="3682907" y="5399694"/>
            <a:ext cx="1313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Abgerundetes Rechteck 234"/>
          <p:cNvSpPr/>
          <p:nvPr/>
        </p:nvSpPr>
        <p:spPr>
          <a:xfrm>
            <a:off x="5132802" y="5779837"/>
            <a:ext cx="2650832" cy="26871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IP </a:t>
            </a:r>
            <a:r>
              <a:rPr lang="de-DE" sz="1400" dirty="0" err="1">
                <a:solidFill>
                  <a:schemeClr val="tx1"/>
                </a:solidFill>
              </a:rPr>
              <a:t>Instances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32" name="Abgerundetes Rechteck 231"/>
          <p:cNvSpPr/>
          <p:nvPr/>
        </p:nvSpPr>
        <p:spPr>
          <a:xfrm>
            <a:off x="4980402" y="5561581"/>
            <a:ext cx="1634400" cy="24948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Local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compute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res</a:t>
            </a:r>
            <a:r>
              <a:rPr lang="de-D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6" name="Abgerundetes Rechteck 235"/>
          <p:cNvSpPr/>
          <p:nvPr/>
        </p:nvSpPr>
        <p:spPr>
          <a:xfrm>
            <a:off x="6840056" y="5799975"/>
            <a:ext cx="900000" cy="20817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Sensors</a:t>
            </a:r>
          </a:p>
        </p:txBody>
      </p:sp>
      <p:sp>
        <p:nvSpPr>
          <p:cNvPr id="234" name="Abgerundetes Rechteck 233"/>
          <p:cNvSpPr/>
          <p:nvPr/>
        </p:nvSpPr>
        <p:spPr>
          <a:xfrm>
            <a:off x="6687656" y="5573797"/>
            <a:ext cx="900000" cy="24948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Edge </a:t>
            </a:r>
            <a:r>
              <a:rPr lang="de-DE" sz="1400" dirty="0" err="1">
                <a:solidFill>
                  <a:schemeClr val="tx1"/>
                </a:solidFill>
              </a:rPr>
              <a:t>dev</a:t>
            </a:r>
            <a:r>
              <a:rPr lang="de-D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3" name="Ellipse 252"/>
          <p:cNvSpPr/>
          <p:nvPr/>
        </p:nvSpPr>
        <p:spPr>
          <a:xfrm>
            <a:off x="4817783" y="4168866"/>
            <a:ext cx="66511" cy="6651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Ellipse 253"/>
          <p:cNvSpPr/>
          <p:nvPr/>
        </p:nvSpPr>
        <p:spPr>
          <a:xfrm>
            <a:off x="5271715" y="4168866"/>
            <a:ext cx="66511" cy="665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7" name="Gekrümmter Verbinder 256"/>
          <p:cNvCxnSpPr>
            <a:stCxn id="132" idx="3"/>
            <a:endCxn id="140" idx="4"/>
          </p:cNvCxnSpPr>
          <p:nvPr/>
        </p:nvCxnSpPr>
        <p:spPr>
          <a:xfrm rot="5400000">
            <a:off x="3298726" y="3491923"/>
            <a:ext cx="1018238" cy="248566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Gekrümmter Verbinder 263"/>
          <p:cNvCxnSpPr>
            <a:stCxn id="254" idx="5"/>
            <a:endCxn id="437" idx="0"/>
          </p:cNvCxnSpPr>
          <p:nvPr/>
        </p:nvCxnSpPr>
        <p:spPr>
          <a:xfrm rot="5400000">
            <a:off x="4192924" y="4719477"/>
            <a:ext cx="1629403" cy="641722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Ellipse 267"/>
          <p:cNvSpPr/>
          <p:nvPr/>
        </p:nvSpPr>
        <p:spPr>
          <a:xfrm>
            <a:off x="159198" y="6419825"/>
            <a:ext cx="241257" cy="2412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9" name="Ellipse 268"/>
          <p:cNvSpPr/>
          <p:nvPr/>
        </p:nvSpPr>
        <p:spPr>
          <a:xfrm>
            <a:off x="1872517" y="6410005"/>
            <a:ext cx="241257" cy="24125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0" name="Ellipse 269"/>
          <p:cNvSpPr/>
          <p:nvPr/>
        </p:nvSpPr>
        <p:spPr>
          <a:xfrm>
            <a:off x="3196985" y="6419824"/>
            <a:ext cx="241257" cy="2412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2" name="Abgerundetes Rechteck 271"/>
          <p:cNvSpPr/>
          <p:nvPr/>
        </p:nvSpPr>
        <p:spPr>
          <a:xfrm>
            <a:off x="5084088" y="6417854"/>
            <a:ext cx="242772" cy="2427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3" name="Ellipse 272"/>
          <p:cNvSpPr/>
          <p:nvPr/>
        </p:nvSpPr>
        <p:spPr>
          <a:xfrm>
            <a:off x="1083550" y="4421882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4" name="Abgerundetes Rechteck 273"/>
          <p:cNvSpPr/>
          <p:nvPr/>
        </p:nvSpPr>
        <p:spPr>
          <a:xfrm>
            <a:off x="2052277" y="1771222"/>
            <a:ext cx="242772" cy="2427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6" name="Gruppieren 85"/>
          <p:cNvGrpSpPr/>
          <p:nvPr/>
        </p:nvGrpSpPr>
        <p:grpSpPr>
          <a:xfrm>
            <a:off x="1990945" y="1400925"/>
            <a:ext cx="365437" cy="242772"/>
            <a:chOff x="1990945" y="1435370"/>
            <a:chExt cx="365437" cy="242772"/>
          </a:xfrm>
        </p:grpSpPr>
        <p:sp>
          <p:nvSpPr>
            <p:cNvPr id="275" name="Abgerundetes Rechteck 274"/>
            <p:cNvSpPr/>
            <p:nvPr/>
          </p:nvSpPr>
          <p:spPr>
            <a:xfrm>
              <a:off x="2113610" y="1435370"/>
              <a:ext cx="242772" cy="24277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Ellipse 287"/>
            <p:cNvSpPr/>
            <p:nvPr/>
          </p:nvSpPr>
          <p:spPr>
            <a:xfrm>
              <a:off x="1990945" y="1438427"/>
              <a:ext cx="239715" cy="239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94" name="Abgerundetes Rechteck 293"/>
          <p:cNvSpPr/>
          <p:nvPr/>
        </p:nvSpPr>
        <p:spPr>
          <a:xfrm>
            <a:off x="4790354" y="3946893"/>
            <a:ext cx="126284" cy="12628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5" name="Abgerundetes Rechteck 294"/>
          <p:cNvSpPr/>
          <p:nvPr/>
        </p:nvSpPr>
        <p:spPr>
          <a:xfrm>
            <a:off x="5245051" y="3876737"/>
            <a:ext cx="126284" cy="1262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6" name="Ellipse 295"/>
          <p:cNvSpPr/>
          <p:nvPr/>
        </p:nvSpPr>
        <p:spPr>
          <a:xfrm>
            <a:off x="5175085" y="3875425"/>
            <a:ext cx="127596" cy="1275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1" name="Gleichschenkliges Dreieck 300"/>
          <p:cNvSpPr/>
          <p:nvPr/>
        </p:nvSpPr>
        <p:spPr>
          <a:xfrm>
            <a:off x="2052277" y="1064115"/>
            <a:ext cx="242772" cy="209286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2" name="Rechteck 301"/>
          <p:cNvSpPr/>
          <p:nvPr/>
        </p:nvSpPr>
        <p:spPr>
          <a:xfrm>
            <a:off x="2354714" y="1035460"/>
            <a:ext cx="1034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Family</a:t>
            </a:r>
          </a:p>
        </p:txBody>
      </p:sp>
      <p:sp>
        <p:nvSpPr>
          <p:cNvPr id="303" name="Gleichschenkliges Dreieck 302"/>
          <p:cNvSpPr/>
          <p:nvPr/>
        </p:nvSpPr>
        <p:spPr>
          <a:xfrm>
            <a:off x="5011383" y="3594874"/>
            <a:ext cx="150787" cy="129989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9" name="Rechteck 328"/>
          <p:cNvSpPr/>
          <p:nvPr/>
        </p:nvSpPr>
        <p:spPr>
          <a:xfrm>
            <a:off x="3282" y="5550882"/>
            <a:ext cx="14572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330" name="Rechteck 329"/>
          <p:cNvSpPr/>
          <p:nvPr/>
        </p:nvSpPr>
        <p:spPr>
          <a:xfrm>
            <a:off x="3282" y="4945616"/>
            <a:ext cx="947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odel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(s)</a:t>
            </a:r>
          </a:p>
        </p:txBody>
      </p:sp>
      <p:sp>
        <p:nvSpPr>
          <p:cNvPr id="331" name="Rechteck 330"/>
          <p:cNvSpPr/>
          <p:nvPr/>
        </p:nvSpPr>
        <p:spPr>
          <a:xfrm>
            <a:off x="3282" y="4446505"/>
            <a:ext cx="1456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Microservice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cxnSp>
        <p:nvCxnSpPr>
          <p:cNvPr id="332" name="Gekrümmter Verbinder 331"/>
          <p:cNvCxnSpPr>
            <a:stCxn id="294" idx="1"/>
            <a:endCxn id="253" idx="2"/>
          </p:cNvCxnSpPr>
          <p:nvPr/>
        </p:nvCxnSpPr>
        <p:spPr>
          <a:xfrm rot="10800000" flipH="1" flipV="1">
            <a:off x="4790353" y="4010034"/>
            <a:ext cx="27429" cy="192087"/>
          </a:xfrm>
          <a:prstGeom prst="curvedConnector3">
            <a:avLst>
              <a:gd name="adj1" fmla="val -677156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Gekrümmter Verbinder 334"/>
          <p:cNvCxnSpPr>
            <a:stCxn id="294" idx="3"/>
            <a:endCxn id="253" idx="6"/>
          </p:cNvCxnSpPr>
          <p:nvPr/>
        </p:nvCxnSpPr>
        <p:spPr>
          <a:xfrm flipH="1">
            <a:off x="4884294" y="4010035"/>
            <a:ext cx="32344" cy="192087"/>
          </a:xfrm>
          <a:prstGeom prst="curvedConnector3">
            <a:avLst>
              <a:gd name="adj1" fmla="val -294490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Gekrümmter Verbinder 339"/>
          <p:cNvCxnSpPr>
            <a:stCxn id="295" idx="0"/>
            <a:endCxn id="294" idx="0"/>
          </p:cNvCxnSpPr>
          <p:nvPr/>
        </p:nvCxnSpPr>
        <p:spPr>
          <a:xfrm rot="16200000" flipH="1" flipV="1">
            <a:off x="5045767" y="3684466"/>
            <a:ext cx="70156" cy="454697"/>
          </a:xfrm>
          <a:prstGeom prst="curvedConnector3">
            <a:avLst>
              <a:gd name="adj1" fmla="val -168956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Gekrümmter Verbinder 343"/>
          <p:cNvCxnSpPr>
            <a:stCxn id="296" idx="2"/>
            <a:endCxn id="132" idx="7"/>
          </p:cNvCxnSpPr>
          <p:nvPr/>
        </p:nvCxnSpPr>
        <p:spPr>
          <a:xfrm rot="10800000" flipV="1">
            <a:off x="5097709" y="3939222"/>
            <a:ext cx="77376" cy="23938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" name="Ellipse 434"/>
          <p:cNvSpPr/>
          <p:nvPr/>
        </p:nvSpPr>
        <p:spPr>
          <a:xfrm>
            <a:off x="7518127" y="5486740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6" name="Ellipse 435"/>
          <p:cNvSpPr/>
          <p:nvPr/>
        </p:nvSpPr>
        <p:spPr>
          <a:xfrm>
            <a:off x="4152627" y="5867740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7" name="Ellipse 436"/>
          <p:cNvSpPr/>
          <p:nvPr/>
        </p:nvSpPr>
        <p:spPr>
          <a:xfrm>
            <a:off x="4622527" y="5855040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3" name="Abgerundetes Rechteck 262"/>
          <p:cNvSpPr/>
          <p:nvPr/>
        </p:nvSpPr>
        <p:spPr>
          <a:xfrm>
            <a:off x="3732744" y="1713057"/>
            <a:ext cx="483600" cy="1842236"/>
          </a:xfrm>
          <a:prstGeom prst="roundRect">
            <a:avLst>
              <a:gd name="adj" fmla="val 6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Abgerundetes Rechteck 183"/>
          <p:cNvSpPr/>
          <p:nvPr/>
        </p:nvSpPr>
        <p:spPr>
          <a:xfrm>
            <a:off x="9898523" y="920846"/>
            <a:ext cx="721141" cy="34318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Agora</a:t>
            </a:r>
          </a:p>
        </p:txBody>
      </p:sp>
      <p:sp>
        <p:nvSpPr>
          <p:cNvPr id="186" name="Rechteck 185"/>
          <p:cNvSpPr/>
          <p:nvPr/>
        </p:nvSpPr>
        <p:spPr>
          <a:xfrm>
            <a:off x="9865629" y="929492"/>
            <a:ext cx="157536" cy="36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7" name="Rechteck 186"/>
          <p:cNvSpPr/>
          <p:nvPr/>
        </p:nvSpPr>
        <p:spPr>
          <a:xfrm>
            <a:off x="7425824" y="4517417"/>
            <a:ext cx="17464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hteck 192"/>
          <p:cNvSpPr/>
          <p:nvPr/>
        </p:nvSpPr>
        <p:spPr>
          <a:xfrm>
            <a:off x="9741266" y="4339982"/>
            <a:ext cx="1003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b="1" dirty="0"/>
              <a:t>Digital Brain </a:t>
            </a:r>
            <a:br>
              <a:rPr lang="de-DE" sz="1200" b="1" dirty="0"/>
            </a:br>
            <a:r>
              <a:rPr lang="de-DE" sz="1200" b="1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94688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s Rechteck 23"/>
          <p:cNvSpPr/>
          <p:nvPr/>
        </p:nvSpPr>
        <p:spPr>
          <a:xfrm>
            <a:off x="3481233" y="858500"/>
            <a:ext cx="7343274" cy="3933273"/>
          </a:xfrm>
          <a:prstGeom prst="roundRect">
            <a:avLst>
              <a:gd name="adj" fmla="val 698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85" name="Gruppieren 84"/>
          <p:cNvGrpSpPr/>
          <p:nvPr/>
        </p:nvGrpSpPr>
        <p:grpSpPr>
          <a:xfrm>
            <a:off x="3639387" y="922013"/>
            <a:ext cx="6868593" cy="3453279"/>
            <a:chOff x="3639387" y="922013"/>
            <a:chExt cx="6868593" cy="3453279"/>
          </a:xfrm>
        </p:grpSpPr>
        <p:sp>
          <p:nvSpPr>
            <p:cNvPr id="240" name="Abgerundetes Rechteck 239"/>
            <p:cNvSpPr/>
            <p:nvPr/>
          </p:nvSpPr>
          <p:spPr>
            <a:xfrm>
              <a:off x="3967906" y="922013"/>
              <a:ext cx="6540074" cy="380301"/>
            </a:xfrm>
            <a:prstGeom prst="roundRect">
              <a:avLst>
                <a:gd name="adj" fmla="val 667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Abgerundetes Rechteck 133"/>
            <p:cNvSpPr/>
            <p:nvPr/>
          </p:nvSpPr>
          <p:spPr>
            <a:xfrm flipH="1">
              <a:off x="3639387" y="922751"/>
              <a:ext cx="657256" cy="34525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</a:rPr>
                <a:t>Db</a:t>
              </a:r>
              <a:r>
                <a:rPr lang="de-DE" sz="1400" dirty="0">
                  <a:solidFill>
                    <a:schemeClr val="tx1"/>
                  </a:solidFill>
                </a:rPr>
                <a:t> Asset Pub-</a:t>
              </a:r>
              <a:r>
                <a:rPr lang="de-DE" sz="1400" dirty="0" err="1">
                  <a:solidFill>
                    <a:schemeClr val="tx1"/>
                  </a:solidFill>
                </a:rPr>
                <a:t>lish</a:t>
              </a:r>
              <a:r>
                <a:rPr lang="de-DE" sz="1400" dirty="0">
                  <a:solidFill>
                    <a:schemeClr val="tx1"/>
                  </a:solidFill>
                </a:rPr>
                <a:t>-</a:t>
              </a:r>
              <a:r>
                <a:rPr lang="de-DE" sz="1400" dirty="0" err="1">
                  <a:solidFill>
                    <a:schemeClr val="tx1"/>
                  </a:solidFill>
                </a:rPr>
                <a:t>ing</a:t>
              </a:r>
              <a:r>
                <a:rPr lang="de-DE" sz="1400" dirty="0">
                  <a:solidFill>
                    <a:schemeClr val="tx1"/>
                  </a:solidFill>
                </a:rPr>
                <a:t> In-</a:t>
              </a:r>
              <a:r>
                <a:rPr lang="de-DE" sz="1400" dirty="0" err="1">
                  <a:solidFill>
                    <a:schemeClr val="tx1"/>
                  </a:solidFill>
                </a:rPr>
                <a:t>ter</a:t>
              </a:r>
              <a:r>
                <a:rPr lang="de-DE" sz="1400" dirty="0">
                  <a:solidFill>
                    <a:schemeClr val="tx1"/>
                  </a:solidFill>
                </a:rPr>
                <a:t>-face</a:t>
              </a:r>
            </a:p>
          </p:txBody>
        </p:sp>
        <p:sp>
          <p:nvSpPr>
            <p:cNvPr id="84" name="Rechteck 83"/>
            <p:cNvSpPr/>
            <p:nvPr/>
          </p:nvSpPr>
          <p:spPr>
            <a:xfrm>
              <a:off x="4193484" y="929657"/>
              <a:ext cx="157536" cy="365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0" name="Abgerundetes Rechteck 169"/>
          <p:cNvSpPr/>
          <p:nvPr/>
        </p:nvSpPr>
        <p:spPr>
          <a:xfrm flipH="1">
            <a:off x="5755706" y="1399587"/>
            <a:ext cx="3263635" cy="837640"/>
          </a:xfrm>
          <a:prstGeom prst="roundRect">
            <a:avLst>
              <a:gd name="adj" fmla="val 115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260" name="Gekrümmter Verbinder 259"/>
          <p:cNvCxnSpPr>
            <a:stCxn id="254" idx="4"/>
            <a:endCxn id="138" idx="4"/>
          </p:cNvCxnSpPr>
          <p:nvPr/>
        </p:nvCxnSpPr>
        <p:spPr>
          <a:xfrm rot="5400000">
            <a:off x="3151600" y="3649696"/>
            <a:ext cx="1567690" cy="273905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1074B88-ADE8-4661-A67A-69329E34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6" y="156556"/>
            <a:ext cx="4545728" cy="907559"/>
          </a:xfrm>
        </p:spPr>
        <p:txBody>
          <a:bodyPr>
            <a:noAutofit/>
          </a:bodyPr>
          <a:lstStyle/>
          <a:p>
            <a:r>
              <a:rPr lang="de-DE" sz="2800" kern="0" dirty="0"/>
              <a:t>DMA </a:t>
            </a:r>
            <a:r>
              <a:rPr lang="de-DE" sz="2800" kern="0" dirty="0" err="1"/>
              <a:t>composing</a:t>
            </a:r>
            <a:r>
              <a:rPr lang="de-DE" sz="2800" kern="0" dirty="0"/>
              <a:t>/ </a:t>
            </a:r>
            <a:r>
              <a:rPr lang="de-DE" sz="2800" kern="0" dirty="0" err="1"/>
              <a:t>instantiation</a:t>
            </a:r>
            <a:endParaRPr lang="en-GB" sz="280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07681-A315-4EA5-829C-3AA1AC0A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32276" y="6366843"/>
            <a:ext cx="6500565" cy="355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415233" y="6366843"/>
            <a:ext cx="1457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39" name="Rechteck 38"/>
          <p:cNvSpPr/>
          <p:nvPr/>
        </p:nvSpPr>
        <p:spPr>
          <a:xfrm>
            <a:off x="2130986" y="6373363"/>
            <a:ext cx="947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 err="1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odel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40" name="Rechteck 39"/>
          <p:cNvSpPr/>
          <p:nvPr/>
        </p:nvSpPr>
        <p:spPr>
          <a:xfrm>
            <a:off x="3441287" y="6384087"/>
            <a:ext cx="1456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Microservice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47" name="Abgerundetes Rechteck 46"/>
          <p:cNvSpPr/>
          <p:nvPr/>
        </p:nvSpPr>
        <p:spPr>
          <a:xfrm>
            <a:off x="4435801" y="1341473"/>
            <a:ext cx="4893396" cy="3399856"/>
          </a:xfrm>
          <a:prstGeom prst="roundRect">
            <a:avLst>
              <a:gd name="adj" fmla="val 4392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7425824" y="4517417"/>
            <a:ext cx="17464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Abgerundetes Rechteck 107"/>
          <p:cNvSpPr/>
          <p:nvPr/>
        </p:nvSpPr>
        <p:spPr>
          <a:xfrm>
            <a:off x="9898523" y="920846"/>
            <a:ext cx="721141" cy="34318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Agora</a:t>
            </a:r>
          </a:p>
        </p:txBody>
      </p:sp>
      <p:sp>
        <p:nvSpPr>
          <p:cNvPr id="18" name="Flussdiagramm: Magnetplattenspeicher 17"/>
          <p:cNvSpPr/>
          <p:nvPr/>
        </p:nvSpPr>
        <p:spPr>
          <a:xfrm>
            <a:off x="1908899" y="5486852"/>
            <a:ext cx="504619" cy="32763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Flussdiagramm: Magnetplattenspeicher 121"/>
          <p:cNvSpPr/>
          <p:nvPr/>
        </p:nvSpPr>
        <p:spPr>
          <a:xfrm>
            <a:off x="2061299" y="5639252"/>
            <a:ext cx="504619" cy="32763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Flussdiagramm: Magnetplattenspeicher 122"/>
          <p:cNvSpPr/>
          <p:nvPr/>
        </p:nvSpPr>
        <p:spPr>
          <a:xfrm>
            <a:off x="1907993" y="4927660"/>
            <a:ext cx="504619" cy="32763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Flussdiagramm: Magnetplattenspeicher 123"/>
          <p:cNvSpPr/>
          <p:nvPr/>
        </p:nvSpPr>
        <p:spPr>
          <a:xfrm>
            <a:off x="2060393" y="5080060"/>
            <a:ext cx="504619" cy="32763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Flussdiagramm: Magnetplattenspeicher 124"/>
          <p:cNvSpPr/>
          <p:nvPr/>
        </p:nvSpPr>
        <p:spPr>
          <a:xfrm>
            <a:off x="1908899" y="4397481"/>
            <a:ext cx="504619" cy="32763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6" name="Flussdiagramm: Magnetplattenspeicher 125"/>
          <p:cNvSpPr/>
          <p:nvPr/>
        </p:nvSpPr>
        <p:spPr>
          <a:xfrm>
            <a:off x="2061299" y="4549881"/>
            <a:ext cx="504619" cy="32763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Abgerundetes Rechteck 126"/>
          <p:cNvSpPr/>
          <p:nvPr/>
        </p:nvSpPr>
        <p:spPr>
          <a:xfrm flipH="1">
            <a:off x="4547927" y="2844497"/>
            <a:ext cx="1055551" cy="15170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5040938" y="4168866"/>
            <a:ext cx="66511" cy="665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45" name="Gerade Verbindung mit Pfeil 144"/>
          <p:cNvCxnSpPr>
            <a:endCxn id="127" idx="3"/>
          </p:cNvCxnSpPr>
          <p:nvPr/>
        </p:nvCxnSpPr>
        <p:spPr>
          <a:xfrm>
            <a:off x="4296645" y="3471121"/>
            <a:ext cx="251282" cy="1318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krümmter Verbinder 87"/>
          <p:cNvCxnSpPr>
            <a:stCxn id="253" idx="3"/>
            <a:endCxn id="142" idx="4"/>
          </p:cNvCxnSpPr>
          <p:nvPr/>
        </p:nvCxnSpPr>
        <p:spPr>
          <a:xfrm rot="5400000">
            <a:off x="3452692" y="3338864"/>
            <a:ext cx="488059" cy="2261605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feld 145"/>
          <p:cNvSpPr txBox="1"/>
          <p:nvPr/>
        </p:nvSpPr>
        <p:spPr>
          <a:xfrm>
            <a:off x="2731725" y="4905045"/>
            <a:ext cx="952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references</a:t>
            </a:r>
            <a:endParaRPr lang="de-DE" sz="1400" dirty="0"/>
          </a:p>
        </p:txBody>
      </p:sp>
      <p:sp>
        <p:nvSpPr>
          <p:cNvPr id="154" name="Rechteck 153"/>
          <p:cNvSpPr/>
          <p:nvPr/>
        </p:nvSpPr>
        <p:spPr>
          <a:xfrm>
            <a:off x="5708301" y="1495425"/>
            <a:ext cx="817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b="1" dirty="0"/>
              <a:t>Digital</a:t>
            </a:r>
            <a:br>
              <a:rPr lang="de-DE" sz="1200" b="1" dirty="0"/>
            </a:br>
            <a:r>
              <a:rPr lang="de-DE" sz="1200" b="1" dirty="0"/>
              <a:t>(</a:t>
            </a:r>
            <a:r>
              <a:rPr lang="de-DE" sz="1200" b="1" dirty="0" err="1"/>
              <a:t>Product</a:t>
            </a:r>
            <a:r>
              <a:rPr lang="de-DE" sz="1200" b="1" dirty="0"/>
              <a:t>) </a:t>
            </a:r>
            <a:br>
              <a:rPr lang="de-DE" sz="1200" b="1" dirty="0"/>
            </a:br>
            <a:r>
              <a:rPr lang="de-DE" sz="1200" b="1" dirty="0"/>
              <a:t>Brain</a:t>
            </a:r>
          </a:p>
        </p:txBody>
      </p:sp>
      <p:sp>
        <p:nvSpPr>
          <p:cNvPr id="177" name="Rechteck 176"/>
          <p:cNvSpPr/>
          <p:nvPr/>
        </p:nvSpPr>
        <p:spPr>
          <a:xfrm>
            <a:off x="9741266" y="4339982"/>
            <a:ext cx="1003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b="1" dirty="0"/>
              <a:t>Digital Brain </a:t>
            </a:r>
            <a:br>
              <a:rPr lang="de-DE" sz="1200" b="1" dirty="0"/>
            </a:br>
            <a:r>
              <a:rPr lang="de-DE" sz="1200" b="1" dirty="0"/>
              <a:t>Solution</a:t>
            </a:r>
          </a:p>
        </p:txBody>
      </p:sp>
      <p:pic>
        <p:nvPicPr>
          <p:cNvPr id="90" name="Grafik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170" y="97810"/>
            <a:ext cx="537547" cy="464244"/>
          </a:xfrm>
          <a:prstGeom prst="rect">
            <a:avLst/>
          </a:prstGeom>
        </p:spPr>
      </p:pic>
      <p:sp>
        <p:nvSpPr>
          <p:cNvPr id="91" name="Textfeld 90"/>
          <p:cNvSpPr txBox="1"/>
          <p:nvPr/>
        </p:nvSpPr>
        <p:spPr>
          <a:xfrm>
            <a:off x="5258962" y="234570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DMA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Composer</a:t>
            </a:r>
          </a:p>
        </p:txBody>
      </p:sp>
      <p:sp>
        <p:nvSpPr>
          <p:cNvPr id="92" name="Textfeld 91"/>
          <p:cNvSpPr txBox="1"/>
          <p:nvPr/>
        </p:nvSpPr>
        <p:spPr>
          <a:xfrm>
            <a:off x="6467216" y="62900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compose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/>
              <a:t>DMA </a:t>
            </a:r>
            <a:r>
              <a:rPr lang="de-DE" sz="1400" dirty="0" err="1"/>
              <a:t>tuple</a:t>
            </a:r>
            <a:endParaRPr lang="de-DE" sz="1400" dirty="0"/>
          </a:p>
        </p:txBody>
      </p:sp>
      <p:cxnSp>
        <p:nvCxnSpPr>
          <p:cNvPr id="96" name="Gerade Verbindung mit Pfeil 95"/>
          <p:cNvCxnSpPr/>
          <p:nvPr/>
        </p:nvCxnSpPr>
        <p:spPr>
          <a:xfrm>
            <a:off x="6428873" y="340353"/>
            <a:ext cx="0" cy="407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Abgerundetes Rechteck 96"/>
          <p:cNvSpPr/>
          <p:nvPr/>
        </p:nvSpPr>
        <p:spPr>
          <a:xfrm flipH="1">
            <a:off x="801243" y="1341878"/>
            <a:ext cx="870637" cy="1414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-ring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8" name="Gruppieren 97"/>
          <p:cNvGrpSpPr/>
          <p:nvPr/>
        </p:nvGrpSpPr>
        <p:grpSpPr>
          <a:xfrm>
            <a:off x="25135" y="1411695"/>
            <a:ext cx="843501" cy="1244511"/>
            <a:chOff x="540635" y="2656497"/>
            <a:chExt cx="843501" cy="1244511"/>
          </a:xfrm>
        </p:grpSpPr>
        <p:pic>
          <p:nvPicPr>
            <p:cNvPr id="99" name="Grafik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00" name="Textfeld 99"/>
            <p:cNvSpPr txBox="1"/>
            <p:nvPr/>
          </p:nvSpPr>
          <p:spPr>
            <a:xfrm>
              <a:off x="540635" y="3254677"/>
              <a:ext cx="843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Expert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7" name="Gerade Verbindung mit Pfeil 106"/>
          <p:cNvCxnSpPr>
            <a:stCxn id="97" idx="2"/>
          </p:cNvCxnSpPr>
          <p:nvPr/>
        </p:nvCxnSpPr>
        <p:spPr>
          <a:xfrm flipH="1">
            <a:off x="1222566" y="2756696"/>
            <a:ext cx="13996" cy="152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feld 118"/>
          <p:cNvSpPr txBox="1"/>
          <p:nvPr/>
        </p:nvSpPr>
        <p:spPr>
          <a:xfrm>
            <a:off x="126587" y="2956306"/>
            <a:ext cx="11228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/>
              <a:t>„</a:t>
            </a:r>
            <a:r>
              <a:rPr lang="de-DE" sz="1400" dirty="0" err="1"/>
              <a:t>create</a:t>
            </a:r>
            <a:r>
              <a:rPr lang="de-DE" sz="1400" dirty="0"/>
              <a:t>“</a:t>
            </a:r>
          </a:p>
          <a:p>
            <a:pPr algn="r"/>
            <a:r>
              <a:rPr lang="de-DE" sz="1400" dirty="0"/>
              <a:t>Asset:</a:t>
            </a:r>
          </a:p>
          <a:p>
            <a:pPr algn="r"/>
            <a:r>
              <a:rPr lang="de-DE" sz="1400" dirty="0"/>
              <a:t>Data</a:t>
            </a:r>
          </a:p>
          <a:p>
            <a:pPr algn="r"/>
            <a:r>
              <a:rPr lang="de-DE" sz="1400" dirty="0"/>
              <a:t>Model</a:t>
            </a:r>
          </a:p>
          <a:p>
            <a:pPr algn="r"/>
            <a:r>
              <a:rPr lang="de-DE" sz="1400" dirty="0" err="1"/>
              <a:t>Microservice</a:t>
            </a:r>
            <a:endParaRPr lang="de-DE" sz="1400" dirty="0"/>
          </a:p>
        </p:txBody>
      </p:sp>
      <p:sp>
        <p:nvSpPr>
          <p:cNvPr id="120" name="Ellipse 119"/>
          <p:cNvSpPr/>
          <p:nvPr/>
        </p:nvSpPr>
        <p:spPr>
          <a:xfrm>
            <a:off x="1098237" y="5526795"/>
            <a:ext cx="287687" cy="2876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Ellipse 134"/>
          <p:cNvSpPr/>
          <p:nvPr/>
        </p:nvSpPr>
        <p:spPr>
          <a:xfrm>
            <a:off x="1079618" y="4944623"/>
            <a:ext cx="287687" cy="28768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Flussdiagramm: Magnetplattenspeicher 136"/>
          <p:cNvSpPr/>
          <p:nvPr/>
        </p:nvSpPr>
        <p:spPr>
          <a:xfrm>
            <a:off x="1908899" y="5486852"/>
            <a:ext cx="504619" cy="32763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Flussdiagramm: Magnetplattenspeicher 137"/>
          <p:cNvSpPr/>
          <p:nvPr/>
        </p:nvSpPr>
        <p:spPr>
          <a:xfrm>
            <a:off x="2061299" y="5639252"/>
            <a:ext cx="504619" cy="32763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Flussdiagramm: Magnetplattenspeicher 138"/>
          <p:cNvSpPr/>
          <p:nvPr/>
        </p:nvSpPr>
        <p:spPr>
          <a:xfrm>
            <a:off x="1907993" y="4927660"/>
            <a:ext cx="504619" cy="327630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Flussdiagramm: Magnetplattenspeicher 139"/>
          <p:cNvSpPr/>
          <p:nvPr/>
        </p:nvSpPr>
        <p:spPr>
          <a:xfrm>
            <a:off x="2060393" y="5080060"/>
            <a:ext cx="504619" cy="327630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Flussdiagramm: Magnetplattenspeicher 140"/>
          <p:cNvSpPr/>
          <p:nvPr/>
        </p:nvSpPr>
        <p:spPr>
          <a:xfrm>
            <a:off x="1908899" y="4397481"/>
            <a:ext cx="504619" cy="32763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Flussdiagramm: Magnetplattenspeicher 141"/>
          <p:cNvSpPr/>
          <p:nvPr/>
        </p:nvSpPr>
        <p:spPr>
          <a:xfrm>
            <a:off x="2061299" y="4549881"/>
            <a:ext cx="504619" cy="32763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3" name="Gruppieren 142"/>
          <p:cNvGrpSpPr/>
          <p:nvPr/>
        </p:nvGrpSpPr>
        <p:grpSpPr>
          <a:xfrm>
            <a:off x="1693919" y="2104496"/>
            <a:ext cx="1075936" cy="1244511"/>
            <a:chOff x="490173" y="2656497"/>
            <a:chExt cx="1075936" cy="1244511"/>
          </a:xfrm>
        </p:grpSpPr>
        <p:pic>
          <p:nvPicPr>
            <p:cNvPr id="144" name="Grafik 1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63" name="Textfeld 162"/>
            <p:cNvSpPr txBox="1"/>
            <p:nvPr/>
          </p:nvSpPr>
          <p:spPr>
            <a:xfrm>
              <a:off x="490173" y="3254677"/>
              <a:ext cx="1075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Db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Asset </a:t>
              </a:r>
              <a:b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</a:t>
              </a:r>
            </a:p>
          </p:txBody>
        </p:sp>
      </p:grpSp>
      <p:cxnSp>
        <p:nvCxnSpPr>
          <p:cNvPr id="165" name="Gerade Verbindung mit Pfeil 164"/>
          <p:cNvCxnSpPr>
            <a:stCxn id="163" idx="2"/>
          </p:cNvCxnSpPr>
          <p:nvPr/>
        </p:nvCxnSpPr>
        <p:spPr>
          <a:xfrm flipH="1">
            <a:off x="1687611" y="3349007"/>
            <a:ext cx="544276" cy="1003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mit Pfeil 165"/>
          <p:cNvCxnSpPr/>
          <p:nvPr/>
        </p:nvCxnSpPr>
        <p:spPr>
          <a:xfrm>
            <a:off x="1460524" y="5087913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/>
          <p:cNvCxnSpPr/>
          <p:nvPr/>
        </p:nvCxnSpPr>
        <p:spPr>
          <a:xfrm>
            <a:off x="1468939" y="5665073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Gerade Verbindung mit Pfeil 177"/>
          <p:cNvCxnSpPr/>
          <p:nvPr/>
        </p:nvCxnSpPr>
        <p:spPr>
          <a:xfrm>
            <a:off x="1460524" y="4567399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feld 178"/>
          <p:cNvSpPr txBox="1"/>
          <p:nvPr/>
        </p:nvSpPr>
        <p:spPr>
          <a:xfrm>
            <a:off x="2649224" y="2896803"/>
            <a:ext cx="9711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publish</a:t>
            </a:r>
            <a:r>
              <a:rPr lang="de-DE" sz="1400" dirty="0"/>
              <a:t> </a:t>
            </a:r>
          </a:p>
          <a:p>
            <a:r>
              <a:rPr lang="de-DE" sz="1400" dirty="0"/>
              <a:t>Asset </a:t>
            </a:r>
            <a:br>
              <a:rPr lang="de-DE" sz="1400" dirty="0"/>
            </a:br>
            <a:r>
              <a:rPr lang="de-DE" sz="1400" dirty="0"/>
              <a:t>(</a:t>
            </a:r>
            <a:r>
              <a:rPr lang="de-DE" sz="1400" dirty="0" err="1"/>
              <a:t>provide</a:t>
            </a:r>
            <a:r>
              <a:rPr lang="de-DE" sz="1400" dirty="0"/>
              <a:t> </a:t>
            </a:r>
          </a:p>
          <a:p>
            <a:r>
              <a:rPr lang="de-DE" sz="1400" dirty="0" err="1"/>
              <a:t>metadata</a:t>
            </a:r>
            <a:r>
              <a:rPr lang="de-DE" sz="1400" dirty="0"/>
              <a:t>, </a:t>
            </a:r>
          </a:p>
          <a:p>
            <a:r>
              <a:rPr lang="de-DE" sz="1400" dirty="0" err="1"/>
              <a:t>reference</a:t>
            </a:r>
            <a:r>
              <a:rPr lang="de-DE" sz="1400" dirty="0"/>
              <a:t> </a:t>
            </a:r>
          </a:p>
          <a:p>
            <a:r>
              <a:rPr lang="de-DE" sz="1400" dirty="0"/>
              <a:t>Asset)</a:t>
            </a:r>
          </a:p>
        </p:txBody>
      </p:sp>
      <p:cxnSp>
        <p:nvCxnSpPr>
          <p:cNvPr id="180" name="Gerade Verbindung mit Pfeil 179"/>
          <p:cNvCxnSpPr/>
          <p:nvPr/>
        </p:nvCxnSpPr>
        <p:spPr>
          <a:xfrm>
            <a:off x="2719392" y="2906099"/>
            <a:ext cx="7788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feld 181"/>
          <p:cNvSpPr txBox="1"/>
          <p:nvPr/>
        </p:nvSpPr>
        <p:spPr>
          <a:xfrm>
            <a:off x="1351586" y="3237103"/>
            <a:ext cx="14658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containerize</a:t>
            </a:r>
            <a:r>
              <a:rPr lang="de-DE" sz="1400" dirty="0"/>
              <a:t> </a:t>
            </a:r>
            <a:r>
              <a:rPr lang="de-DE" sz="1400" dirty="0" err="1"/>
              <a:t>Microservice</a:t>
            </a:r>
            <a:r>
              <a:rPr lang="de-DE" sz="1400" dirty="0"/>
              <a:t>, „</a:t>
            </a:r>
            <a:r>
              <a:rPr lang="de-DE" sz="1400" dirty="0" err="1"/>
              <a:t>upload</a:t>
            </a:r>
            <a:r>
              <a:rPr lang="de-DE" sz="1400" dirty="0"/>
              <a:t>“ Asset </a:t>
            </a:r>
            <a:br>
              <a:rPr lang="de-DE" sz="1400" dirty="0"/>
            </a:b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repository</a:t>
            </a:r>
            <a:br>
              <a:rPr lang="de-DE" sz="1400" dirty="0"/>
            </a:br>
            <a:endParaRPr lang="de-DE" sz="1400" dirty="0"/>
          </a:p>
        </p:txBody>
      </p:sp>
      <p:sp>
        <p:nvSpPr>
          <p:cNvPr id="185" name="Rechteck 184"/>
          <p:cNvSpPr/>
          <p:nvPr/>
        </p:nvSpPr>
        <p:spPr>
          <a:xfrm>
            <a:off x="2339152" y="1746165"/>
            <a:ext cx="1034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Rechteck 187"/>
          <p:cNvSpPr/>
          <p:nvPr/>
        </p:nvSpPr>
        <p:spPr>
          <a:xfrm>
            <a:off x="2360972" y="1394545"/>
            <a:ext cx="122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 Pair</a:t>
            </a:r>
          </a:p>
        </p:txBody>
      </p:sp>
      <p:sp>
        <p:nvSpPr>
          <p:cNvPr id="189" name="Rechteck 188"/>
          <p:cNvSpPr/>
          <p:nvPr/>
        </p:nvSpPr>
        <p:spPr>
          <a:xfrm>
            <a:off x="7418923" y="5617034"/>
            <a:ext cx="60747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192" name="Flussdiagramm: Magnetplattenspeicher 191"/>
          <p:cNvSpPr/>
          <p:nvPr/>
        </p:nvSpPr>
        <p:spPr>
          <a:xfrm>
            <a:off x="4689444" y="3573095"/>
            <a:ext cx="788935" cy="746205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4622197" y="2882392"/>
            <a:ext cx="916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err="1"/>
              <a:t>Db</a:t>
            </a:r>
            <a:r>
              <a:rPr lang="de-DE" sz="1400" dirty="0"/>
              <a:t> Asset </a:t>
            </a:r>
            <a:r>
              <a:rPr lang="de-DE" sz="1400" dirty="0" err="1"/>
              <a:t>Metadata</a:t>
            </a:r>
            <a:r>
              <a:rPr lang="de-DE" sz="1400" dirty="0"/>
              <a:t> Registry</a:t>
            </a:r>
          </a:p>
        </p:txBody>
      </p:sp>
      <p:sp>
        <p:nvSpPr>
          <p:cNvPr id="199" name="Abgerundetes Rechteck 198"/>
          <p:cNvSpPr/>
          <p:nvPr/>
        </p:nvSpPr>
        <p:spPr>
          <a:xfrm flipH="1">
            <a:off x="5910528" y="1012040"/>
            <a:ext cx="1010891" cy="2151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DPB UI</a:t>
            </a:r>
          </a:p>
        </p:txBody>
      </p:sp>
      <p:sp>
        <p:nvSpPr>
          <p:cNvPr id="204" name="Textfeld 203"/>
          <p:cNvSpPr txBox="1"/>
          <p:nvPr/>
        </p:nvSpPr>
        <p:spPr>
          <a:xfrm>
            <a:off x="8120076" y="-16410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Abgerundetes Rechteck 228"/>
          <p:cNvSpPr/>
          <p:nvPr/>
        </p:nvSpPr>
        <p:spPr>
          <a:xfrm>
            <a:off x="3498246" y="5335972"/>
            <a:ext cx="7477657" cy="83550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0" name="Abgerundetes Rechteck 229"/>
          <p:cNvSpPr/>
          <p:nvPr/>
        </p:nvSpPr>
        <p:spPr>
          <a:xfrm>
            <a:off x="3620387" y="5393095"/>
            <a:ext cx="4322087" cy="711981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3" name="Rechteck 182"/>
          <p:cNvSpPr/>
          <p:nvPr/>
        </p:nvSpPr>
        <p:spPr>
          <a:xfrm>
            <a:off x="5307774" y="6399589"/>
            <a:ext cx="122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222" name="Rechteck 221"/>
          <p:cNvSpPr/>
          <p:nvPr/>
        </p:nvSpPr>
        <p:spPr>
          <a:xfrm>
            <a:off x="4283417" y="5782125"/>
            <a:ext cx="6074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231" name="Rechteck 230"/>
          <p:cNvSpPr/>
          <p:nvPr/>
        </p:nvSpPr>
        <p:spPr>
          <a:xfrm>
            <a:off x="3682907" y="5399694"/>
            <a:ext cx="1313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Abgerundetes Rechteck 234"/>
          <p:cNvSpPr/>
          <p:nvPr/>
        </p:nvSpPr>
        <p:spPr>
          <a:xfrm>
            <a:off x="5132802" y="5779837"/>
            <a:ext cx="2650832" cy="26871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IP </a:t>
            </a:r>
            <a:r>
              <a:rPr lang="de-DE" sz="1400" dirty="0" err="1">
                <a:solidFill>
                  <a:schemeClr val="tx1"/>
                </a:solidFill>
              </a:rPr>
              <a:t>Instances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32" name="Abgerundetes Rechteck 231"/>
          <p:cNvSpPr/>
          <p:nvPr/>
        </p:nvSpPr>
        <p:spPr>
          <a:xfrm>
            <a:off x="4980402" y="5561581"/>
            <a:ext cx="1634400" cy="24948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Local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compute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res</a:t>
            </a:r>
            <a:r>
              <a:rPr lang="de-D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6" name="Abgerundetes Rechteck 235"/>
          <p:cNvSpPr/>
          <p:nvPr/>
        </p:nvSpPr>
        <p:spPr>
          <a:xfrm>
            <a:off x="6840056" y="5799975"/>
            <a:ext cx="900000" cy="20817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Sensors</a:t>
            </a:r>
          </a:p>
        </p:txBody>
      </p:sp>
      <p:sp>
        <p:nvSpPr>
          <p:cNvPr id="234" name="Abgerundetes Rechteck 233"/>
          <p:cNvSpPr/>
          <p:nvPr/>
        </p:nvSpPr>
        <p:spPr>
          <a:xfrm>
            <a:off x="6687656" y="5573797"/>
            <a:ext cx="900000" cy="24948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Edge </a:t>
            </a:r>
            <a:r>
              <a:rPr lang="de-DE" sz="1400" dirty="0" err="1">
                <a:solidFill>
                  <a:schemeClr val="tx1"/>
                </a:solidFill>
              </a:rPr>
              <a:t>dev</a:t>
            </a:r>
            <a:r>
              <a:rPr lang="de-D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3" name="Ellipse 252"/>
          <p:cNvSpPr/>
          <p:nvPr/>
        </p:nvSpPr>
        <p:spPr>
          <a:xfrm>
            <a:off x="4817783" y="4168866"/>
            <a:ext cx="66511" cy="6651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Ellipse 253"/>
          <p:cNvSpPr/>
          <p:nvPr/>
        </p:nvSpPr>
        <p:spPr>
          <a:xfrm>
            <a:off x="5271715" y="4168866"/>
            <a:ext cx="66511" cy="665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7" name="Gekrümmter Verbinder 256"/>
          <p:cNvCxnSpPr>
            <a:stCxn id="132" idx="3"/>
            <a:endCxn id="140" idx="4"/>
          </p:cNvCxnSpPr>
          <p:nvPr/>
        </p:nvCxnSpPr>
        <p:spPr>
          <a:xfrm rot="5400000">
            <a:off x="3298726" y="3491923"/>
            <a:ext cx="1018238" cy="248566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Gekrümmter Verbinder 263"/>
          <p:cNvCxnSpPr>
            <a:stCxn id="254" idx="5"/>
            <a:endCxn id="437" idx="0"/>
          </p:cNvCxnSpPr>
          <p:nvPr/>
        </p:nvCxnSpPr>
        <p:spPr>
          <a:xfrm rot="5400000">
            <a:off x="4192924" y="4719477"/>
            <a:ext cx="1629403" cy="641722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Ellipse 267"/>
          <p:cNvSpPr/>
          <p:nvPr/>
        </p:nvSpPr>
        <p:spPr>
          <a:xfrm>
            <a:off x="159198" y="6419825"/>
            <a:ext cx="241257" cy="2412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9" name="Ellipse 268"/>
          <p:cNvSpPr/>
          <p:nvPr/>
        </p:nvSpPr>
        <p:spPr>
          <a:xfrm>
            <a:off x="1872517" y="6410005"/>
            <a:ext cx="241257" cy="24125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0" name="Ellipse 269"/>
          <p:cNvSpPr/>
          <p:nvPr/>
        </p:nvSpPr>
        <p:spPr>
          <a:xfrm>
            <a:off x="3196985" y="6419824"/>
            <a:ext cx="241257" cy="2412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2" name="Abgerundetes Rechteck 271"/>
          <p:cNvSpPr/>
          <p:nvPr/>
        </p:nvSpPr>
        <p:spPr>
          <a:xfrm>
            <a:off x="5084088" y="6417854"/>
            <a:ext cx="242772" cy="2427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3" name="Ellipse 272"/>
          <p:cNvSpPr/>
          <p:nvPr/>
        </p:nvSpPr>
        <p:spPr>
          <a:xfrm>
            <a:off x="1083550" y="4421882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4" name="Abgerundetes Rechteck 273"/>
          <p:cNvSpPr/>
          <p:nvPr/>
        </p:nvSpPr>
        <p:spPr>
          <a:xfrm>
            <a:off x="2052277" y="1771222"/>
            <a:ext cx="242772" cy="2427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6" name="Gruppieren 85"/>
          <p:cNvGrpSpPr/>
          <p:nvPr/>
        </p:nvGrpSpPr>
        <p:grpSpPr>
          <a:xfrm>
            <a:off x="1990945" y="1400925"/>
            <a:ext cx="365437" cy="242772"/>
            <a:chOff x="1990945" y="1435370"/>
            <a:chExt cx="365437" cy="242772"/>
          </a:xfrm>
        </p:grpSpPr>
        <p:sp>
          <p:nvSpPr>
            <p:cNvPr id="275" name="Abgerundetes Rechteck 274"/>
            <p:cNvSpPr/>
            <p:nvPr/>
          </p:nvSpPr>
          <p:spPr>
            <a:xfrm>
              <a:off x="2113610" y="1435370"/>
              <a:ext cx="242772" cy="24277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Ellipse 287"/>
            <p:cNvSpPr/>
            <p:nvPr/>
          </p:nvSpPr>
          <p:spPr>
            <a:xfrm>
              <a:off x="1990945" y="1438427"/>
              <a:ext cx="239715" cy="239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94" name="Abgerundetes Rechteck 293"/>
          <p:cNvSpPr/>
          <p:nvPr/>
        </p:nvSpPr>
        <p:spPr>
          <a:xfrm>
            <a:off x="4790354" y="3946893"/>
            <a:ext cx="126284" cy="12628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5" name="Abgerundetes Rechteck 294"/>
          <p:cNvSpPr/>
          <p:nvPr/>
        </p:nvSpPr>
        <p:spPr>
          <a:xfrm>
            <a:off x="5245051" y="3876737"/>
            <a:ext cx="126284" cy="1262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6" name="Ellipse 295"/>
          <p:cNvSpPr/>
          <p:nvPr/>
        </p:nvSpPr>
        <p:spPr>
          <a:xfrm>
            <a:off x="5175085" y="3875425"/>
            <a:ext cx="127596" cy="1275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1" name="Gleichschenkliges Dreieck 300"/>
          <p:cNvSpPr/>
          <p:nvPr/>
        </p:nvSpPr>
        <p:spPr>
          <a:xfrm>
            <a:off x="2052277" y="1064115"/>
            <a:ext cx="242772" cy="209286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2" name="Rechteck 301"/>
          <p:cNvSpPr/>
          <p:nvPr/>
        </p:nvSpPr>
        <p:spPr>
          <a:xfrm>
            <a:off x="2354714" y="1035460"/>
            <a:ext cx="1034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Family</a:t>
            </a:r>
          </a:p>
        </p:txBody>
      </p:sp>
      <p:sp>
        <p:nvSpPr>
          <p:cNvPr id="306" name="Rechteck 305"/>
          <p:cNvSpPr/>
          <p:nvPr/>
        </p:nvSpPr>
        <p:spPr>
          <a:xfrm>
            <a:off x="6490933" y="1431795"/>
            <a:ext cx="1269810" cy="692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3" name="Gleichschenkliges Dreieck 302"/>
          <p:cNvSpPr/>
          <p:nvPr/>
        </p:nvSpPr>
        <p:spPr>
          <a:xfrm>
            <a:off x="5011383" y="3594874"/>
            <a:ext cx="150787" cy="129989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7" name="Gruppieren 306"/>
          <p:cNvGrpSpPr/>
          <p:nvPr/>
        </p:nvGrpSpPr>
        <p:grpSpPr>
          <a:xfrm>
            <a:off x="6504627" y="1489845"/>
            <a:ext cx="1501664" cy="693000"/>
            <a:chOff x="7295202" y="1489845"/>
            <a:chExt cx="1501664" cy="693000"/>
          </a:xfrm>
        </p:grpSpPr>
        <p:sp>
          <p:nvSpPr>
            <p:cNvPr id="305" name="Rechteck 304"/>
            <p:cNvSpPr/>
            <p:nvPr/>
          </p:nvSpPr>
          <p:spPr>
            <a:xfrm>
              <a:off x="7340182" y="1489985"/>
              <a:ext cx="1272012" cy="692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7295202" y="1489845"/>
              <a:ext cx="1501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IP Instance</a:t>
              </a:r>
            </a:p>
          </p:txBody>
        </p:sp>
      </p:grpSp>
      <p:sp>
        <p:nvSpPr>
          <p:cNvPr id="321" name="Rechteck 320"/>
          <p:cNvSpPr/>
          <p:nvPr/>
        </p:nvSpPr>
        <p:spPr>
          <a:xfrm>
            <a:off x="6714383" y="1698174"/>
            <a:ext cx="381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DT</a:t>
            </a:r>
          </a:p>
        </p:txBody>
      </p:sp>
      <p:sp>
        <p:nvSpPr>
          <p:cNvPr id="329" name="Rechteck 328"/>
          <p:cNvSpPr/>
          <p:nvPr/>
        </p:nvSpPr>
        <p:spPr>
          <a:xfrm>
            <a:off x="3282" y="5550882"/>
            <a:ext cx="14572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330" name="Rechteck 329"/>
          <p:cNvSpPr/>
          <p:nvPr/>
        </p:nvSpPr>
        <p:spPr>
          <a:xfrm>
            <a:off x="3282" y="4945616"/>
            <a:ext cx="947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odel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(s)</a:t>
            </a:r>
          </a:p>
        </p:txBody>
      </p:sp>
      <p:sp>
        <p:nvSpPr>
          <p:cNvPr id="331" name="Rechteck 330"/>
          <p:cNvSpPr/>
          <p:nvPr/>
        </p:nvSpPr>
        <p:spPr>
          <a:xfrm>
            <a:off x="3282" y="4446505"/>
            <a:ext cx="1456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Microservice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cxnSp>
        <p:nvCxnSpPr>
          <p:cNvPr id="332" name="Gekrümmter Verbinder 331"/>
          <p:cNvCxnSpPr>
            <a:stCxn id="294" idx="1"/>
            <a:endCxn id="253" idx="2"/>
          </p:cNvCxnSpPr>
          <p:nvPr/>
        </p:nvCxnSpPr>
        <p:spPr>
          <a:xfrm rot="10800000" flipH="1" flipV="1">
            <a:off x="4790353" y="4010034"/>
            <a:ext cx="27429" cy="192087"/>
          </a:xfrm>
          <a:prstGeom prst="curvedConnector3">
            <a:avLst>
              <a:gd name="adj1" fmla="val -677156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Gekrümmter Verbinder 334"/>
          <p:cNvCxnSpPr>
            <a:stCxn id="294" idx="3"/>
            <a:endCxn id="253" idx="6"/>
          </p:cNvCxnSpPr>
          <p:nvPr/>
        </p:nvCxnSpPr>
        <p:spPr>
          <a:xfrm flipH="1">
            <a:off x="4884294" y="4010035"/>
            <a:ext cx="32344" cy="192087"/>
          </a:xfrm>
          <a:prstGeom prst="curvedConnector3">
            <a:avLst>
              <a:gd name="adj1" fmla="val -294490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Gekrümmter Verbinder 339"/>
          <p:cNvCxnSpPr>
            <a:stCxn id="295" idx="0"/>
            <a:endCxn id="294" idx="0"/>
          </p:cNvCxnSpPr>
          <p:nvPr/>
        </p:nvCxnSpPr>
        <p:spPr>
          <a:xfrm rot="16200000" flipH="1" flipV="1">
            <a:off x="5045767" y="3684466"/>
            <a:ext cx="70156" cy="454697"/>
          </a:xfrm>
          <a:prstGeom prst="curvedConnector3">
            <a:avLst>
              <a:gd name="adj1" fmla="val -168956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Gekrümmter Verbinder 343"/>
          <p:cNvCxnSpPr>
            <a:stCxn id="296" idx="2"/>
            <a:endCxn id="132" idx="7"/>
          </p:cNvCxnSpPr>
          <p:nvPr/>
        </p:nvCxnSpPr>
        <p:spPr>
          <a:xfrm rot="10800000" flipV="1">
            <a:off x="5097709" y="3939222"/>
            <a:ext cx="77376" cy="23938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uppieren 94"/>
          <p:cNvGrpSpPr/>
          <p:nvPr/>
        </p:nvGrpSpPr>
        <p:grpSpPr>
          <a:xfrm>
            <a:off x="6743427" y="595928"/>
            <a:ext cx="386093" cy="129785"/>
            <a:chOff x="6743427" y="595928"/>
            <a:chExt cx="386093" cy="129785"/>
          </a:xfrm>
        </p:grpSpPr>
        <p:sp>
          <p:nvSpPr>
            <p:cNvPr id="415" name="Abgerundetes Rechteck 414"/>
            <p:cNvSpPr/>
            <p:nvPr/>
          </p:nvSpPr>
          <p:spPr>
            <a:xfrm>
              <a:off x="7003236" y="597240"/>
              <a:ext cx="126284" cy="12628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6" name="Ellipse 415"/>
            <p:cNvSpPr/>
            <p:nvPr/>
          </p:nvSpPr>
          <p:spPr>
            <a:xfrm>
              <a:off x="6933270" y="595928"/>
              <a:ext cx="127596" cy="12759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7" name="Ellipse 416"/>
            <p:cNvSpPr/>
            <p:nvPr/>
          </p:nvSpPr>
          <p:spPr>
            <a:xfrm>
              <a:off x="6743427" y="597240"/>
              <a:ext cx="128473" cy="1284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32" name="Ellipse 431"/>
          <p:cNvSpPr/>
          <p:nvPr/>
        </p:nvSpPr>
        <p:spPr>
          <a:xfrm>
            <a:off x="7017952" y="1796319"/>
            <a:ext cx="696848" cy="2701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3" name="Gruppieren 432"/>
          <p:cNvGrpSpPr/>
          <p:nvPr/>
        </p:nvGrpSpPr>
        <p:grpSpPr>
          <a:xfrm>
            <a:off x="7092585" y="1821999"/>
            <a:ext cx="696848" cy="270115"/>
            <a:chOff x="7826010" y="1821999"/>
            <a:chExt cx="696848" cy="270115"/>
          </a:xfrm>
        </p:grpSpPr>
        <p:sp>
          <p:nvSpPr>
            <p:cNvPr id="322" name="Ellipse 321"/>
            <p:cNvSpPr/>
            <p:nvPr/>
          </p:nvSpPr>
          <p:spPr>
            <a:xfrm>
              <a:off x="7826010" y="1821999"/>
              <a:ext cx="696848" cy="2701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1" name="Gruppieren 370"/>
            <p:cNvGrpSpPr/>
            <p:nvPr/>
          </p:nvGrpSpPr>
          <p:grpSpPr>
            <a:xfrm>
              <a:off x="8181045" y="1880090"/>
              <a:ext cx="196250" cy="127596"/>
              <a:chOff x="7678798" y="2652143"/>
              <a:chExt cx="196250" cy="127596"/>
            </a:xfrm>
          </p:grpSpPr>
          <p:sp>
            <p:nvSpPr>
              <p:cNvPr id="369" name="Abgerundetes Rechteck 368"/>
              <p:cNvSpPr/>
              <p:nvPr/>
            </p:nvSpPr>
            <p:spPr>
              <a:xfrm>
                <a:off x="7748764" y="2653455"/>
                <a:ext cx="126284" cy="126284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0" name="Ellipse 369"/>
              <p:cNvSpPr/>
              <p:nvPr/>
            </p:nvSpPr>
            <p:spPr>
              <a:xfrm>
                <a:off x="7678798" y="2652143"/>
                <a:ext cx="127596" cy="12759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72" name="Ellipse 371"/>
            <p:cNvSpPr/>
            <p:nvPr/>
          </p:nvSpPr>
          <p:spPr>
            <a:xfrm>
              <a:off x="7991202" y="1881402"/>
              <a:ext cx="128473" cy="1284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35" name="Ellipse 434"/>
          <p:cNvSpPr/>
          <p:nvPr/>
        </p:nvSpPr>
        <p:spPr>
          <a:xfrm>
            <a:off x="7518127" y="5486740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6" name="Ellipse 435"/>
          <p:cNvSpPr/>
          <p:nvPr/>
        </p:nvSpPr>
        <p:spPr>
          <a:xfrm>
            <a:off x="4152627" y="5867740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7" name="Ellipse 436"/>
          <p:cNvSpPr/>
          <p:nvPr/>
        </p:nvSpPr>
        <p:spPr>
          <a:xfrm>
            <a:off x="4622527" y="5855040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6" name="Gekrümmter Verbinder 195"/>
          <p:cNvCxnSpPr>
            <a:endCxn id="303" idx="5"/>
          </p:cNvCxnSpPr>
          <p:nvPr/>
        </p:nvCxnSpPr>
        <p:spPr>
          <a:xfrm rot="5400000">
            <a:off x="4937461" y="1891564"/>
            <a:ext cx="1955318" cy="158129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Gekrümmter Verbinder 225"/>
          <p:cNvCxnSpPr>
            <a:stCxn id="369" idx="2"/>
            <a:endCxn id="295" idx="3"/>
          </p:cNvCxnSpPr>
          <p:nvPr/>
        </p:nvCxnSpPr>
        <p:spPr>
          <a:xfrm rot="5400000">
            <a:off x="5509936" y="1869086"/>
            <a:ext cx="1932193" cy="220939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Gerade Verbindung mit Pfeil 257"/>
          <p:cNvCxnSpPr>
            <a:stCxn id="199" idx="2"/>
          </p:cNvCxnSpPr>
          <p:nvPr/>
        </p:nvCxnSpPr>
        <p:spPr>
          <a:xfrm>
            <a:off x="6415973" y="1227156"/>
            <a:ext cx="0" cy="2442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Abgerundetes Rechteck 262"/>
          <p:cNvSpPr/>
          <p:nvPr/>
        </p:nvSpPr>
        <p:spPr>
          <a:xfrm>
            <a:off x="3732744" y="1713057"/>
            <a:ext cx="483600" cy="1842236"/>
          </a:xfrm>
          <a:prstGeom prst="roundRect">
            <a:avLst>
              <a:gd name="adj" fmla="val 6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Rechteck 264"/>
          <p:cNvSpPr/>
          <p:nvPr/>
        </p:nvSpPr>
        <p:spPr>
          <a:xfrm>
            <a:off x="9865629" y="929492"/>
            <a:ext cx="157536" cy="36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8" name="Gekrümmter Verbinder 297"/>
          <p:cNvCxnSpPr>
            <a:stCxn id="372" idx="4"/>
            <a:endCxn id="254" idx="5"/>
          </p:cNvCxnSpPr>
          <p:nvPr/>
        </p:nvCxnSpPr>
        <p:spPr>
          <a:xfrm rot="5400000">
            <a:off x="5217369" y="2120992"/>
            <a:ext cx="2215762" cy="1993528"/>
          </a:xfrm>
          <a:prstGeom prst="curvedConnector3">
            <a:avLst>
              <a:gd name="adj1" fmla="val 91843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Abgerundetes Rechteck 183"/>
          <p:cNvSpPr/>
          <p:nvPr/>
        </p:nvSpPr>
        <p:spPr>
          <a:xfrm>
            <a:off x="7890138" y="1771222"/>
            <a:ext cx="1014710" cy="2386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tx1"/>
                </a:solidFill>
              </a:rPr>
              <a:t>Sem. Net.</a:t>
            </a:r>
          </a:p>
        </p:txBody>
      </p:sp>
      <p:sp>
        <p:nvSpPr>
          <p:cNvPr id="186" name="Abgerundetes Rechteck 185"/>
          <p:cNvSpPr/>
          <p:nvPr/>
        </p:nvSpPr>
        <p:spPr>
          <a:xfrm>
            <a:off x="7894099" y="1508621"/>
            <a:ext cx="1014538" cy="2044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Inf. Eng.</a:t>
            </a:r>
          </a:p>
        </p:txBody>
      </p:sp>
      <p:sp>
        <p:nvSpPr>
          <p:cNvPr id="187" name="Flussdiagramm: Magnetplattenspeicher 186"/>
          <p:cNvSpPr/>
          <p:nvPr/>
        </p:nvSpPr>
        <p:spPr>
          <a:xfrm>
            <a:off x="8415292" y="2086488"/>
            <a:ext cx="586995" cy="724304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3" name="Rechteck 192"/>
          <p:cNvSpPr/>
          <p:nvPr/>
        </p:nvSpPr>
        <p:spPr>
          <a:xfrm>
            <a:off x="8505455" y="2107749"/>
            <a:ext cx="3962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100" dirty="0"/>
              <a:t>DTs</a:t>
            </a:r>
          </a:p>
          <a:p>
            <a:pPr algn="ctr"/>
            <a:r>
              <a:rPr lang="de-DE" sz="1100" dirty="0"/>
              <a:t>IPIs</a:t>
            </a:r>
          </a:p>
          <a:p>
            <a:pPr algn="ctr"/>
            <a:endParaRPr lang="de-DE" sz="1100" dirty="0"/>
          </a:p>
          <a:p>
            <a:pPr algn="ctr"/>
            <a:r>
              <a:rPr lang="de-DE" sz="1100" dirty="0"/>
              <a:t>etc.</a:t>
            </a:r>
          </a:p>
        </p:txBody>
      </p:sp>
      <p:grpSp>
        <p:nvGrpSpPr>
          <p:cNvPr id="194" name="Gruppieren 193"/>
          <p:cNvGrpSpPr/>
          <p:nvPr/>
        </p:nvGrpSpPr>
        <p:grpSpPr>
          <a:xfrm>
            <a:off x="8505455" y="2499730"/>
            <a:ext cx="386093" cy="129785"/>
            <a:chOff x="6743427" y="595928"/>
            <a:chExt cx="386093" cy="129785"/>
          </a:xfrm>
        </p:grpSpPr>
        <p:sp>
          <p:nvSpPr>
            <p:cNvPr id="200" name="Abgerundetes Rechteck 199"/>
            <p:cNvSpPr/>
            <p:nvPr/>
          </p:nvSpPr>
          <p:spPr>
            <a:xfrm>
              <a:off x="7003236" y="597240"/>
              <a:ext cx="126284" cy="12628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Ellipse 204"/>
            <p:cNvSpPr/>
            <p:nvPr/>
          </p:nvSpPr>
          <p:spPr>
            <a:xfrm>
              <a:off x="6933270" y="595928"/>
              <a:ext cx="127596" cy="12759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6" name="Ellipse 205"/>
            <p:cNvSpPr/>
            <p:nvPr/>
          </p:nvSpPr>
          <p:spPr>
            <a:xfrm>
              <a:off x="6743427" y="597240"/>
              <a:ext cx="128473" cy="1284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8809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s Rechteck 23"/>
          <p:cNvSpPr/>
          <p:nvPr/>
        </p:nvSpPr>
        <p:spPr>
          <a:xfrm>
            <a:off x="3481233" y="858500"/>
            <a:ext cx="7343274" cy="3933273"/>
          </a:xfrm>
          <a:prstGeom prst="roundRect">
            <a:avLst>
              <a:gd name="adj" fmla="val 698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85" name="Gruppieren 84"/>
          <p:cNvGrpSpPr/>
          <p:nvPr/>
        </p:nvGrpSpPr>
        <p:grpSpPr>
          <a:xfrm>
            <a:off x="3639387" y="922013"/>
            <a:ext cx="6868593" cy="3453279"/>
            <a:chOff x="3639387" y="922013"/>
            <a:chExt cx="6868593" cy="3453279"/>
          </a:xfrm>
        </p:grpSpPr>
        <p:sp>
          <p:nvSpPr>
            <p:cNvPr id="240" name="Abgerundetes Rechteck 239"/>
            <p:cNvSpPr/>
            <p:nvPr/>
          </p:nvSpPr>
          <p:spPr>
            <a:xfrm>
              <a:off x="3967906" y="922013"/>
              <a:ext cx="6540074" cy="380301"/>
            </a:xfrm>
            <a:prstGeom prst="roundRect">
              <a:avLst>
                <a:gd name="adj" fmla="val 667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Abgerundetes Rechteck 133"/>
            <p:cNvSpPr/>
            <p:nvPr/>
          </p:nvSpPr>
          <p:spPr>
            <a:xfrm flipH="1">
              <a:off x="3639387" y="922751"/>
              <a:ext cx="657256" cy="34525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</a:rPr>
                <a:t>Db</a:t>
              </a:r>
              <a:r>
                <a:rPr lang="de-DE" sz="1400" dirty="0">
                  <a:solidFill>
                    <a:schemeClr val="tx1"/>
                  </a:solidFill>
                </a:rPr>
                <a:t> Asset Pub-</a:t>
              </a:r>
              <a:r>
                <a:rPr lang="de-DE" sz="1400" dirty="0" err="1">
                  <a:solidFill>
                    <a:schemeClr val="tx1"/>
                  </a:solidFill>
                </a:rPr>
                <a:t>lish</a:t>
              </a:r>
              <a:r>
                <a:rPr lang="de-DE" sz="1400" dirty="0">
                  <a:solidFill>
                    <a:schemeClr val="tx1"/>
                  </a:solidFill>
                </a:rPr>
                <a:t>-</a:t>
              </a:r>
              <a:r>
                <a:rPr lang="de-DE" sz="1400" dirty="0" err="1">
                  <a:solidFill>
                    <a:schemeClr val="tx1"/>
                  </a:solidFill>
                </a:rPr>
                <a:t>ing</a:t>
              </a:r>
              <a:r>
                <a:rPr lang="de-DE" sz="1400" dirty="0">
                  <a:solidFill>
                    <a:schemeClr val="tx1"/>
                  </a:solidFill>
                </a:rPr>
                <a:t> In-</a:t>
              </a:r>
              <a:r>
                <a:rPr lang="de-DE" sz="1400" dirty="0" err="1">
                  <a:solidFill>
                    <a:schemeClr val="tx1"/>
                  </a:solidFill>
                </a:rPr>
                <a:t>ter</a:t>
              </a:r>
              <a:r>
                <a:rPr lang="de-DE" sz="1400" dirty="0">
                  <a:solidFill>
                    <a:schemeClr val="tx1"/>
                  </a:solidFill>
                </a:rPr>
                <a:t>-face</a:t>
              </a:r>
            </a:p>
          </p:txBody>
        </p:sp>
        <p:sp>
          <p:nvSpPr>
            <p:cNvPr id="84" name="Rechteck 83"/>
            <p:cNvSpPr/>
            <p:nvPr/>
          </p:nvSpPr>
          <p:spPr>
            <a:xfrm>
              <a:off x="4193484" y="929657"/>
              <a:ext cx="157536" cy="365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0" name="Abgerundetes Rechteck 169"/>
          <p:cNvSpPr/>
          <p:nvPr/>
        </p:nvSpPr>
        <p:spPr>
          <a:xfrm flipH="1">
            <a:off x="5755706" y="1399587"/>
            <a:ext cx="3263635" cy="837640"/>
          </a:xfrm>
          <a:prstGeom prst="roundRect">
            <a:avLst>
              <a:gd name="adj" fmla="val 115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260" name="Gekrümmter Verbinder 259"/>
          <p:cNvCxnSpPr>
            <a:stCxn id="254" idx="4"/>
            <a:endCxn id="138" idx="4"/>
          </p:cNvCxnSpPr>
          <p:nvPr/>
        </p:nvCxnSpPr>
        <p:spPr>
          <a:xfrm rot="5400000">
            <a:off x="3151600" y="3649696"/>
            <a:ext cx="1567690" cy="273905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1074B88-ADE8-4661-A67A-69329E34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6" y="156556"/>
            <a:ext cx="4096076" cy="883017"/>
          </a:xfrm>
        </p:spPr>
        <p:txBody>
          <a:bodyPr>
            <a:noAutofit/>
          </a:bodyPr>
          <a:lstStyle/>
          <a:p>
            <a:r>
              <a:rPr lang="de-DE" sz="2800" kern="0" dirty="0"/>
              <a:t>DMA </a:t>
            </a:r>
            <a:r>
              <a:rPr lang="de-DE" sz="2800" kern="0" dirty="0" err="1"/>
              <a:t>deployment</a:t>
            </a:r>
            <a:r>
              <a:rPr lang="de-DE" sz="2800" kern="0" dirty="0"/>
              <a:t>/ </a:t>
            </a:r>
            <a:r>
              <a:rPr lang="de-DE" sz="2800" kern="0" dirty="0" err="1"/>
              <a:t>execution</a:t>
            </a:r>
            <a:endParaRPr lang="en-GB" sz="280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07681-A315-4EA5-829C-3AA1AC0A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32276" y="6366843"/>
            <a:ext cx="6500565" cy="355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415233" y="6366843"/>
            <a:ext cx="1457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39" name="Rechteck 38"/>
          <p:cNvSpPr/>
          <p:nvPr/>
        </p:nvSpPr>
        <p:spPr>
          <a:xfrm>
            <a:off x="2130986" y="6373363"/>
            <a:ext cx="947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 err="1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odel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40" name="Rechteck 39"/>
          <p:cNvSpPr/>
          <p:nvPr/>
        </p:nvSpPr>
        <p:spPr>
          <a:xfrm>
            <a:off x="3441287" y="6384087"/>
            <a:ext cx="1456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Microservice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47" name="Abgerundetes Rechteck 46"/>
          <p:cNvSpPr/>
          <p:nvPr/>
        </p:nvSpPr>
        <p:spPr>
          <a:xfrm>
            <a:off x="4435801" y="1341473"/>
            <a:ext cx="4893396" cy="3399856"/>
          </a:xfrm>
          <a:prstGeom prst="roundRect">
            <a:avLst>
              <a:gd name="adj" fmla="val 4392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7425824" y="4517417"/>
            <a:ext cx="17464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Abgerundetes Rechteck 107"/>
          <p:cNvSpPr/>
          <p:nvPr/>
        </p:nvSpPr>
        <p:spPr>
          <a:xfrm>
            <a:off x="9898523" y="920846"/>
            <a:ext cx="721141" cy="34318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Agora</a:t>
            </a:r>
          </a:p>
        </p:txBody>
      </p:sp>
      <p:sp>
        <p:nvSpPr>
          <p:cNvPr id="18" name="Flussdiagramm: Magnetplattenspeicher 17"/>
          <p:cNvSpPr/>
          <p:nvPr/>
        </p:nvSpPr>
        <p:spPr>
          <a:xfrm>
            <a:off x="1908899" y="5486852"/>
            <a:ext cx="504619" cy="32763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Flussdiagramm: Magnetplattenspeicher 121"/>
          <p:cNvSpPr/>
          <p:nvPr/>
        </p:nvSpPr>
        <p:spPr>
          <a:xfrm>
            <a:off x="2061299" y="5639252"/>
            <a:ext cx="504619" cy="32763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Flussdiagramm: Magnetplattenspeicher 122"/>
          <p:cNvSpPr/>
          <p:nvPr/>
        </p:nvSpPr>
        <p:spPr>
          <a:xfrm>
            <a:off x="1907993" y="4927660"/>
            <a:ext cx="504619" cy="32763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Flussdiagramm: Magnetplattenspeicher 123"/>
          <p:cNvSpPr/>
          <p:nvPr/>
        </p:nvSpPr>
        <p:spPr>
          <a:xfrm>
            <a:off x="2060393" y="5080060"/>
            <a:ext cx="504619" cy="32763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Flussdiagramm: Magnetplattenspeicher 124"/>
          <p:cNvSpPr/>
          <p:nvPr/>
        </p:nvSpPr>
        <p:spPr>
          <a:xfrm>
            <a:off x="1908899" y="4397481"/>
            <a:ext cx="504619" cy="32763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6" name="Flussdiagramm: Magnetplattenspeicher 125"/>
          <p:cNvSpPr/>
          <p:nvPr/>
        </p:nvSpPr>
        <p:spPr>
          <a:xfrm>
            <a:off x="2061299" y="4549881"/>
            <a:ext cx="504619" cy="32763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Abgerundetes Rechteck 126"/>
          <p:cNvSpPr/>
          <p:nvPr/>
        </p:nvSpPr>
        <p:spPr>
          <a:xfrm flipH="1">
            <a:off x="4547927" y="2844497"/>
            <a:ext cx="1055551" cy="15170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5040938" y="4168866"/>
            <a:ext cx="66511" cy="665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45" name="Gerade Verbindung mit Pfeil 144"/>
          <p:cNvCxnSpPr>
            <a:endCxn id="127" idx="3"/>
          </p:cNvCxnSpPr>
          <p:nvPr/>
        </p:nvCxnSpPr>
        <p:spPr>
          <a:xfrm>
            <a:off x="4296645" y="3471121"/>
            <a:ext cx="251282" cy="1318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krümmter Verbinder 87"/>
          <p:cNvCxnSpPr>
            <a:stCxn id="253" idx="3"/>
            <a:endCxn id="142" idx="4"/>
          </p:cNvCxnSpPr>
          <p:nvPr/>
        </p:nvCxnSpPr>
        <p:spPr>
          <a:xfrm rot="5400000">
            <a:off x="3452692" y="3338864"/>
            <a:ext cx="488059" cy="2261605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feld 145"/>
          <p:cNvSpPr txBox="1"/>
          <p:nvPr/>
        </p:nvSpPr>
        <p:spPr>
          <a:xfrm>
            <a:off x="2731725" y="4905045"/>
            <a:ext cx="952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references</a:t>
            </a:r>
            <a:endParaRPr lang="de-DE" sz="1400" dirty="0"/>
          </a:p>
        </p:txBody>
      </p:sp>
      <p:sp>
        <p:nvSpPr>
          <p:cNvPr id="154" name="Rechteck 153"/>
          <p:cNvSpPr/>
          <p:nvPr/>
        </p:nvSpPr>
        <p:spPr>
          <a:xfrm>
            <a:off x="5708301" y="1495425"/>
            <a:ext cx="817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b="1" dirty="0"/>
              <a:t>Digital</a:t>
            </a:r>
            <a:br>
              <a:rPr lang="de-DE" sz="1200" b="1" dirty="0"/>
            </a:br>
            <a:r>
              <a:rPr lang="de-DE" sz="1200" b="1" dirty="0"/>
              <a:t>(</a:t>
            </a:r>
            <a:r>
              <a:rPr lang="de-DE" sz="1200" b="1" dirty="0" err="1"/>
              <a:t>Product</a:t>
            </a:r>
            <a:r>
              <a:rPr lang="de-DE" sz="1200" b="1" dirty="0"/>
              <a:t>) </a:t>
            </a:r>
            <a:br>
              <a:rPr lang="de-DE" sz="1200" b="1" dirty="0"/>
            </a:br>
            <a:r>
              <a:rPr lang="de-DE" sz="1200" b="1" dirty="0"/>
              <a:t>Brain</a:t>
            </a:r>
          </a:p>
        </p:txBody>
      </p:sp>
      <p:sp>
        <p:nvSpPr>
          <p:cNvPr id="174" name="Abgerundetes Rechteck 173"/>
          <p:cNvSpPr/>
          <p:nvPr/>
        </p:nvSpPr>
        <p:spPr>
          <a:xfrm>
            <a:off x="7890138" y="1771222"/>
            <a:ext cx="1014710" cy="2386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tx1"/>
                </a:solidFill>
              </a:rPr>
              <a:t>Sem. Net.</a:t>
            </a:r>
          </a:p>
        </p:txBody>
      </p:sp>
      <p:sp>
        <p:nvSpPr>
          <p:cNvPr id="175" name="Abgerundetes Rechteck 174"/>
          <p:cNvSpPr/>
          <p:nvPr/>
        </p:nvSpPr>
        <p:spPr>
          <a:xfrm>
            <a:off x="7894099" y="1508621"/>
            <a:ext cx="1014538" cy="2044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Inf. Eng.</a:t>
            </a:r>
          </a:p>
        </p:txBody>
      </p:sp>
      <p:sp>
        <p:nvSpPr>
          <p:cNvPr id="177" name="Rechteck 176"/>
          <p:cNvSpPr/>
          <p:nvPr/>
        </p:nvSpPr>
        <p:spPr>
          <a:xfrm>
            <a:off x="9741266" y="4339982"/>
            <a:ext cx="1003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b="1" dirty="0"/>
              <a:t>Digital Brain </a:t>
            </a:r>
            <a:br>
              <a:rPr lang="de-DE" sz="1200" b="1" dirty="0"/>
            </a:br>
            <a:r>
              <a:rPr lang="de-DE" sz="1200" b="1" dirty="0"/>
              <a:t>Solution</a:t>
            </a:r>
          </a:p>
        </p:txBody>
      </p:sp>
      <p:pic>
        <p:nvPicPr>
          <p:cNvPr id="90" name="Grafik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170" y="97810"/>
            <a:ext cx="537547" cy="464244"/>
          </a:xfrm>
          <a:prstGeom prst="rect">
            <a:avLst/>
          </a:prstGeom>
        </p:spPr>
      </p:pic>
      <p:sp>
        <p:nvSpPr>
          <p:cNvPr id="91" name="Textfeld 90"/>
          <p:cNvSpPr txBox="1"/>
          <p:nvPr/>
        </p:nvSpPr>
        <p:spPr>
          <a:xfrm>
            <a:off x="5258962" y="234570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DMA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Composer</a:t>
            </a:r>
          </a:p>
        </p:txBody>
      </p:sp>
      <p:sp>
        <p:nvSpPr>
          <p:cNvPr id="92" name="Textfeld 91"/>
          <p:cNvSpPr txBox="1"/>
          <p:nvPr/>
        </p:nvSpPr>
        <p:spPr>
          <a:xfrm>
            <a:off x="6467216" y="62900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compose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/>
              <a:t>DMA </a:t>
            </a:r>
            <a:r>
              <a:rPr lang="de-DE" sz="1400" dirty="0" err="1"/>
              <a:t>tuple</a:t>
            </a:r>
            <a:endParaRPr lang="de-DE" sz="1400" dirty="0"/>
          </a:p>
        </p:txBody>
      </p:sp>
      <p:cxnSp>
        <p:nvCxnSpPr>
          <p:cNvPr id="96" name="Gerade Verbindung mit Pfeil 95"/>
          <p:cNvCxnSpPr/>
          <p:nvPr/>
        </p:nvCxnSpPr>
        <p:spPr>
          <a:xfrm>
            <a:off x="6428873" y="340353"/>
            <a:ext cx="0" cy="407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Abgerundetes Rechteck 96"/>
          <p:cNvSpPr/>
          <p:nvPr/>
        </p:nvSpPr>
        <p:spPr>
          <a:xfrm flipH="1">
            <a:off x="801243" y="1341878"/>
            <a:ext cx="870637" cy="1414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-ring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8" name="Gruppieren 97"/>
          <p:cNvGrpSpPr/>
          <p:nvPr/>
        </p:nvGrpSpPr>
        <p:grpSpPr>
          <a:xfrm>
            <a:off x="25135" y="1411695"/>
            <a:ext cx="843501" cy="1244511"/>
            <a:chOff x="540635" y="2656497"/>
            <a:chExt cx="843501" cy="1244511"/>
          </a:xfrm>
        </p:grpSpPr>
        <p:pic>
          <p:nvPicPr>
            <p:cNvPr id="99" name="Grafik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00" name="Textfeld 99"/>
            <p:cNvSpPr txBox="1"/>
            <p:nvPr/>
          </p:nvSpPr>
          <p:spPr>
            <a:xfrm>
              <a:off x="540635" y="3254677"/>
              <a:ext cx="843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Expert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7" name="Gerade Verbindung mit Pfeil 106"/>
          <p:cNvCxnSpPr>
            <a:stCxn id="97" idx="2"/>
          </p:cNvCxnSpPr>
          <p:nvPr/>
        </p:nvCxnSpPr>
        <p:spPr>
          <a:xfrm flipH="1">
            <a:off x="1222566" y="2756696"/>
            <a:ext cx="13996" cy="152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feld 118"/>
          <p:cNvSpPr txBox="1"/>
          <p:nvPr/>
        </p:nvSpPr>
        <p:spPr>
          <a:xfrm>
            <a:off x="126587" y="2956306"/>
            <a:ext cx="11228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/>
              <a:t>„</a:t>
            </a:r>
            <a:r>
              <a:rPr lang="de-DE" sz="1400" dirty="0" err="1"/>
              <a:t>create</a:t>
            </a:r>
            <a:r>
              <a:rPr lang="de-DE" sz="1400" dirty="0"/>
              <a:t>“</a:t>
            </a:r>
          </a:p>
          <a:p>
            <a:pPr algn="r"/>
            <a:r>
              <a:rPr lang="de-DE" sz="1400" dirty="0"/>
              <a:t>Asset:</a:t>
            </a:r>
          </a:p>
          <a:p>
            <a:pPr algn="r"/>
            <a:r>
              <a:rPr lang="de-DE" sz="1400" dirty="0"/>
              <a:t>Data</a:t>
            </a:r>
          </a:p>
          <a:p>
            <a:pPr algn="r"/>
            <a:r>
              <a:rPr lang="de-DE" sz="1400" dirty="0"/>
              <a:t>Model</a:t>
            </a:r>
          </a:p>
          <a:p>
            <a:pPr algn="r"/>
            <a:r>
              <a:rPr lang="de-DE" sz="1400" dirty="0" err="1"/>
              <a:t>Microservice</a:t>
            </a:r>
            <a:endParaRPr lang="de-DE" sz="1400" dirty="0"/>
          </a:p>
        </p:txBody>
      </p:sp>
      <p:sp>
        <p:nvSpPr>
          <p:cNvPr id="120" name="Ellipse 119"/>
          <p:cNvSpPr/>
          <p:nvPr/>
        </p:nvSpPr>
        <p:spPr>
          <a:xfrm>
            <a:off x="1098237" y="5526795"/>
            <a:ext cx="287687" cy="2876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Ellipse 134"/>
          <p:cNvSpPr/>
          <p:nvPr/>
        </p:nvSpPr>
        <p:spPr>
          <a:xfrm>
            <a:off x="1079618" y="4944623"/>
            <a:ext cx="287687" cy="28768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Flussdiagramm: Magnetplattenspeicher 136"/>
          <p:cNvSpPr/>
          <p:nvPr/>
        </p:nvSpPr>
        <p:spPr>
          <a:xfrm>
            <a:off x="1908899" y="5486852"/>
            <a:ext cx="504619" cy="32763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Flussdiagramm: Magnetplattenspeicher 137"/>
          <p:cNvSpPr/>
          <p:nvPr/>
        </p:nvSpPr>
        <p:spPr>
          <a:xfrm>
            <a:off x="2061299" y="5639252"/>
            <a:ext cx="504619" cy="32763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Flussdiagramm: Magnetplattenspeicher 138"/>
          <p:cNvSpPr/>
          <p:nvPr/>
        </p:nvSpPr>
        <p:spPr>
          <a:xfrm>
            <a:off x="1907993" y="4927660"/>
            <a:ext cx="504619" cy="327630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Flussdiagramm: Magnetplattenspeicher 139"/>
          <p:cNvSpPr/>
          <p:nvPr/>
        </p:nvSpPr>
        <p:spPr>
          <a:xfrm>
            <a:off x="2060393" y="5080060"/>
            <a:ext cx="504619" cy="327630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Flussdiagramm: Magnetplattenspeicher 140"/>
          <p:cNvSpPr/>
          <p:nvPr/>
        </p:nvSpPr>
        <p:spPr>
          <a:xfrm>
            <a:off x="1908899" y="4397481"/>
            <a:ext cx="504619" cy="32763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Flussdiagramm: Magnetplattenspeicher 141"/>
          <p:cNvSpPr/>
          <p:nvPr/>
        </p:nvSpPr>
        <p:spPr>
          <a:xfrm>
            <a:off x="2061299" y="4549881"/>
            <a:ext cx="504619" cy="32763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3" name="Gruppieren 142"/>
          <p:cNvGrpSpPr/>
          <p:nvPr/>
        </p:nvGrpSpPr>
        <p:grpSpPr>
          <a:xfrm>
            <a:off x="1693919" y="2104496"/>
            <a:ext cx="1075936" cy="1244511"/>
            <a:chOff x="490173" y="2656497"/>
            <a:chExt cx="1075936" cy="1244511"/>
          </a:xfrm>
        </p:grpSpPr>
        <p:pic>
          <p:nvPicPr>
            <p:cNvPr id="144" name="Grafik 1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63" name="Textfeld 162"/>
            <p:cNvSpPr txBox="1"/>
            <p:nvPr/>
          </p:nvSpPr>
          <p:spPr>
            <a:xfrm>
              <a:off x="490173" y="3254677"/>
              <a:ext cx="1075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Db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Asset </a:t>
              </a:r>
              <a:b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</a:t>
              </a:r>
            </a:p>
          </p:txBody>
        </p:sp>
      </p:grpSp>
      <p:cxnSp>
        <p:nvCxnSpPr>
          <p:cNvPr id="165" name="Gerade Verbindung mit Pfeil 164"/>
          <p:cNvCxnSpPr>
            <a:stCxn id="163" idx="2"/>
          </p:cNvCxnSpPr>
          <p:nvPr/>
        </p:nvCxnSpPr>
        <p:spPr>
          <a:xfrm flipH="1">
            <a:off x="1687611" y="3349007"/>
            <a:ext cx="544276" cy="1003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mit Pfeil 165"/>
          <p:cNvCxnSpPr/>
          <p:nvPr/>
        </p:nvCxnSpPr>
        <p:spPr>
          <a:xfrm>
            <a:off x="1460524" y="5087913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/>
          <p:cNvCxnSpPr/>
          <p:nvPr/>
        </p:nvCxnSpPr>
        <p:spPr>
          <a:xfrm>
            <a:off x="1468939" y="5665073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Gerade Verbindung mit Pfeil 177"/>
          <p:cNvCxnSpPr/>
          <p:nvPr/>
        </p:nvCxnSpPr>
        <p:spPr>
          <a:xfrm>
            <a:off x="1460524" y="4567399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feld 178"/>
          <p:cNvSpPr txBox="1"/>
          <p:nvPr/>
        </p:nvSpPr>
        <p:spPr>
          <a:xfrm>
            <a:off x="2649224" y="2896803"/>
            <a:ext cx="9711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publish</a:t>
            </a:r>
            <a:r>
              <a:rPr lang="de-DE" sz="1400" dirty="0"/>
              <a:t> </a:t>
            </a:r>
          </a:p>
          <a:p>
            <a:r>
              <a:rPr lang="de-DE" sz="1400" dirty="0"/>
              <a:t>Asset </a:t>
            </a:r>
            <a:br>
              <a:rPr lang="de-DE" sz="1400" dirty="0"/>
            </a:br>
            <a:r>
              <a:rPr lang="de-DE" sz="1400" dirty="0"/>
              <a:t>(</a:t>
            </a:r>
            <a:r>
              <a:rPr lang="de-DE" sz="1400" dirty="0" err="1"/>
              <a:t>provide</a:t>
            </a:r>
            <a:r>
              <a:rPr lang="de-DE" sz="1400" dirty="0"/>
              <a:t> </a:t>
            </a:r>
          </a:p>
          <a:p>
            <a:r>
              <a:rPr lang="de-DE" sz="1400" dirty="0" err="1"/>
              <a:t>metadata</a:t>
            </a:r>
            <a:r>
              <a:rPr lang="de-DE" sz="1400" dirty="0"/>
              <a:t>, </a:t>
            </a:r>
          </a:p>
          <a:p>
            <a:r>
              <a:rPr lang="de-DE" sz="1400" dirty="0" err="1"/>
              <a:t>reference</a:t>
            </a:r>
            <a:r>
              <a:rPr lang="de-DE" sz="1400" dirty="0"/>
              <a:t> </a:t>
            </a:r>
          </a:p>
          <a:p>
            <a:r>
              <a:rPr lang="de-DE" sz="1400" dirty="0"/>
              <a:t>Asset)</a:t>
            </a:r>
          </a:p>
        </p:txBody>
      </p:sp>
      <p:cxnSp>
        <p:nvCxnSpPr>
          <p:cNvPr id="180" name="Gerade Verbindung mit Pfeil 179"/>
          <p:cNvCxnSpPr/>
          <p:nvPr/>
        </p:nvCxnSpPr>
        <p:spPr>
          <a:xfrm>
            <a:off x="2719392" y="2906099"/>
            <a:ext cx="7788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feld 181"/>
          <p:cNvSpPr txBox="1"/>
          <p:nvPr/>
        </p:nvSpPr>
        <p:spPr>
          <a:xfrm>
            <a:off x="1351586" y="3237103"/>
            <a:ext cx="14658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containerize</a:t>
            </a:r>
            <a:r>
              <a:rPr lang="de-DE" sz="1400" dirty="0"/>
              <a:t> </a:t>
            </a:r>
            <a:r>
              <a:rPr lang="de-DE" sz="1400" dirty="0" err="1"/>
              <a:t>Microservice</a:t>
            </a:r>
            <a:r>
              <a:rPr lang="de-DE" sz="1400" dirty="0"/>
              <a:t>, „</a:t>
            </a:r>
            <a:r>
              <a:rPr lang="de-DE" sz="1400" dirty="0" err="1"/>
              <a:t>upload</a:t>
            </a:r>
            <a:r>
              <a:rPr lang="de-DE" sz="1400" dirty="0"/>
              <a:t>“ Asset </a:t>
            </a:r>
            <a:br>
              <a:rPr lang="de-DE" sz="1400" dirty="0"/>
            </a:b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repository</a:t>
            </a:r>
            <a:br>
              <a:rPr lang="de-DE" sz="1400" dirty="0"/>
            </a:br>
            <a:endParaRPr lang="de-DE" sz="1400" dirty="0"/>
          </a:p>
        </p:txBody>
      </p:sp>
      <p:sp>
        <p:nvSpPr>
          <p:cNvPr id="185" name="Rechteck 184"/>
          <p:cNvSpPr/>
          <p:nvPr/>
        </p:nvSpPr>
        <p:spPr>
          <a:xfrm>
            <a:off x="2339152" y="1746165"/>
            <a:ext cx="1034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Rechteck 187"/>
          <p:cNvSpPr/>
          <p:nvPr/>
        </p:nvSpPr>
        <p:spPr>
          <a:xfrm>
            <a:off x="2360972" y="1394545"/>
            <a:ext cx="122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 Pair</a:t>
            </a:r>
          </a:p>
        </p:txBody>
      </p:sp>
      <p:sp>
        <p:nvSpPr>
          <p:cNvPr id="189" name="Rechteck 188"/>
          <p:cNvSpPr/>
          <p:nvPr/>
        </p:nvSpPr>
        <p:spPr>
          <a:xfrm>
            <a:off x="7418923" y="5617034"/>
            <a:ext cx="60747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191" name="Flussdiagramm: Magnetplattenspeicher 190"/>
          <p:cNvSpPr/>
          <p:nvPr/>
        </p:nvSpPr>
        <p:spPr>
          <a:xfrm>
            <a:off x="8415292" y="2086488"/>
            <a:ext cx="586995" cy="724304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2" name="Flussdiagramm: Magnetplattenspeicher 191"/>
          <p:cNvSpPr/>
          <p:nvPr/>
        </p:nvSpPr>
        <p:spPr>
          <a:xfrm>
            <a:off x="4689444" y="3573095"/>
            <a:ext cx="788935" cy="746205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4622197" y="2882392"/>
            <a:ext cx="916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err="1"/>
              <a:t>Db</a:t>
            </a:r>
            <a:r>
              <a:rPr lang="de-DE" sz="1400" dirty="0"/>
              <a:t> Asset </a:t>
            </a:r>
            <a:r>
              <a:rPr lang="de-DE" sz="1400" dirty="0" err="1"/>
              <a:t>Metadata</a:t>
            </a:r>
            <a:r>
              <a:rPr lang="de-DE" sz="1400" dirty="0"/>
              <a:t> Registry</a:t>
            </a:r>
          </a:p>
        </p:txBody>
      </p:sp>
      <p:sp>
        <p:nvSpPr>
          <p:cNvPr id="195" name="Rechteck 194"/>
          <p:cNvSpPr/>
          <p:nvPr/>
        </p:nvSpPr>
        <p:spPr>
          <a:xfrm>
            <a:off x="5366753" y="4811522"/>
            <a:ext cx="1481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deployment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execution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7" name="Pfeil nach oben 196"/>
          <p:cNvSpPr/>
          <p:nvPr/>
        </p:nvSpPr>
        <p:spPr>
          <a:xfrm rot="10800000" flipH="1">
            <a:off x="6019495" y="4829978"/>
            <a:ext cx="1303190" cy="45791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Abgerundetes Rechteck 198"/>
          <p:cNvSpPr/>
          <p:nvPr/>
        </p:nvSpPr>
        <p:spPr>
          <a:xfrm flipH="1">
            <a:off x="5910528" y="1012040"/>
            <a:ext cx="1010891" cy="2151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DPB UI</a:t>
            </a:r>
          </a:p>
        </p:txBody>
      </p:sp>
      <p:sp>
        <p:nvSpPr>
          <p:cNvPr id="201" name="Abgerundetes Rechteck 200"/>
          <p:cNvSpPr/>
          <p:nvPr/>
        </p:nvSpPr>
        <p:spPr>
          <a:xfrm flipH="1">
            <a:off x="7140875" y="1001294"/>
            <a:ext cx="1630907" cy="2466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DMA LC Manager</a:t>
            </a:r>
          </a:p>
        </p:txBody>
      </p:sp>
      <p:sp>
        <p:nvSpPr>
          <p:cNvPr id="203" name="Textfeld 202"/>
          <p:cNvSpPr txBox="1"/>
          <p:nvPr/>
        </p:nvSpPr>
        <p:spPr>
          <a:xfrm>
            <a:off x="7942369" y="234570"/>
            <a:ext cx="1098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DPB/</a:t>
            </a:r>
            <a:br>
              <a:rPr kumimoji="0" lang="de-DE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Analyst</a:t>
            </a:r>
          </a:p>
        </p:txBody>
      </p:sp>
      <p:sp>
        <p:nvSpPr>
          <p:cNvPr id="204" name="Textfeld 203"/>
          <p:cNvSpPr txBox="1"/>
          <p:nvPr/>
        </p:nvSpPr>
        <p:spPr>
          <a:xfrm>
            <a:off x="8120076" y="-16410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Abgerundetes Rechteck 228"/>
          <p:cNvSpPr/>
          <p:nvPr/>
        </p:nvSpPr>
        <p:spPr>
          <a:xfrm>
            <a:off x="3498246" y="5335972"/>
            <a:ext cx="7477657" cy="83550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3" name="Abgerundetes Rechteck 222"/>
          <p:cNvSpPr/>
          <p:nvPr/>
        </p:nvSpPr>
        <p:spPr>
          <a:xfrm>
            <a:off x="8793455" y="5392160"/>
            <a:ext cx="2106248" cy="711981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" name="Abgerundetes Rechteck 224"/>
          <p:cNvSpPr/>
          <p:nvPr/>
        </p:nvSpPr>
        <p:spPr>
          <a:xfrm>
            <a:off x="9284428" y="5778174"/>
            <a:ext cx="702407" cy="24948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Cloud</a:t>
            </a:r>
          </a:p>
        </p:txBody>
      </p:sp>
      <p:sp>
        <p:nvSpPr>
          <p:cNvPr id="227" name="Abgerundetes Rechteck 226"/>
          <p:cNvSpPr/>
          <p:nvPr/>
        </p:nvSpPr>
        <p:spPr>
          <a:xfrm>
            <a:off x="10122100" y="5778174"/>
            <a:ext cx="702407" cy="24948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228" name="Rechteck 227"/>
          <p:cNvSpPr/>
          <p:nvPr/>
        </p:nvSpPr>
        <p:spPr>
          <a:xfrm>
            <a:off x="8742654" y="5429284"/>
            <a:ext cx="2219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Abgerundetes Rechteck 229"/>
          <p:cNvSpPr/>
          <p:nvPr/>
        </p:nvSpPr>
        <p:spPr>
          <a:xfrm>
            <a:off x="3620387" y="5393095"/>
            <a:ext cx="4322087" cy="711981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3" name="Rechteck 182"/>
          <p:cNvSpPr/>
          <p:nvPr/>
        </p:nvSpPr>
        <p:spPr>
          <a:xfrm>
            <a:off x="5307774" y="6399589"/>
            <a:ext cx="122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222" name="Rechteck 221"/>
          <p:cNvSpPr/>
          <p:nvPr/>
        </p:nvSpPr>
        <p:spPr>
          <a:xfrm>
            <a:off x="4283417" y="5782125"/>
            <a:ext cx="6074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231" name="Rechteck 230"/>
          <p:cNvSpPr/>
          <p:nvPr/>
        </p:nvSpPr>
        <p:spPr>
          <a:xfrm>
            <a:off x="3682907" y="5399694"/>
            <a:ext cx="1313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Abgerundetes Rechteck 234"/>
          <p:cNvSpPr/>
          <p:nvPr/>
        </p:nvSpPr>
        <p:spPr>
          <a:xfrm>
            <a:off x="5132802" y="5779837"/>
            <a:ext cx="2650832" cy="26871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IP </a:t>
            </a:r>
            <a:r>
              <a:rPr lang="de-DE" sz="1400" dirty="0" err="1">
                <a:solidFill>
                  <a:schemeClr val="tx1"/>
                </a:solidFill>
              </a:rPr>
              <a:t>Instances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32" name="Abgerundetes Rechteck 231"/>
          <p:cNvSpPr/>
          <p:nvPr/>
        </p:nvSpPr>
        <p:spPr>
          <a:xfrm>
            <a:off x="4980402" y="5561581"/>
            <a:ext cx="1634400" cy="24948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Local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compute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res</a:t>
            </a:r>
            <a:r>
              <a:rPr lang="de-D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6" name="Abgerundetes Rechteck 235"/>
          <p:cNvSpPr/>
          <p:nvPr/>
        </p:nvSpPr>
        <p:spPr>
          <a:xfrm>
            <a:off x="6840056" y="5799975"/>
            <a:ext cx="900000" cy="20817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Sensors</a:t>
            </a:r>
          </a:p>
        </p:txBody>
      </p:sp>
      <p:sp>
        <p:nvSpPr>
          <p:cNvPr id="234" name="Abgerundetes Rechteck 233"/>
          <p:cNvSpPr/>
          <p:nvPr/>
        </p:nvSpPr>
        <p:spPr>
          <a:xfrm>
            <a:off x="6687656" y="5573797"/>
            <a:ext cx="900000" cy="24948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Edge </a:t>
            </a:r>
            <a:r>
              <a:rPr lang="de-DE" sz="1400" dirty="0" err="1">
                <a:solidFill>
                  <a:schemeClr val="tx1"/>
                </a:solidFill>
              </a:rPr>
              <a:t>dev</a:t>
            </a:r>
            <a:r>
              <a:rPr lang="de-D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7" name="Pfeil nach oben 236"/>
          <p:cNvSpPr/>
          <p:nvPr/>
        </p:nvSpPr>
        <p:spPr>
          <a:xfrm rot="5400000" flipH="1">
            <a:off x="8226980" y="5714412"/>
            <a:ext cx="286786" cy="45791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Rechteck 238"/>
          <p:cNvSpPr/>
          <p:nvPr/>
        </p:nvSpPr>
        <p:spPr>
          <a:xfrm>
            <a:off x="8049703" y="5461912"/>
            <a:ext cx="62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253" name="Ellipse 252"/>
          <p:cNvSpPr/>
          <p:nvPr/>
        </p:nvSpPr>
        <p:spPr>
          <a:xfrm>
            <a:off x="4817783" y="4168866"/>
            <a:ext cx="66511" cy="6651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Ellipse 253"/>
          <p:cNvSpPr/>
          <p:nvPr/>
        </p:nvSpPr>
        <p:spPr>
          <a:xfrm>
            <a:off x="5271715" y="4168866"/>
            <a:ext cx="66511" cy="665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7" name="Gekrümmter Verbinder 256"/>
          <p:cNvCxnSpPr>
            <a:stCxn id="132" idx="3"/>
            <a:endCxn id="140" idx="4"/>
          </p:cNvCxnSpPr>
          <p:nvPr/>
        </p:nvCxnSpPr>
        <p:spPr>
          <a:xfrm rot="5400000">
            <a:off x="3298726" y="3491923"/>
            <a:ext cx="1018238" cy="248566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Gekrümmter Verbinder 263"/>
          <p:cNvCxnSpPr>
            <a:stCxn id="254" idx="5"/>
            <a:endCxn id="437" idx="0"/>
          </p:cNvCxnSpPr>
          <p:nvPr/>
        </p:nvCxnSpPr>
        <p:spPr>
          <a:xfrm rot="5400000">
            <a:off x="4192924" y="4719477"/>
            <a:ext cx="1629403" cy="641722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Ellipse 267"/>
          <p:cNvSpPr/>
          <p:nvPr/>
        </p:nvSpPr>
        <p:spPr>
          <a:xfrm>
            <a:off x="159198" y="6419825"/>
            <a:ext cx="241257" cy="2412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9" name="Ellipse 268"/>
          <p:cNvSpPr/>
          <p:nvPr/>
        </p:nvSpPr>
        <p:spPr>
          <a:xfrm>
            <a:off x="1872517" y="6410005"/>
            <a:ext cx="241257" cy="24125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0" name="Ellipse 269"/>
          <p:cNvSpPr/>
          <p:nvPr/>
        </p:nvSpPr>
        <p:spPr>
          <a:xfrm>
            <a:off x="3196985" y="6419824"/>
            <a:ext cx="241257" cy="2412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2" name="Abgerundetes Rechteck 271"/>
          <p:cNvSpPr/>
          <p:nvPr/>
        </p:nvSpPr>
        <p:spPr>
          <a:xfrm>
            <a:off x="5084088" y="6417854"/>
            <a:ext cx="242772" cy="2427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3" name="Ellipse 272"/>
          <p:cNvSpPr/>
          <p:nvPr/>
        </p:nvSpPr>
        <p:spPr>
          <a:xfrm>
            <a:off x="1083550" y="4421882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4" name="Abgerundetes Rechteck 273"/>
          <p:cNvSpPr/>
          <p:nvPr/>
        </p:nvSpPr>
        <p:spPr>
          <a:xfrm>
            <a:off x="2052277" y="1771222"/>
            <a:ext cx="242772" cy="2427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6" name="Gruppieren 85"/>
          <p:cNvGrpSpPr/>
          <p:nvPr/>
        </p:nvGrpSpPr>
        <p:grpSpPr>
          <a:xfrm>
            <a:off x="1990945" y="1400925"/>
            <a:ext cx="365437" cy="242772"/>
            <a:chOff x="1990945" y="1435370"/>
            <a:chExt cx="365437" cy="242772"/>
          </a:xfrm>
        </p:grpSpPr>
        <p:sp>
          <p:nvSpPr>
            <p:cNvPr id="275" name="Abgerundetes Rechteck 274"/>
            <p:cNvSpPr/>
            <p:nvPr/>
          </p:nvSpPr>
          <p:spPr>
            <a:xfrm>
              <a:off x="2113610" y="1435370"/>
              <a:ext cx="242772" cy="24277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Ellipse 287"/>
            <p:cNvSpPr/>
            <p:nvPr/>
          </p:nvSpPr>
          <p:spPr>
            <a:xfrm>
              <a:off x="1990945" y="1438427"/>
              <a:ext cx="239715" cy="239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94" name="Abgerundetes Rechteck 293"/>
          <p:cNvSpPr/>
          <p:nvPr/>
        </p:nvSpPr>
        <p:spPr>
          <a:xfrm>
            <a:off x="4790354" y="3946893"/>
            <a:ext cx="126284" cy="12628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5" name="Abgerundetes Rechteck 294"/>
          <p:cNvSpPr/>
          <p:nvPr/>
        </p:nvSpPr>
        <p:spPr>
          <a:xfrm>
            <a:off x="5245051" y="3876737"/>
            <a:ext cx="126284" cy="1262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6" name="Ellipse 295"/>
          <p:cNvSpPr/>
          <p:nvPr/>
        </p:nvSpPr>
        <p:spPr>
          <a:xfrm>
            <a:off x="5175085" y="3875425"/>
            <a:ext cx="127596" cy="1275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1" name="Gleichschenkliges Dreieck 300"/>
          <p:cNvSpPr/>
          <p:nvPr/>
        </p:nvSpPr>
        <p:spPr>
          <a:xfrm>
            <a:off x="2052277" y="1064115"/>
            <a:ext cx="242772" cy="209286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2" name="Rechteck 301"/>
          <p:cNvSpPr/>
          <p:nvPr/>
        </p:nvSpPr>
        <p:spPr>
          <a:xfrm>
            <a:off x="2354714" y="1035460"/>
            <a:ext cx="1034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Family</a:t>
            </a:r>
          </a:p>
        </p:txBody>
      </p:sp>
      <p:sp>
        <p:nvSpPr>
          <p:cNvPr id="306" name="Rechteck 305"/>
          <p:cNvSpPr/>
          <p:nvPr/>
        </p:nvSpPr>
        <p:spPr>
          <a:xfrm>
            <a:off x="6490933" y="1431795"/>
            <a:ext cx="1269810" cy="692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3" name="Gleichschenkliges Dreieck 302"/>
          <p:cNvSpPr/>
          <p:nvPr/>
        </p:nvSpPr>
        <p:spPr>
          <a:xfrm>
            <a:off x="5011383" y="3594874"/>
            <a:ext cx="150787" cy="129989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7" name="Gruppieren 306"/>
          <p:cNvGrpSpPr/>
          <p:nvPr/>
        </p:nvGrpSpPr>
        <p:grpSpPr>
          <a:xfrm>
            <a:off x="6504627" y="1489845"/>
            <a:ext cx="1501664" cy="693000"/>
            <a:chOff x="7295202" y="1489845"/>
            <a:chExt cx="1501664" cy="693000"/>
          </a:xfrm>
        </p:grpSpPr>
        <p:sp>
          <p:nvSpPr>
            <p:cNvPr id="305" name="Rechteck 304"/>
            <p:cNvSpPr/>
            <p:nvPr/>
          </p:nvSpPr>
          <p:spPr>
            <a:xfrm>
              <a:off x="7340182" y="1489985"/>
              <a:ext cx="1272012" cy="692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7295202" y="1489845"/>
              <a:ext cx="1501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IP Instance</a:t>
              </a:r>
            </a:p>
          </p:txBody>
        </p:sp>
      </p:grpSp>
      <p:pic>
        <p:nvPicPr>
          <p:cNvPr id="308" name="Grafik 3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874" y="35087"/>
            <a:ext cx="537547" cy="464244"/>
          </a:xfrm>
          <a:prstGeom prst="rect">
            <a:avLst/>
          </a:prstGeom>
        </p:spPr>
      </p:pic>
      <p:sp>
        <p:nvSpPr>
          <p:cNvPr id="321" name="Rechteck 320"/>
          <p:cNvSpPr/>
          <p:nvPr/>
        </p:nvSpPr>
        <p:spPr>
          <a:xfrm>
            <a:off x="6714383" y="1698174"/>
            <a:ext cx="381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DT</a:t>
            </a:r>
          </a:p>
        </p:txBody>
      </p:sp>
      <p:sp>
        <p:nvSpPr>
          <p:cNvPr id="329" name="Rechteck 328"/>
          <p:cNvSpPr/>
          <p:nvPr/>
        </p:nvSpPr>
        <p:spPr>
          <a:xfrm>
            <a:off x="3282" y="5550882"/>
            <a:ext cx="14572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330" name="Rechteck 329"/>
          <p:cNvSpPr/>
          <p:nvPr/>
        </p:nvSpPr>
        <p:spPr>
          <a:xfrm>
            <a:off x="3282" y="4945616"/>
            <a:ext cx="947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odel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(s)</a:t>
            </a:r>
          </a:p>
        </p:txBody>
      </p:sp>
      <p:sp>
        <p:nvSpPr>
          <p:cNvPr id="331" name="Rechteck 330"/>
          <p:cNvSpPr/>
          <p:nvPr/>
        </p:nvSpPr>
        <p:spPr>
          <a:xfrm>
            <a:off x="3282" y="4446505"/>
            <a:ext cx="1456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Microservice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cxnSp>
        <p:nvCxnSpPr>
          <p:cNvPr id="332" name="Gekrümmter Verbinder 331"/>
          <p:cNvCxnSpPr>
            <a:stCxn id="294" idx="1"/>
            <a:endCxn id="253" idx="2"/>
          </p:cNvCxnSpPr>
          <p:nvPr/>
        </p:nvCxnSpPr>
        <p:spPr>
          <a:xfrm rot="10800000" flipH="1" flipV="1">
            <a:off x="4790353" y="4010034"/>
            <a:ext cx="27429" cy="192087"/>
          </a:xfrm>
          <a:prstGeom prst="curvedConnector3">
            <a:avLst>
              <a:gd name="adj1" fmla="val -677156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Gekrümmter Verbinder 334"/>
          <p:cNvCxnSpPr>
            <a:stCxn id="294" idx="3"/>
            <a:endCxn id="253" idx="6"/>
          </p:cNvCxnSpPr>
          <p:nvPr/>
        </p:nvCxnSpPr>
        <p:spPr>
          <a:xfrm flipH="1">
            <a:off x="4884294" y="4010035"/>
            <a:ext cx="32344" cy="192087"/>
          </a:xfrm>
          <a:prstGeom prst="curvedConnector3">
            <a:avLst>
              <a:gd name="adj1" fmla="val -294490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Gekrümmter Verbinder 339"/>
          <p:cNvCxnSpPr>
            <a:stCxn id="295" idx="0"/>
            <a:endCxn id="294" idx="0"/>
          </p:cNvCxnSpPr>
          <p:nvPr/>
        </p:nvCxnSpPr>
        <p:spPr>
          <a:xfrm rot="16200000" flipH="1" flipV="1">
            <a:off x="5045767" y="3684466"/>
            <a:ext cx="70156" cy="454697"/>
          </a:xfrm>
          <a:prstGeom prst="curvedConnector3">
            <a:avLst>
              <a:gd name="adj1" fmla="val -168956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Gekrümmter Verbinder 343"/>
          <p:cNvCxnSpPr>
            <a:stCxn id="296" idx="2"/>
            <a:endCxn id="132" idx="7"/>
          </p:cNvCxnSpPr>
          <p:nvPr/>
        </p:nvCxnSpPr>
        <p:spPr>
          <a:xfrm rot="10800000" flipV="1">
            <a:off x="5097709" y="3939222"/>
            <a:ext cx="77376" cy="23938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uppieren 94"/>
          <p:cNvGrpSpPr/>
          <p:nvPr/>
        </p:nvGrpSpPr>
        <p:grpSpPr>
          <a:xfrm>
            <a:off x="6743427" y="595928"/>
            <a:ext cx="386093" cy="129785"/>
            <a:chOff x="6743427" y="595928"/>
            <a:chExt cx="386093" cy="129785"/>
          </a:xfrm>
        </p:grpSpPr>
        <p:sp>
          <p:nvSpPr>
            <p:cNvPr id="415" name="Abgerundetes Rechteck 414"/>
            <p:cNvSpPr/>
            <p:nvPr/>
          </p:nvSpPr>
          <p:spPr>
            <a:xfrm>
              <a:off x="7003236" y="597240"/>
              <a:ext cx="126284" cy="12628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6" name="Ellipse 415"/>
            <p:cNvSpPr/>
            <p:nvPr/>
          </p:nvSpPr>
          <p:spPr>
            <a:xfrm>
              <a:off x="6933270" y="595928"/>
              <a:ext cx="127596" cy="12759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7" name="Ellipse 416"/>
            <p:cNvSpPr/>
            <p:nvPr/>
          </p:nvSpPr>
          <p:spPr>
            <a:xfrm>
              <a:off x="6743427" y="597240"/>
              <a:ext cx="128473" cy="1284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7" name="Gruppieren 426"/>
          <p:cNvGrpSpPr/>
          <p:nvPr/>
        </p:nvGrpSpPr>
        <p:grpSpPr>
          <a:xfrm>
            <a:off x="6650754" y="4944623"/>
            <a:ext cx="196250" cy="127596"/>
            <a:chOff x="7678798" y="2652143"/>
            <a:chExt cx="196250" cy="127596"/>
          </a:xfrm>
        </p:grpSpPr>
        <p:sp>
          <p:nvSpPr>
            <p:cNvPr id="428" name="Abgerundetes Rechteck 427"/>
            <p:cNvSpPr/>
            <p:nvPr/>
          </p:nvSpPr>
          <p:spPr>
            <a:xfrm>
              <a:off x="7748764" y="2653455"/>
              <a:ext cx="126284" cy="12628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9" name="Ellipse 428"/>
            <p:cNvSpPr/>
            <p:nvPr/>
          </p:nvSpPr>
          <p:spPr>
            <a:xfrm>
              <a:off x="7678798" y="2652143"/>
              <a:ext cx="127596" cy="12759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32" name="Ellipse 431"/>
          <p:cNvSpPr/>
          <p:nvPr/>
        </p:nvSpPr>
        <p:spPr>
          <a:xfrm>
            <a:off x="7017952" y="1796319"/>
            <a:ext cx="696848" cy="2701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" name="Ellipse 429"/>
          <p:cNvSpPr/>
          <p:nvPr/>
        </p:nvSpPr>
        <p:spPr>
          <a:xfrm>
            <a:off x="6460911" y="4945935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33" name="Gruppieren 432"/>
          <p:cNvGrpSpPr/>
          <p:nvPr/>
        </p:nvGrpSpPr>
        <p:grpSpPr>
          <a:xfrm>
            <a:off x="7092585" y="1821999"/>
            <a:ext cx="696848" cy="270115"/>
            <a:chOff x="7826010" y="1821999"/>
            <a:chExt cx="696848" cy="270115"/>
          </a:xfrm>
        </p:grpSpPr>
        <p:sp>
          <p:nvSpPr>
            <p:cNvPr id="322" name="Ellipse 321"/>
            <p:cNvSpPr/>
            <p:nvPr/>
          </p:nvSpPr>
          <p:spPr>
            <a:xfrm>
              <a:off x="7826010" y="1821999"/>
              <a:ext cx="696848" cy="2701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1" name="Gruppieren 370"/>
            <p:cNvGrpSpPr/>
            <p:nvPr/>
          </p:nvGrpSpPr>
          <p:grpSpPr>
            <a:xfrm>
              <a:off x="8181045" y="1880090"/>
              <a:ext cx="196250" cy="127596"/>
              <a:chOff x="7678798" y="2652143"/>
              <a:chExt cx="196250" cy="127596"/>
            </a:xfrm>
          </p:grpSpPr>
          <p:sp>
            <p:nvSpPr>
              <p:cNvPr id="369" name="Abgerundetes Rechteck 368"/>
              <p:cNvSpPr/>
              <p:nvPr/>
            </p:nvSpPr>
            <p:spPr>
              <a:xfrm>
                <a:off x="7748764" y="2653455"/>
                <a:ext cx="126284" cy="126284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0" name="Ellipse 369"/>
              <p:cNvSpPr/>
              <p:nvPr/>
            </p:nvSpPr>
            <p:spPr>
              <a:xfrm>
                <a:off x="7678798" y="2652143"/>
                <a:ext cx="127596" cy="12759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72" name="Ellipse 371"/>
            <p:cNvSpPr/>
            <p:nvPr/>
          </p:nvSpPr>
          <p:spPr>
            <a:xfrm>
              <a:off x="7991202" y="1881402"/>
              <a:ext cx="128473" cy="1284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35" name="Ellipse 434"/>
          <p:cNvSpPr/>
          <p:nvPr/>
        </p:nvSpPr>
        <p:spPr>
          <a:xfrm>
            <a:off x="7518127" y="5486740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6" name="Ellipse 435"/>
          <p:cNvSpPr/>
          <p:nvPr/>
        </p:nvSpPr>
        <p:spPr>
          <a:xfrm>
            <a:off x="4152627" y="5867740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7" name="Ellipse 436"/>
          <p:cNvSpPr/>
          <p:nvPr/>
        </p:nvSpPr>
        <p:spPr>
          <a:xfrm>
            <a:off x="4622527" y="5855040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6" name="Gekrümmter Verbinder 195"/>
          <p:cNvCxnSpPr>
            <a:endCxn id="303" idx="5"/>
          </p:cNvCxnSpPr>
          <p:nvPr/>
        </p:nvCxnSpPr>
        <p:spPr>
          <a:xfrm rot="5400000">
            <a:off x="4937461" y="1891564"/>
            <a:ext cx="1955318" cy="158129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hteck 217"/>
          <p:cNvSpPr/>
          <p:nvPr/>
        </p:nvSpPr>
        <p:spPr>
          <a:xfrm>
            <a:off x="8505455" y="2107749"/>
            <a:ext cx="3962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100" dirty="0"/>
              <a:t>DTs</a:t>
            </a:r>
          </a:p>
          <a:p>
            <a:pPr algn="ctr"/>
            <a:r>
              <a:rPr lang="de-DE" sz="1100" dirty="0"/>
              <a:t>IPIs</a:t>
            </a:r>
          </a:p>
          <a:p>
            <a:pPr algn="ctr"/>
            <a:endParaRPr lang="de-DE" sz="1100" dirty="0"/>
          </a:p>
          <a:p>
            <a:pPr algn="ctr"/>
            <a:r>
              <a:rPr lang="de-DE" sz="1100" dirty="0"/>
              <a:t>etc.</a:t>
            </a:r>
          </a:p>
        </p:txBody>
      </p:sp>
      <p:cxnSp>
        <p:nvCxnSpPr>
          <p:cNvPr id="226" name="Gekrümmter Verbinder 225"/>
          <p:cNvCxnSpPr>
            <a:stCxn id="369" idx="2"/>
            <a:endCxn id="295" idx="3"/>
          </p:cNvCxnSpPr>
          <p:nvPr/>
        </p:nvCxnSpPr>
        <p:spPr>
          <a:xfrm rot="5400000">
            <a:off x="5509936" y="1869086"/>
            <a:ext cx="1932193" cy="220939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bgerundetes Rechteck 64"/>
          <p:cNvSpPr/>
          <p:nvPr/>
        </p:nvSpPr>
        <p:spPr>
          <a:xfrm>
            <a:off x="6082764" y="4177820"/>
            <a:ext cx="1165109" cy="523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 err="1">
                <a:solidFill>
                  <a:schemeClr val="tx1"/>
                </a:solidFill>
              </a:rPr>
              <a:t>Exec</a:t>
            </a:r>
            <a:r>
              <a:rPr lang="de-DE" sz="1400" dirty="0">
                <a:solidFill>
                  <a:schemeClr val="tx1"/>
                </a:solidFill>
              </a:rPr>
              <a:t> Eng./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Orchestrator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238" name="Gerade Verbindung mit Pfeil 237"/>
          <p:cNvCxnSpPr/>
          <p:nvPr/>
        </p:nvCxnSpPr>
        <p:spPr>
          <a:xfrm>
            <a:off x="7940416" y="302915"/>
            <a:ext cx="1" cy="4449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Gerade Verbindung mit Pfeil 257"/>
          <p:cNvCxnSpPr>
            <a:stCxn id="199" idx="2"/>
          </p:cNvCxnSpPr>
          <p:nvPr/>
        </p:nvCxnSpPr>
        <p:spPr>
          <a:xfrm>
            <a:off x="6415973" y="1227156"/>
            <a:ext cx="0" cy="2442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Gerade Verbindung mit Pfeil 260"/>
          <p:cNvCxnSpPr/>
          <p:nvPr/>
        </p:nvCxnSpPr>
        <p:spPr>
          <a:xfrm>
            <a:off x="7942474" y="1213209"/>
            <a:ext cx="0" cy="2442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Abgerundetes Rechteck 262"/>
          <p:cNvSpPr/>
          <p:nvPr/>
        </p:nvSpPr>
        <p:spPr>
          <a:xfrm>
            <a:off x="3732744" y="1713057"/>
            <a:ext cx="483600" cy="1842236"/>
          </a:xfrm>
          <a:prstGeom prst="roundRect">
            <a:avLst>
              <a:gd name="adj" fmla="val 6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Rechteck 264"/>
          <p:cNvSpPr/>
          <p:nvPr/>
        </p:nvSpPr>
        <p:spPr>
          <a:xfrm>
            <a:off x="9865629" y="929492"/>
            <a:ext cx="157536" cy="36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6" name="Gruppieren 275"/>
          <p:cNvGrpSpPr/>
          <p:nvPr/>
        </p:nvGrpSpPr>
        <p:grpSpPr>
          <a:xfrm>
            <a:off x="8505455" y="2499730"/>
            <a:ext cx="386093" cy="129785"/>
            <a:chOff x="6743427" y="595928"/>
            <a:chExt cx="386093" cy="129785"/>
          </a:xfrm>
        </p:grpSpPr>
        <p:sp>
          <p:nvSpPr>
            <p:cNvPr id="277" name="Abgerundetes Rechteck 276"/>
            <p:cNvSpPr/>
            <p:nvPr/>
          </p:nvSpPr>
          <p:spPr>
            <a:xfrm>
              <a:off x="7003236" y="597240"/>
              <a:ext cx="126284" cy="12628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Ellipse 277"/>
            <p:cNvSpPr/>
            <p:nvPr/>
          </p:nvSpPr>
          <p:spPr>
            <a:xfrm>
              <a:off x="6933270" y="595928"/>
              <a:ext cx="127596" cy="12759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9" name="Ellipse 278"/>
            <p:cNvSpPr/>
            <p:nvPr/>
          </p:nvSpPr>
          <p:spPr>
            <a:xfrm>
              <a:off x="6743427" y="597240"/>
              <a:ext cx="128473" cy="1284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98" name="Gekrümmter Verbinder 297"/>
          <p:cNvCxnSpPr>
            <a:stCxn id="372" idx="4"/>
            <a:endCxn id="254" idx="5"/>
          </p:cNvCxnSpPr>
          <p:nvPr/>
        </p:nvCxnSpPr>
        <p:spPr>
          <a:xfrm rot="5400000">
            <a:off x="5217369" y="2120992"/>
            <a:ext cx="2215762" cy="1993528"/>
          </a:xfrm>
          <a:prstGeom prst="curvedConnector3">
            <a:avLst>
              <a:gd name="adj1" fmla="val 91843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1E147E-F174-4803-BCD3-C0B02242C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637" y="5411877"/>
            <a:ext cx="832705" cy="6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67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s Rechteck 23"/>
          <p:cNvSpPr/>
          <p:nvPr/>
        </p:nvSpPr>
        <p:spPr>
          <a:xfrm>
            <a:off x="3481233" y="858500"/>
            <a:ext cx="7343274" cy="3933273"/>
          </a:xfrm>
          <a:prstGeom prst="roundRect">
            <a:avLst>
              <a:gd name="adj" fmla="val 698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85" name="Gruppieren 84"/>
          <p:cNvGrpSpPr/>
          <p:nvPr/>
        </p:nvGrpSpPr>
        <p:grpSpPr>
          <a:xfrm>
            <a:off x="3639387" y="922013"/>
            <a:ext cx="6868593" cy="3453279"/>
            <a:chOff x="3639387" y="922013"/>
            <a:chExt cx="6868593" cy="3453279"/>
          </a:xfrm>
        </p:grpSpPr>
        <p:sp>
          <p:nvSpPr>
            <p:cNvPr id="240" name="Abgerundetes Rechteck 239"/>
            <p:cNvSpPr/>
            <p:nvPr/>
          </p:nvSpPr>
          <p:spPr>
            <a:xfrm>
              <a:off x="3967906" y="922013"/>
              <a:ext cx="6540074" cy="380301"/>
            </a:xfrm>
            <a:prstGeom prst="roundRect">
              <a:avLst>
                <a:gd name="adj" fmla="val 667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Abgerundetes Rechteck 133"/>
            <p:cNvSpPr/>
            <p:nvPr/>
          </p:nvSpPr>
          <p:spPr>
            <a:xfrm flipH="1">
              <a:off x="3639387" y="922751"/>
              <a:ext cx="657256" cy="34525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</a:rPr>
                <a:t>Db</a:t>
              </a:r>
              <a:r>
                <a:rPr lang="de-DE" sz="1400" dirty="0">
                  <a:solidFill>
                    <a:schemeClr val="tx1"/>
                  </a:solidFill>
                </a:rPr>
                <a:t> Asset Pub-</a:t>
              </a:r>
              <a:r>
                <a:rPr lang="de-DE" sz="1400" dirty="0" err="1">
                  <a:solidFill>
                    <a:schemeClr val="tx1"/>
                  </a:solidFill>
                </a:rPr>
                <a:t>lish</a:t>
              </a:r>
              <a:r>
                <a:rPr lang="de-DE" sz="1400" dirty="0">
                  <a:solidFill>
                    <a:schemeClr val="tx1"/>
                  </a:solidFill>
                </a:rPr>
                <a:t>-</a:t>
              </a:r>
              <a:r>
                <a:rPr lang="de-DE" sz="1400" dirty="0" err="1">
                  <a:solidFill>
                    <a:schemeClr val="tx1"/>
                  </a:solidFill>
                </a:rPr>
                <a:t>ing</a:t>
              </a:r>
              <a:r>
                <a:rPr lang="de-DE" sz="1400" dirty="0">
                  <a:solidFill>
                    <a:schemeClr val="tx1"/>
                  </a:solidFill>
                </a:rPr>
                <a:t> In-</a:t>
              </a:r>
              <a:r>
                <a:rPr lang="de-DE" sz="1400" dirty="0" err="1">
                  <a:solidFill>
                    <a:schemeClr val="tx1"/>
                  </a:solidFill>
                </a:rPr>
                <a:t>ter</a:t>
              </a:r>
              <a:r>
                <a:rPr lang="de-DE" sz="1400" dirty="0">
                  <a:solidFill>
                    <a:schemeClr val="tx1"/>
                  </a:solidFill>
                </a:rPr>
                <a:t>-face</a:t>
              </a:r>
            </a:p>
          </p:txBody>
        </p:sp>
        <p:sp>
          <p:nvSpPr>
            <p:cNvPr id="84" name="Rechteck 83"/>
            <p:cNvSpPr/>
            <p:nvPr/>
          </p:nvSpPr>
          <p:spPr>
            <a:xfrm>
              <a:off x="4193484" y="929657"/>
              <a:ext cx="157536" cy="365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0" name="Abgerundetes Rechteck 169"/>
          <p:cNvSpPr/>
          <p:nvPr/>
        </p:nvSpPr>
        <p:spPr>
          <a:xfrm flipH="1">
            <a:off x="5755706" y="1399587"/>
            <a:ext cx="3263635" cy="837640"/>
          </a:xfrm>
          <a:prstGeom prst="roundRect">
            <a:avLst>
              <a:gd name="adj" fmla="val 115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260" name="Gekrümmter Verbinder 259"/>
          <p:cNvCxnSpPr>
            <a:stCxn id="254" idx="4"/>
            <a:endCxn id="138" idx="4"/>
          </p:cNvCxnSpPr>
          <p:nvPr/>
        </p:nvCxnSpPr>
        <p:spPr>
          <a:xfrm rot="5400000">
            <a:off x="3151600" y="3649696"/>
            <a:ext cx="1567690" cy="273905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1074B88-ADE8-4661-A67A-69329E34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6" y="156556"/>
            <a:ext cx="4096076" cy="618547"/>
          </a:xfrm>
        </p:spPr>
        <p:txBody>
          <a:bodyPr>
            <a:normAutofit/>
          </a:bodyPr>
          <a:lstStyle/>
          <a:p>
            <a:r>
              <a:rPr lang="de-DE" kern="0" dirty="0"/>
              <a:t>IP </a:t>
            </a:r>
            <a:r>
              <a:rPr lang="de-DE" kern="0" dirty="0" err="1"/>
              <a:t>analysis</a:t>
            </a:r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07681-A315-4EA5-829C-3AA1AC0A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32276" y="6366843"/>
            <a:ext cx="6500565" cy="355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415233" y="6366843"/>
            <a:ext cx="1457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39" name="Rechteck 38"/>
          <p:cNvSpPr/>
          <p:nvPr/>
        </p:nvSpPr>
        <p:spPr>
          <a:xfrm>
            <a:off x="2130986" y="6373363"/>
            <a:ext cx="947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 err="1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odel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40" name="Rechteck 39"/>
          <p:cNvSpPr/>
          <p:nvPr/>
        </p:nvSpPr>
        <p:spPr>
          <a:xfrm>
            <a:off x="3441287" y="6384087"/>
            <a:ext cx="1456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Microservice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47" name="Abgerundetes Rechteck 46"/>
          <p:cNvSpPr/>
          <p:nvPr/>
        </p:nvSpPr>
        <p:spPr>
          <a:xfrm>
            <a:off x="4435801" y="1341473"/>
            <a:ext cx="4893396" cy="3399856"/>
          </a:xfrm>
          <a:prstGeom prst="roundRect">
            <a:avLst>
              <a:gd name="adj" fmla="val 4392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7425824" y="4517417"/>
            <a:ext cx="17464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9096245" y="4817253"/>
            <a:ext cx="2086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messages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triggered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by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 Rules),</a:t>
            </a:r>
          </a:p>
          <a:p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results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outputs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08" name="Abgerundetes Rechteck 107"/>
          <p:cNvSpPr/>
          <p:nvPr/>
        </p:nvSpPr>
        <p:spPr>
          <a:xfrm>
            <a:off x="9898523" y="920846"/>
            <a:ext cx="721141" cy="34318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Agora</a:t>
            </a:r>
          </a:p>
        </p:txBody>
      </p:sp>
      <p:grpSp>
        <p:nvGrpSpPr>
          <p:cNvPr id="112" name="Gruppieren 111"/>
          <p:cNvGrpSpPr/>
          <p:nvPr/>
        </p:nvGrpSpPr>
        <p:grpSpPr>
          <a:xfrm>
            <a:off x="10890315" y="1585680"/>
            <a:ext cx="631124" cy="967512"/>
            <a:chOff x="540635" y="2656497"/>
            <a:chExt cx="761841" cy="967512"/>
          </a:xfrm>
        </p:grpSpPr>
        <p:pic>
          <p:nvPicPr>
            <p:cNvPr id="113" name="Grafik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14" name="Textfeld 113"/>
            <p:cNvSpPr txBox="1"/>
            <p:nvPr/>
          </p:nvSpPr>
          <p:spPr>
            <a:xfrm>
              <a:off x="540635" y="3254677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User</a:t>
              </a:r>
            </a:p>
          </p:txBody>
        </p:sp>
      </p:grpSp>
      <p:grpSp>
        <p:nvGrpSpPr>
          <p:cNvPr id="115" name="Gruppieren 114"/>
          <p:cNvGrpSpPr/>
          <p:nvPr/>
        </p:nvGrpSpPr>
        <p:grpSpPr>
          <a:xfrm>
            <a:off x="10894276" y="2613411"/>
            <a:ext cx="698773" cy="1244511"/>
            <a:chOff x="540635" y="2656497"/>
            <a:chExt cx="843501" cy="1244511"/>
          </a:xfrm>
        </p:grpSpPr>
        <p:pic>
          <p:nvPicPr>
            <p:cNvPr id="116" name="Grafik 1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17" name="Textfeld 116"/>
            <p:cNvSpPr txBox="1"/>
            <p:nvPr/>
          </p:nvSpPr>
          <p:spPr>
            <a:xfrm>
              <a:off x="540635" y="3254677"/>
              <a:ext cx="843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Expert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lussdiagramm: Magnetplattenspeicher 17"/>
          <p:cNvSpPr/>
          <p:nvPr/>
        </p:nvSpPr>
        <p:spPr>
          <a:xfrm>
            <a:off x="1908899" y="5486852"/>
            <a:ext cx="504619" cy="32763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Flussdiagramm: Magnetplattenspeicher 121"/>
          <p:cNvSpPr/>
          <p:nvPr/>
        </p:nvSpPr>
        <p:spPr>
          <a:xfrm>
            <a:off x="2061299" y="5639252"/>
            <a:ext cx="504619" cy="32763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Flussdiagramm: Magnetplattenspeicher 122"/>
          <p:cNvSpPr/>
          <p:nvPr/>
        </p:nvSpPr>
        <p:spPr>
          <a:xfrm>
            <a:off x="1907993" y="4927660"/>
            <a:ext cx="504619" cy="32763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Flussdiagramm: Magnetplattenspeicher 123"/>
          <p:cNvSpPr/>
          <p:nvPr/>
        </p:nvSpPr>
        <p:spPr>
          <a:xfrm>
            <a:off x="2060393" y="5080060"/>
            <a:ext cx="504619" cy="32763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Flussdiagramm: Magnetplattenspeicher 124"/>
          <p:cNvSpPr/>
          <p:nvPr/>
        </p:nvSpPr>
        <p:spPr>
          <a:xfrm>
            <a:off x="1908899" y="4397481"/>
            <a:ext cx="504619" cy="32763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6" name="Flussdiagramm: Magnetplattenspeicher 125"/>
          <p:cNvSpPr/>
          <p:nvPr/>
        </p:nvSpPr>
        <p:spPr>
          <a:xfrm>
            <a:off x="2061299" y="4549881"/>
            <a:ext cx="504619" cy="32763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Abgerundetes Rechteck 126"/>
          <p:cNvSpPr/>
          <p:nvPr/>
        </p:nvSpPr>
        <p:spPr>
          <a:xfrm flipH="1">
            <a:off x="4547927" y="2844497"/>
            <a:ext cx="1055551" cy="15170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5040938" y="4168866"/>
            <a:ext cx="66511" cy="665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45" name="Gerade Verbindung mit Pfeil 144"/>
          <p:cNvCxnSpPr>
            <a:endCxn id="127" idx="3"/>
          </p:cNvCxnSpPr>
          <p:nvPr/>
        </p:nvCxnSpPr>
        <p:spPr>
          <a:xfrm>
            <a:off x="4296645" y="3471121"/>
            <a:ext cx="251282" cy="1318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krümmter Verbinder 87"/>
          <p:cNvCxnSpPr>
            <a:stCxn id="253" idx="3"/>
            <a:endCxn id="142" idx="4"/>
          </p:cNvCxnSpPr>
          <p:nvPr/>
        </p:nvCxnSpPr>
        <p:spPr>
          <a:xfrm rot="5400000">
            <a:off x="3452692" y="3338864"/>
            <a:ext cx="488059" cy="2261605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feld 145"/>
          <p:cNvSpPr txBox="1"/>
          <p:nvPr/>
        </p:nvSpPr>
        <p:spPr>
          <a:xfrm>
            <a:off x="2731725" y="4905045"/>
            <a:ext cx="952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references</a:t>
            </a:r>
            <a:endParaRPr lang="de-DE" sz="1400" dirty="0"/>
          </a:p>
        </p:txBody>
      </p:sp>
      <p:sp>
        <p:nvSpPr>
          <p:cNvPr id="154" name="Rechteck 153"/>
          <p:cNvSpPr/>
          <p:nvPr/>
        </p:nvSpPr>
        <p:spPr>
          <a:xfrm>
            <a:off x="5708301" y="1495425"/>
            <a:ext cx="817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b="1" dirty="0"/>
              <a:t>Digital</a:t>
            </a:r>
            <a:br>
              <a:rPr lang="de-DE" sz="1200" b="1" dirty="0"/>
            </a:br>
            <a:r>
              <a:rPr lang="de-DE" sz="1200" b="1" dirty="0"/>
              <a:t>(</a:t>
            </a:r>
            <a:r>
              <a:rPr lang="de-DE" sz="1200" b="1" dirty="0" err="1"/>
              <a:t>Product</a:t>
            </a:r>
            <a:r>
              <a:rPr lang="de-DE" sz="1200" b="1" dirty="0"/>
              <a:t>) </a:t>
            </a:r>
            <a:br>
              <a:rPr lang="de-DE" sz="1200" b="1" dirty="0"/>
            </a:br>
            <a:r>
              <a:rPr lang="de-DE" sz="1200" b="1" dirty="0"/>
              <a:t>Brain</a:t>
            </a:r>
          </a:p>
        </p:txBody>
      </p:sp>
      <p:sp>
        <p:nvSpPr>
          <p:cNvPr id="174" name="Abgerundetes Rechteck 173"/>
          <p:cNvSpPr/>
          <p:nvPr/>
        </p:nvSpPr>
        <p:spPr>
          <a:xfrm>
            <a:off x="7890138" y="1771222"/>
            <a:ext cx="1014710" cy="2386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tx1"/>
                </a:solidFill>
              </a:rPr>
              <a:t>Sem. Net.</a:t>
            </a:r>
          </a:p>
        </p:txBody>
      </p:sp>
      <p:sp>
        <p:nvSpPr>
          <p:cNvPr id="175" name="Abgerundetes Rechteck 174"/>
          <p:cNvSpPr/>
          <p:nvPr/>
        </p:nvSpPr>
        <p:spPr>
          <a:xfrm>
            <a:off x="7894099" y="1508621"/>
            <a:ext cx="1014538" cy="2044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Inf. Eng.</a:t>
            </a:r>
          </a:p>
        </p:txBody>
      </p:sp>
      <p:sp>
        <p:nvSpPr>
          <p:cNvPr id="177" name="Rechteck 176"/>
          <p:cNvSpPr/>
          <p:nvPr/>
        </p:nvSpPr>
        <p:spPr>
          <a:xfrm>
            <a:off x="9741266" y="4339982"/>
            <a:ext cx="1003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b="1" dirty="0"/>
              <a:t>Digital Brain </a:t>
            </a:r>
            <a:br>
              <a:rPr lang="de-DE" sz="1200" b="1" dirty="0"/>
            </a:br>
            <a:r>
              <a:rPr lang="de-DE" sz="1200" b="1" dirty="0"/>
              <a:t>Solution</a:t>
            </a:r>
          </a:p>
        </p:txBody>
      </p:sp>
      <p:pic>
        <p:nvPicPr>
          <p:cNvPr id="90" name="Grafik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170" y="97810"/>
            <a:ext cx="537547" cy="464244"/>
          </a:xfrm>
          <a:prstGeom prst="rect">
            <a:avLst/>
          </a:prstGeom>
        </p:spPr>
      </p:pic>
      <p:sp>
        <p:nvSpPr>
          <p:cNvPr id="91" name="Textfeld 90"/>
          <p:cNvSpPr txBox="1"/>
          <p:nvPr/>
        </p:nvSpPr>
        <p:spPr>
          <a:xfrm>
            <a:off x="5258962" y="234570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DMA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Composer</a:t>
            </a:r>
          </a:p>
        </p:txBody>
      </p:sp>
      <p:sp>
        <p:nvSpPr>
          <p:cNvPr id="92" name="Textfeld 91"/>
          <p:cNvSpPr txBox="1"/>
          <p:nvPr/>
        </p:nvSpPr>
        <p:spPr>
          <a:xfrm>
            <a:off x="6467216" y="62900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compose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/>
              <a:t>DMA </a:t>
            </a:r>
            <a:r>
              <a:rPr lang="de-DE" sz="1400" dirty="0" err="1"/>
              <a:t>tuple</a:t>
            </a:r>
            <a:endParaRPr lang="de-DE" sz="1400" dirty="0"/>
          </a:p>
        </p:txBody>
      </p:sp>
      <p:cxnSp>
        <p:nvCxnSpPr>
          <p:cNvPr id="96" name="Gerade Verbindung mit Pfeil 95"/>
          <p:cNvCxnSpPr/>
          <p:nvPr/>
        </p:nvCxnSpPr>
        <p:spPr>
          <a:xfrm>
            <a:off x="6428873" y="340353"/>
            <a:ext cx="0" cy="407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Abgerundetes Rechteck 96"/>
          <p:cNvSpPr/>
          <p:nvPr/>
        </p:nvSpPr>
        <p:spPr>
          <a:xfrm flipH="1">
            <a:off x="801243" y="1341878"/>
            <a:ext cx="870637" cy="1414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-ring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8" name="Gruppieren 97"/>
          <p:cNvGrpSpPr/>
          <p:nvPr/>
        </p:nvGrpSpPr>
        <p:grpSpPr>
          <a:xfrm>
            <a:off x="25135" y="1411695"/>
            <a:ext cx="843501" cy="1244511"/>
            <a:chOff x="540635" y="2656497"/>
            <a:chExt cx="843501" cy="1244511"/>
          </a:xfrm>
        </p:grpSpPr>
        <p:pic>
          <p:nvPicPr>
            <p:cNvPr id="99" name="Grafik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00" name="Textfeld 99"/>
            <p:cNvSpPr txBox="1"/>
            <p:nvPr/>
          </p:nvSpPr>
          <p:spPr>
            <a:xfrm>
              <a:off x="540635" y="3254677"/>
              <a:ext cx="843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Expert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7" name="Gerade Verbindung mit Pfeil 106"/>
          <p:cNvCxnSpPr>
            <a:stCxn id="97" idx="2"/>
          </p:cNvCxnSpPr>
          <p:nvPr/>
        </p:nvCxnSpPr>
        <p:spPr>
          <a:xfrm flipH="1">
            <a:off x="1222566" y="2756696"/>
            <a:ext cx="13996" cy="152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feld 118"/>
          <p:cNvSpPr txBox="1"/>
          <p:nvPr/>
        </p:nvSpPr>
        <p:spPr>
          <a:xfrm>
            <a:off x="126587" y="2956306"/>
            <a:ext cx="11228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/>
              <a:t>„</a:t>
            </a:r>
            <a:r>
              <a:rPr lang="de-DE" sz="1400" dirty="0" err="1"/>
              <a:t>create</a:t>
            </a:r>
            <a:r>
              <a:rPr lang="de-DE" sz="1400" dirty="0"/>
              <a:t>“</a:t>
            </a:r>
          </a:p>
          <a:p>
            <a:pPr algn="r"/>
            <a:r>
              <a:rPr lang="de-DE" sz="1400" dirty="0"/>
              <a:t>Asset:</a:t>
            </a:r>
          </a:p>
          <a:p>
            <a:pPr algn="r"/>
            <a:r>
              <a:rPr lang="de-DE" sz="1400" dirty="0"/>
              <a:t>Data</a:t>
            </a:r>
          </a:p>
          <a:p>
            <a:pPr algn="r"/>
            <a:r>
              <a:rPr lang="de-DE" sz="1400" dirty="0"/>
              <a:t>Model</a:t>
            </a:r>
          </a:p>
          <a:p>
            <a:pPr algn="r"/>
            <a:r>
              <a:rPr lang="de-DE" sz="1400" dirty="0" err="1"/>
              <a:t>Microservice</a:t>
            </a:r>
            <a:endParaRPr lang="de-DE" sz="1400" dirty="0"/>
          </a:p>
        </p:txBody>
      </p:sp>
      <p:sp>
        <p:nvSpPr>
          <p:cNvPr id="120" name="Ellipse 119"/>
          <p:cNvSpPr/>
          <p:nvPr/>
        </p:nvSpPr>
        <p:spPr>
          <a:xfrm>
            <a:off x="1098237" y="5526795"/>
            <a:ext cx="287687" cy="2876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Ellipse 134"/>
          <p:cNvSpPr/>
          <p:nvPr/>
        </p:nvSpPr>
        <p:spPr>
          <a:xfrm>
            <a:off x="1079618" y="4944623"/>
            <a:ext cx="287687" cy="28768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Flussdiagramm: Magnetplattenspeicher 136"/>
          <p:cNvSpPr/>
          <p:nvPr/>
        </p:nvSpPr>
        <p:spPr>
          <a:xfrm>
            <a:off x="1908899" y="5486852"/>
            <a:ext cx="504619" cy="32763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Flussdiagramm: Magnetplattenspeicher 137"/>
          <p:cNvSpPr/>
          <p:nvPr/>
        </p:nvSpPr>
        <p:spPr>
          <a:xfrm>
            <a:off x="2061299" y="5639252"/>
            <a:ext cx="504619" cy="32763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Flussdiagramm: Magnetplattenspeicher 138"/>
          <p:cNvSpPr/>
          <p:nvPr/>
        </p:nvSpPr>
        <p:spPr>
          <a:xfrm>
            <a:off x="1907993" y="4927660"/>
            <a:ext cx="504619" cy="327630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Flussdiagramm: Magnetplattenspeicher 139"/>
          <p:cNvSpPr/>
          <p:nvPr/>
        </p:nvSpPr>
        <p:spPr>
          <a:xfrm>
            <a:off x="2060393" y="5080060"/>
            <a:ext cx="504619" cy="327630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Flussdiagramm: Magnetplattenspeicher 140"/>
          <p:cNvSpPr/>
          <p:nvPr/>
        </p:nvSpPr>
        <p:spPr>
          <a:xfrm>
            <a:off x="1908899" y="4397481"/>
            <a:ext cx="504619" cy="32763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Flussdiagramm: Magnetplattenspeicher 141"/>
          <p:cNvSpPr/>
          <p:nvPr/>
        </p:nvSpPr>
        <p:spPr>
          <a:xfrm>
            <a:off x="2061299" y="4549881"/>
            <a:ext cx="504619" cy="32763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3" name="Gruppieren 142"/>
          <p:cNvGrpSpPr/>
          <p:nvPr/>
        </p:nvGrpSpPr>
        <p:grpSpPr>
          <a:xfrm>
            <a:off x="1693919" y="2104496"/>
            <a:ext cx="1075936" cy="1244511"/>
            <a:chOff x="490173" y="2656497"/>
            <a:chExt cx="1075936" cy="1244511"/>
          </a:xfrm>
        </p:grpSpPr>
        <p:pic>
          <p:nvPicPr>
            <p:cNvPr id="144" name="Grafik 1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63" name="Textfeld 162"/>
            <p:cNvSpPr txBox="1"/>
            <p:nvPr/>
          </p:nvSpPr>
          <p:spPr>
            <a:xfrm>
              <a:off x="490173" y="3254677"/>
              <a:ext cx="1075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Db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Asset </a:t>
              </a:r>
              <a:b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</a:t>
              </a:r>
            </a:p>
          </p:txBody>
        </p:sp>
      </p:grpSp>
      <p:cxnSp>
        <p:nvCxnSpPr>
          <p:cNvPr id="165" name="Gerade Verbindung mit Pfeil 164"/>
          <p:cNvCxnSpPr>
            <a:stCxn id="163" idx="2"/>
          </p:cNvCxnSpPr>
          <p:nvPr/>
        </p:nvCxnSpPr>
        <p:spPr>
          <a:xfrm flipH="1">
            <a:off x="1687611" y="3349007"/>
            <a:ext cx="544276" cy="1003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mit Pfeil 165"/>
          <p:cNvCxnSpPr/>
          <p:nvPr/>
        </p:nvCxnSpPr>
        <p:spPr>
          <a:xfrm>
            <a:off x="1460524" y="5087913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/>
          <p:cNvCxnSpPr/>
          <p:nvPr/>
        </p:nvCxnSpPr>
        <p:spPr>
          <a:xfrm>
            <a:off x="1468939" y="5665073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Gerade Verbindung mit Pfeil 177"/>
          <p:cNvCxnSpPr/>
          <p:nvPr/>
        </p:nvCxnSpPr>
        <p:spPr>
          <a:xfrm>
            <a:off x="1460524" y="4567399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feld 178"/>
          <p:cNvSpPr txBox="1"/>
          <p:nvPr/>
        </p:nvSpPr>
        <p:spPr>
          <a:xfrm>
            <a:off x="2649224" y="2896803"/>
            <a:ext cx="9711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publish</a:t>
            </a:r>
            <a:r>
              <a:rPr lang="de-DE" sz="1400" dirty="0"/>
              <a:t> </a:t>
            </a:r>
          </a:p>
          <a:p>
            <a:r>
              <a:rPr lang="de-DE" sz="1400" dirty="0"/>
              <a:t>Asset </a:t>
            </a:r>
            <a:br>
              <a:rPr lang="de-DE" sz="1400" dirty="0"/>
            </a:br>
            <a:r>
              <a:rPr lang="de-DE" sz="1400" dirty="0"/>
              <a:t>(</a:t>
            </a:r>
            <a:r>
              <a:rPr lang="de-DE" sz="1400" dirty="0" err="1"/>
              <a:t>provide</a:t>
            </a:r>
            <a:r>
              <a:rPr lang="de-DE" sz="1400" dirty="0"/>
              <a:t> </a:t>
            </a:r>
          </a:p>
          <a:p>
            <a:r>
              <a:rPr lang="de-DE" sz="1400" dirty="0" err="1"/>
              <a:t>metadata</a:t>
            </a:r>
            <a:r>
              <a:rPr lang="de-DE" sz="1400" dirty="0"/>
              <a:t>, </a:t>
            </a:r>
          </a:p>
          <a:p>
            <a:r>
              <a:rPr lang="de-DE" sz="1400" dirty="0" err="1"/>
              <a:t>reference</a:t>
            </a:r>
            <a:r>
              <a:rPr lang="de-DE" sz="1400" dirty="0"/>
              <a:t> </a:t>
            </a:r>
          </a:p>
          <a:p>
            <a:r>
              <a:rPr lang="de-DE" sz="1400" dirty="0"/>
              <a:t>Asset)</a:t>
            </a:r>
          </a:p>
        </p:txBody>
      </p:sp>
      <p:cxnSp>
        <p:nvCxnSpPr>
          <p:cNvPr id="180" name="Gerade Verbindung mit Pfeil 179"/>
          <p:cNvCxnSpPr/>
          <p:nvPr/>
        </p:nvCxnSpPr>
        <p:spPr>
          <a:xfrm>
            <a:off x="2719392" y="2906099"/>
            <a:ext cx="7788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feld 181"/>
          <p:cNvSpPr txBox="1"/>
          <p:nvPr/>
        </p:nvSpPr>
        <p:spPr>
          <a:xfrm>
            <a:off x="1351586" y="3237103"/>
            <a:ext cx="14658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containerize</a:t>
            </a:r>
            <a:r>
              <a:rPr lang="de-DE" sz="1400" dirty="0"/>
              <a:t> </a:t>
            </a:r>
            <a:r>
              <a:rPr lang="de-DE" sz="1400" dirty="0" err="1"/>
              <a:t>Microservice</a:t>
            </a:r>
            <a:r>
              <a:rPr lang="de-DE" sz="1400" dirty="0"/>
              <a:t>, „</a:t>
            </a:r>
            <a:r>
              <a:rPr lang="de-DE" sz="1400" dirty="0" err="1"/>
              <a:t>upload</a:t>
            </a:r>
            <a:r>
              <a:rPr lang="de-DE" sz="1400" dirty="0"/>
              <a:t>“ Asset </a:t>
            </a:r>
            <a:br>
              <a:rPr lang="de-DE" sz="1400" dirty="0"/>
            </a:b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repository</a:t>
            </a:r>
            <a:br>
              <a:rPr lang="de-DE" sz="1400" dirty="0"/>
            </a:br>
            <a:endParaRPr lang="de-DE" sz="1400" dirty="0"/>
          </a:p>
        </p:txBody>
      </p:sp>
      <p:sp>
        <p:nvSpPr>
          <p:cNvPr id="185" name="Rechteck 184"/>
          <p:cNvSpPr/>
          <p:nvPr/>
        </p:nvSpPr>
        <p:spPr>
          <a:xfrm>
            <a:off x="2339152" y="1746165"/>
            <a:ext cx="1034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Rechteck 187"/>
          <p:cNvSpPr/>
          <p:nvPr/>
        </p:nvSpPr>
        <p:spPr>
          <a:xfrm>
            <a:off x="2360972" y="1394545"/>
            <a:ext cx="122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 Pair</a:t>
            </a:r>
          </a:p>
        </p:txBody>
      </p:sp>
      <p:sp>
        <p:nvSpPr>
          <p:cNvPr id="189" name="Rechteck 188"/>
          <p:cNvSpPr/>
          <p:nvPr/>
        </p:nvSpPr>
        <p:spPr>
          <a:xfrm>
            <a:off x="7418923" y="5617034"/>
            <a:ext cx="60747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190" name="Pfeil nach links und rechts 189"/>
          <p:cNvSpPr/>
          <p:nvPr/>
        </p:nvSpPr>
        <p:spPr>
          <a:xfrm>
            <a:off x="9344747" y="3023769"/>
            <a:ext cx="568535" cy="32523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lussdiagramm: Magnetplattenspeicher 190"/>
          <p:cNvSpPr/>
          <p:nvPr/>
        </p:nvSpPr>
        <p:spPr>
          <a:xfrm>
            <a:off x="8415292" y="2086488"/>
            <a:ext cx="586995" cy="724304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2" name="Flussdiagramm: Magnetplattenspeicher 191"/>
          <p:cNvSpPr/>
          <p:nvPr/>
        </p:nvSpPr>
        <p:spPr>
          <a:xfrm>
            <a:off x="4689444" y="3573095"/>
            <a:ext cx="788935" cy="746205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4622197" y="2882392"/>
            <a:ext cx="916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err="1"/>
              <a:t>Db</a:t>
            </a:r>
            <a:r>
              <a:rPr lang="de-DE" sz="1400" dirty="0"/>
              <a:t> Asset </a:t>
            </a:r>
            <a:r>
              <a:rPr lang="de-DE" sz="1400" dirty="0" err="1"/>
              <a:t>Metadata</a:t>
            </a:r>
            <a:r>
              <a:rPr lang="de-DE" sz="1400" dirty="0"/>
              <a:t> Registry</a:t>
            </a:r>
          </a:p>
        </p:txBody>
      </p:sp>
      <p:sp>
        <p:nvSpPr>
          <p:cNvPr id="195" name="Rechteck 194"/>
          <p:cNvSpPr/>
          <p:nvPr/>
        </p:nvSpPr>
        <p:spPr>
          <a:xfrm>
            <a:off x="5366753" y="4811522"/>
            <a:ext cx="1481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deployment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execution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7" name="Pfeil nach oben 196"/>
          <p:cNvSpPr/>
          <p:nvPr/>
        </p:nvSpPr>
        <p:spPr>
          <a:xfrm rot="10800000" flipH="1">
            <a:off x="6019495" y="4829978"/>
            <a:ext cx="1303190" cy="45791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Abgerundetes Rechteck 198"/>
          <p:cNvSpPr/>
          <p:nvPr/>
        </p:nvSpPr>
        <p:spPr>
          <a:xfrm flipH="1">
            <a:off x="5910528" y="1012040"/>
            <a:ext cx="1010891" cy="2151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DPB UI</a:t>
            </a:r>
          </a:p>
        </p:txBody>
      </p:sp>
      <p:sp>
        <p:nvSpPr>
          <p:cNvPr id="201" name="Abgerundetes Rechteck 200"/>
          <p:cNvSpPr/>
          <p:nvPr/>
        </p:nvSpPr>
        <p:spPr>
          <a:xfrm flipH="1">
            <a:off x="7140875" y="1001294"/>
            <a:ext cx="1630907" cy="2466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DMA LC Manager</a:t>
            </a:r>
          </a:p>
        </p:txBody>
      </p:sp>
      <p:sp>
        <p:nvSpPr>
          <p:cNvPr id="203" name="Textfeld 202"/>
          <p:cNvSpPr txBox="1"/>
          <p:nvPr/>
        </p:nvSpPr>
        <p:spPr>
          <a:xfrm>
            <a:off x="7942369" y="234570"/>
            <a:ext cx="1098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DPB/</a:t>
            </a:r>
            <a:br>
              <a:rPr kumimoji="0" lang="de-DE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Analyst</a:t>
            </a:r>
          </a:p>
        </p:txBody>
      </p:sp>
      <p:sp>
        <p:nvSpPr>
          <p:cNvPr id="204" name="Textfeld 203"/>
          <p:cNvSpPr txBox="1"/>
          <p:nvPr/>
        </p:nvSpPr>
        <p:spPr>
          <a:xfrm>
            <a:off x="8120076" y="-16410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4" name="Gruppieren 93"/>
          <p:cNvGrpSpPr/>
          <p:nvPr/>
        </p:nvGrpSpPr>
        <p:grpSpPr>
          <a:xfrm>
            <a:off x="7412828" y="3539245"/>
            <a:ext cx="1759423" cy="576938"/>
            <a:chOff x="7411466" y="3243970"/>
            <a:chExt cx="1760705" cy="576938"/>
          </a:xfrm>
        </p:grpSpPr>
        <p:sp>
          <p:nvSpPr>
            <p:cNvPr id="211" name="Flussdiagramm: Alternativer Prozess 210"/>
            <p:cNvSpPr/>
            <p:nvPr/>
          </p:nvSpPr>
          <p:spPr>
            <a:xfrm>
              <a:off x="7411466" y="3243970"/>
              <a:ext cx="1760705" cy="57693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Flussdiagramm: Lochstreifen 206"/>
            <p:cNvSpPr/>
            <p:nvPr/>
          </p:nvSpPr>
          <p:spPr>
            <a:xfrm rot="5400000">
              <a:off x="8198579" y="2804836"/>
              <a:ext cx="175373" cy="1714188"/>
            </a:xfrm>
            <a:prstGeom prst="flowChartPunchedTap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Textfeld 207"/>
            <p:cNvSpPr txBox="1"/>
            <p:nvPr/>
          </p:nvSpPr>
          <p:spPr>
            <a:xfrm>
              <a:off x="7706779" y="3527497"/>
              <a:ext cx="11660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</a:rPr>
                <a:t>Message </a:t>
              </a:r>
              <a:r>
                <a:rPr lang="de-DE" sz="1200" dirty="0" err="1">
                  <a:solidFill>
                    <a:schemeClr val="bg1"/>
                  </a:solidFill>
                </a:rPr>
                <a:t>queue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7578735" y="3254072"/>
              <a:ext cx="14406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/>
                <a:t>Message </a:t>
              </a:r>
              <a:r>
                <a:rPr lang="de-DE" sz="1400" dirty="0" err="1"/>
                <a:t>handler</a:t>
              </a:r>
              <a:endParaRPr lang="de-DE" sz="1400" dirty="0"/>
            </a:p>
          </p:txBody>
        </p:sp>
      </p:grpSp>
      <p:sp>
        <p:nvSpPr>
          <p:cNvPr id="229" name="Abgerundetes Rechteck 228"/>
          <p:cNvSpPr/>
          <p:nvPr/>
        </p:nvSpPr>
        <p:spPr>
          <a:xfrm>
            <a:off x="3498246" y="5335972"/>
            <a:ext cx="7477657" cy="83550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3" name="Abgerundetes Rechteck 222"/>
          <p:cNvSpPr/>
          <p:nvPr/>
        </p:nvSpPr>
        <p:spPr>
          <a:xfrm>
            <a:off x="8793455" y="5392160"/>
            <a:ext cx="2106248" cy="711981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" name="Abgerundetes Rechteck 224"/>
          <p:cNvSpPr/>
          <p:nvPr/>
        </p:nvSpPr>
        <p:spPr>
          <a:xfrm>
            <a:off x="9284428" y="5778174"/>
            <a:ext cx="702407" cy="24948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Cloud</a:t>
            </a:r>
          </a:p>
        </p:txBody>
      </p:sp>
      <p:sp>
        <p:nvSpPr>
          <p:cNvPr id="227" name="Abgerundetes Rechteck 226"/>
          <p:cNvSpPr/>
          <p:nvPr/>
        </p:nvSpPr>
        <p:spPr>
          <a:xfrm>
            <a:off x="10122100" y="5778174"/>
            <a:ext cx="702407" cy="24948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228" name="Rechteck 227"/>
          <p:cNvSpPr/>
          <p:nvPr/>
        </p:nvSpPr>
        <p:spPr>
          <a:xfrm>
            <a:off x="8742654" y="5429284"/>
            <a:ext cx="2219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Abgerundetes Rechteck 229"/>
          <p:cNvSpPr/>
          <p:nvPr/>
        </p:nvSpPr>
        <p:spPr>
          <a:xfrm>
            <a:off x="3620387" y="5393095"/>
            <a:ext cx="4322087" cy="711981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3" name="Rechteck 182"/>
          <p:cNvSpPr/>
          <p:nvPr/>
        </p:nvSpPr>
        <p:spPr>
          <a:xfrm>
            <a:off x="5307774" y="6399589"/>
            <a:ext cx="122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222" name="Rechteck 221"/>
          <p:cNvSpPr/>
          <p:nvPr/>
        </p:nvSpPr>
        <p:spPr>
          <a:xfrm>
            <a:off x="4283417" y="5782125"/>
            <a:ext cx="6074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231" name="Rechteck 230"/>
          <p:cNvSpPr/>
          <p:nvPr/>
        </p:nvSpPr>
        <p:spPr>
          <a:xfrm>
            <a:off x="3682907" y="5399694"/>
            <a:ext cx="1313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Abgerundetes Rechteck 234"/>
          <p:cNvSpPr/>
          <p:nvPr/>
        </p:nvSpPr>
        <p:spPr>
          <a:xfrm>
            <a:off x="5132802" y="5779837"/>
            <a:ext cx="2650832" cy="26871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IP </a:t>
            </a:r>
            <a:r>
              <a:rPr lang="de-DE" sz="1400" dirty="0" err="1">
                <a:solidFill>
                  <a:schemeClr val="tx1"/>
                </a:solidFill>
              </a:rPr>
              <a:t>Instances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32" name="Abgerundetes Rechteck 231"/>
          <p:cNvSpPr/>
          <p:nvPr/>
        </p:nvSpPr>
        <p:spPr>
          <a:xfrm>
            <a:off x="4980402" y="5561581"/>
            <a:ext cx="1634400" cy="24948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Local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compute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res</a:t>
            </a:r>
            <a:r>
              <a:rPr lang="de-D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6" name="Abgerundetes Rechteck 235"/>
          <p:cNvSpPr/>
          <p:nvPr/>
        </p:nvSpPr>
        <p:spPr>
          <a:xfrm>
            <a:off x="6840056" y="5799975"/>
            <a:ext cx="900000" cy="20817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Sensors</a:t>
            </a:r>
          </a:p>
        </p:txBody>
      </p:sp>
      <p:sp>
        <p:nvSpPr>
          <p:cNvPr id="234" name="Abgerundetes Rechteck 233"/>
          <p:cNvSpPr/>
          <p:nvPr/>
        </p:nvSpPr>
        <p:spPr>
          <a:xfrm>
            <a:off x="6687656" y="5573797"/>
            <a:ext cx="900000" cy="24948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Edge </a:t>
            </a:r>
            <a:r>
              <a:rPr lang="de-DE" sz="1400" dirty="0" err="1">
                <a:solidFill>
                  <a:schemeClr val="tx1"/>
                </a:solidFill>
              </a:rPr>
              <a:t>dev</a:t>
            </a:r>
            <a:r>
              <a:rPr lang="de-D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7" name="Pfeil nach oben 236"/>
          <p:cNvSpPr/>
          <p:nvPr/>
        </p:nvSpPr>
        <p:spPr>
          <a:xfrm rot="5400000" flipH="1">
            <a:off x="8226980" y="5714412"/>
            <a:ext cx="286786" cy="45791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Rechteck 238"/>
          <p:cNvSpPr/>
          <p:nvPr/>
        </p:nvSpPr>
        <p:spPr>
          <a:xfrm>
            <a:off x="8049703" y="5461912"/>
            <a:ext cx="62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253" name="Ellipse 252"/>
          <p:cNvSpPr/>
          <p:nvPr/>
        </p:nvSpPr>
        <p:spPr>
          <a:xfrm>
            <a:off x="4817783" y="4168866"/>
            <a:ext cx="66511" cy="6651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Ellipse 253"/>
          <p:cNvSpPr/>
          <p:nvPr/>
        </p:nvSpPr>
        <p:spPr>
          <a:xfrm>
            <a:off x="5271715" y="4168866"/>
            <a:ext cx="66511" cy="665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7" name="Gekrümmter Verbinder 256"/>
          <p:cNvCxnSpPr>
            <a:stCxn id="132" idx="3"/>
            <a:endCxn id="140" idx="4"/>
          </p:cNvCxnSpPr>
          <p:nvPr/>
        </p:nvCxnSpPr>
        <p:spPr>
          <a:xfrm rot="5400000">
            <a:off x="3298726" y="3491923"/>
            <a:ext cx="1018238" cy="248566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Gekrümmter Verbinder 263"/>
          <p:cNvCxnSpPr>
            <a:stCxn id="254" idx="5"/>
            <a:endCxn id="437" idx="0"/>
          </p:cNvCxnSpPr>
          <p:nvPr/>
        </p:nvCxnSpPr>
        <p:spPr>
          <a:xfrm rot="5400000">
            <a:off x="4192924" y="4719477"/>
            <a:ext cx="1629403" cy="641722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Ellipse 267"/>
          <p:cNvSpPr/>
          <p:nvPr/>
        </p:nvSpPr>
        <p:spPr>
          <a:xfrm>
            <a:off x="159198" y="6419825"/>
            <a:ext cx="241257" cy="2412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9" name="Ellipse 268"/>
          <p:cNvSpPr/>
          <p:nvPr/>
        </p:nvSpPr>
        <p:spPr>
          <a:xfrm>
            <a:off x="1872517" y="6410005"/>
            <a:ext cx="241257" cy="24125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0" name="Ellipse 269"/>
          <p:cNvSpPr/>
          <p:nvPr/>
        </p:nvSpPr>
        <p:spPr>
          <a:xfrm>
            <a:off x="3196985" y="6419824"/>
            <a:ext cx="241257" cy="2412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2" name="Abgerundetes Rechteck 271"/>
          <p:cNvSpPr/>
          <p:nvPr/>
        </p:nvSpPr>
        <p:spPr>
          <a:xfrm>
            <a:off x="5084088" y="6417854"/>
            <a:ext cx="242772" cy="2427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3" name="Ellipse 272"/>
          <p:cNvSpPr/>
          <p:nvPr/>
        </p:nvSpPr>
        <p:spPr>
          <a:xfrm>
            <a:off x="1083550" y="4421882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4" name="Abgerundetes Rechteck 273"/>
          <p:cNvSpPr/>
          <p:nvPr/>
        </p:nvSpPr>
        <p:spPr>
          <a:xfrm>
            <a:off x="2052277" y="1771222"/>
            <a:ext cx="242772" cy="2427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6" name="Gruppieren 85"/>
          <p:cNvGrpSpPr/>
          <p:nvPr/>
        </p:nvGrpSpPr>
        <p:grpSpPr>
          <a:xfrm>
            <a:off x="1990945" y="1400925"/>
            <a:ext cx="365437" cy="242772"/>
            <a:chOff x="1990945" y="1435370"/>
            <a:chExt cx="365437" cy="242772"/>
          </a:xfrm>
        </p:grpSpPr>
        <p:sp>
          <p:nvSpPr>
            <p:cNvPr id="275" name="Abgerundetes Rechteck 274"/>
            <p:cNvSpPr/>
            <p:nvPr/>
          </p:nvSpPr>
          <p:spPr>
            <a:xfrm>
              <a:off x="2113610" y="1435370"/>
              <a:ext cx="242772" cy="24277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Ellipse 287"/>
            <p:cNvSpPr/>
            <p:nvPr/>
          </p:nvSpPr>
          <p:spPr>
            <a:xfrm>
              <a:off x="1990945" y="1438427"/>
              <a:ext cx="239715" cy="239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94" name="Abgerundetes Rechteck 293"/>
          <p:cNvSpPr/>
          <p:nvPr/>
        </p:nvSpPr>
        <p:spPr>
          <a:xfrm>
            <a:off x="4790354" y="3946893"/>
            <a:ext cx="126284" cy="12628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5" name="Abgerundetes Rechteck 294"/>
          <p:cNvSpPr/>
          <p:nvPr/>
        </p:nvSpPr>
        <p:spPr>
          <a:xfrm>
            <a:off x="5245051" y="3876737"/>
            <a:ext cx="126284" cy="1262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6" name="Ellipse 295"/>
          <p:cNvSpPr/>
          <p:nvPr/>
        </p:nvSpPr>
        <p:spPr>
          <a:xfrm>
            <a:off x="5175085" y="3875425"/>
            <a:ext cx="127596" cy="1275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1" name="Gleichschenkliges Dreieck 300"/>
          <p:cNvSpPr/>
          <p:nvPr/>
        </p:nvSpPr>
        <p:spPr>
          <a:xfrm>
            <a:off x="2052277" y="1064115"/>
            <a:ext cx="242772" cy="209286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2" name="Rechteck 301"/>
          <p:cNvSpPr/>
          <p:nvPr/>
        </p:nvSpPr>
        <p:spPr>
          <a:xfrm>
            <a:off x="2354714" y="1035460"/>
            <a:ext cx="1034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Family</a:t>
            </a:r>
          </a:p>
        </p:txBody>
      </p:sp>
      <p:sp>
        <p:nvSpPr>
          <p:cNvPr id="306" name="Rechteck 305"/>
          <p:cNvSpPr/>
          <p:nvPr/>
        </p:nvSpPr>
        <p:spPr>
          <a:xfrm>
            <a:off x="6490933" y="1431795"/>
            <a:ext cx="1269810" cy="692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3" name="Gleichschenkliges Dreieck 302"/>
          <p:cNvSpPr/>
          <p:nvPr/>
        </p:nvSpPr>
        <p:spPr>
          <a:xfrm>
            <a:off x="5011383" y="3594874"/>
            <a:ext cx="150787" cy="129989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7" name="Gruppieren 306"/>
          <p:cNvGrpSpPr/>
          <p:nvPr/>
        </p:nvGrpSpPr>
        <p:grpSpPr>
          <a:xfrm>
            <a:off x="6504627" y="1489845"/>
            <a:ext cx="1501664" cy="693000"/>
            <a:chOff x="7295202" y="1489845"/>
            <a:chExt cx="1501664" cy="693000"/>
          </a:xfrm>
        </p:grpSpPr>
        <p:sp>
          <p:nvSpPr>
            <p:cNvPr id="305" name="Rechteck 304"/>
            <p:cNvSpPr/>
            <p:nvPr/>
          </p:nvSpPr>
          <p:spPr>
            <a:xfrm>
              <a:off x="7340182" y="1489985"/>
              <a:ext cx="1272012" cy="692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7295202" y="1489845"/>
              <a:ext cx="1501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IP Instance</a:t>
              </a:r>
            </a:p>
          </p:txBody>
        </p:sp>
      </p:grpSp>
      <p:pic>
        <p:nvPicPr>
          <p:cNvPr id="308" name="Grafik 3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874" y="35087"/>
            <a:ext cx="537547" cy="464244"/>
          </a:xfrm>
          <a:prstGeom prst="rect">
            <a:avLst/>
          </a:prstGeom>
        </p:spPr>
      </p:pic>
      <p:sp>
        <p:nvSpPr>
          <p:cNvPr id="321" name="Rechteck 320"/>
          <p:cNvSpPr/>
          <p:nvPr/>
        </p:nvSpPr>
        <p:spPr>
          <a:xfrm>
            <a:off x="6714383" y="1698174"/>
            <a:ext cx="381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DT</a:t>
            </a:r>
          </a:p>
        </p:txBody>
      </p:sp>
      <p:sp>
        <p:nvSpPr>
          <p:cNvPr id="329" name="Rechteck 328"/>
          <p:cNvSpPr/>
          <p:nvPr/>
        </p:nvSpPr>
        <p:spPr>
          <a:xfrm>
            <a:off x="3282" y="5550882"/>
            <a:ext cx="14572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330" name="Rechteck 329"/>
          <p:cNvSpPr/>
          <p:nvPr/>
        </p:nvSpPr>
        <p:spPr>
          <a:xfrm>
            <a:off x="3282" y="4945616"/>
            <a:ext cx="947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odel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(s)</a:t>
            </a:r>
          </a:p>
        </p:txBody>
      </p:sp>
      <p:sp>
        <p:nvSpPr>
          <p:cNvPr id="331" name="Rechteck 330"/>
          <p:cNvSpPr/>
          <p:nvPr/>
        </p:nvSpPr>
        <p:spPr>
          <a:xfrm>
            <a:off x="3282" y="4446505"/>
            <a:ext cx="1456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Microservice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cxnSp>
        <p:nvCxnSpPr>
          <p:cNvPr id="332" name="Gekrümmter Verbinder 331"/>
          <p:cNvCxnSpPr>
            <a:stCxn id="294" idx="1"/>
            <a:endCxn id="253" idx="2"/>
          </p:cNvCxnSpPr>
          <p:nvPr/>
        </p:nvCxnSpPr>
        <p:spPr>
          <a:xfrm rot="10800000" flipH="1" flipV="1">
            <a:off x="4790353" y="4010034"/>
            <a:ext cx="27429" cy="192087"/>
          </a:xfrm>
          <a:prstGeom prst="curvedConnector3">
            <a:avLst>
              <a:gd name="adj1" fmla="val -677156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Gekrümmter Verbinder 334"/>
          <p:cNvCxnSpPr>
            <a:stCxn id="294" idx="3"/>
            <a:endCxn id="253" idx="6"/>
          </p:cNvCxnSpPr>
          <p:nvPr/>
        </p:nvCxnSpPr>
        <p:spPr>
          <a:xfrm flipH="1">
            <a:off x="4884294" y="4010035"/>
            <a:ext cx="32344" cy="192087"/>
          </a:xfrm>
          <a:prstGeom prst="curvedConnector3">
            <a:avLst>
              <a:gd name="adj1" fmla="val -294490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Gekrümmter Verbinder 339"/>
          <p:cNvCxnSpPr>
            <a:stCxn id="295" idx="0"/>
            <a:endCxn id="294" idx="0"/>
          </p:cNvCxnSpPr>
          <p:nvPr/>
        </p:nvCxnSpPr>
        <p:spPr>
          <a:xfrm rot="16200000" flipH="1" flipV="1">
            <a:off x="5045767" y="3684466"/>
            <a:ext cx="70156" cy="454697"/>
          </a:xfrm>
          <a:prstGeom prst="curvedConnector3">
            <a:avLst>
              <a:gd name="adj1" fmla="val -168956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Gekrümmter Verbinder 343"/>
          <p:cNvCxnSpPr>
            <a:stCxn id="296" idx="2"/>
            <a:endCxn id="132" idx="7"/>
          </p:cNvCxnSpPr>
          <p:nvPr/>
        </p:nvCxnSpPr>
        <p:spPr>
          <a:xfrm rot="10800000" flipV="1">
            <a:off x="5097709" y="3939222"/>
            <a:ext cx="77376" cy="23938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uppieren 94"/>
          <p:cNvGrpSpPr/>
          <p:nvPr/>
        </p:nvGrpSpPr>
        <p:grpSpPr>
          <a:xfrm>
            <a:off x="6743427" y="595928"/>
            <a:ext cx="386093" cy="129785"/>
            <a:chOff x="6743427" y="595928"/>
            <a:chExt cx="386093" cy="129785"/>
          </a:xfrm>
        </p:grpSpPr>
        <p:sp>
          <p:nvSpPr>
            <p:cNvPr id="415" name="Abgerundetes Rechteck 414"/>
            <p:cNvSpPr/>
            <p:nvPr/>
          </p:nvSpPr>
          <p:spPr>
            <a:xfrm>
              <a:off x="7003236" y="597240"/>
              <a:ext cx="126284" cy="12628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6" name="Ellipse 415"/>
            <p:cNvSpPr/>
            <p:nvPr/>
          </p:nvSpPr>
          <p:spPr>
            <a:xfrm>
              <a:off x="6933270" y="595928"/>
              <a:ext cx="127596" cy="12759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7" name="Ellipse 416"/>
            <p:cNvSpPr/>
            <p:nvPr/>
          </p:nvSpPr>
          <p:spPr>
            <a:xfrm>
              <a:off x="6743427" y="597240"/>
              <a:ext cx="128473" cy="1284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2" name="Gruppieren 201"/>
          <p:cNvGrpSpPr/>
          <p:nvPr/>
        </p:nvGrpSpPr>
        <p:grpSpPr>
          <a:xfrm>
            <a:off x="7985607" y="2256954"/>
            <a:ext cx="317616" cy="1254187"/>
            <a:chOff x="8309457" y="2256954"/>
            <a:chExt cx="317616" cy="1254187"/>
          </a:xfrm>
        </p:grpSpPr>
        <p:sp>
          <p:nvSpPr>
            <p:cNvPr id="421" name="Pfeil nach oben 420"/>
            <p:cNvSpPr/>
            <p:nvPr/>
          </p:nvSpPr>
          <p:spPr>
            <a:xfrm flipH="1">
              <a:off x="8309457" y="2256954"/>
              <a:ext cx="317616" cy="1254187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2" name="Rechteck 421"/>
            <p:cNvSpPr/>
            <p:nvPr/>
          </p:nvSpPr>
          <p:spPr>
            <a:xfrm rot="16200000">
              <a:off x="8139213" y="2735862"/>
              <a:ext cx="64858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 err="1">
                  <a:solidFill>
                    <a:prstClr val="black"/>
                  </a:solidFill>
                  <a:latin typeface="Calibri" panose="020F0502020204030204"/>
                </a:rPr>
                <a:t>Activity</a:t>
              </a:r>
              <a:endParaRPr lang="de-DE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23" name="Pfeil nach oben 422"/>
          <p:cNvSpPr/>
          <p:nvPr/>
        </p:nvSpPr>
        <p:spPr>
          <a:xfrm flipH="1">
            <a:off x="8831354" y="4131789"/>
            <a:ext cx="317616" cy="114139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8" name="Gruppieren 197"/>
          <p:cNvGrpSpPr/>
          <p:nvPr/>
        </p:nvGrpSpPr>
        <p:grpSpPr>
          <a:xfrm>
            <a:off x="8965469" y="1406365"/>
            <a:ext cx="956544" cy="693354"/>
            <a:chOff x="9422669" y="1320640"/>
            <a:chExt cx="956544" cy="693354"/>
          </a:xfrm>
        </p:grpSpPr>
        <p:sp>
          <p:nvSpPr>
            <p:cNvPr id="425" name="Pfeil nach oben 424"/>
            <p:cNvSpPr/>
            <p:nvPr/>
          </p:nvSpPr>
          <p:spPr>
            <a:xfrm rot="5400000" flipH="1">
              <a:off x="9592297" y="1227078"/>
              <a:ext cx="693354" cy="880478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Rechteck 425"/>
            <p:cNvSpPr/>
            <p:nvPr/>
          </p:nvSpPr>
          <p:spPr>
            <a:xfrm>
              <a:off x="9422669" y="1438183"/>
              <a:ext cx="9565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 err="1"/>
                <a:t>Notification</a:t>
              </a:r>
              <a:r>
                <a:rPr lang="de-DE" sz="1200" dirty="0"/>
                <a:t> Action</a:t>
              </a:r>
            </a:p>
          </p:txBody>
        </p:sp>
      </p:grpSp>
      <p:grpSp>
        <p:nvGrpSpPr>
          <p:cNvPr id="427" name="Gruppieren 426"/>
          <p:cNvGrpSpPr/>
          <p:nvPr/>
        </p:nvGrpSpPr>
        <p:grpSpPr>
          <a:xfrm>
            <a:off x="6650754" y="4944623"/>
            <a:ext cx="196250" cy="127596"/>
            <a:chOff x="7678798" y="2652143"/>
            <a:chExt cx="196250" cy="127596"/>
          </a:xfrm>
        </p:grpSpPr>
        <p:sp>
          <p:nvSpPr>
            <p:cNvPr id="428" name="Abgerundetes Rechteck 427"/>
            <p:cNvSpPr/>
            <p:nvPr/>
          </p:nvSpPr>
          <p:spPr>
            <a:xfrm>
              <a:off x="7748764" y="2653455"/>
              <a:ext cx="126284" cy="12628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9" name="Ellipse 428"/>
            <p:cNvSpPr/>
            <p:nvPr/>
          </p:nvSpPr>
          <p:spPr>
            <a:xfrm>
              <a:off x="7678798" y="2652143"/>
              <a:ext cx="127596" cy="12759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32" name="Ellipse 431"/>
          <p:cNvSpPr/>
          <p:nvPr/>
        </p:nvSpPr>
        <p:spPr>
          <a:xfrm>
            <a:off x="7017952" y="1796319"/>
            <a:ext cx="696848" cy="2701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" name="Ellipse 429"/>
          <p:cNvSpPr/>
          <p:nvPr/>
        </p:nvSpPr>
        <p:spPr>
          <a:xfrm>
            <a:off x="6460911" y="4945935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33" name="Gruppieren 432"/>
          <p:cNvGrpSpPr/>
          <p:nvPr/>
        </p:nvGrpSpPr>
        <p:grpSpPr>
          <a:xfrm>
            <a:off x="7092585" y="1821999"/>
            <a:ext cx="696848" cy="270115"/>
            <a:chOff x="7826010" y="1821999"/>
            <a:chExt cx="696848" cy="270115"/>
          </a:xfrm>
        </p:grpSpPr>
        <p:sp>
          <p:nvSpPr>
            <p:cNvPr id="322" name="Ellipse 321"/>
            <p:cNvSpPr/>
            <p:nvPr/>
          </p:nvSpPr>
          <p:spPr>
            <a:xfrm>
              <a:off x="7826010" y="1821999"/>
              <a:ext cx="696848" cy="2701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1" name="Gruppieren 370"/>
            <p:cNvGrpSpPr/>
            <p:nvPr/>
          </p:nvGrpSpPr>
          <p:grpSpPr>
            <a:xfrm>
              <a:off x="8181045" y="1880090"/>
              <a:ext cx="196250" cy="127596"/>
              <a:chOff x="7678798" y="2652143"/>
              <a:chExt cx="196250" cy="127596"/>
            </a:xfrm>
          </p:grpSpPr>
          <p:sp>
            <p:nvSpPr>
              <p:cNvPr id="369" name="Abgerundetes Rechteck 368"/>
              <p:cNvSpPr/>
              <p:nvPr/>
            </p:nvSpPr>
            <p:spPr>
              <a:xfrm>
                <a:off x="7748764" y="2653455"/>
                <a:ext cx="126284" cy="126284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0" name="Ellipse 369"/>
              <p:cNvSpPr/>
              <p:nvPr/>
            </p:nvSpPr>
            <p:spPr>
              <a:xfrm>
                <a:off x="7678798" y="2652143"/>
                <a:ext cx="127596" cy="12759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72" name="Ellipse 371"/>
            <p:cNvSpPr/>
            <p:nvPr/>
          </p:nvSpPr>
          <p:spPr>
            <a:xfrm>
              <a:off x="7991202" y="1881402"/>
              <a:ext cx="128473" cy="1284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35" name="Ellipse 434"/>
          <p:cNvSpPr/>
          <p:nvPr/>
        </p:nvSpPr>
        <p:spPr>
          <a:xfrm>
            <a:off x="7518127" y="5486740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6" name="Ellipse 435"/>
          <p:cNvSpPr/>
          <p:nvPr/>
        </p:nvSpPr>
        <p:spPr>
          <a:xfrm>
            <a:off x="4152627" y="5867740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7" name="Ellipse 436"/>
          <p:cNvSpPr/>
          <p:nvPr/>
        </p:nvSpPr>
        <p:spPr>
          <a:xfrm>
            <a:off x="4622527" y="5855040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6" name="Gekrümmter Verbinder 195"/>
          <p:cNvCxnSpPr>
            <a:endCxn id="303" idx="5"/>
          </p:cNvCxnSpPr>
          <p:nvPr/>
        </p:nvCxnSpPr>
        <p:spPr>
          <a:xfrm rot="5400000">
            <a:off x="4937461" y="1891564"/>
            <a:ext cx="1955318" cy="158129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hteck 217"/>
          <p:cNvSpPr/>
          <p:nvPr/>
        </p:nvSpPr>
        <p:spPr>
          <a:xfrm>
            <a:off x="8505455" y="2107749"/>
            <a:ext cx="3962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100" dirty="0"/>
              <a:t>DTs</a:t>
            </a:r>
          </a:p>
          <a:p>
            <a:pPr algn="ctr"/>
            <a:r>
              <a:rPr lang="de-DE" sz="1100" dirty="0"/>
              <a:t>IPIs</a:t>
            </a:r>
          </a:p>
          <a:p>
            <a:pPr algn="ctr"/>
            <a:endParaRPr lang="de-DE" sz="1100" dirty="0"/>
          </a:p>
          <a:p>
            <a:pPr algn="ctr"/>
            <a:r>
              <a:rPr lang="de-DE" sz="1100" dirty="0"/>
              <a:t>etc.</a:t>
            </a:r>
          </a:p>
        </p:txBody>
      </p:sp>
      <p:cxnSp>
        <p:nvCxnSpPr>
          <p:cNvPr id="226" name="Gekrümmter Verbinder 225"/>
          <p:cNvCxnSpPr>
            <a:stCxn id="369" idx="2"/>
            <a:endCxn id="295" idx="3"/>
          </p:cNvCxnSpPr>
          <p:nvPr/>
        </p:nvCxnSpPr>
        <p:spPr>
          <a:xfrm rot="5400000">
            <a:off x="5509936" y="1869086"/>
            <a:ext cx="1932193" cy="220939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bgerundetes Rechteck 64"/>
          <p:cNvSpPr/>
          <p:nvPr/>
        </p:nvSpPr>
        <p:spPr>
          <a:xfrm>
            <a:off x="6082764" y="4177820"/>
            <a:ext cx="1165109" cy="523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 err="1">
                <a:solidFill>
                  <a:schemeClr val="tx1"/>
                </a:solidFill>
              </a:rPr>
              <a:t>Exec</a:t>
            </a:r>
            <a:r>
              <a:rPr lang="de-DE" sz="1400" dirty="0">
                <a:solidFill>
                  <a:schemeClr val="tx1"/>
                </a:solidFill>
              </a:rPr>
              <a:t> Eng./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Orchestrator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238" name="Gerade Verbindung mit Pfeil 237"/>
          <p:cNvCxnSpPr/>
          <p:nvPr/>
        </p:nvCxnSpPr>
        <p:spPr>
          <a:xfrm>
            <a:off x="7940416" y="302915"/>
            <a:ext cx="1" cy="4449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Gerade Verbindung mit Pfeil 257"/>
          <p:cNvCxnSpPr>
            <a:stCxn id="199" idx="2"/>
          </p:cNvCxnSpPr>
          <p:nvPr/>
        </p:nvCxnSpPr>
        <p:spPr>
          <a:xfrm>
            <a:off x="6415973" y="1227156"/>
            <a:ext cx="0" cy="2442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Gerade Verbindung mit Pfeil 260"/>
          <p:cNvCxnSpPr/>
          <p:nvPr/>
        </p:nvCxnSpPr>
        <p:spPr>
          <a:xfrm>
            <a:off x="7942474" y="1213209"/>
            <a:ext cx="0" cy="2442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Abgerundetes Rechteck 262"/>
          <p:cNvSpPr/>
          <p:nvPr/>
        </p:nvSpPr>
        <p:spPr>
          <a:xfrm>
            <a:off x="3732744" y="1713057"/>
            <a:ext cx="483600" cy="1842236"/>
          </a:xfrm>
          <a:prstGeom prst="roundRect">
            <a:avLst>
              <a:gd name="adj" fmla="val 6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Rechteck 264"/>
          <p:cNvSpPr/>
          <p:nvPr/>
        </p:nvSpPr>
        <p:spPr>
          <a:xfrm>
            <a:off x="9865629" y="929492"/>
            <a:ext cx="157536" cy="36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6" name="Gruppieren 275"/>
          <p:cNvGrpSpPr/>
          <p:nvPr/>
        </p:nvGrpSpPr>
        <p:grpSpPr>
          <a:xfrm>
            <a:off x="8505455" y="2499730"/>
            <a:ext cx="386093" cy="129785"/>
            <a:chOff x="6743427" y="595928"/>
            <a:chExt cx="386093" cy="129785"/>
          </a:xfrm>
        </p:grpSpPr>
        <p:sp>
          <p:nvSpPr>
            <p:cNvPr id="277" name="Abgerundetes Rechteck 276"/>
            <p:cNvSpPr/>
            <p:nvPr/>
          </p:nvSpPr>
          <p:spPr>
            <a:xfrm>
              <a:off x="7003236" y="597240"/>
              <a:ext cx="126284" cy="12628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Ellipse 277"/>
            <p:cNvSpPr/>
            <p:nvPr/>
          </p:nvSpPr>
          <p:spPr>
            <a:xfrm>
              <a:off x="6933270" y="595928"/>
              <a:ext cx="127596" cy="12759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9" name="Ellipse 278"/>
            <p:cNvSpPr/>
            <p:nvPr/>
          </p:nvSpPr>
          <p:spPr>
            <a:xfrm>
              <a:off x="6743427" y="597240"/>
              <a:ext cx="128473" cy="1284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98" name="Gekrümmter Verbinder 297"/>
          <p:cNvCxnSpPr>
            <a:stCxn id="372" idx="4"/>
            <a:endCxn id="254" idx="5"/>
          </p:cNvCxnSpPr>
          <p:nvPr/>
        </p:nvCxnSpPr>
        <p:spPr>
          <a:xfrm rot="5400000">
            <a:off x="5217369" y="2120992"/>
            <a:ext cx="2215762" cy="1993528"/>
          </a:xfrm>
          <a:prstGeom prst="curvedConnector3">
            <a:avLst>
              <a:gd name="adj1" fmla="val 91843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Picture 2">
            <a:extLst>
              <a:ext uri="{FF2B5EF4-FFF2-40B4-BE49-F238E27FC236}">
                <a16:creationId xmlns:a16="http://schemas.microsoft.com/office/drawing/2014/main" id="{23450F4D-6940-4C2B-8B4B-A12284BA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637" y="5411877"/>
            <a:ext cx="832705" cy="6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68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bgerundetes Rechteck 185"/>
          <p:cNvSpPr/>
          <p:nvPr/>
        </p:nvSpPr>
        <p:spPr>
          <a:xfrm>
            <a:off x="3481233" y="858500"/>
            <a:ext cx="7343274" cy="3933273"/>
          </a:xfrm>
          <a:prstGeom prst="roundRect">
            <a:avLst>
              <a:gd name="adj" fmla="val 698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85" name="Gruppieren 84"/>
          <p:cNvGrpSpPr/>
          <p:nvPr/>
        </p:nvGrpSpPr>
        <p:grpSpPr>
          <a:xfrm>
            <a:off x="3639387" y="922013"/>
            <a:ext cx="6868593" cy="3417969"/>
            <a:chOff x="3639387" y="922013"/>
            <a:chExt cx="6868593" cy="3417969"/>
          </a:xfrm>
        </p:grpSpPr>
        <p:sp>
          <p:nvSpPr>
            <p:cNvPr id="240" name="Abgerundetes Rechteck 239"/>
            <p:cNvSpPr/>
            <p:nvPr/>
          </p:nvSpPr>
          <p:spPr>
            <a:xfrm>
              <a:off x="3967906" y="922013"/>
              <a:ext cx="6540074" cy="380301"/>
            </a:xfrm>
            <a:prstGeom prst="roundRect">
              <a:avLst>
                <a:gd name="adj" fmla="val 667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Abgerundetes Rechteck 133"/>
            <p:cNvSpPr/>
            <p:nvPr/>
          </p:nvSpPr>
          <p:spPr>
            <a:xfrm flipH="1">
              <a:off x="3639387" y="922751"/>
              <a:ext cx="657256" cy="341723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</a:rPr>
                <a:t>Db</a:t>
              </a:r>
              <a:r>
                <a:rPr lang="de-DE" sz="1400" dirty="0">
                  <a:solidFill>
                    <a:schemeClr val="tx1"/>
                  </a:solidFill>
                </a:rPr>
                <a:t> Asset Pub-</a:t>
              </a:r>
              <a:r>
                <a:rPr lang="de-DE" sz="1400" dirty="0" err="1">
                  <a:solidFill>
                    <a:schemeClr val="tx1"/>
                  </a:solidFill>
                </a:rPr>
                <a:t>lish</a:t>
              </a:r>
              <a:r>
                <a:rPr lang="de-DE" sz="1400" dirty="0">
                  <a:solidFill>
                    <a:schemeClr val="tx1"/>
                  </a:solidFill>
                </a:rPr>
                <a:t>-</a:t>
              </a:r>
              <a:r>
                <a:rPr lang="de-DE" sz="1400" dirty="0" err="1">
                  <a:solidFill>
                    <a:schemeClr val="tx1"/>
                  </a:solidFill>
                </a:rPr>
                <a:t>ing</a:t>
              </a:r>
              <a:r>
                <a:rPr lang="de-DE" sz="1400" dirty="0">
                  <a:solidFill>
                    <a:schemeClr val="tx1"/>
                  </a:solidFill>
                </a:rPr>
                <a:t> In-</a:t>
              </a:r>
              <a:r>
                <a:rPr lang="de-DE" sz="1400" dirty="0" err="1">
                  <a:solidFill>
                    <a:schemeClr val="tx1"/>
                  </a:solidFill>
                </a:rPr>
                <a:t>ter</a:t>
              </a:r>
              <a:r>
                <a:rPr lang="de-DE" sz="1400" dirty="0">
                  <a:solidFill>
                    <a:schemeClr val="tx1"/>
                  </a:solidFill>
                </a:rPr>
                <a:t>-face</a:t>
              </a:r>
            </a:p>
          </p:txBody>
        </p:sp>
        <p:sp>
          <p:nvSpPr>
            <p:cNvPr id="84" name="Rechteck 83"/>
            <p:cNvSpPr/>
            <p:nvPr/>
          </p:nvSpPr>
          <p:spPr>
            <a:xfrm>
              <a:off x="4193484" y="929657"/>
              <a:ext cx="157536" cy="365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0" name="Abgerundetes Rechteck 169"/>
          <p:cNvSpPr/>
          <p:nvPr/>
        </p:nvSpPr>
        <p:spPr>
          <a:xfrm flipH="1">
            <a:off x="5755706" y="1399587"/>
            <a:ext cx="3263635" cy="837640"/>
          </a:xfrm>
          <a:prstGeom prst="roundRect">
            <a:avLst>
              <a:gd name="adj" fmla="val 115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260" name="Gekrümmter Verbinder 259"/>
          <p:cNvCxnSpPr>
            <a:stCxn id="254" idx="4"/>
            <a:endCxn id="138" idx="4"/>
          </p:cNvCxnSpPr>
          <p:nvPr/>
        </p:nvCxnSpPr>
        <p:spPr>
          <a:xfrm rot="5400000">
            <a:off x="3151600" y="3649696"/>
            <a:ext cx="1567690" cy="273905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1074B88-ADE8-4661-A67A-69329E34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6" y="156556"/>
            <a:ext cx="4304350" cy="618547"/>
          </a:xfrm>
        </p:spPr>
        <p:txBody>
          <a:bodyPr>
            <a:noAutofit/>
          </a:bodyPr>
          <a:lstStyle/>
          <a:p>
            <a:r>
              <a:rPr lang="de-DE" sz="2400" kern="0" dirty="0"/>
              <a:t>High-level System </a:t>
            </a:r>
            <a:r>
              <a:rPr lang="de-DE" sz="2400" kern="0" dirty="0" err="1"/>
              <a:t>Architecture</a:t>
            </a:r>
            <a:r>
              <a:rPr lang="de-DE" sz="2400" kern="0" dirty="0"/>
              <a:t> Design </a:t>
            </a:r>
            <a:r>
              <a:rPr lang="de-DE" sz="2400" kern="0" dirty="0" err="1"/>
              <a:t>for</a:t>
            </a:r>
            <a:r>
              <a:rPr lang="de-DE" sz="2400" kern="0" dirty="0"/>
              <a:t> </a:t>
            </a:r>
            <a:r>
              <a:rPr lang="de-DE" sz="2400" kern="0" dirty="0" err="1"/>
              <a:t>DIGITbrain</a:t>
            </a:r>
            <a:r>
              <a:rPr lang="de-DE" sz="2400" kern="0" dirty="0"/>
              <a:t> V1 </a:t>
            </a:r>
            <a:endParaRPr lang="en-GB" sz="240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07681-A315-4EA5-829C-3AA1AC0A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32276" y="6366843"/>
            <a:ext cx="6500565" cy="355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415233" y="6366843"/>
            <a:ext cx="1457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39" name="Rechteck 38"/>
          <p:cNvSpPr/>
          <p:nvPr/>
        </p:nvSpPr>
        <p:spPr>
          <a:xfrm>
            <a:off x="2130986" y="6373363"/>
            <a:ext cx="947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 err="1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odel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40" name="Rechteck 39"/>
          <p:cNvSpPr/>
          <p:nvPr/>
        </p:nvSpPr>
        <p:spPr>
          <a:xfrm>
            <a:off x="3441287" y="6384087"/>
            <a:ext cx="1456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Microservice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47" name="Abgerundetes Rechteck 46"/>
          <p:cNvSpPr/>
          <p:nvPr/>
        </p:nvSpPr>
        <p:spPr>
          <a:xfrm>
            <a:off x="4435801" y="1341472"/>
            <a:ext cx="4893396" cy="2991073"/>
          </a:xfrm>
          <a:prstGeom prst="roundRect">
            <a:avLst>
              <a:gd name="adj" fmla="val 4392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7484651" y="4091934"/>
            <a:ext cx="17464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9096245" y="4817253"/>
            <a:ext cx="2086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messages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triggered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by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 Rules),</a:t>
            </a:r>
          </a:p>
          <a:p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results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outputs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08" name="Abgerundetes Rechteck 107"/>
          <p:cNvSpPr/>
          <p:nvPr/>
        </p:nvSpPr>
        <p:spPr>
          <a:xfrm>
            <a:off x="9898523" y="920846"/>
            <a:ext cx="721141" cy="34116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Agora</a:t>
            </a:r>
          </a:p>
        </p:txBody>
      </p:sp>
      <p:grpSp>
        <p:nvGrpSpPr>
          <p:cNvPr id="112" name="Gruppieren 111"/>
          <p:cNvGrpSpPr/>
          <p:nvPr/>
        </p:nvGrpSpPr>
        <p:grpSpPr>
          <a:xfrm>
            <a:off x="10890315" y="1585680"/>
            <a:ext cx="631124" cy="967512"/>
            <a:chOff x="540635" y="2656497"/>
            <a:chExt cx="761841" cy="967512"/>
          </a:xfrm>
        </p:grpSpPr>
        <p:pic>
          <p:nvPicPr>
            <p:cNvPr id="113" name="Grafik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14" name="Textfeld 113"/>
            <p:cNvSpPr txBox="1"/>
            <p:nvPr/>
          </p:nvSpPr>
          <p:spPr>
            <a:xfrm>
              <a:off x="540635" y="3254677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User</a:t>
              </a:r>
            </a:p>
          </p:txBody>
        </p:sp>
      </p:grpSp>
      <p:grpSp>
        <p:nvGrpSpPr>
          <p:cNvPr id="115" name="Gruppieren 114"/>
          <p:cNvGrpSpPr/>
          <p:nvPr/>
        </p:nvGrpSpPr>
        <p:grpSpPr>
          <a:xfrm>
            <a:off x="10894276" y="2613411"/>
            <a:ext cx="698773" cy="1244511"/>
            <a:chOff x="540635" y="2656497"/>
            <a:chExt cx="843501" cy="1244511"/>
          </a:xfrm>
        </p:grpSpPr>
        <p:pic>
          <p:nvPicPr>
            <p:cNvPr id="116" name="Grafik 1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17" name="Textfeld 116"/>
            <p:cNvSpPr txBox="1"/>
            <p:nvPr/>
          </p:nvSpPr>
          <p:spPr>
            <a:xfrm>
              <a:off x="540635" y="3254677"/>
              <a:ext cx="843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Expert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lussdiagramm: Magnetplattenspeicher 17"/>
          <p:cNvSpPr/>
          <p:nvPr/>
        </p:nvSpPr>
        <p:spPr>
          <a:xfrm>
            <a:off x="1908899" y="5486852"/>
            <a:ext cx="504619" cy="32763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Flussdiagramm: Magnetplattenspeicher 121"/>
          <p:cNvSpPr/>
          <p:nvPr/>
        </p:nvSpPr>
        <p:spPr>
          <a:xfrm>
            <a:off x="2061299" y="5639252"/>
            <a:ext cx="504619" cy="32763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Flussdiagramm: Magnetplattenspeicher 122"/>
          <p:cNvSpPr/>
          <p:nvPr/>
        </p:nvSpPr>
        <p:spPr>
          <a:xfrm>
            <a:off x="1907993" y="4927660"/>
            <a:ext cx="504619" cy="32763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Flussdiagramm: Magnetplattenspeicher 123"/>
          <p:cNvSpPr/>
          <p:nvPr/>
        </p:nvSpPr>
        <p:spPr>
          <a:xfrm>
            <a:off x="2060393" y="5080060"/>
            <a:ext cx="504619" cy="32763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Flussdiagramm: Magnetplattenspeicher 124"/>
          <p:cNvSpPr/>
          <p:nvPr/>
        </p:nvSpPr>
        <p:spPr>
          <a:xfrm>
            <a:off x="1908899" y="4397481"/>
            <a:ext cx="504619" cy="32763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6" name="Flussdiagramm: Magnetplattenspeicher 125"/>
          <p:cNvSpPr/>
          <p:nvPr/>
        </p:nvSpPr>
        <p:spPr>
          <a:xfrm>
            <a:off x="2061299" y="4549881"/>
            <a:ext cx="504619" cy="32763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7" name="Abgerundetes Rechteck 126"/>
          <p:cNvSpPr/>
          <p:nvPr/>
        </p:nvSpPr>
        <p:spPr>
          <a:xfrm flipH="1">
            <a:off x="4547927" y="2789081"/>
            <a:ext cx="1055551" cy="15170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5040938" y="4113450"/>
            <a:ext cx="66511" cy="6651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45" name="Gerade Verbindung mit Pfeil 144"/>
          <p:cNvCxnSpPr>
            <a:endCxn id="127" idx="3"/>
          </p:cNvCxnSpPr>
          <p:nvPr/>
        </p:nvCxnSpPr>
        <p:spPr>
          <a:xfrm>
            <a:off x="4296645" y="3471121"/>
            <a:ext cx="251282" cy="1318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krümmter Verbinder 87"/>
          <p:cNvCxnSpPr>
            <a:stCxn id="253" idx="3"/>
            <a:endCxn id="142" idx="4"/>
          </p:cNvCxnSpPr>
          <p:nvPr/>
        </p:nvCxnSpPr>
        <p:spPr>
          <a:xfrm rot="5400000">
            <a:off x="3452692" y="3338864"/>
            <a:ext cx="488059" cy="2261605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feld 145"/>
          <p:cNvSpPr txBox="1"/>
          <p:nvPr/>
        </p:nvSpPr>
        <p:spPr>
          <a:xfrm>
            <a:off x="2731725" y="4905045"/>
            <a:ext cx="952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references</a:t>
            </a:r>
            <a:endParaRPr lang="de-DE" sz="1400" dirty="0"/>
          </a:p>
        </p:txBody>
      </p:sp>
      <p:sp>
        <p:nvSpPr>
          <p:cNvPr id="147" name="Abgerundetes Rechteck 146"/>
          <p:cNvSpPr/>
          <p:nvPr/>
        </p:nvSpPr>
        <p:spPr>
          <a:xfrm flipH="1">
            <a:off x="4547927" y="1995146"/>
            <a:ext cx="1051020" cy="6555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</a:rPr>
              <a:t>Db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Platform</a:t>
            </a:r>
            <a:r>
              <a:rPr lang="de-DE" sz="1200" dirty="0">
                <a:solidFill>
                  <a:schemeClr val="tx1"/>
                </a:solidFill>
              </a:rPr>
              <a:t> Components Registry</a:t>
            </a:r>
          </a:p>
        </p:txBody>
      </p:sp>
      <p:cxnSp>
        <p:nvCxnSpPr>
          <p:cNvPr id="148" name="Gekrümmter Verbinder 147"/>
          <p:cNvCxnSpPr>
            <a:stCxn id="147" idx="2"/>
            <a:endCxn id="127" idx="0"/>
          </p:cNvCxnSpPr>
          <p:nvPr/>
        </p:nvCxnSpPr>
        <p:spPr>
          <a:xfrm rot="16200000" flipH="1">
            <a:off x="5005374" y="2718753"/>
            <a:ext cx="138390" cy="2265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hteck 153"/>
          <p:cNvSpPr/>
          <p:nvPr/>
        </p:nvSpPr>
        <p:spPr>
          <a:xfrm>
            <a:off x="5708301" y="1495425"/>
            <a:ext cx="817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b="1" dirty="0"/>
              <a:t>Digital</a:t>
            </a:r>
            <a:br>
              <a:rPr lang="de-DE" sz="1200" b="1" dirty="0"/>
            </a:br>
            <a:r>
              <a:rPr lang="de-DE" sz="1200" b="1" dirty="0"/>
              <a:t>(</a:t>
            </a:r>
            <a:r>
              <a:rPr lang="de-DE" sz="1200" b="1" dirty="0" err="1"/>
              <a:t>Product</a:t>
            </a:r>
            <a:r>
              <a:rPr lang="de-DE" sz="1200" b="1" dirty="0"/>
              <a:t>) </a:t>
            </a:r>
            <a:br>
              <a:rPr lang="de-DE" sz="1200" b="1" dirty="0"/>
            </a:br>
            <a:r>
              <a:rPr lang="de-DE" sz="1200" b="1" dirty="0"/>
              <a:t>Brain</a:t>
            </a:r>
          </a:p>
        </p:txBody>
      </p:sp>
      <p:cxnSp>
        <p:nvCxnSpPr>
          <p:cNvPr id="160" name="Gekrümmter Verbinder 159"/>
          <p:cNvCxnSpPr>
            <a:cxnSpLocks/>
            <a:stCxn id="147" idx="0"/>
          </p:cNvCxnSpPr>
          <p:nvPr/>
        </p:nvCxnSpPr>
        <p:spPr>
          <a:xfrm rot="16200000" flipV="1">
            <a:off x="4969402" y="1891110"/>
            <a:ext cx="178222" cy="29849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Abgerundetes Rechteck 173"/>
          <p:cNvSpPr/>
          <p:nvPr/>
        </p:nvSpPr>
        <p:spPr>
          <a:xfrm>
            <a:off x="7890138" y="1771222"/>
            <a:ext cx="1014710" cy="2386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tx1"/>
                </a:solidFill>
              </a:rPr>
              <a:t>Sem. Net.</a:t>
            </a:r>
          </a:p>
        </p:txBody>
      </p:sp>
      <p:sp>
        <p:nvSpPr>
          <p:cNvPr id="175" name="Abgerundetes Rechteck 174"/>
          <p:cNvSpPr/>
          <p:nvPr/>
        </p:nvSpPr>
        <p:spPr>
          <a:xfrm>
            <a:off x="7894099" y="1508621"/>
            <a:ext cx="1014538" cy="2044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Inf. Eng.</a:t>
            </a:r>
          </a:p>
        </p:txBody>
      </p:sp>
      <p:sp>
        <p:nvSpPr>
          <p:cNvPr id="177" name="Rechteck 176"/>
          <p:cNvSpPr/>
          <p:nvPr/>
        </p:nvSpPr>
        <p:spPr>
          <a:xfrm>
            <a:off x="9741266" y="4339982"/>
            <a:ext cx="1003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b="1" dirty="0"/>
              <a:t>Digital Brain </a:t>
            </a:r>
            <a:br>
              <a:rPr lang="de-DE" sz="1200" b="1" dirty="0"/>
            </a:br>
            <a:r>
              <a:rPr lang="de-DE" sz="1200" b="1" dirty="0"/>
              <a:t>Solution</a:t>
            </a:r>
          </a:p>
        </p:txBody>
      </p:sp>
      <p:pic>
        <p:nvPicPr>
          <p:cNvPr id="90" name="Grafik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170" y="97810"/>
            <a:ext cx="537547" cy="464244"/>
          </a:xfrm>
          <a:prstGeom prst="rect">
            <a:avLst/>
          </a:prstGeom>
        </p:spPr>
      </p:pic>
      <p:sp>
        <p:nvSpPr>
          <p:cNvPr id="91" name="Textfeld 90"/>
          <p:cNvSpPr txBox="1"/>
          <p:nvPr/>
        </p:nvSpPr>
        <p:spPr>
          <a:xfrm>
            <a:off x="5258962" y="234570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DMA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Composer</a:t>
            </a:r>
          </a:p>
        </p:txBody>
      </p:sp>
      <p:sp>
        <p:nvSpPr>
          <p:cNvPr id="92" name="Textfeld 91"/>
          <p:cNvSpPr txBox="1"/>
          <p:nvPr/>
        </p:nvSpPr>
        <p:spPr>
          <a:xfrm>
            <a:off x="6467216" y="62900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compose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/>
              <a:t>DMA </a:t>
            </a:r>
            <a:r>
              <a:rPr lang="de-DE" sz="1400" dirty="0" err="1"/>
              <a:t>tuple</a:t>
            </a:r>
            <a:endParaRPr lang="de-DE" sz="1400" dirty="0"/>
          </a:p>
        </p:txBody>
      </p:sp>
      <p:cxnSp>
        <p:nvCxnSpPr>
          <p:cNvPr id="96" name="Gerade Verbindung mit Pfeil 95"/>
          <p:cNvCxnSpPr/>
          <p:nvPr/>
        </p:nvCxnSpPr>
        <p:spPr>
          <a:xfrm>
            <a:off x="6428873" y="340353"/>
            <a:ext cx="0" cy="407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Abgerundetes Rechteck 96"/>
          <p:cNvSpPr/>
          <p:nvPr/>
        </p:nvSpPr>
        <p:spPr>
          <a:xfrm flipH="1">
            <a:off x="801243" y="1341878"/>
            <a:ext cx="870637" cy="1414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-ring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8" name="Gruppieren 97"/>
          <p:cNvGrpSpPr/>
          <p:nvPr/>
        </p:nvGrpSpPr>
        <p:grpSpPr>
          <a:xfrm>
            <a:off x="25135" y="1411695"/>
            <a:ext cx="843501" cy="1244511"/>
            <a:chOff x="540635" y="2656497"/>
            <a:chExt cx="843501" cy="1244511"/>
          </a:xfrm>
        </p:grpSpPr>
        <p:pic>
          <p:nvPicPr>
            <p:cNvPr id="99" name="Grafik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00" name="Textfeld 99"/>
            <p:cNvSpPr txBox="1"/>
            <p:nvPr/>
          </p:nvSpPr>
          <p:spPr>
            <a:xfrm>
              <a:off x="540635" y="3254677"/>
              <a:ext cx="843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Expert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7" name="Gerade Verbindung mit Pfeil 106"/>
          <p:cNvCxnSpPr>
            <a:stCxn id="97" idx="2"/>
          </p:cNvCxnSpPr>
          <p:nvPr/>
        </p:nvCxnSpPr>
        <p:spPr>
          <a:xfrm flipH="1">
            <a:off x="1222566" y="2756696"/>
            <a:ext cx="13996" cy="152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feld 118"/>
          <p:cNvSpPr txBox="1"/>
          <p:nvPr/>
        </p:nvSpPr>
        <p:spPr>
          <a:xfrm>
            <a:off x="126587" y="2956306"/>
            <a:ext cx="11228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/>
              <a:t>„</a:t>
            </a:r>
            <a:r>
              <a:rPr lang="de-DE" sz="1400" dirty="0" err="1"/>
              <a:t>create</a:t>
            </a:r>
            <a:r>
              <a:rPr lang="de-DE" sz="1400" dirty="0"/>
              <a:t>“</a:t>
            </a:r>
          </a:p>
          <a:p>
            <a:pPr algn="r"/>
            <a:r>
              <a:rPr lang="de-DE" sz="1400" dirty="0"/>
              <a:t>Asset:</a:t>
            </a:r>
          </a:p>
          <a:p>
            <a:pPr algn="r"/>
            <a:r>
              <a:rPr lang="de-DE" sz="1400" dirty="0"/>
              <a:t>Data</a:t>
            </a:r>
          </a:p>
          <a:p>
            <a:pPr algn="r"/>
            <a:r>
              <a:rPr lang="de-DE" sz="1400" dirty="0"/>
              <a:t>Model</a:t>
            </a:r>
          </a:p>
          <a:p>
            <a:pPr algn="r"/>
            <a:r>
              <a:rPr lang="de-DE" sz="1400" dirty="0" err="1"/>
              <a:t>Microservice</a:t>
            </a:r>
            <a:endParaRPr lang="de-DE" sz="1400" dirty="0"/>
          </a:p>
        </p:txBody>
      </p:sp>
      <p:sp>
        <p:nvSpPr>
          <p:cNvPr id="120" name="Ellipse 119"/>
          <p:cNvSpPr/>
          <p:nvPr/>
        </p:nvSpPr>
        <p:spPr>
          <a:xfrm>
            <a:off x="1098237" y="5526795"/>
            <a:ext cx="287687" cy="2876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Ellipse 134"/>
          <p:cNvSpPr/>
          <p:nvPr/>
        </p:nvSpPr>
        <p:spPr>
          <a:xfrm>
            <a:off x="1079618" y="4944623"/>
            <a:ext cx="287687" cy="28768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Flussdiagramm: Magnetplattenspeicher 136"/>
          <p:cNvSpPr/>
          <p:nvPr/>
        </p:nvSpPr>
        <p:spPr>
          <a:xfrm>
            <a:off x="1908899" y="5486852"/>
            <a:ext cx="504619" cy="32763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Flussdiagramm: Magnetplattenspeicher 137"/>
          <p:cNvSpPr/>
          <p:nvPr/>
        </p:nvSpPr>
        <p:spPr>
          <a:xfrm>
            <a:off x="2061299" y="5639252"/>
            <a:ext cx="504619" cy="32763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Flussdiagramm: Magnetplattenspeicher 138"/>
          <p:cNvSpPr/>
          <p:nvPr/>
        </p:nvSpPr>
        <p:spPr>
          <a:xfrm>
            <a:off x="1907993" y="4927660"/>
            <a:ext cx="504619" cy="327630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Flussdiagramm: Magnetplattenspeicher 139"/>
          <p:cNvSpPr/>
          <p:nvPr/>
        </p:nvSpPr>
        <p:spPr>
          <a:xfrm>
            <a:off x="2060393" y="5080060"/>
            <a:ext cx="504619" cy="327630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Flussdiagramm: Magnetplattenspeicher 140"/>
          <p:cNvSpPr/>
          <p:nvPr/>
        </p:nvSpPr>
        <p:spPr>
          <a:xfrm>
            <a:off x="1908899" y="4397481"/>
            <a:ext cx="504619" cy="32763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Flussdiagramm: Magnetplattenspeicher 141"/>
          <p:cNvSpPr/>
          <p:nvPr/>
        </p:nvSpPr>
        <p:spPr>
          <a:xfrm>
            <a:off x="2061299" y="4549881"/>
            <a:ext cx="504619" cy="32763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3" name="Gruppieren 142"/>
          <p:cNvGrpSpPr/>
          <p:nvPr/>
        </p:nvGrpSpPr>
        <p:grpSpPr>
          <a:xfrm>
            <a:off x="1693919" y="2104496"/>
            <a:ext cx="1075936" cy="1244511"/>
            <a:chOff x="490173" y="2656497"/>
            <a:chExt cx="1075936" cy="1244511"/>
          </a:xfrm>
        </p:grpSpPr>
        <p:pic>
          <p:nvPicPr>
            <p:cNvPr id="144" name="Grafik 1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63" name="Textfeld 162"/>
            <p:cNvSpPr txBox="1"/>
            <p:nvPr/>
          </p:nvSpPr>
          <p:spPr>
            <a:xfrm>
              <a:off x="490173" y="3254677"/>
              <a:ext cx="1075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Db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Asset </a:t>
              </a:r>
              <a:b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</a:t>
              </a:r>
            </a:p>
          </p:txBody>
        </p:sp>
      </p:grpSp>
      <p:cxnSp>
        <p:nvCxnSpPr>
          <p:cNvPr id="165" name="Gerade Verbindung mit Pfeil 164"/>
          <p:cNvCxnSpPr>
            <a:stCxn id="163" idx="2"/>
          </p:cNvCxnSpPr>
          <p:nvPr/>
        </p:nvCxnSpPr>
        <p:spPr>
          <a:xfrm flipH="1">
            <a:off x="1687611" y="3349007"/>
            <a:ext cx="544276" cy="1003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mit Pfeil 165"/>
          <p:cNvCxnSpPr/>
          <p:nvPr/>
        </p:nvCxnSpPr>
        <p:spPr>
          <a:xfrm>
            <a:off x="1460524" y="5087913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/>
          <p:cNvCxnSpPr/>
          <p:nvPr/>
        </p:nvCxnSpPr>
        <p:spPr>
          <a:xfrm>
            <a:off x="1468939" y="5665073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Gerade Verbindung mit Pfeil 177"/>
          <p:cNvCxnSpPr/>
          <p:nvPr/>
        </p:nvCxnSpPr>
        <p:spPr>
          <a:xfrm>
            <a:off x="1460524" y="4567399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feld 178"/>
          <p:cNvSpPr txBox="1"/>
          <p:nvPr/>
        </p:nvSpPr>
        <p:spPr>
          <a:xfrm>
            <a:off x="2649224" y="2896803"/>
            <a:ext cx="9711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publish</a:t>
            </a:r>
            <a:r>
              <a:rPr lang="de-DE" sz="1400" dirty="0"/>
              <a:t> </a:t>
            </a:r>
          </a:p>
          <a:p>
            <a:r>
              <a:rPr lang="de-DE" sz="1400" dirty="0"/>
              <a:t>Asset </a:t>
            </a:r>
            <a:br>
              <a:rPr lang="de-DE" sz="1400" dirty="0"/>
            </a:br>
            <a:r>
              <a:rPr lang="de-DE" sz="1400" dirty="0"/>
              <a:t>(</a:t>
            </a:r>
            <a:r>
              <a:rPr lang="de-DE" sz="1400" dirty="0" err="1"/>
              <a:t>provide</a:t>
            </a:r>
            <a:r>
              <a:rPr lang="de-DE" sz="1400" dirty="0"/>
              <a:t> </a:t>
            </a:r>
          </a:p>
          <a:p>
            <a:r>
              <a:rPr lang="de-DE" sz="1400" dirty="0" err="1"/>
              <a:t>metadata</a:t>
            </a:r>
            <a:r>
              <a:rPr lang="de-DE" sz="1400" dirty="0"/>
              <a:t>, </a:t>
            </a:r>
          </a:p>
          <a:p>
            <a:r>
              <a:rPr lang="de-DE" sz="1400" dirty="0" err="1"/>
              <a:t>reference</a:t>
            </a:r>
            <a:r>
              <a:rPr lang="de-DE" sz="1400" dirty="0"/>
              <a:t> </a:t>
            </a:r>
          </a:p>
          <a:p>
            <a:r>
              <a:rPr lang="de-DE" sz="1400" dirty="0"/>
              <a:t>Asset)</a:t>
            </a:r>
          </a:p>
        </p:txBody>
      </p:sp>
      <p:cxnSp>
        <p:nvCxnSpPr>
          <p:cNvPr id="180" name="Gerade Verbindung mit Pfeil 179"/>
          <p:cNvCxnSpPr/>
          <p:nvPr/>
        </p:nvCxnSpPr>
        <p:spPr>
          <a:xfrm>
            <a:off x="2719392" y="2906099"/>
            <a:ext cx="7788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feld 181"/>
          <p:cNvSpPr txBox="1"/>
          <p:nvPr/>
        </p:nvSpPr>
        <p:spPr>
          <a:xfrm>
            <a:off x="1351586" y="3237103"/>
            <a:ext cx="14658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containerize</a:t>
            </a:r>
            <a:r>
              <a:rPr lang="de-DE" sz="1400" dirty="0"/>
              <a:t> </a:t>
            </a:r>
            <a:r>
              <a:rPr lang="de-DE" sz="1400" dirty="0" err="1"/>
              <a:t>Microservice</a:t>
            </a:r>
            <a:r>
              <a:rPr lang="de-DE" sz="1400" dirty="0"/>
              <a:t>, „</a:t>
            </a:r>
            <a:r>
              <a:rPr lang="de-DE" sz="1400" dirty="0" err="1"/>
              <a:t>upload</a:t>
            </a:r>
            <a:r>
              <a:rPr lang="de-DE" sz="1400" dirty="0"/>
              <a:t>“ Asset </a:t>
            </a:r>
            <a:br>
              <a:rPr lang="de-DE" sz="1400" dirty="0"/>
            </a:b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repository</a:t>
            </a:r>
            <a:br>
              <a:rPr lang="de-DE" sz="1400" dirty="0"/>
            </a:br>
            <a:endParaRPr lang="de-DE" sz="1400" dirty="0"/>
          </a:p>
        </p:txBody>
      </p:sp>
      <p:sp>
        <p:nvSpPr>
          <p:cNvPr id="185" name="Rechteck 184"/>
          <p:cNvSpPr/>
          <p:nvPr/>
        </p:nvSpPr>
        <p:spPr>
          <a:xfrm>
            <a:off x="2339152" y="1746165"/>
            <a:ext cx="1034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Rechteck 187"/>
          <p:cNvSpPr/>
          <p:nvPr/>
        </p:nvSpPr>
        <p:spPr>
          <a:xfrm>
            <a:off x="2360972" y="1394545"/>
            <a:ext cx="122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 Pair</a:t>
            </a:r>
          </a:p>
        </p:txBody>
      </p:sp>
      <p:sp>
        <p:nvSpPr>
          <p:cNvPr id="189" name="Rechteck 188"/>
          <p:cNvSpPr/>
          <p:nvPr/>
        </p:nvSpPr>
        <p:spPr>
          <a:xfrm>
            <a:off x="7418923" y="5617034"/>
            <a:ext cx="60747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190" name="Pfeil nach links und rechts 189"/>
          <p:cNvSpPr/>
          <p:nvPr/>
        </p:nvSpPr>
        <p:spPr>
          <a:xfrm>
            <a:off x="9344747" y="3023769"/>
            <a:ext cx="568535" cy="32523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lussdiagramm: Magnetplattenspeicher 190"/>
          <p:cNvSpPr/>
          <p:nvPr/>
        </p:nvSpPr>
        <p:spPr>
          <a:xfrm>
            <a:off x="8415292" y="2086488"/>
            <a:ext cx="586995" cy="724304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2" name="Flussdiagramm: Magnetplattenspeicher 191"/>
          <p:cNvSpPr/>
          <p:nvPr/>
        </p:nvSpPr>
        <p:spPr>
          <a:xfrm>
            <a:off x="4689444" y="3517679"/>
            <a:ext cx="788935" cy="746205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4622197" y="2826976"/>
            <a:ext cx="916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err="1"/>
              <a:t>Db</a:t>
            </a:r>
            <a:r>
              <a:rPr lang="de-DE" sz="1400" dirty="0"/>
              <a:t> Asset </a:t>
            </a:r>
            <a:r>
              <a:rPr lang="de-DE" sz="1400" dirty="0" err="1"/>
              <a:t>Metadata</a:t>
            </a:r>
            <a:r>
              <a:rPr lang="de-DE" sz="1400" dirty="0"/>
              <a:t> Registry</a:t>
            </a:r>
          </a:p>
        </p:txBody>
      </p:sp>
      <p:sp>
        <p:nvSpPr>
          <p:cNvPr id="195" name="Rechteck 194"/>
          <p:cNvSpPr/>
          <p:nvPr/>
        </p:nvSpPr>
        <p:spPr>
          <a:xfrm>
            <a:off x="5366753" y="4811522"/>
            <a:ext cx="1481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deployment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execution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7" name="Pfeil nach oben 196"/>
          <p:cNvSpPr/>
          <p:nvPr/>
        </p:nvSpPr>
        <p:spPr>
          <a:xfrm rot="10800000" flipH="1">
            <a:off x="6019495" y="4829978"/>
            <a:ext cx="1303190" cy="45791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Abgerundetes Rechteck 198"/>
          <p:cNvSpPr/>
          <p:nvPr/>
        </p:nvSpPr>
        <p:spPr>
          <a:xfrm flipH="1">
            <a:off x="5910528" y="1012040"/>
            <a:ext cx="1010891" cy="2151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DPB UI</a:t>
            </a:r>
          </a:p>
        </p:txBody>
      </p:sp>
      <p:sp>
        <p:nvSpPr>
          <p:cNvPr id="201" name="Abgerundetes Rechteck 200"/>
          <p:cNvSpPr/>
          <p:nvPr/>
        </p:nvSpPr>
        <p:spPr>
          <a:xfrm flipH="1">
            <a:off x="7140875" y="1001294"/>
            <a:ext cx="1630907" cy="2466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DMA LC Manager</a:t>
            </a:r>
          </a:p>
        </p:txBody>
      </p:sp>
      <p:sp>
        <p:nvSpPr>
          <p:cNvPr id="203" name="Textfeld 202"/>
          <p:cNvSpPr txBox="1"/>
          <p:nvPr/>
        </p:nvSpPr>
        <p:spPr>
          <a:xfrm>
            <a:off x="7942369" y="234570"/>
            <a:ext cx="1098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DPB/</a:t>
            </a:r>
            <a:br>
              <a:rPr kumimoji="0" lang="de-DE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Analyst</a:t>
            </a:r>
          </a:p>
        </p:txBody>
      </p:sp>
      <p:sp>
        <p:nvSpPr>
          <p:cNvPr id="204" name="Textfeld 203"/>
          <p:cNvSpPr txBox="1"/>
          <p:nvPr/>
        </p:nvSpPr>
        <p:spPr>
          <a:xfrm>
            <a:off x="8120076" y="-16410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4" name="Gruppieren 93"/>
          <p:cNvGrpSpPr/>
          <p:nvPr/>
        </p:nvGrpSpPr>
        <p:grpSpPr>
          <a:xfrm>
            <a:off x="7412828" y="3539245"/>
            <a:ext cx="1759423" cy="576938"/>
            <a:chOff x="7411466" y="3243970"/>
            <a:chExt cx="1760705" cy="576938"/>
          </a:xfrm>
        </p:grpSpPr>
        <p:sp>
          <p:nvSpPr>
            <p:cNvPr id="211" name="Flussdiagramm: Alternativer Prozess 210"/>
            <p:cNvSpPr/>
            <p:nvPr/>
          </p:nvSpPr>
          <p:spPr>
            <a:xfrm>
              <a:off x="7411466" y="3243970"/>
              <a:ext cx="1760705" cy="57693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Flussdiagramm: Lochstreifen 206"/>
            <p:cNvSpPr/>
            <p:nvPr/>
          </p:nvSpPr>
          <p:spPr>
            <a:xfrm rot="5400000">
              <a:off x="8198579" y="2804836"/>
              <a:ext cx="175373" cy="1714188"/>
            </a:xfrm>
            <a:prstGeom prst="flowChartPunchedTap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Textfeld 207"/>
            <p:cNvSpPr txBox="1"/>
            <p:nvPr/>
          </p:nvSpPr>
          <p:spPr>
            <a:xfrm>
              <a:off x="7706779" y="3527497"/>
              <a:ext cx="11660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</a:rPr>
                <a:t>Message </a:t>
              </a:r>
              <a:r>
                <a:rPr lang="de-DE" sz="1200" dirty="0" err="1">
                  <a:solidFill>
                    <a:schemeClr val="bg1"/>
                  </a:solidFill>
                </a:rPr>
                <a:t>queue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7578735" y="3254072"/>
              <a:ext cx="14406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/>
                <a:t>Message </a:t>
              </a:r>
              <a:r>
                <a:rPr lang="de-DE" sz="1400" dirty="0" err="1"/>
                <a:t>handler</a:t>
              </a:r>
              <a:endParaRPr lang="de-DE" sz="1400" dirty="0"/>
            </a:p>
          </p:txBody>
        </p:sp>
      </p:grpSp>
      <p:cxnSp>
        <p:nvCxnSpPr>
          <p:cNvPr id="213" name="Gekrümmter Verbinder 212"/>
          <p:cNvCxnSpPr>
            <a:stCxn id="147" idx="1"/>
          </p:cNvCxnSpPr>
          <p:nvPr/>
        </p:nvCxnSpPr>
        <p:spPr>
          <a:xfrm>
            <a:off x="5598947" y="2322919"/>
            <a:ext cx="250341" cy="751411"/>
          </a:xfrm>
          <a:prstGeom prst="curvedConnector2">
            <a:avLst/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Gekrümmter Verbinder 215"/>
          <p:cNvCxnSpPr>
            <a:stCxn id="147" idx="0"/>
            <a:endCxn id="170" idx="3"/>
          </p:cNvCxnSpPr>
          <p:nvPr/>
        </p:nvCxnSpPr>
        <p:spPr>
          <a:xfrm rot="5400000" flipH="1" flipV="1">
            <a:off x="5326202" y="1565643"/>
            <a:ext cx="176739" cy="682269"/>
          </a:xfrm>
          <a:prstGeom prst="curvedConnector2">
            <a:avLst/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Abgerundetes Rechteck 228"/>
          <p:cNvSpPr/>
          <p:nvPr/>
        </p:nvSpPr>
        <p:spPr>
          <a:xfrm>
            <a:off x="3498246" y="5335972"/>
            <a:ext cx="7477657" cy="83550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3" name="Abgerundetes Rechteck 222"/>
          <p:cNvSpPr/>
          <p:nvPr/>
        </p:nvSpPr>
        <p:spPr>
          <a:xfrm>
            <a:off x="8793455" y="5392160"/>
            <a:ext cx="2106248" cy="711981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" name="Abgerundetes Rechteck 224"/>
          <p:cNvSpPr/>
          <p:nvPr/>
        </p:nvSpPr>
        <p:spPr>
          <a:xfrm>
            <a:off x="9284428" y="5778174"/>
            <a:ext cx="702407" cy="24948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Cloud</a:t>
            </a:r>
          </a:p>
        </p:txBody>
      </p:sp>
      <p:sp>
        <p:nvSpPr>
          <p:cNvPr id="227" name="Abgerundetes Rechteck 226"/>
          <p:cNvSpPr/>
          <p:nvPr/>
        </p:nvSpPr>
        <p:spPr>
          <a:xfrm>
            <a:off x="10122100" y="5778174"/>
            <a:ext cx="702407" cy="24948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228" name="Rechteck 227"/>
          <p:cNvSpPr/>
          <p:nvPr/>
        </p:nvSpPr>
        <p:spPr>
          <a:xfrm>
            <a:off x="8742654" y="5429284"/>
            <a:ext cx="2219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Abgerundetes Rechteck 229"/>
          <p:cNvSpPr/>
          <p:nvPr/>
        </p:nvSpPr>
        <p:spPr>
          <a:xfrm>
            <a:off x="3620387" y="5393095"/>
            <a:ext cx="4322087" cy="711981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3" name="Rechteck 182"/>
          <p:cNvSpPr/>
          <p:nvPr/>
        </p:nvSpPr>
        <p:spPr>
          <a:xfrm>
            <a:off x="5307774" y="6399589"/>
            <a:ext cx="122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222" name="Rechteck 221"/>
          <p:cNvSpPr/>
          <p:nvPr/>
        </p:nvSpPr>
        <p:spPr>
          <a:xfrm>
            <a:off x="4283417" y="5782125"/>
            <a:ext cx="6074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231" name="Rechteck 230"/>
          <p:cNvSpPr/>
          <p:nvPr/>
        </p:nvSpPr>
        <p:spPr>
          <a:xfrm>
            <a:off x="3682907" y="5399694"/>
            <a:ext cx="1313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Abgerundetes Rechteck 234"/>
          <p:cNvSpPr/>
          <p:nvPr/>
        </p:nvSpPr>
        <p:spPr>
          <a:xfrm>
            <a:off x="5132802" y="5779837"/>
            <a:ext cx="2650832" cy="26871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tx1"/>
                </a:solidFill>
              </a:rPr>
              <a:t>IP </a:t>
            </a:r>
            <a:r>
              <a:rPr lang="de-DE" sz="1400" dirty="0" err="1">
                <a:solidFill>
                  <a:schemeClr val="tx1"/>
                </a:solidFill>
              </a:rPr>
              <a:t>Instances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32" name="Abgerundetes Rechteck 231"/>
          <p:cNvSpPr/>
          <p:nvPr/>
        </p:nvSpPr>
        <p:spPr>
          <a:xfrm>
            <a:off x="4980402" y="5561581"/>
            <a:ext cx="1634400" cy="24948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Local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compute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res</a:t>
            </a:r>
            <a:r>
              <a:rPr lang="de-D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6" name="Abgerundetes Rechteck 235"/>
          <p:cNvSpPr/>
          <p:nvPr/>
        </p:nvSpPr>
        <p:spPr>
          <a:xfrm>
            <a:off x="6840056" y="5799975"/>
            <a:ext cx="900000" cy="20817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Sensors</a:t>
            </a:r>
          </a:p>
        </p:txBody>
      </p:sp>
      <p:sp>
        <p:nvSpPr>
          <p:cNvPr id="234" name="Abgerundetes Rechteck 233"/>
          <p:cNvSpPr/>
          <p:nvPr/>
        </p:nvSpPr>
        <p:spPr>
          <a:xfrm>
            <a:off x="6687656" y="5573797"/>
            <a:ext cx="900000" cy="24948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Edge </a:t>
            </a:r>
            <a:r>
              <a:rPr lang="de-DE" sz="1400" dirty="0" err="1">
                <a:solidFill>
                  <a:schemeClr val="tx1"/>
                </a:solidFill>
              </a:rPr>
              <a:t>dev</a:t>
            </a:r>
            <a:r>
              <a:rPr lang="de-D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7" name="Pfeil nach oben 236"/>
          <p:cNvSpPr/>
          <p:nvPr/>
        </p:nvSpPr>
        <p:spPr>
          <a:xfrm rot="5400000" flipH="1">
            <a:off x="8226980" y="5714412"/>
            <a:ext cx="286786" cy="45791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Rechteck 238"/>
          <p:cNvSpPr/>
          <p:nvPr/>
        </p:nvSpPr>
        <p:spPr>
          <a:xfrm>
            <a:off x="8049703" y="5461912"/>
            <a:ext cx="62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sp>
        <p:nvSpPr>
          <p:cNvPr id="253" name="Ellipse 252"/>
          <p:cNvSpPr/>
          <p:nvPr/>
        </p:nvSpPr>
        <p:spPr>
          <a:xfrm>
            <a:off x="4817783" y="4113450"/>
            <a:ext cx="66511" cy="6651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Ellipse 253"/>
          <p:cNvSpPr/>
          <p:nvPr/>
        </p:nvSpPr>
        <p:spPr>
          <a:xfrm>
            <a:off x="5271715" y="4113450"/>
            <a:ext cx="66511" cy="665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7" name="Gekrümmter Verbinder 256"/>
          <p:cNvCxnSpPr>
            <a:stCxn id="132" idx="3"/>
            <a:endCxn id="140" idx="4"/>
          </p:cNvCxnSpPr>
          <p:nvPr/>
        </p:nvCxnSpPr>
        <p:spPr>
          <a:xfrm rot="5400000">
            <a:off x="3298726" y="3491923"/>
            <a:ext cx="1018238" cy="248566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Gekrümmter Verbinder 263"/>
          <p:cNvCxnSpPr>
            <a:stCxn id="254" idx="5"/>
            <a:endCxn id="437" idx="0"/>
          </p:cNvCxnSpPr>
          <p:nvPr/>
        </p:nvCxnSpPr>
        <p:spPr>
          <a:xfrm rot="5400000">
            <a:off x="4192924" y="4719477"/>
            <a:ext cx="1629403" cy="641722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Ellipse 267"/>
          <p:cNvSpPr/>
          <p:nvPr/>
        </p:nvSpPr>
        <p:spPr>
          <a:xfrm>
            <a:off x="159198" y="6419825"/>
            <a:ext cx="241257" cy="2412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9" name="Ellipse 268"/>
          <p:cNvSpPr/>
          <p:nvPr/>
        </p:nvSpPr>
        <p:spPr>
          <a:xfrm>
            <a:off x="1872517" y="6410005"/>
            <a:ext cx="241257" cy="24125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0" name="Ellipse 269"/>
          <p:cNvSpPr/>
          <p:nvPr/>
        </p:nvSpPr>
        <p:spPr>
          <a:xfrm>
            <a:off x="3196985" y="6419824"/>
            <a:ext cx="241257" cy="2412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2" name="Abgerundetes Rechteck 271"/>
          <p:cNvSpPr/>
          <p:nvPr/>
        </p:nvSpPr>
        <p:spPr>
          <a:xfrm>
            <a:off x="5084088" y="6417854"/>
            <a:ext cx="242772" cy="2427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3" name="Ellipse 272"/>
          <p:cNvSpPr/>
          <p:nvPr/>
        </p:nvSpPr>
        <p:spPr>
          <a:xfrm>
            <a:off x="1083550" y="4421882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4" name="Abgerundetes Rechteck 273"/>
          <p:cNvSpPr/>
          <p:nvPr/>
        </p:nvSpPr>
        <p:spPr>
          <a:xfrm>
            <a:off x="2052277" y="1771222"/>
            <a:ext cx="242772" cy="2427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6" name="Gruppieren 85"/>
          <p:cNvGrpSpPr/>
          <p:nvPr/>
        </p:nvGrpSpPr>
        <p:grpSpPr>
          <a:xfrm>
            <a:off x="1990945" y="1400925"/>
            <a:ext cx="365437" cy="242772"/>
            <a:chOff x="1990945" y="1435370"/>
            <a:chExt cx="365437" cy="242772"/>
          </a:xfrm>
        </p:grpSpPr>
        <p:sp>
          <p:nvSpPr>
            <p:cNvPr id="275" name="Abgerundetes Rechteck 274"/>
            <p:cNvSpPr/>
            <p:nvPr/>
          </p:nvSpPr>
          <p:spPr>
            <a:xfrm>
              <a:off x="2113610" y="1435370"/>
              <a:ext cx="242772" cy="24277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Ellipse 287"/>
            <p:cNvSpPr/>
            <p:nvPr/>
          </p:nvSpPr>
          <p:spPr>
            <a:xfrm>
              <a:off x="1990945" y="1438427"/>
              <a:ext cx="239715" cy="239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94" name="Abgerundetes Rechteck 293"/>
          <p:cNvSpPr/>
          <p:nvPr/>
        </p:nvSpPr>
        <p:spPr>
          <a:xfrm>
            <a:off x="4790354" y="3891477"/>
            <a:ext cx="126284" cy="12628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5" name="Abgerundetes Rechteck 294"/>
          <p:cNvSpPr/>
          <p:nvPr/>
        </p:nvSpPr>
        <p:spPr>
          <a:xfrm>
            <a:off x="5245051" y="3821321"/>
            <a:ext cx="126284" cy="1262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6" name="Ellipse 295"/>
          <p:cNvSpPr/>
          <p:nvPr/>
        </p:nvSpPr>
        <p:spPr>
          <a:xfrm>
            <a:off x="5175085" y="3820009"/>
            <a:ext cx="127596" cy="12759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1" name="Gleichschenkliges Dreieck 300"/>
          <p:cNvSpPr/>
          <p:nvPr/>
        </p:nvSpPr>
        <p:spPr>
          <a:xfrm>
            <a:off x="2052277" y="1064115"/>
            <a:ext cx="242772" cy="209286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2" name="Rechteck 301"/>
          <p:cNvSpPr/>
          <p:nvPr/>
        </p:nvSpPr>
        <p:spPr>
          <a:xfrm>
            <a:off x="2354714" y="1035460"/>
            <a:ext cx="1034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Family</a:t>
            </a:r>
          </a:p>
        </p:txBody>
      </p:sp>
      <p:sp>
        <p:nvSpPr>
          <p:cNvPr id="306" name="Rechteck 305"/>
          <p:cNvSpPr/>
          <p:nvPr/>
        </p:nvSpPr>
        <p:spPr>
          <a:xfrm>
            <a:off x="6490933" y="1431795"/>
            <a:ext cx="1269810" cy="692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3" name="Gleichschenkliges Dreieck 302"/>
          <p:cNvSpPr/>
          <p:nvPr/>
        </p:nvSpPr>
        <p:spPr>
          <a:xfrm>
            <a:off x="5011383" y="3539458"/>
            <a:ext cx="150787" cy="129989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7" name="Gruppieren 306"/>
          <p:cNvGrpSpPr/>
          <p:nvPr/>
        </p:nvGrpSpPr>
        <p:grpSpPr>
          <a:xfrm>
            <a:off x="6504627" y="1489845"/>
            <a:ext cx="1501664" cy="693000"/>
            <a:chOff x="7295202" y="1489845"/>
            <a:chExt cx="1501664" cy="693000"/>
          </a:xfrm>
        </p:grpSpPr>
        <p:sp>
          <p:nvSpPr>
            <p:cNvPr id="305" name="Rechteck 304"/>
            <p:cNvSpPr/>
            <p:nvPr/>
          </p:nvSpPr>
          <p:spPr>
            <a:xfrm>
              <a:off x="7340182" y="1489985"/>
              <a:ext cx="1272012" cy="692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7295202" y="1489845"/>
              <a:ext cx="1501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IP Instance</a:t>
              </a:r>
            </a:p>
          </p:txBody>
        </p:sp>
      </p:grpSp>
      <p:pic>
        <p:nvPicPr>
          <p:cNvPr id="308" name="Grafik 3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874" y="35087"/>
            <a:ext cx="537547" cy="464244"/>
          </a:xfrm>
          <a:prstGeom prst="rect">
            <a:avLst/>
          </a:prstGeom>
        </p:spPr>
      </p:pic>
      <p:sp>
        <p:nvSpPr>
          <p:cNvPr id="321" name="Rechteck 320"/>
          <p:cNvSpPr/>
          <p:nvPr/>
        </p:nvSpPr>
        <p:spPr>
          <a:xfrm>
            <a:off x="6714383" y="1698174"/>
            <a:ext cx="381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DT</a:t>
            </a:r>
          </a:p>
        </p:txBody>
      </p:sp>
      <p:sp>
        <p:nvSpPr>
          <p:cNvPr id="329" name="Rechteck 328"/>
          <p:cNvSpPr/>
          <p:nvPr/>
        </p:nvSpPr>
        <p:spPr>
          <a:xfrm>
            <a:off x="3282" y="5550882"/>
            <a:ext cx="14572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330" name="Rechteck 329"/>
          <p:cNvSpPr/>
          <p:nvPr/>
        </p:nvSpPr>
        <p:spPr>
          <a:xfrm>
            <a:off x="3282" y="4945616"/>
            <a:ext cx="947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odel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(s)</a:t>
            </a:r>
          </a:p>
        </p:txBody>
      </p:sp>
      <p:sp>
        <p:nvSpPr>
          <p:cNvPr id="331" name="Rechteck 330"/>
          <p:cNvSpPr/>
          <p:nvPr/>
        </p:nvSpPr>
        <p:spPr>
          <a:xfrm>
            <a:off x="3282" y="4446505"/>
            <a:ext cx="1456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Microservice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cxnSp>
        <p:nvCxnSpPr>
          <p:cNvPr id="332" name="Gekrümmter Verbinder 331"/>
          <p:cNvCxnSpPr>
            <a:stCxn id="294" idx="1"/>
            <a:endCxn id="253" idx="2"/>
          </p:cNvCxnSpPr>
          <p:nvPr/>
        </p:nvCxnSpPr>
        <p:spPr>
          <a:xfrm rot="10800000" flipH="1" flipV="1">
            <a:off x="4790353" y="3954618"/>
            <a:ext cx="27429" cy="192087"/>
          </a:xfrm>
          <a:prstGeom prst="curvedConnector3">
            <a:avLst>
              <a:gd name="adj1" fmla="val -677156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Gekrümmter Verbinder 334"/>
          <p:cNvCxnSpPr>
            <a:stCxn id="294" idx="3"/>
            <a:endCxn id="253" idx="6"/>
          </p:cNvCxnSpPr>
          <p:nvPr/>
        </p:nvCxnSpPr>
        <p:spPr>
          <a:xfrm flipH="1">
            <a:off x="4884294" y="3954619"/>
            <a:ext cx="32344" cy="192087"/>
          </a:xfrm>
          <a:prstGeom prst="curvedConnector3">
            <a:avLst>
              <a:gd name="adj1" fmla="val -294490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Gekrümmter Verbinder 339"/>
          <p:cNvCxnSpPr>
            <a:stCxn id="295" idx="0"/>
            <a:endCxn id="294" idx="0"/>
          </p:cNvCxnSpPr>
          <p:nvPr/>
        </p:nvCxnSpPr>
        <p:spPr>
          <a:xfrm rot="16200000" flipH="1" flipV="1">
            <a:off x="5045767" y="3629050"/>
            <a:ext cx="70156" cy="454697"/>
          </a:xfrm>
          <a:prstGeom prst="curvedConnector3">
            <a:avLst>
              <a:gd name="adj1" fmla="val -168956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Gekrümmter Verbinder 343"/>
          <p:cNvCxnSpPr>
            <a:stCxn id="296" idx="2"/>
            <a:endCxn id="132" idx="7"/>
          </p:cNvCxnSpPr>
          <p:nvPr/>
        </p:nvCxnSpPr>
        <p:spPr>
          <a:xfrm rot="10800000" flipV="1">
            <a:off x="5097709" y="3883806"/>
            <a:ext cx="77376" cy="23938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uppieren 94"/>
          <p:cNvGrpSpPr/>
          <p:nvPr/>
        </p:nvGrpSpPr>
        <p:grpSpPr>
          <a:xfrm>
            <a:off x="6743427" y="595928"/>
            <a:ext cx="386093" cy="129785"/>
            <a:chOff x="6743427" y="595928"/>
            <a:chExt cx="386093" cy="129785"/>
          </a:xfrm>
        </p:grpSpPr>
        <p:sp>
          <p:nvSpPr>
            <p:cNvPr id="415" name="Abgerundetes Rechteck 414"/>
            <p:cNvSpPr/>
            <p:nvPr/>
          </p:nvSpPr>
          <p:spPr>
            <a:xfrm>
              <a:off x="7003236" y="597240"/>
              <a:ext cx="126284" cy="12628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6" name="Ellipse 415"/>
            <p:cNvSpPr/>
            <p:nvPr/>
          </p:nvSpPr>
          <p:spPr>
            <a:xfrm>
              <a:off x="6933270" y="595928"/>
              <a:ext cx="127596" cy="12759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7" name="Ellipse 416"/>
            <p:cNvSpPr/>
            <p:nvPr/>
          </p:nvSpPr>
          <p:spPr>
            <a:xfrm>
              <a:off x="6743427" y="597240"/>
              <a:ext cx="128473" cy="1284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2" name="Gruppieren 201"/>
          <p:cNvGrpSpPr/>
          <p:nvPr/>
        </p:nvGrpSpPr>
        <p:grpSpPr>
          <a:xfrm>
            <a:off x="7985607" y="2256954"/>
            <a:ext cx="317616" cy="1254187"/>
            <a:chOff x="8309457" y="2256954"/>
            <a:chExt cx="317616" cy="1254187"/>
          </a:xfrm>
        </p:grpSpPr>
        <p:sp>
          <p:nvSpPr>
            <p:cNvPr id="421" name="Pfeil nach oben 420"/>
            <p:cNvSpPr/>
            <p:nvPr/>
          </p:nvSpPr>
          <p:spPr>
            <a:xfrm flipH="1">
              <a:off x="8309457" y="2256954"/>
              <a:ext cx="317616" cy="1254187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2" name="Rechteck 421"/>
            <p:cNvSpPr/>
            <p:nvPr/>
          </p:nvSpPr>
          <p:spPr>
            <a:xfrm rot="16200000">
              <a:off x="8139213" y="2735862"/>
              <a:ext cx="64858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 err="1">
                  <a:solidFill>
                    <a:prstClr val="black"/>
                  </a:solidFill>
                  <a:latin typeface="Calibri" panose="020F0502020204030204"/>
                </a:rPr>
                <a:t>Activity</a:t>
              </a:r>
              <a:endParaRPr lang="de-DE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23" name="Pfeil nach oben 422"/>
          <p:cNvSpPr/>
          <p:nvPr/>
        </p:nvSpPr>
        <p:spPr>
          <a:xfrm flipH="1">
            <a:off x="8831354" y="4131789"/>
            <a:ext cx="317616" cy="114139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8" name="Gruppieren 197"/>
          <p:cNvGrpSpPr/>
          <p:nvPr/>
        </p:nvGrpSpPr>
        <p:grpSpPr>
          <a:xfrm>
            <a:off x="8965469" y="1406365"/>
            <a:ext cx="956544" cy="693354"/>
            <a:chOff x="9422669" y="1320640"/>
            <a:chExt cx="956544" cy="693354"/>
          </a:xfrm>
        </p:grpSpPr>
        <p:sp>
          <p:nvSpPr>
            <p:cNvPr id="425" name="Pfeil nach oben 424"/>
            <p:cNvSpPr/>
            <p:nvPr/>
          </p:nvSpPr>
          <p:spPr>
            <a:xfrm rot="5400000" flipH="1">
              <a:off x="9592297" y="1227078"/>
              <a:ext cx="693354" cy="880478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Rechteck 425"/>
            <p:cNvSpPr/>
            <p:nvPr/>
          </p:nvSpPr>
          <p:spPr>
            <a:xfrm>
              <a:off x="9422669" y="1438183"/>
              <a:ext cx="9565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 err="1"/>
                <a:t>Notification</a:t>
              </a:r>
              <a:r>
                <a:rPr lang="de-DE" sz="1200" dirty="0"/>
                <a:t> Action</a:t>
              </a:r>
            </a:p>
          </p:txBody>
        </p:sp>
      </p:grpSp>
      <p:grpSp>
        <p:nvGrpSpPr>
          <p:cNvPr id="427" name="Gruppieren 426"/>
          <p:cNvGrpSpPr/>
          <p:nvPr/>
        </p:nvGrpSpPr>
        <p:grpSpPr>
          <a:xfrm>
            <a:off x="6650754" y="4944623"/>
            <a:ext cx="196250" cy="127596"/>
            <a:chOff x="7678798" y="2652143"/>
            <a:chExt cx="196250" cy="127596"/>
          </a:xfrm>
        </p:grpSpPr>
        <p:sp>
          <p:nvSpPr>
            <p:cNvPr id="428" name="Abgerundetes Rechteck 427"/>
            <p:cNvSpPr/>
            <p:nvPr/>
          </p:nvSpPr>
          <p:spPr>
            <a:xfrm>
              <a:off x="7748764" y="2653455"/>
              <a:ext cx="126284" cy="12628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9" name="Ellipse 428"/>
            <p:cNvSpPr/>
            <p:nvPr/>
          </p:nvSpPr>
          <p:spPr>
            <a:xfrm>
              <a:off x="7678798" y="2652143"/>
              <a:ext cx="127596" cy="12759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32" name="Ellipse 431"/>
          <p:cNvSpPr/>
          <p:nvPr/>
        </p:nvSpPr>
        <p:spPr>
          <a:xfrm>
            <a:off x="7017952" y="1796319"/>
            <a:ext cx="696848" cy="2701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" name="Ellipse 429"/>
          <p:cNvSpPr/>
          <p:nvPr/>
        </p:nvSpPr>
        <p:spPr>
          <a:xfrm>
            <a:off x="6460911" y="4945935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33" name="Gruppieren 432"/>
          <p:cNvGrpSpPr/>
          <p:nvPr/>
        </p:nvGrpSpPr>
        <p:grpSpPr>
          <a:xfrm>
            <a:off x="7092585" y="1821999"/>
            <a:ext cx="696848" cy="270115"/>
            <a:chOff x="7826010" y="1821999"/>
            <a:chExt cx="696848" cy="270115"/>
          </a:xfrm>
        </p:grpSpPr>
        <p:sp>
          <p:nvSpPr>
            <p:cNvPr id="322" name="Ellipse 321"/>
            <p:cNvSpPr/>
            <p:nvPr/>
          </p:nvSpPr>
          <p:spPr>
            <a:xfrm>
              <a:off x="7826010" y="1821999"/>
              <a:ext cx="696848" cy="2701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1" name="Gruppieren 370"/>
            <p:cNvGrpSpPr/>
            <p:nvPr/>
          </p:nvGrpSpPr>
          <p:grpSpPr>
            <a:xfrm>
              <a:off x="8181045" y="1880090"/>
              <a:ext cx="196250" cy="127596"/>
              <a:chOff x="7678798" y="2652143"/>
              <a:chExt cx="196250" cy="127596"/>
            </a:xfrm>
          </p:grpSpPr>
          <p:sp>
            <p:nvSpPr>
              <p:cNvPr id="369" name="Abgerundetes Rechteck 368"/>
              <p:cNvSpPr/>
              <p:nvPr/>
            </p:nvSpPr>
            <p:spPr>
              <a:xfrm>
                <a:off x="7748764" y="2653455"/>
                <a:ext cx="126284" cy="126284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0" name="Ellipse 369"/>
              <p:cNvSpPr/>
              <p:nvPr/>
            </p:nvSpPr>
            <p:spPr>
              <a:xfrm>
                <a:off x="7678798" y="2652143"/>
                <a:ext cx="127596" cy="12759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72" name="Ellipse 371"/>
            <p:cNvSpPr/>
            <p:nvPr/>
          </p:nvSpPr>
          <p:spPr>
            <a:xfrm>
              <a:off x="7991202" y="1881402"/>
              <a:ext cx="128473" cy="1284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35" name="Ellipse 434"/>
          <p:cNvSpPr/>
          <p:nvPr/>
        </p:nvSpPr>
        <p:spPr>
          <a:xfrm>
            <a:off x="7518127" y="5486740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6" name="Ellipse 435"/>
          <p:cNvSpPr/>
          <p:nvPr/>
        </p:nvSpPr>
        <p:spPr>
          <a:xfrm>
            <a:off x="4152627" y="5867740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7" name="Ellipse 436"/>
          <p:cNvSpPr/>
          <p:nvPr/>
        </p:nvSpPr>
        <p:spPr>
          <a:xfrm>
            <a:off x="4622527" y="5855040"/>
            <a:ext cx="128473" cy="1284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6" name="Gekrümmter Verbinder 195"/>
          <p:cNvCxnSpPr>
            <a:endCxn id="303" idx="5"/>
          </p:cNvCxnSpPr>
          <p:nvPr/>
        </p:nvCxnSpPr>
        <p:spPr>
          <a:xfrm rot="5400000">
            <a:off x="4965170" y="1863855"/>
            <a:ext cx="1899901" cy="1581294"/>
          </a:xfrm>
          <a:prstGeom prst="curvedConnector2">
            <a:avLst/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hteck 217"/>
          <p:cNvSpPr/>
          <p:nvPr/>
        </p:nvSpPr>
        <p:spPr>
          <a:xfrm>
            <a:off x="8505455" y="2107749"/>
            <a:ext cx="3962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100" dirty="0"/>
              <a:t>DTs</a:t>
            </a:r>
          </a:p>
          <a:p>
            <a:pPr algn="ctr"/>
            <a:r>
              <a:rPr lang="de-DE" sz="1100" dirty="0"/>
              <a:t>IPIs</a:t>
            </a:r>
          </a:p>
          <a:p>
            <a:pPr algn="ctr"/>
            <a:endParaRPr lang="de-DE" sz="1100" dirty="0"/>
          </a:p>
          <a:p>
            <a:pPr algn="ctr"/>
            <a:r>
              <a:rPr lang="de-DE" sz="1100" dirty="0"/>
              <a:t>etc.</a:t>
            </a:r>
          </a:p>
        </p:txBody>
      </p:sp>
      <p:cxnSp>
        <p:nvCxnSpPr>
          <p:cNvPr id="226" name="Gekrümmter Verbinder 225"/>
          <p:cNvCxnSpPr>
            <a:stCxn id="369" idx="2"/>
            <a:endCxn id="295" idx="3"/>
          </p:cNvCxnSpPr>
          <p:nvPr/>
        </p:nvCxnSpPr>
        <p:spPr>
          <a:xfrm rot="5400000">
            <a:off x="5537644" y="1841378"/>
            <a:ext cx="1876777" cy="2209393"/>
          </a:xfrm>
          <a:prstGeom prst="curvedConnector2">
            <a:avLst/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Gerade Verbindung mit Pfeil 237"/>
          <p:cNvCxnSpPr/>
          <p:nvPr/>
        </p:nvCxnSpPr>
        <p:spPr>
          <a:xfrm>
            <a:off x="7940416" y="302915"/>
            <a:ext cx="1" cy="4449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Gerade Verbindung mit Pfeil 257"/>
          <p:cNvCxnSpPr>
            <a:stCxn id="199" idx="2"/>
          </p:cNvCxnSpPr>
          <p:nvPr/>
        </p:nvCxnSpPr>
        <p:spPr>
          <a:xfrm>
            <a:off x="6415973" y="1227156"/>
            <a:ext cx="0" cy="2442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Gerade Verbindung mit Pfeil 260"/>
          <p:cNvCxnSpPr/>
          <p:nvPr/>
        </p:nvCxnSpPr>
        <p:spPr>
          <a:xfrm>
            <a:off x="7942474" y="1213209"/>
            <a:ext cx="0" cy="2442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Abgerundetes Rechteck 262"/>
          <p:cNvSpPr/>
          <p:nvPr/>
        </p:nvSpPr>
        <p:spPr>
          <a:xfrm>
            <a:off x="3732744" y="1713057"/>
            <a:ext cx="483600" cy="1842236"/>
          </a:xfrm>
          <a:prstGeom prst="roundRect">
            <a:avLst>
              <a:gd name="adj" fmla="val 6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Rechteck 264"/>
          <p:cNvSpPr/>
          <p:nvPr/>
        </p:nvSpPr>
        <p:spPr>
          <a:xfrm>
            <a:off x="9865629" y="929492"/>
            <a:ext cx="157536" cy="36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6" name="Gruppieren 275"/>
          <p:cNvGrpSpPr/>
          <p:nvPr/>
        </p:nvGrpSpPr>
        <p:grpSpPr>
          <a:xfrm>
            <a:off x="8505455" y="2499730"/>
            <a:ext cx="386093" cy="129785"/>
            <a:chOff x="6743427" y="595928"/>
            <a:chExt cx="386093" cy="129785"/>
          </a:xfrm>
        </p:grpSpPr>
        <p:sp>
          <p:nvSpPr>
            <p:cNvPr id="277" name="Abgerundetes Rechteck 276"/>
            <p:cNvSpPr/>
            <p:nvPr/>
          </p:nvSpPr>
          <p:spPr>
            <a:xfrm>
              <a:off x="7003236" y="597240"/>
              <a:ext cx="126284" cy="12628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Ellipse 277"/>
            <p:cNvSpPr/>
            <p:nvPr/>
          </p:nvSpPr>
          <p:spPr>
            <a:xfrm>
              <a:off x="6933270" y="595928"/>
              <a:ext cx="127596" cy="12759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9" name="Ellipse 278"/>
            <p:cNvSpPr/>
            <p:nvPr/>
          </p:nvSpPr>
          <p:spPr>
            <a:xfrm>
              <a:off x="6743427" y="597240"/>
              <a:ext cx="128473" cy="1284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98" name="Gekrümmter Verbinder 297"/>
          <p:cNvCxnSpPr>
            <a:stCxn id="372" idx="4"/>
            <a:endCxn id="254" idx="6"/>
          </p:cNvCxnSpPr>
          <p:nvPr/>
        </p:nvCxnSpPr>
        <p:spPr>
          <a:xfrm rot="5400000">
            <a:off x="5261705" y="2086396"/>
            <a:ext cx="2136831" cy="1983788"/>
          </a:xfrm>
          <a:prstGeom prst="curvedConnector2">
            <a:avLst/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Abgerundetes Rechteck 183"/>
          <p:cNvSpPr/>
          <p:nvPr/>
        </p:nvSpPr>
        <p:spPr>
          <a:xfrm>
            <a:off x="5883131" y="4369490"/>
            <a:ext cx="1569802" cy="3879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tx1"/>
                </a:solidFill>
              </a:rPr>
              <a:t>Exec</a:t>
            </a:r>
            <a:r>
              <a:rPr lang="de-DE" sz="1400" dirty="0">
                <a:solidFill>
                  <a:schemeClr val="tx1"/>
                </a:solidFill>
              </a:rPr>
              <a:t> Eng./Orches-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trator</a:t>
            </a:r>
            <a:r>
              <a:rPr lang="de-DE" sz="1400" dirty="0">
                <a:solidFill>
                  <a:schemeClr val="tx1"/>
                </a:solidFill>
              </a:rPr>
              <a:t>: </a:t>
            </a:r>
            <a:r>
              <a:rPr lang="de-DE" sz="1400" dirty="0" err="1">
                <a:solidFill>
                  <a:schemeClr val="tx1"/>
                </a:solidFill>
              </a:rPr>
              <a:t>MiCADO</a:t>
            </a:r>
            <a:endParaRPr lang="de-DE" sz="1400" dirty="0">
              <a:solidFill>
                <a:schemeClr val="tx1"/>
              </a:solidFill>
            </a:endParaRPr>
          </a:p>
        </p:txBody>
      </p:sp>
      <p:grpSp>
        <p:nvGrpSpPr>
          <p:cNvPr id="193" name="Gruppieren 192"/>
          <p:cNvGrpSpPr/>
          <p:nvPr/>
        </p:nvGrpSpPr>
        <p:grpSpPr>
          <a:xfrm>
            <a:off x="5697216" y="3087546"/>
            <a:ext cx="1669444" cy="1151257"/>
            <a:chOff x="3962212" y="4428565"/>
            <a:chExt cx="2175955" cy="1500549"/>
          </a:xfrm>
        </p:grpSpPr>
        <p:sp>
          <p:nvSpPr>
            <p:cNvPr id="209" name="Abgerundetes Rechteck 208"/>
            <p:cNvSpPr/>
            <p:nvPr/>
          </p:nvSpPr>
          <p:spPr>
            <a:xfrm>
              <a:off x="3962212" y="4428565"/>
              <a:ext cx="2175955" cy="1500549"/>
            </a:xfrm>
            <a:prstGeom prst="roundRect">
              <a:avLst>
                <a:gd name="adj" fmla="val 890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Abgerundetes Rechteck 193"/>
            <p:cNvSpPr/>
            <p:nvPr/>
          </p:nvSpPr>
          <p:spPr>
            <a:xfrm>
              <a:off x="5181777" y="4684290"/>
              <a:ext cx="917215" cy="44397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dirty="0">
                  <a:solidFill>
                    <a:schemeClr val="tx1"/>
                  </a:solidFill>
                </a:rPr>
                <a:t>EMGUM</a:t>
              </a:r>
            </a:p>
          </p:txBody>
        </p:sp>
        <p:sp>
          <p:nvSpPr>
            <p:cNvPr id="200" name="Abgerundetes Rechteck 199"/>
            <p:cNvSpPr/>
            <p:nvPr/>
          </p:nvSpPr>
          <p:spPr>
            <a:xfrm>
              <a:off x="4017790" y="5380552"/>
              <a:ext cx="1092781" cy="44397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dirty="0">
                  <a:solidFill>
                    <a:schemeClr val="tx1"/>
                  </a:solidFill>
                </a:rPr>
                <a:t>EMGWAM</a:t>
              </a:r>
            </a:p>
          </p:txBody>
        </p:sp>
        <p:sp>
          <p:nvSpPr>
            <p:cNvPr id="205" name="Abgerundetes Rechteck 204"/>
            <p:cNvSpPr/>
            <p:nvPr/>
          </p:nvSpPr>
          <p:spPr>
            <a:xfrm>
              <a:off x="4001014" y="4853261"/>
              <a:ext cx="1109555" cy="44397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dirty="0">
                  <a:solidFill>
                    <a:schemeClr val="tx1"/>
                  </a:solidFill>
                </a:rPr>
                <a:t>EMGREPO</a:t>
              </a:r>
            </a:p>
          </p:txBody>
        </p:sp>
        <p:sp>
          <p:nvSpPr>
            <p:cNvPr id="206" name="Abgerundetes Rechteck 205"/>
            <p:cNvSpPr/>
            <p:nvPr/>
          </p:nvSpPr>
          <p:spPr>
            <a:xfrm>
              <a:off x="5193819" y="5203689"/>
              <a:ext cx="917215" cy="44397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dirty="0">
                  <a:solidFill>
                    <a:schemeClr val="tx1"/>
                  </a:solidFill>
                </a:rPr>
                <a:t>EMGBC</a:t>
              </a:r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4006546" y="4528482"/>
              <a:ext cx="1657934" cy="340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CFG </a:t>
              </a:r>
              <a:r>
                <a:rPr kumimoji="0" lang="de-DE" sz="11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Platform</a:t>
              </a:r>
              <a:endParaRPr kumimoji="0" lang="de-DE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14" name="Gekrümmter Verbinder 213"/>
          <p:cNvCxnSpPr>
            <a:stCxn id="209" idx="2"/>
            <a:endCxn id="184" idx="0"/>
          </p:cNvCxnSpPr>
          <p:nvPr/>
        </p:nvCxnSpPr>
        <p:spPr>
          <a:xfrm rot="16200000" flipH="1">
            <a:off x="6534642" y="4236099"/>
            <a:ext cx="130687" cy="136094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Abgerundetes Rechteck 214"/>
          <p:cNvSpPr/>
          <p:nvPr/>
        </p:nvSpPr>
        <p:spPr>
          <a:xfrm>
            <a:off x="5726986" y="2511773"/>
            <a:ext cx="846972" cy="3363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schemeClr val="tx1"/>
                </a:solidFill>
              </a:rPr>
              <a:t>ADT Generator</a:t>
            </a:r>
          </a:p>
        </p:txBody>
      </p:sp>
      <p:cxnSp>
        <p:nvCxnSpPr>
          <p:cNvPr id="217" name="Gekrümmter Verbinder 216"/>
          <p:cNvCxnSpPr>
            <a:stCxn id="147" idx="1"/>
            <a:endCxn id="215" idx="0"/>
          </p:cNvCxnSpPr>
          <p:nvPr/>
        </p:nvCxnSpPr>
        <p:spPr>
          <a:xfrm>
            <a:off x="5598947" y="2322919"/>
            <a:ext cx="551525" cy="188854"/>
          </a:xfrm>
          <a:prstGeom prst="curvedConnector2">
            <a:avLst/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Gekrümmter Verbinder 218"/>
          <p:cNvCxnSpPr/>
          <p:nvPr/>
        </p:nvCxnSpPr>
        <p:spPr>
          <a:xfrm flipV="1">
            <a:off x="5353410" y="2709238"/>
            <a:ext cx="361251" cy="79843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Gekrümmter Verbinder 219"/>
          <p:cNvCxnSpPr>
            <a:stCxn id="215" idx="2"/>
            <a:endCxn id="209" idx="0"/>
          </p:cNvCxnSpPr>
          <p:nvPr/>
        </p:nvCxnSpPr>
        <p:spPr>
          <a:xfrm rot="16200000" flipH="1">
            <a:off x="6221509" y="2777117"/>
            <a:ext cx="239392" cy="381466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Gekrümmter Verbinder 220"/>
          <p:cNvCxnSpPr>
            <a:endCxn id="215" idx="3"/>
          </p:cNvCxnSpPr>
          <p:nvPr/>
        </p:nvCxnSpPr>
        <p:spPr>
          <a:xfrm rot="10800000" flipV="1">
            <a:off x="6573958" y="2237226"/>
            <a:ext cx="486908" cy="442737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Gekrümmter Verbinder 223"/>
          <p:cNvCxnSpPr/>
          <p:nvPr/>
        </p:nvCxnSpPr>
        <p:spPr>
          <a:xfrm rot="5400000">
            <a:off x="6570648" y="2444928"/>
            <a:ext cx="850323" cy="434917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3" name="Picture 2">
            <a:extLst>
              <a:ext uri="{FF2B5EF4-FFF2-40B4-BE49-F238E27FC236}">
                <a16:creationId xmlns:a16="http://schemas.microsoft.com/office/drawing/2014/main" id="{6EEA5B7E-DBB0-4ED9-9EED-30E0951DF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637" y="5411877"/>
            <a:ext cx="832705" cy="6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3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002" y="254339"/>
            <a:ext cx="10515600" cy="411636"/>
          </a:xfrm>
        </p:spPr>
        <p:txBody>
          <a:bodyPr>
            <a:normAutofit fontScale="90000"/>
          </a:bodyPr>
          <a:lstStyle/>
          <a:p>
            <a:r>
              <a:rPr lang="de-DE" dirty="0"/>
              <a:t>Zoom-in – first prototype (by Autumn 2021)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645459" y="817254"/>
            <a:ext cx="10708341" cy="5825297"/>
          </a:xfrm>
          <a:prstGeom prst="roundRect">
            <a:avLst>
              <a:gd name="adj" fmla="val 698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876086" y="952565"/>
            <a:ext cx="10016137" cy="5114412"/>
            <a:chOff x="3639387" y="922013"/>
            <a:chExt cx="6868593" cy="3453279"/>
          </a:xfrm>
        </p:grpSpPr>
        <p:sp>
          <p:nvSpPr>
            <p:cNvPr id="6" name="Abgerundetes Rechteck 5"/>
            <p:cNvSpPr/>
            <p:nvPr/>
          </p:nvSpPr>
          <p:spPr>
            <a:xfrm>
              <a:off x="3967906" y="922013"/>
              <a:ext cx="6540074" cy="380301"/>
            </a:xfrm>
            <a:prstGeom prst="roundRect">
              <a:avLst>
                <a:gd name="adj" fmla="val 667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Abgerundetes Rechteck 6"/>
            <p:cNvSpPr/>
            <p:nvPr/>
          </p:nvSpPr>
          <p:spPr>
            <a:xfrm flipH="1">
              <a:off x="3639387" y="922751"/>
              <a:ext cx="657256" cy="34525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</a:rPr>
                <a:t>Db</a:t>
              </a:r>
              <a:r>
                <a:rPr lang="de-DE" sz="1400" dirty="0">
                  <a:solidFill>
                    <a:schemeClr val="tx1"/>
                  </a:solidFill>
                </a:rPr>
                <a:t> Asset Pub-</a:t>
              </a:r>
              <a:r>
                <a:rPr lang="de-DE" sz="1400" dirty="0" err="1">
                  <a:solidFill>
                    <a:schemeClr val="tx1"/>
                  </a:solidFill>
                </a:rPr>
                <a:t>lish</a:t>
              </a:r>
              <a:r>
                <a:rPr lang="de-DE" sz="1400" dirty="0">
                  <a:solidFill>
                    <a:schemeClr val="tx1"/>
                  </a:solidFill>
                </a:rPr>
                <a:t>-</a:t>
              </a:r>
              <a:r>
                <a:rPr lang="de-DE" sz="1400" dirty="0" err="1">
                  <a:solidFill>
                    <a:schemeClr val="tx1"/>
                  </a:solidFill>
                </a:rPr>
                <a:t>ing</a:t>
              </a:r>
              <a:r>
                <a:rPr lang="de-DE" sz="1400" dirty="0">
                  <a:solidFill>
                    <a:schemeClr val="tx1"/>
                  </a:solidFill>
                </a:rPr>
                <a:t> In-</a:t>
              </a:r>
              <a:r>
                <a:rPr lang="de-DE" sz="1400" dirty="0" err="1">
                  <a:solidFill>
                    <a:schemeClr val="tx1"/>
                  </a:solidFill>
                </a:rPr>
                <a:t>ter</a:t>
              </a:r>
              <a:r>
                <a:rPr lang="de-DE" sz="1400" dirty="0">
                  <a:solidFill>
                    <a:schemeClr val="tx1"/>
                  </a:solidFill>
                </a:rPr>
                <a:t>-face</a:t>
              </a:r>
            </a:p>
          </p:txBody>
        </p:sp>
        <p:sp>
          <p:nvSpPr>
            <p:cNvPr id="8" name="Rechteck 7"/>
            <p:cNvSpPr/>
            <p:nvPr/>
          </p:nvSpPr>
          <p:spPr>
            <a:xfrm>
              <a:off x="4193484" y="929657"/>
              <a:ext cx="157536" cy="365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Abgerundetes Rechteck 8"/>
          <p:cNvSpPr/>
          <p:nvPr/>
        </p:nvSpPr>
        <p:spPr>
          <a:xfrm flipH="1">
            <a:off x="3962212" y="1659866"/>
            <a:ext cx="4759201" cy="1240570"/>
          </a:xfrm>
          <a:prstGeom prst="roundRect">
            <a:avLst>
              <a:gd name="adj" fmla="val 115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2037458" y="1573798"/>
            <a:ext cx="7135803" cy="4588665"/>
          </a:xfrm>
          <a:prstGeom prst="roundRect">
            <a:avLst>
              <a:gd name="adj" fmla="val 4392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367487" y="5929114"/>
            <a:ext cx="2546731" cy="38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5089527" y="5082039"/>
            <a:ext cx="986841" cy="4439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tx1"/>
                </a:solidFill>
              </a:rPr>
              <a:t>EMGUM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10003481" y="950836"/>
            <a:ext cx="1051605" cy="5082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Agora</a:t>
            </a:r>
          </a:p>
        </p:txBody>
      </p:sp>
      <p:sp>
        <p:nvSpPr>
          <p:cNvPr id="15" name="Abgerundetes Rechteck 14"/>
          <p:cNvSpPr/>
          <p:nvPr/>
        </p:nvSpPr>
        <p:spPr>
          <a:xfrm flipH="1">
            <a:off x="2200966" y="3799822"/>
            <a:ext cx="1539259" cy="2246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919900" y="5761253"/>
            <a:ext cx="96990" cy="9850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7" name="Gerade Verbindung mit Pfeil 16"/>
          <p:cNvCxnSpPr>
            <a:endCxn id="15" idx="3"/>
          </p:cNvCxnSpPr>
          <p:nvPr/>
        </p:nvCxnSpPr>
        <p:spPr>
          <a:xfrm>
            <a:off x="1834534" y="4727871"/>
            <a:ext cx="366432" cy="1953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 flipH="1">
            <a:off x="2200966" y="2541907"/>
            <a:ext cx="1532652" cy="970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</a:rPr>
              <a:t>Db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Platform</a:t>
            </a:r>
            <a:r>
              <a:rPr lang="de-DE" sz="1200" dirty="0">
                <a:solidFill>
                  <a:schemeClr val="tx1"/>
                </a:solidFill>
              </a:rPr>
              <a:t> Components Registry</a:t>
            </a:r>
          </a:p>
        </p:txBody>
      </p:sp>
      <p:cxnSp>
        <p:nvCxnSpPr>
          <p:cNvPr id="19" name="Gekrümmter Verbinder 18"/>
          <p:cNvCxnSpPr>
            <a:stCxn id="18" idx="2"/>
            <a:endCxn id="15" idx="0"/>
          </p:cNvCxnSpPr>
          <p:nvPr/>
        </p:nvCxnSpPr>
        <p:spPr>
          <a:xfrm rot="16200000" flipH="1">
            <a:off x="2825426" y="3654654"/>
            <a:ext cx="287033" cy="3303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3893083" y="1801805"/>
            <a:ext cx="1192261" cy="957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b="1" dirty="0"/>
              <a:t>Digital</a:t>
            </a:r>
            <a:br>
              <a:rPr lang="de-DE" sz="1200" b="1" dirty="0"/>
            </a:br>
            <a:r>
              <a:rPr lang="de-DE" sz="1200" b="1" dirty="0"/>
              <a:t>(</a:t>
            </a:r>
            <a:r>
              <a:rPr lang="de-DE" sz="1200" b="1" dirty="0" err="1"/>
              <a:t>Product</a:t>
            </a:r>
            <a:r>
              <a:rPr lang="de-DE" sz="1200" b="1" dirty="0"/>
              <a:t>) </a:t>
            </a:r>
            <a:br>
              <a:rPr lang="de-DE" sz="1200" b="1" dirty="0"/>
            </a:br>
            <a:r>
              <a:rPr lang="de-DE" sz="1200" b="1" dirty="0"/>
              <a:t>Brain</a:t>
            </a:r>
          </a:p>
        </p:txBody>
      </p:sp>
      <p:cxnSp>
        <p:nvCxnSpPr>
          <p:cNvPr id="22" name="Gekrümmter Verbinder 21"/>
          <p:cNvCxnSpPr>
            <a:cxnSpLocks/>
            <a:stCxn id="18" idx="0"/>
          </p:cNvCxnSpPr>
          <p:nvPr/>
        </p:nvCxnSpPr>
        <p:spPr>
          <a:xfrm rot="16200000" flipV="1">
            <a:off x="2813553" y="2388167"/>
            <a:ext cx="263952" cy="43527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9774161" y="6116277"/>
            <a:ext cx="910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b="1" dirty="0"/>
              <a:t>DIGITBrain </a:t>
            </a:r>
            <a:br>
              <a:rPr lang="de-DE" sz="1200" b="1" dirty="0"/>
            </a:br>
            <a:r>
              <a:rPr lang="de-DE" sz="1200" b="1" dirty="0"/>
              <a:t>Solution</a:t>
            </a:r>
          </a:p>
        </p:txBody>
      </p:sp>
      <p:sp>
        <p:nvSpPr>
          <p:cNvPr id="26" name="Pfeil nach links und rechts 25"/>
          <p:cNvSpPr/>
          <p:nvPr/>
        </p:nvSpPr>
        <p:spPr>
          <a:xfrm>
            <a:off x="9195937" y="4065329"/>
            <a:ext cx="829067" cy="481687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lussdiagramm: Magnetplattenspeicher 26"/>
          <p:cNvSpPr/>
          <p:nvPr/>
        </p:nvSpPr>
        <p:spPr>
          <a:xfrm>
            <a:off x="7508050" y="2677188"/>
            <a:ext cx="855986" cy="1072716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lussdiagramm: Magnetplattenspeicher 27"/>
          <p:cNvSpPr/>
          <p:nvPr/>
        </p:nvSpPr>
        <p:spPr>
          <a:xfrm>
            <a:off x="2407334" y="4878898"/>
            <a:ext cx="1150466" cy="1105152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309271" y="3855946"/>
            <a:ext cx="1336353" cy="109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err="1"/>
              <a:t>Db</a:t>
            </a:r>
            <a:r>
              <a:rPr lang="de-DE" sz="1400" dirty="0"/>
              <a:t> Asset </a:t>
            </a:r>
            <a:r>
              <a:rPr lang="de-DE" sz="1400" dirty="0" err="1"/>
              <a:t>Metadata</a:t>
            </a:r>
            <a:r>
              <a:rPr lang="de-DE" sz="1400" dirty="0"/>
              <a:t> Registry</a:t>
            </a:r>
          </a:p>
        </p:txBody>
      </p:sp>
      <p:sp>
        <p:nvSpPr>
          <p:cNvPr id="30" name="Abgerundetes Rechteck 29"/>
          <p:cNvSpPr/>
          <p:nvPr/>
        </p:nvSpPr>
        <p:spPr>
          <a:xfrm flipH="1">
            <a:off x="4187981" y="1085897"/>
            <a:ext cx="1474133" cy="318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DPB UI</a:t>
            </a:r>
          </a:p>
        </p:txBody>
      </p:sp>
      <p:cxnSp>
        <p:nvCxnSpPr>
          <p:cNvPr id="37" name="Gekrümmter Verbinder 36"/>
          <p:cNvCxnSpPr>
            <a:endCxn id="70" idx="1"/>
          </p:cNvCxnSpPr>
          <p:nvPr/>
        </p:nvCxnSpPr>
        <p:spPr>
          <a:xfrm rot="16200000" flipH="1">
            <a:off x="2220474" y="4604672"/>
            <a:ext cx="3321064" cy="272116"/>
          </a:xfrm>
          <a:prstGeom prst="curvedConnector2">
            <a:avLst/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krümmter Verbinder 37"/>
          <p:cNvCxnSpPr>
            <a:stCxn id="18" idx="0"/>
            <a:endCxn id="9" idx="3"/>
          </p:cNvCxnSpPr>
          <p:nvPr/>
        </p:nvCxnSpPr>
        <p:spPr>
          <a:xfrm rot="5400000" flipH="1" flipV="1">
            <a:off x="3333874" y="1913571"/>
            <a:ext cx="261756" cy="994920"/>
          </a:xfrm>
          <a:prstGeom prst="curvedConnector2">
            <a:avLst/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2594484" y="5761253"/>
            <a:ext cx="96990" cy="9850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3256431" y="5761253"/>
            <a:ext cx="96990" cy="985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2554486" y="5432504"/>
            <a:ext cx="184154" cy="18703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/>
          <p:cNvSpPr/>
          <p:nvPr/>
        </p:nvSpPr>
        <p:spPr>
          <a:xfrm>
            <a:off x="3217548" y="5328601"/>
            <a:ext cx="184154" cy="18703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3115520" y="5326658"/>
            <a:ext cx="186067" cy="18897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5034358" y="1707567"/>
            <a:ext cx="1851702" cy="1026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5" name="Gleichschenkliges Dreieck 44"/>
          <p:cNvSpPr/>
          <p:nvPr/>
        </p:nvSpPr>
        <p:spPr>
          <a:xfrm>
            <a:off x="2876802" y="4911153"/>
            <a:ext cx="219885" cy="192518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6" name="Gruppieren 45"/>
          <p:cNvGrpSpPr/>
          <p:nvPr/>
        </p:nvGrpSpPr>
        <p:grpSpPr>
          <a:xfrm>
            <a:off x="5054327" y="1793541"/>
            <a:ext cx="2189804" cy="1026354"/>
            <a:chOff x="7295202" y="1489845"/>
            <a:chExt cx="1501664" cy="693000"/>
          </a:xfrm>
        </p:grpSpPr>
        <p:sp>
          <p:nvSpPr>
            <p:cNvPr id="47" name="Rechteck 46"/>
            <p:cNvSpPr/>
            <p:nvPr/>
          </p:nvSpPr>
          <p:spPr>
            <a:xfrm>
              <a:off x="7340182" y="1489985"/>
              <a:ext cx="1272012" cy="692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7295202" y="1489845"/>
              <a:ext cx="1501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IP Instance</a:t>
              </a:r>
            </a:p>
          </p:txBody>
        </p:sp>
      </p:grpSp>
      <p:sp>
        <p:nvSpPr>
          <p:cNvPr id="49" name="Rechteck 48"/>
          <p:cNvSpPr/>
          <p:nvPr/>
        </p:nvSpPr>
        <p:spPr>
          <a:xfrm>
            <a:off x="5360204" y="2102083"/>
            <a:ext cx="556252" cy="45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DT</a:t>
            </a:r>
          </a:p>
        </p:txBody>
      </p:sp>
      <p:cxnSp>
        <p:nvCxnSpPr>
          <p:cNvPr id="50" name="Gekrümmter Verbinder 49"/>
          <p:cNvCxnSpPr>
            <a:stCxn id="41" idx="1"/>
            <a:endCxn id="39" idx="2"/>
          </p:cNvCxnSpPr>
          <p:nvPr/>
        </p:nvCxnSpPr>
        <p:spPr>
          <a:xfrm rot="10800000" flipH="1" flipV="1">
            <a:off x="2554484" y="5526018"/>
            <a:ext cx="39998" cy="284487"/>
          </a:xfrm>
          <a:prstGeom prst="curvedConnector3">
            <a:avLst>
              <a:gd name="adj1" fmla="val -677156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krümmter Verbinder 50"/>
          <p:cNvCxnSpPr>
            <a:stCxn id="41" idx="3"/>
            <a:endCxn id="39" idx="6"/>
          </p:cNvCxnSpPr>
          <p:nvPr/>
        </p:nvCxnSpPr>
        <p:spPr>
          <a:xfrm flipH="1">
            <a:off x="2691474" y="5526019"/>
            <a:ext cx="47166" cy="284487"/>
          </a:xfrm>
          <a:prstGeom prst="curvedConnector3">
            <a:avLst>
              <a:gd name="adj1" fmla="val -294490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krümmter Verbinder 51"/>
          <p:cNvCxnSpPr>
            <a:stCxn id="42" idx="0"/>
            <a:endCxn id="41" idx="0"/>
          </p:cNvCxnSpPr>
          <p:nvPr/>
        </p:nvCxnSpPr>
        <p:spPr>
          <a:xfrm rot="16200000" flipH="1" flipV="1">
            <a:off x="2926143" y="5049021"/>
            <a:ext cx="103903" cy="663063"/>
          </a:xfrm>
          <a:prstGeom prst="curvedConnector3">
            <a:avLst>
              <a:gd name="adj1" fmla="val -168956"/>
            </a:avLst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krümmter Verbinder 52"/>
          <p:cNvCxnSpPr>
            <a:stCxn id="43" idx="2"/>
            <a:endCxn id="16" idx="7"/>
          </p:cNvCxnSpPr>
          <p:nvPr/>
        </p:nvCxnSpPr>
        <p:spPr>
          <a:xfrm rot="10800000" flipV="1">
            <a:off x="3002687" y="5421143"/>
            <a:ext cx="112834" cy="35453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/>
          <p:cNvSpPr/>
          <p:nvPr/>
        </p:nvSpPr>
        <p:spPr>
          <a:xfrm>
            <a:off x="5802884" y="2247439"/>
            <a:ext cx="1016180" cy="400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" name="Gruppieren 60"/>
          <p:cNvGrpSpPr/>
          <p:nvPr/>
        </p:nvGrpSpPr>
        <p:grpSpPr>
          <a:xfrm>
            <a:off x="5911718" y="2285471"/>
            <a:ext cx="1016180" cy="400049"/>
            <a:chOff x="7826010" y="1821999"/>
            <a:chExt cx="696848" cy="270115"/>
          </a:xfrm>
        </p:grpSpPr>
        <p:sp>
          <p:nvSpPr>
            <p:cNvPr id="62" name="Ellipse 61"/>
            <p:cNvSpPr/>
            <p:nvPr/>
          </p:nvSpPr>
          <p:spPr>
            <a:xfrm>
              <a:off x="7826010" y="1821999"/>
              <a:ext cx="696848" cy="27011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uppieren 62"/>
            <p:cNvGrpSpPr/>
            <p:nvPr/>
          </p:nvGrpSpPr>
          <p:grpSpPr>
            <a:xfrm>
              <a:off x="8181045" y="1880090"/>
              <a:ext cx="196250" cy="127596"/>
              <a:chOff x="7678798" y="2652143"/>
              <a:chExt cx="196250" cy="127596"/>
            </a:xfrm>
          </p:grpSpPr>
          <p:sp>
            <p:nvSpPr>
              <p:cNvPr id="65" name="Abgerundetes Rechteck 64"/>
              <p:cNvSpPr/>
              <p:nvPr/>
            </p:nvSpPr>
            <p:spPr>
              <a:xfrm>
                <a:off x="7748764" y="2653455"/>
                <a:ext cx="126284" cy="126284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7678798" y="2652143"/>
                <a:ext cx="127596" cy="12759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4" name="Ellipse 63"/>
            <p:cNvSpPr/>
            <p:nvPr/>
          </p:nvSpPr>
          <p:spPr>
            <a:xfrm>
              <a:off x="7991202" y="1881402"/>
              <a:ext cx="128473" cy="1284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8" name="Rechteck 67"/>
          <p:cNvSpPr/>
          <p:nvPr/>
        </p:nvSpPr>
        <p:spPr>
          <a:xfrm>
            <a:off x="7730325" y="2653062"/>
            <a:ext cx="39626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100" dirty="0"/>
              <a:t>DTs</a:t>
            </a:r>
          </a:p>
          <a:p>
            <a:pPr algn="ctr"/>
            <a:r>
              <a:rPr lang="de-DE" sz="1100" dirty="0"/>
              <a:t>IPIs</a:t>
            </a:r>
          </a:p>
          <a:p>
            <a:pPr algn="ctr"/>
            <a:r>
              <a:rPr lang="de-DE" sz="1100" dirty="0"/>
              <a:t>etc.</a:t>
            </a:r>
          </a:p>
        </p:txBody>
      </p:sp>
      <p:sp>
        <p:nvSpPr>
          <p:cNvPr id="70" name="Abgerundetes Rechteck 69"/>
          <p:cNvSpPr/>
          <p:nvPr/>
        </p:nvSpPr>
        <p:spPr>
          <a:xfrm>
            <a:off x="4017064" y="6207288"/>
            <a:ext cx="2121103" cy="3879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tx1"/>
                </a:solidFill>
              </a:rPr>
              <a:t>Exec</a:t>
            </a:r>
            <a:r>
              <a:rPr lang="de-DE" sz="1400" dirty="0">
                <a:solidFill>
                  <a:schemeClr val="tx1"/>
                </a:solidFill>
              </a:rPr>
              <a:t> Eng./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Orchestrator</a:t>
            </a:r>
            <a:r>
              <a:rPr lang="de-DE" sz="1400" dirty="0">
                <a:solidFill>
                  <a:schemeClr val="tx1"/>
                </a:solidFill>
              </a:rPr>
              <a:t>: </a:t>
            </a:r>
            <a:r>
              <a:rPr lang="de-DE" sz="1400" dirty="0" err="1">
                <a:solidFill>
                  <a:schemeClr val="tx1"/>
                </a:solidFill>
              </a:rPr>
              <a:t>MiCADO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71" name="Gerade Verbindung mit Pfeil 70"/>
          <p:cNvCxnSpPr>
            <a:stCxn id="30" idx="2"/>
          </p:cNvCxnSpPr>
          <p:nvPr/>
        </p:nvCxnSpPr>
        <p:spPr>
          <a:xfrm>
            <a:off x="4925047" y="1404491"/>
            <a:ext cx="0" cy="3616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bgerundetes Rechteck 72"/>
          <p:cNvSpPr/>
          <p:nvPr/>
        </p:nvSpPr>
        <p:spPr>
          <a:xfrm>
            <a:off x="1012224" y="2124125"/>
            <a:ext cx="705210" cy="2728408"/>
          </a:xfrm>
          <a:prstGeom prst="roundRect">
            <a:avLst>
              <a:gd name="adj" fmla="val 6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9955514" y="963641"/>
            <a:ext cx="229727" cy="541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5" name="Gruppieren 74"/>
          <p:cNvGrpSpPr/>
          <p:nvPr/>
        </p:nvGrpSpPr>
        <p:grpSpPr>
          <a:xfrm>
            <a:off x="7639531" y="3289212"/>
            <a:ext cx="563021" cy="192216"/>
            <a:chOff x="6743427" y="595928"/>
            <a:chExt cx="386093" cy="129785"/>
          </a:xfrm>
        </p:grpSpPr>
        <p:sp>
          <p:nvSpPr>
            <p:cNvPr id="76" name="Abgerundetes Rechteck 75"/>
            <p:cNvSpPr/>
            <p:nvPr/>
          </p:nvSpPr>
          <p:spPr>
            <a:xfrm>
              <a:off x="7003236" y="597240"/>
              <a:ext cx="126284" cy="12628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Ellipse 76"/>
            <p:cNvSpPr/>
            <p:nvPr/>
          </p:nvSpPr>
          <p:spPr>
            <a:xfrm>
              <a:off x="6933270" y="595928"/>
              <a:ext cx="127596" cy="12759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8" name="Ellipse 77"/>
            <p:cNvSpPr/>
            <p:nvPr/>
          </p:nvSpPr>
          <p:spPr>
            <a:xfrm>
              <a:off x="6743427" y="597240"/>
              <a:ext cx="128473" cy="1284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6" name="Abgerundetes Rechteck 85"/>
          <p:cNvSpPr/>
          <p:nvPr/>
        </p:nvSpPr>
        <p:spPr>
          <a:xfrm>
            <a:off x="4017792" y="5380552"/>
            <a:ext cx="986841" cy="4439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tx1"/>
                </a:solidFill>
              </a:rPr>
              <a:t>EMGWAM</a:t>
            </a:r>
          </a:p>
        </p:txBody>
      </p:sp>
      <p:sp>
        <p:nvSpPr>
          <p:cNvPr id="87" name="Abgerundetes Rechteck 86"/>
          <p:cNvSpPr/>
          <p:nvPr/>
        </p:nvSpPr>
        <p:spPr>
          <a:xfrm>
            <a:off x="4017064" y="3393647"/>
            <a:ext cx="986841" cy="4439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tx1"/>
                </a:solidFill>
              </a:rPr>
              <a:t>ADT Generator</a:t>
            </a:r>
          </a:p>
        </p:txBody>
      </p:sp>
      <p:sp>
        <p:nvSpPr>
          <p:cNvPr id="90" name="Abgerundetes Rechteck 89"/>
          <p:cNvSpPr/>
          <p:nvPr/>
        </p:nvSpPr>
        <p:spPr>
          <a:xfrm>
            <a:off x="4001015" y="4853261"/>
            <a:ext cx="986841" cy="4439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tx1"/>
                </a:solidFill>
              </a:rPr>
              <a:t>EMGREPO</a:t>
            </a:r>
          </a:p>
        </p:txBody>
      </p:sp>
      <p:cxnSp>
        <p:nvCxnSpPr>
          <p:cNvPr id="94" name="Gekrümmter Verbinder 93"/>
          <p:cNvCxnSpPr/>
          <p:nvPr/>
        </p:nvCxnSpPr>
        <p:spPr>
          <a:xfrm rot="10800000" flipV="1">
            <a:off x="4471775" y="2948465"/>
            <a:ext cx="1133585" cy="42818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krümmter Verbinder 96"/>
          <p:cNvCxnSpPr>
            <a:endCxn id="87" idx="1"/>
          </p:cNvCxnSpPr>
          <p:nvPr/>
        </p:nvCxnSpPr>
        <p:spPr>
          <a:xfrm rot="5400000" flipH="1" flipV="1">
            <a:off x="3549487" y="3784500"/>
            <a:ext cx="636440" cy="298714"/>
          </a:xfrm>
          <a:prstGeom prst="curvedConnector2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krümmter Verbinder 108"/>
          <p:cNvCxnSpPr>
            <a:stCxn id="112" idx="2"/>
            <a:endCxn id="70" idx="0"/>
          </p:cNvCxnSpPr>
          <p:nvPr/>
        </p:nvCxnSpPr>
        <p:spPr>
          <a:xfrm rot="16200000" flipH="1">
            <a:off x="4924816" y="6054488"/>
            <a:ext cx="278174" cy="2742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bgerundetes Rechteck 111"/>
          <p:cNvSpPr/>
          <p:nvPr/>
        </p:nvSpPr>
        <p:spPr>
          <a:xfrm>
            <a:off x="3962212" y="4428565"/>
            <a:ext cx="2175955" cy="1500549"/>
          </a:xfrm>
          <a:prstGeom prst="roundRect">
            <a:avLst>
              <a:gd name="adj" fmla="val 89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Rechteck 112"/>
          <p:cNvSpPr/>
          <p:nvPr/>
        </p:nvSpPr>
        <p:spPr>
          <a:xfrm>
            <a:off x="4006546" y="4528482"/>
            <a:ext cx="25467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CFG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5" name="Gekrümmter Verbinder 114"/>
          <p:cNvCxnSpPr/>
          <p:nvPr/>
        </p:nvCxnSpPr>
        <p:spPr>
          <a:xfrm rot="5400000">
            <a:off x="4222066" y="4117006"/>
            <a:ext cx="560437" cy="62685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krümmter Verbinder 117"/>
          <p:cNvCxnSpPr>
            <a:stCxn id="9" idx="2"/>
          </p:cNvCxnSpPr>
          <p:nvPr/>
        </p:nvCxnSpPr>
        <p:spPr>
          <a:xfrm rot="5400000">
            <a:off x="5198867" y="3280953"/>
            <a:ext cx="1523463" cy="762429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krümmter Verbinder 121"/>
          <p:cNvCxnSpPr>
            <a:stCxn id="18" idx="1"/>
          </p:cNvCxnSpPr>
          <p:nvPr/>
        </p:nvCxnSpPr>
        <p:spPr>
          <a:xfrm>
            <a:off x="3733618" y="3027348"/>
            <a:ext cx="216961" cy="2176342"/>
          </a:xfrm>
          <a:prstGeom prst="curvedConnector2">
            <a:avLst/>
          </a:prstGeom>
          <a:ln>
            <a:solidFill>
              <a:schemeClr val="bg2">
                <a:lumMod val="9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2">
            <a:extLst>
              <a:ext uri="{FF2B5EF4-FFF2-40B4-BE49-F238E27FC236}">
                <a16:creationId xmlns:a16="http://schemas.microsoft.com/office/drawing/2014/main" id="{F06B6514-A5F8-4AD8-89B1-A2E8F5906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29" y="6250441"/>
            <a:ext cx="832705" cy="6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17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igitbrain.eu/wp-content/uploads/2021/02/Experiment_7_scheme.png">
            <a:extLst>
              <a:ext uri="{FF2B5EF4-FFF2-40B4-BE49-F238E27FC236}">
                <a16:creationId xmlns:a16="http://schemas.microsoft.com/office/drawing/2014/main" id="{90D9485B-9870-45F8-99CA-4A759A3F3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00" y="4001599"/>
            <a:ext cx="2980184" cy="181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C38C2A-0A55-4F34-8A08-341EB967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1" y="332246"/>
            <a:ext cx="10515600" cy="618547"/>
          </a:xfrm>
        </p:spPr>
        <p:txBody>
          <a:bodyPr/>
          <a:lstStyle/>
          <a:p>
            <a:r>
              <a:rPr lang="en-GB" dirty="0"/>
              <a:t>What is it used for? Experiments of the First Wave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A01EA5-CC3D-4C3A-A7C2-D08B44ED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D0AA2-5E4D-0043-98B5-62CC83DE0469}" type="datetime3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390D6-2B7B-47EE-A962-95F0CC43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CA85A4-42D0-40C2-9D44-529E7FFA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07F1C-DF1D-6A47-B0A8-8F6E25BC44F6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55016B7-7486-4E34-A3F2-0D0589D61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186160"/>
            <a:ext cx="7860145" cy="382918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Digital Style - Digital twin for fabric production optimization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Digital Brain for Injection Moulding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Digitization and optimization of snow guards manufacturing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Digital Twin for Additive Manufacturing (AM)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Digital Brain for Laser-Cutting and Forming of Aluminium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DIGITbrain</a:t>
            </a:r>
            <a:r>
              <a:rPr lang="en-GB" dirty="0"/>
              <a:t> in Agricultural Robots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Data-Driven Modelling Of Powder Bed Fusion Technology</a:t>
            </a:r>
          </a:p>
        </p:txBody>
      </p:sp>
      <p:pic>
        <p:nvPicPr>
          <p:cNvPr id="1026" name="Picture 2" descr="https://digitbrain.eu/wp-content/uploads/2021/02/collage_experiment-1_digital_style.png">
            <a:extLst>
              <a:ext uri="{FF2B5EF4-FFF2-40B4-BE49-F238E27FC236}">
                <a16:creationId xmlns:a16="http://schemas.microsoft.com/office/drawing/2014/main" id="{07CCA8A0-C331-4C65-A943-4F9695E91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820" y="1258371"/>
            <a:ext cx="2447296" cy="21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igitbrain.eu/wp-content/uploads/2021/02/Caadex_production_line.jpg">
            <a:extLst>
              <a:ext uri="{FF2B5EF4-FFF2-40B4-BE49-F238E27FC236}">
                <a16:creationId xmlns:a16="http://schemas.microsoft.com/office/drawing/2014/main" id="{734AB06F-5B40-4A44-8E79-F51749495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820" y="4000438"/>
            <a:ext cx="2447296" cy="18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igitbrain.eu/wp-content/uploads/2021/02/Renishaw.png">
            <a:extLst>
              <a:ext uri="{FF2B5EF4-FFF2-40B4-BE49-F238E27FC236}">
                <a16:creationId xmlns:a16="http://schemas.microsoft.com/office/drawing/2014/main" id="{AABCB3EE-1744-4F5D-917C-73D3D49D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752" y="1258371"/>
            <a:ext cx="1474219" cy="217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digitbrain.eu/wp-content/uploads/2021/02/GIGANT_manufacturing_system.jpg">
            <a:extLst>
              <a:ext uri="{FF2B5EF4-FFF2-40B4-BE49-F238E27FC236}">
                <a16:creationId xmlns:a16="http://schemas.microsoft.com/office/drawing/2014/main" id="{09C1A91E-4976-4F4A-9432-41C3DF34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7" y="4271083"/>
            <a:ext cx="6578600" cy="14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18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9C6A0-4B46-594B-A55B-08F75C32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662782"/>
          </a:xfrm>
        </p:spPr>
        <p:txBody>
          <a:bodyPr>
            <a:normAutofit/>
          </a:bodyPr>
          <a:lstStyle/>
          <a:p>
            <a:r>
              <a:rPr lang="en-DE" sz="3600" b="0" dirty="0"/>
              <a:t>Thank you for your </a:t>
            </a:r>
            <a:r>
              <a:rPr lang="en-US" sz="3600" b="0" dirty="0"/>
              <a:t>attention</a:t>
            </a:r>
            <a:r>
              <a:rPr lang="en-DE" sz="3600" b="0" dirty="0"/>
              <a:t>!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BE66547-44B7-4648-BD9A-6F6BD7EDE1C0}"/>
              </a:ext>
            </a:extLst>
          </p:cNvPr>
          <p:cNvGrpSpPr/>
          <p:nvPr/>
        </p:nvGrpSpPr>
        <p:grpSpPr>
          <a:xfrm>
            <a:off x="-8709" y="5396611"/>
            <a:ext cx="2891247" cy="1461389"/>
            <a:chOff x="8589467" y="4146931"/>
            <a:chExt cx="2891247" cy="1461389"/>
          </a:xfrm>
        </p:grpSpPr>
        <p:pic>
          <p:nvPicPr>
            <p:cNvPr id="15" name="Grafik 12" descr="Ein Bild, das Baum enthält.&#10;&#10;Automatisch generierte Beschreibung">
              <a:extLst>
                <a:ext uri="{FF2B5EF4-FFF2-40B4-BE49-F238E27FC236}">
                  <a16:creationId xmlns:a16="http://schemas.microsoft.com/office/drawing/2014/main" id="{B28F6B52-6A25-46B9-9D54-06051DD54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9467" y="4836826"/>
              <a:ext cx="455866" cy="455866"/>
            </a:xfrm>
            <a:prstGeom prst="rect">
              <a:avLst/>
            </a:prstGeom>
          </p:spPr>
        </p:pic>
        <p:pic>
          <p:nvPicPr>
            <p:cNvPr id="16" name="Grafik 17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0B454A12-3490-46A4-935C-37781D844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9719" y="5281470"/>
              <a:ext cx="287089" cy="287089"/>
            </a:xfrm>
            <a:prstGeom prst="rect">
              <a:avLst/>
            </a:prstGeom>
          </p:spPr>
        </p:pic>
        <p:pic>
          <p:nvPicPr>
            <p:cNvPr id="17" name="Grafik 19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70BD1910-A7EE-4B65-8B59-15F96872C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9808" y="4625820"/>
              <a:ext cx="217771" cy="217771"/>
            </a:xfrm>
            <a:prstGeom prst="rect">
              <a:avLst/>
            </a:prstGeom>
          </p:spPr>
        </p:pic>
        <p:sp>
          <p:nvSpPr>
            <p:cNvPr id="18" name="Content Placeholder 4">
              <a:extLst>
                <a:ext uri="{FF2B5EF4-FFF2-40B4-BE49-F238E27FC236}">
                  <a16:creationId xmlns:a16="http://schemas.microsoft.com/office/drawing/2014/main" id="{79052F98-5061-4079-976C-7057EAD4F3FA}"/>
                </a:ext>
              </a:extLst>
            </p:cNvPr>
            <p:cNvSpPr txBox="1">
              <a:spLocks/>
            </p:cNvSpPr>
            <p:nvPr/>
          </p:nvSpPr>
          <p:spPr>
            <a:xfrm>
              <a:off x="8598758" y="4146931"/>
              <a:ext cx="2881956" cy="1461389"/>
            </a:xfrm>
            <a:prstGeom prst="rect">
              <a:avLst/>
            </a:prstGeom>
            <a:noFill/>
            <a:ln>
              <a:solidFill>
                <a:srgbClr val="46AA98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46AA98"/>
                </a:buClr>
                <a:buFont typeface="Apple Symbols" panose="02000000000000000000" pitchFamily="2" charset="-79"/>
                <a:buNone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 pitchFamily="2" charset="-79"/>
                <a:buChar char="␥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 pitchFamily="2" charset="-79"/>
                <a:buChar char="␥"/>
                <a:defRPr sz="2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 pitchFamily="2" charset="-79"/>
                <a:buChar char="␥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 pitchFamily="2" charset="-79"/>
                <a:buChar char="␥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200000"/>
                </a:lnSpc>
                <a:spcBef>
                  <a:spcPts val="0"/>
                </a:spcBef>
              </a:pPr>
              <a:r>
                <a:rPr lang="es-ES" sz="1100" dirty="0"/>
                <a:t>         </a:t>
              </a:r>
              <a:r>
                <a:rPr lang="es-ES" sz="1100" dirty="0">
                  <a:hlinkClick r:id="rId5"/>
                </a:rPr>
                <a:t>www.digitbrain.eu</a:t>
              </a:r>
              <a:endParaRPr lang="es-ES" sz="1100" dirty="0"/>
            </a:p>
            <a:p>
              <a:pPr algn="l">
                <a:lnSpc>
                  <a:spcPct val="200000"/>
                </a:lnSpc>
                <a:spcBef>
                  <a:spcPts val="0"/>
                </a:spcBef>
              </a:pPr>
              <a:r>
                <a:rPr lang="es-ES" sz="1100" dirty="0"/>
                <a:t>         </a:t>
              </a:r>
              <a:r>
                <a:rPr lang="en-GB" sz="1100" dirty="0">
                  <a:hlinkClick r:id="rId6"/>
                </a:rPr>
                <a:t>www.linkedin.com/groups/12439191</a:t>
              </a:r>
              <a:r>
                <a:rPr lang="en-GB" sz="1100" dirty="0"/>
                <a:t> </a:t>
              </a:r>
              <a:r>
                <a:rPr lang="es-ES" sz="1100" dirty="0"/>
                <a:t> </a:t>
              </a:r>
            </a:p>
            <a:p>
              <a:pPr algn="l">
                <a:lnSpc>
                  <a:spcPct val="200000"/>
                </a:lnSpc>
                <a:spcBef>
                  <a:spcPts val="0"/>
                </a:spcBef>
              </a:pPr>
              <a:r>
                <a:rPr lang="es-ES" sz="1100" dirty="0"/>
                <a:t>         </a:t>
              </a:r>
              <a:r>
                <a:rPr lang="es-ES" sz="1100" dirty="0">
                  <a:hlinkClick r:id="rId7"/>
                </a:rPr>
                <a:t>www.twitter.com/digitbrain_eu</a:t>
              </a:r>
              <a:r>
                <a:rPr lang="es-ES" sz="1100" dirty="0"/>
                <a:t> </a:t>
              </a:r>
            </a:p>
            <a:p>
              <a:pPr algn="l">
                <a:lnSpc>
                  <a:spcPct val="200000"/>
                </a:lnSpc>
                <a:spcBef>
                  <a:spcPts val="0"/>
                </a:spcBef>
              </a:pPr>
              <a:r>
                <a:rPr lang="en-US" sz="1100" dirty="0"/>
                <a:t>         </a:t>
              </a:r>
              <a:r>
                <a:rPr lang="en-US" sz="1100" dirty="0">
                  <a:hlinkClick r:id="rId8"/>
                </a:rPr>
                <a:t>www.facebook.com/DIGITbrainProject</a:t>
              </a:r>
              <a:r>
                <a:rPr lang="en-US" sz="1100" dirty="0"/>
                <a:t> </a:t>
              </a:r>
            </a:p>
            <a:p>
              <a:pPr algn="l">
                <a:lnSpc>
                  <a:spcPct val="160000"/>
                </a:lnSpc>
                <a:spcBef>
                  <a:spcPts val="0"/>
                </a:spcBef>
              </a:pPr>
              <a:endParaRPr lang="en-US" sz="1100" dirty="0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6567EFA-86A9-4B40-8E83-673081F42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42699" y="4230649"/>
              <a:ext cx="325074" cy="325074"/>
            </a:xfrm>
            <a:prstGeom prst="rect">
              <a:avLst/>
            </a:prstGeom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9A3E76F4-8C14-42D9-A001-2A9C23E20C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5832" y="6316115"/>
            <a:ext cx="4797968" cy="506012"/>
          </a:xfrm>
          <a:prstGeom prst="rect">
            <a:avLst/>
          </a:prstGeom>
        </p:spPr>
      </p:pic>
      <p:pic>
        <p:nvPicPr>
          <p:cNvPr id="23" name="Imagen 22" descr="Imagen que contiene Forma&#10;&#10;Descripción generada automáticamente">
            <a:extLst>
              <a:ext uri="{FF2B5EF4-FFF2-40B4-BE49-F238E27FC236}">
                <a16:creationId xmlns:a16="http://schemas.microsoft.com/office/drawing/2014/main" id="{F124AB81-AF5B-4EC6-84CA-1088A38CD7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5341" y="4823812"/>
            <a:ext cx="288000" cy="288000"/>
          </a:xfrm>
          <a:prstGeom prst="rect">
            <a:avLst/>
          </a:prstGeom>
        </p:spPr>
      </p:pic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9AF06EA9-44D5-4504-B04D-0FE7605996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7770" y="3569839"/>
            <a:ext cx="4622515" cy="1744421"/>
          </a:xfrm>
          <a:noFill/>
          <a:ln>
            <a:solidFill>
              <a:srgbClr val="46AA98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2400" b="1" dirty="0"/>
              <a:t>Prof Tamas Kiss</a:t>
            </a:r>
            <a:endParaRPr lang="en-DE" sz="2400" b="1" dirty="0"/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en-GB" sz="2000" dirty="0"/>
              <a:t>University of Westminster</a:t>
            </a:r>
            <a:endParaRPr lang="en-US" sz="2000" dirty="0"/>
          </a:p>
          <a:p>
            <a:pPr marL="0" indent="0" algn="l">
              <a:lnSpc>
                <a:spcPct val="160000"/>
              </a:lnSpc>
              <a:spcBef>
                <a:spcPts val="0"/>
              </a:spcBef>
              <a:buNone/>
            </a:pPr>
            <a:r>
              <a:rPr lang="en-US" dirty="0"/>
              <a:t>              t.kiss@westminster.ac.uk</a:t>
            </a:r>
          </a:p>
        </p:txBody>
      </p:sp>
    </p:spTree>
    <p:extLst>
      <p:ext uri="{BB962C8B-B14F-4D97-AF65-F5344CB8AC3E}">
        <p14:creationId xmlns:p14="http://schemas.microsoft.com/office/powerpoint/2010/main" val="79808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DIGITbrain</a:t>
            </a:r>
            <a:r>
              <a:rPr lang="en-GB" dirty="0"/>
              <a:t> challenge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E804D-F71D-4705-A740-A2DC0BEC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29" y="983673"/>
            <a:ext cx="10515600" cy="2064327"/>
          </a:xfrm>
        </p:spPr>
        <p:txBody>
          <a:bodyPr>
            <a:normAutofit/>
          </a:bodyPr>
          <a:lstStyle/>
          <a:p>
            <a:r>
              <a:rPr lang="en-GB" dirty="0"/>
              <a:t>DIGITbrain main challenge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“…to enable customised industrial products and to facilitate cost-effective distributed and localised production for manufacturing SMEs…”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D0AA2-5E4D-0043-98B5-62CC83DE0469}" type="datetime3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07F1C-DF1D-6A47-B0A8-8F6E25BC44F6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31" descr="Ein Bild, das Elektronik enthält.&#10;&#10;Automatisch generierte Beschreibung">
            <a:extLst>
              <a:ext uri="{FF2B5EF4-FFF2-40B4-BE49-F238E27FC236}">
                <a16:creationId xmlns:a16="http://schemas.microsoft.com/office/drawing/2014/main" id="{42649CF2-8CC9-4143-8EBE-91C4B5FC65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2721188"/>
            <a:ext cx="5069282" cy="2866811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8E3EB34-0BB1-49A4-9960-1193FC15E94B}"/>
              </a:ext>
            </a:extLst>
          </p:cNvPr>
          <p:cNvSpPr txBox="1">
            <a:spLocks/>
          </p:cNvSpPr>
          <p:nvPr/>
        </p:nvSpPr>
        <p:spPr>
          <a:xfrm>
            <a:off x="147029" y="3048000"/>
            <a:ext cx="6898205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AA98"/>
              </a:buClr>
              <a:buSzTx/>
              <a:buFont typeface="Apple Symbols" panose="02000000000000000000" pitchFamily="2" charset="-79"/>
              <a:buChar char="␥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How?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6AA98"/>
              </a:buClr>
              <a:buSzTx/>
              <a:buFont typeface="Apple Symbols" panose="02000000000000000000" pitchFamily="2" charset="-79"/>
              <a:buChar char="␥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“…by means of modelling, simulation, optimisation, analytics, and machine learning tools to augment the concept of digital twin with a memorising capacity…”</a:t>
            </a:r>
          </a:p>
        </p:txBody>
      </p:sp>
    </p:spTree>
    <p:extLst>
      <p:ext uri="{BB962C8B-B14F-4D97-AF65-F5344CB8AC3E}">
        <p14:creationId xmlns:p14="http://schemas.microsoft.com/office/powerpoint/2010/main" val="210025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3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1C13BE11-EF63-46D7-BECC-212804D81C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52" y="3152832"/>
            <a:ext cx="5184916" cy="30634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DIGITbrain consortium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E804D-F71D-4705-A740-A2DC0BEC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22" y="1132611"/>
            <a:ext cx="11771489" cy="1880020"/>
          </a:xfrm>
          <a:ln>
            <a:solidFill>
              <a:srgbClr val="46AA98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Core technical and administrative partners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D0AA2-5E4D-0043-98B5-62CC83DE0469}" type="datetime3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07F1C-DF1D-6A47-B0A8-8F6E25BC44F6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CC28E6B-2127-4416-9872-286B187DA00C}"/>
              </a:ext>
            </a:extLst>
          </p:cNvPr>
          <p:cNvSpPr txBox="1">
            <a:spLocks/>
          </p:cNvSpPr>
          <p:nvPr/>
        </p:nvSpPr>
        <p:spPr>
          <a:xfrm>
            <a:off x="204255" y="3100434"/>
            <a:ext cx="5891745" cy="2624955"/>
          </a:xfrm>
          <a:prstGeom prst="rect">
            <a:avLst/>
          </a:prstGeom>
          <a:ln>
            <a:solidFill>
              <a:srgbClr val="46AA9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AA98"/>
              </a:buClr>
              <a:buSzTx/>
              <a:buFont typeface="Apple Symbols" panose="02000000000000000000" pitchFamily="2" charset="-79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Experiment partners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9117563-E6CC-41DC-8885-670561DC0CCB}"/>
              </a:ext>
            </a:extLst>
          </p:cNvPr>
          <p:cNvSpPr txBox="1">
            <a:spLocks/>
          </p:cNvSpPr>
          <p:nvPr/>
        </p:nvSpPr>
        <p:spPr>
          <a:xfrm flipH="1">
            <a:off x="6201363" y="3100433"/>
            <a:ext cx="5784448" cy="3149326"/>
          </a:xfrm>
          <a:prstGeom prst="rect">
            <a:avLst/>
          </a:prstGeom>
          <a:ln>
            <a:solidFill>
              <a:srgbClr val="46AA9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AA98"/>
              </a:buClr>
              <a:buSzTx/>
              <a:buFont typeface="Apple Symbols" panose="02000000000000000000" pitchFamily="2" charset="-79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Network of DIHs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B560920-FB3A-4034-B3D8-4B71F12B12E5}"/>
              </a:ext>
            </a:extLst>
          </p:cNvPr>
          <p:cNvGrpSpPr/>
          <p:nvPr/>
        </p:nvGrpSpPr>
        <p:grpSpPr>
          <a:xfrm>
            <a:off x="274141" y="1636346"/>
            <a:ext cx="11689234" cy="1331341"/>
            <a:chOff x="947450" y="1696824"/>
            <a:chExt cx="11689234" cy="133134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48E1ED5-8597-4B02-9029-285C48115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014"/>
            <a:stretch/>
          </p:blipFill>
          <p:spPr>
            <a:xfrm>
              <a:off x="971511" y="1726035"/>
              <a:ext cx="651396" cy="57994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C7ED053-5DA9-408D-A0AB-17B1F7728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5900" y="1851808"/>
              <a:ext cx="1329431" cy="399206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CA7D677-9D94-4189-A6E2-F2597AA4F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4319" y="1876399"/>
              <a:ext cx="1254810" cy="346264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5B3861C-7253-4325-848C-41B2E6964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89539" y="1886552"/>
              <a:ext cx="1254810" cy="338764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F13D06EF-BDD0-492E-8317-9C3019AA2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97848" y="1782702"/>
              <a:ext cx="1254810" cy="439342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1B18C37-E826-4F49-A29D-20E51713C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97394" y="1841727"/>
              <a:ext cx="1254810" cy="348558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9E6AD85F-27A0-49BB-B561-96B132A2C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12232" y="1838843"/>
              <a:ext cx="1072218" cy="354325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6C78FE9-C161-4EE9-A5C4-F98055CC3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19830" y="1846593"/>
              <a:ext cx="1324194" cy="348472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03C43B6-38F2-4B3C-A06A-1BA17F649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47450" y="2552387"/>
              <a:ext cx="1036308" cy="291153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6CCDAB7-F9BF-4634-BFF3-82D0C9653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228375" y="1696824"/>
              <a:ext cx="812858" cy="599222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74783B6-45F3-4971-BC2B-771D388F4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58375" y="2522610"/>
              <a:ext cx="1447320" cy="336175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83C073E2-AEA1-4906-8D75-1D6EA83D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21619" y="2521934"/>
              <a:ext cx="556291" cy="375411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0144000D-BE93-401B-967C-5AD3FB2DA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87501" y="2400751"/>
              <a:ext cx="799178" cy="563906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D8F885B-EB60-4B4B-8A8A-ECFC72B9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076954" y="2437292"/>
              <a:ext cx="1254811" cy="506809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831C26AB-6568-458E-835F-F7E26AE57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463994" y="2349693"/>
              <a:ext cx="1755186" cy="594408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CE22BFAC-1D73-4710-AC88-1A7D2B690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219180" y="2459031"/>
              <a:ext cx="1146841" cy="507487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48C40F3-42E3-40CF-B631-BA0A89F78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470642" y="2563043"/>
              <a:ext cx="1200185" cy="382330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A81C867E-7CD6-4559-8DA5-6096273C9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775596" y="2570484"/>
              <a:ext cx="1147486" cy="362530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28E3EEA5-0F7D-4A68-AAD1-47A06F1A0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2077945" y="1783395"/>
              <a:ext cx="558739" cy="532272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05034219-25CB-40C6-BAC5-DE279AE3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2000332" y="2456519"/>
              <a:ext cx="581069" cy="571646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EFE6C207-3610-403E-980D-183987D013CB}"/>
              </a:ext>
            </a:extLst>
          </p:cNvPr>
          <p:cNvGrpSpPr/>
          <p:nvPr/>
        </p:nvGrpSpPr>
        <p:grpSpPr>
          <a:xfrm>
            <a:off x="286303" y="3606242"/>
            <a:ext cx="5747358" cy="1958334"/>
            <a:chOff x="7821998" y="1624093"/>
            <a:chExt cx="5747358" cy="1958334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69456D1C-5F0E-44F1-8D02-53D4B42D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853190" y="1759591"/>
              <a:ext cx="1067571" cy="334105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514B25F0-BD8C-421F-9651-08902C27F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050493" y="1825734"/>
              <a:ext cx="1390004" cy="189069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50178D5A-EC88-4B10-93D4-2AAD7EF2C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893177" y="2277608"/>
              <a:ext cx="1027584" cy="574130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C9476FD7-CC17-4659-A5C4-1D26B744C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1925774" y="1699095"/>
              <a:ext cx="1643582" cy="494025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8B16D996-98C6-466F-9DB5-0A0B39B9B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202208" y="1629576"/>
              <a:ext cx="618203" cy="625228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B18C3CAE-8220-4E2D-BA5F-95A590C01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0487703" y="1624093"/>
              <a:ext cx="548893" cy="625229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B3A5EACB-4F9B-43F7-B288-044825D7E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2209560" y="2702265"/>
              <a:ext cx="1236137" cy="301414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3C38BFA7-D0D2-41A9-BBEF-41C9612B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0913595" y="2395805"/>
              <a:ext cx="1058075" cy="61908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16FC9F3F-5BDD-43D3-B5C2-CEC9B6D52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8813299" y="3014891"/>
              <a:ext cx="1250039" cy="401361"/>
            </a:xfrm>
            <a:prstGeom prst="rect">
              <a:avLst/>
            </a:prstGeom>
          </p:spPr>
        </p:pic>
        <p:pic>
          <p:nvPicPr>
            <p:cNvPr id="42" name="Imagen 41" descr="Resultado de imagen de nxtcontrol gmbh">
              <a:extLst>
                <a:ext uri="{FF2B5EF4-FFF2-40B4-BE49-F238E27FC236}">
                  <a16:creationId xmlns:a16="http://schemas.microsoft.com/office/drawing/2014/main" id="{AB1C0D75-2830-4F46-870D-4CF17916E3E1}"/>
                </a:ext>
              </a:extLst>
            </p:cNvPr>
            <p:cNvPicPr/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5987" y="2387559"/>
              <a:ext cx="683867" cy="408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1" descr="Logo Piacenza Cashmere">
              <a:extLst>
                <a:ext uri="{FF2B5EF4-FFF2-40B4-BE49-F238E27FC236}">
                  <a16:creationId xmlns:a16="http://schemas.microsoft.com/office/drawing/2014/main" id="{EE90E177-7A33-4F60-9C8E-99FA889D1788}"/>
                </a:ext>
              </a:extLst>
            </p:cNvPr>
            <p:cNvPicPr/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0073602" y="2277608"/>
              <a:ext cx="588958" cy="58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Imagen 43" descr="Porini">
              <a:extLst>
                <a:ext uri="{FF2B5EF4-FFF2-40B4-BE49-F238E27FC236}">
                  <a16:creationId xmlns:a16="http://schemas.microsoft.com/office/drawing/2014/main" id="{7CD32419-CD45-4793-8BBD-087799D4044F}"/>
                </a:ext>
              </a:extLst>
            </p:cNvPr>
            <p:cNvPicPr/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998" y="3026356"/>
              <a:ext cx="871937" cy="521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Immagine 1">
              <a:extLst>
                <a:ext uri="{FF2B5EF4-FFF2-40B4-BE49-F238E27FC236}">
                  <a16:creationId xmlns:a16="http://schemas.microsoft.com/office/drawing/2014/main" id="{7C0CAB50-84E2-41D0-9700-37C44AD8A3BB}"/>
                </a:ext>
              </a:extLst>
            </p:cNvPr>
            <p:cNvPicPr/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9834" y="3166299"/>
              <a:ext cx="962374" cy="397170"/>
            </a:xfrm>
            <a:prstGeom prst="rect">
              <a:avLst/>
            </a:prstGeom>
            <a:noFill/>
          </p:spPr>
        </p:pic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3C43DD13-B762-4CC2-982D-8217DAED8740}"/>
                </a:ext>
              </a:extLst>
            </p:cNvPr>
            <p:cNvPicPr/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5774" y="2196040"/>
              <a:ext cx="1181559" cy="363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Imagen 46" descr="Resultado de imagen de inyecciones montañana">
              <a:extLst>
                <a:ext uri="{FF2B5EF4-FFF2-40B4-BE49-F238E27FC236}">
                  <a16:creationId xmlns:a16="http://schemas.microsoft.com/office/drawing/2014/main" id="{F8768DDB-3664-4064-8245-DCE27B0D1258}"/>
                </a:ext>
              </a:extLst>
            </p:cNvPr>
            <p:cNvPicPr/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8252" y="3121054"/>
              <a:ext cx="1120478" cy="4613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4171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echa: doblada 33">
            <a:extLst>
              <a:ext uri="{FF2B5EF4-FFF2-40B4-BE49-F238E27FC236}">
                <a16:creationId xmlns:a16="http://schemas.microsoft.com/office/drawing/2014/main" id="{612FFD7C-7EF8-4706-9E47-F985ADBC782A}"/>
              </a:ext>
            </a:extLst>
          </p:cNvPr>
          <p:cNvSpPr/>
          <p:nvPr/>
        </p:nvSpPr>
        <p:spPr>
          <a:xfrm rot="5400000">
            <a:off x="7313756" y="1916755"/>
            <a:ext cx="406881" cy="352890"/>
          </a:xfrm>
          <a:prstGeom prst="bentArrow">
            <a:avLst>
              <a:gd name="adj1" fmla="val 14299"/>
              <a:gd name="adj2" fmla="val 25000"/>
              <a:gd name="adj3" fmla="val 25000"/>
              <a:gd name="adj4" fmla="val 22348"/>
            </a:avLst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lecha: doblada 6">
            <a:extLst>
              <a:ext uri="{FF2B5EF4-FFF2-40B4-BE49-F238E27FC236}">
                <a16:creationId xmlns:a16="http://schemas.microsoft.com/office/drawing/2014/main" id="{2D426813-E9CE-497E-8A53-51F21486CDEF}"/>
              </a:ext>
            </a:extLst>
          </p:cNvPr>
          <p:cNvSpPr/>
          <p:nvPr/>
        </p:nvSpPr>
        <p:spPr>
          <a:xfrm rot="5400000">
            <a:off x="4471371" y="1921620"/>
            <a:ext cx="417384" cy="363763"/>
          </a:xfrm>
          <a:prstGeom prst="bentArrow">
            <a:avLst>
              <a:gd name="adj1" fmla="val 14299"/>
              <a:gd name="adj2" fmla="val 25000"/>
              <a:gd name="adj3" fmla="val 25000"/>
              <a:gd name="adj4" fmla="val 22348"/>
            </a:avLst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F056D9-31E5-44EE-AF8B-00CE9F1D3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DIGITbrain timeline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8FB31D-C5A9-4E68-A288-45B00BB87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17/10/21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C57D9-3491-44D1-836D-3B2D9A53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E5EB70-84E5-44AA-948E-F7198872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3</a:t>
            </a:fld>
            <a:endParaRPr lang="en-DE"/>
          </a:p>
        </p:txBody>
      </p:sp>
      <p:sp>
        <p:nvSpPr>
          <p:cNvPr id="9" name="Eingekerbter Richtungspfeil 1">
            <a:extLst>
              <a:ext uri="{FF2B5EF4-FFF2-40B4-BE49-F238E27FC236}">
                <a16:creationId xmlns:a16="http://schemas.microsoft.com/office/drawing/2014/main" id="{15B071FE-ABDC-4780-8FDC-1B0FD195FBE0}"/>
              </a:ext>
            </a:extLst>
          </p:cNvPr>
          <p:cNvSpPr/>
          <p:nvPr/>
        </p:nvSpPr>
        <p:spPr>
          <a:xfrm>
            <a:off x="1129090" y="3552650"/>
            <a:ext cx="9987635" cy="527222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Continuous implementation, integration, and validation</a:t>
            </a:r>
          </a:p>
        </p:txBody>
      </p:sp>
      <p:sp>
        <p:nvSpPr>
          <p:cNvPr id="12" name="Textfeld 2">
            <a:extLst>
              <a:ext uri="{FF2B5EF4-FFF2-40B4-BE49-F238E27FC236}">
                <a16:creationId xmlns:a16="http://schemas.microsoft.com/office/drawing/2014/main" id="{28287A29-9236-4625-A25E-1F90E69B32B2}"/>
              </a:ext>
            </a:extLst>
          </p:cNvPr>
          <p:cNvSpPr txBox="1"/>
          <p:nvPr/>
        </p:nvSpPr>
        <p:spPr>
          <a:xfrm rot="5400000">
            <a:off x="824289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M01</a:t>
            </a:r>
            <a:endParaRPr lang="en-US" b="1" dirty="0"/>
          </a:p>
        </p:txBody>
      </p:sp>
      <p:sp>
        <p:nvSpPr>
          <p:cNvPr id="13" name="Textfeld 10">
            <a:extLst>
              <a:ext uri="{FF2B5EF4-FFF2-40B4-BE49-F238E27FC236}">
                <a16:creationId xmlns:a16="http://schemas.microsoft.com/office/drawing/2014/main" id="{F45EC64B-ADF2-4856-99FE-CB53523C950D}"/>
              </a:ext>
            </a:extLst>
          </p:cNvPr>
          <p:cNvSpPr txBox="1"/>
          <p:nvPr/>
        </p:nvSpPr>
        <p:spPr>
          <a:xfrm rot="5400000">
            <a:off x="1531582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M03</a:t>
            </a:r>
          </a:p>
        </p:txBody>
      </p:sp>
      <p:sp>
        <p:nvSpPr>
          <p:cNvPr id="14" name="Textfeld 11">
            <a:extLst>
              <a:ext uri="{FF2B5EF4-FFF2-40B4-BE49-F238E27FC236}">
                <a16:creationId xmlns:a16="http://schemas.microsoft.com/office/drawing/2014/main" id="{BB82FE78-4141-409D-8629-8681DAE81629}"/>
              </a:ext>
            </a:extLst>
          </p:cNvPr>
          <p:cNvSpPr txBox="1"/>
          <p:nvPr/>
        </p:nvSpPr>
        <p:spPr>
          <a:xfrm rot="5400000">
            <a:off x="2238875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M06</a:t>
            </a:r>
            <a:endParaRPr lang="en-US" b="1" dirty="0"/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id="{C0D1F356-5FB8-48C1-8B5C-DFEFC9A7F388}"/>
              </a:ext>
            </a:extLst>
          </p:cNvPr>
          <p:cNvSpPr txBox="1"/>
          <p:nvPr/>
        </p:nvSpPr>
        <p:spPr>
          <a:xfrm rot="5400000">
            <a:off x="2946168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M09</a:t>
            </a:r>
          </a:p>
        </p:txBody>
      </p:sp>
      <p:sp>
        <p:nvSpPr>
          <p:cNvPr id="16" name="Textfeld 13">
            <a:extLst>
              <a:ext uri="{FF2B5EF4-FFF2-40B4-BE49-F238E27FC236}">
                <a16:creationId xmlns:a16="http://schemas.microsoft.com/office/drawing/2014/main" id="{1B53A2E8-2EEB-4070-BC2C-97D22419708B}"/>
              </a:ext>
            </a:extLst>
          </p:cNvPr>
          <p:cNvSpPr txBox="1"/>
          <p:nvPr/>
        </p:nvSpPr>
        <p:spPr>
          <a:xfrm rot="5400000">
            <a:off x="3653461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M12</a:t>
            </a:r>
            <a:endParaRPr lang="en-US" b="1" dirty="0"/>
          </a:p>
        </p:txBody>
      </p:sp>
      <p:sp>
        <p:nvSpPr>
          <p:cNvPr id="17" name="Textfeld 14">
            <a:extLst>
              <a:ext uri="{FF2B5EF4-FFF2-40B4-BE49-F238E27FC236}">
                <a16:creationId xmlns:a16="http://schemas.microsoft.com/office/drawing/2014/main" id="{4610D971-72D1-462B-B4F3-C4C776A0DBA7}"/>
              </a:ext>
            </a:extLst>
          </p:cNvPr>
          <p:cNvSpPr txBox="1"/>
          <p:nvPr/>
        </p:nvSpPr>
        <p:spPr>
          <a:xfrm rot="5400000">
            <a:off x="4360754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M15</a:t>
            </a:r>
          </a:p>
        </p:txBody>
      </p:sp>
      <p:sp>
        <p:nvSpPr>
          <p:cNvPr id="18" name="Textfeld 15">
            <a:extLst>
              <a:ext uri="{FF2B5EF4-FFF2-40B4-BE49-F238E27FC236}">
                <a16:creationId xmlns:a16="http://schemas.microsoft.com/office/drawing/2014/main" id="{97074EAD-4EE9-4FFA-984C-D2B614110A76}"/>
              </a:ext>
            </a:extLst>
          </p:cNvPr>
          <p:cNvSpPr txBox="1"/>
          <p:nvPr/>
        </p:nvSpPr>
        <p:spPr>
          <a:xfrm rot="5400000">
            <a:off x="5068047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M18</a:t>
            </a:r>
            <a:endParaRPr lang="en-US" b="1" dirty="0"/>
          </a:p>
        </p:txBody>
      </p:sp>
      <p:sp>
        <p:nvSpPr>
          <p:cNvPr id="19" name="Textfeld 16">
            <a:extLst>
              <a:ext uri="{FF2B5EF4-FFF2-40B4-BE49-F238E27FC236}">
                <a16:creationId xmlns:a16="http://schemas.microsoft.com/office/drawing/2014/main" id="{81C8E676-1AD4-4F9E-A9B7-02B4D50EC360}"/>
              </a:ext>
            </a:extLst>
          </p:cNvPr>
          <p:cNvSpPr txBox="1"/>
          <p:nvPr/>
        </p:nvSpPr>
        <p:spPr>
          <a:xfrm rot="5400000">
            <a:off x="5775340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M21</a:t>
            </a:r>
          </a:p>
        </p:txBody>
      </p:sp>
      <p:sp>
        <p:nvSpPr>
          <p:cNvPr id="20" name="Textfeld 17">
            <a:extLst>
              <a:ext uri="{FF2B5EF4-FFF2-40B4-BE49-F238E27FC236}">
                <a16:creationId xmlns:a16="http://schemas.microsoft.com/office/drawing/2014/main" id="{6802B983-9709-4641-84E4-B244F62B92F5}"/>
              </a:ext>
            </a:extLst>
          </p:cNvPr>
          <p:cNvSpPr txBox="1"/>
          <p:nvPr/>
        </p:nvSpPr>
        <p:spPr>
          <a:xfrm rot="5400000">
            <a:off x="6482633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M24</a:t>
            </a:r>
            <a:endParaRPr lang="en-US" b="1" dirty="0"/>
          </a:p>
        </p:txBody>
      </p:sp>
      <p:sp>
        <p:nvSpPr>
          <p:cNvPr id="21" name="Textfeld 18">
            <a:extLst>
              <a:ext uri="{FF2B5EF4-FFF2-40B4-BE49-F238E27FC236}">
                <a16:creationId xmlns:a16="http://schemas.microsoft.com/office/drawing/2014/main" id="{DEE710B3-CF73-459A-A4F6-7EC8EC0FFD72}"/>
              </a:ext>
            </a:extLst>
          </p:cNvPr>
          <p:cNvSpPr txBox="1"/>
          <p:nvPr/>
        </p:nvSpPr>
        <p:spPr>
          <a:xfrm rot="5400000">
            <a:off x="7189926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M27</a:t>
            </a:r>
          </a:p>
        </p:txBody>
      </p:sp>
      <p:sp>
        <p:nvSpPr>
          <p:cNvPr id="22" name="Textfeld 19">
            <a:extLst>
              <a:ext uri="{FF2B5EF4-FFF2-40B4-BE49-F238E27FC236}">
                <a16:creationId xmlns:a16="http://schemas.microsoft.com/office/drawing/2014/main" id="{DBA6D3F7-AF33-494E-8B11-C8A317A88A80}"/>
              </a:ext>
            </a:extLst>
          </p:cNvPr>
          <p:cNvSpPr txBox="1"/>
          <p:nvPr/>
        </p:nvSpPr>
        <p:spPr>
          <a:xfrm rot="5400000">
            <a:off x="7897219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M30</a:t>
            </a:r>
            <a:endParaRPr lang="en-US" b="1" dirty="0"/>
          </a:p>
        </p:txBody>
      </p:sp>
      <p:sp>
        <p:nvSpPr>
          <p:cNvPr id="23" name="Textfeld 20">
            <a:extLst>
              <a:ext uri="{FF2B5EF4-FFF2-40B4-BE49-F238E27FC236}">
                <a16:creationId xmlns:a16="http://schemas.microsoft.com/office/drawing/2014/main" id="{C9494ABE-8F57-440E-B88A-89262EF2F905}"/>
              </a:ext>
            </a:extLst>
          </p:cNvPr>
          <p:cNvSpPr txBox="1"/>
          <p:nvPr/>
        </p:nvSpPr>
        <p:spPr>
          <a:xfrm rot="5400000">
            <a:off x="8604512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M33</a:t>
            </a:r>
          </a:p>
        </p:txBody>
      </p:sp>
      <p:sp>
        <p:nvSpPr>
          <p:cNvPr id="24" name="Textfeld 21">
            <a:extLst>
              <a:ext uri="{FF2B5EF4-FFF2-40B4-BE49-F238E27FC236}">
                <a16:creationId xmlns:a16="http://schemas.microsoft.com/office/drawing/2014/main" id="{BFB0DDE0-E3A9-4D3B-A549-A97B8ABC6217}"/>
              </a:ext>
            </a:extLst>
          </p:cNvPr>
          <p:cNvSpPr txBox="1"/>
          <p:nvPr/>
        </p:nvSpPr>
        <p:spPr>
          <a:xfrm rot="5400000">
            <a:off x="9311805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M36</a:t>
            </a:r>
            <a:endParaRPr lang="en-US" b="1" dirty="0"/>
          </a:p>
        </p:txBody>
      </p:sp>
      <p:sp>
        <p:nvSpPr>
          <p:cNvPr id="25" name="Textfeld 22">
            <a:extLst>
              <a:ext uri="{FF2B5EF4-FFF2-40B4-BE49-F238E27FC236}">
                <a16:creationId xmlns:a16="http://schemas.microsoft.com/office/drawing/2014/main" id="{016A565F-0F04-421F-A378-139F16919043}"/>
              </a:ext>
            </a:extLst>
          </p:cNvPr>
          <p:cNvSpPr txBox="1"/>
          <p:nvPr/>
        </p:nvSpPr>
        <p:spPr>
          <a:xfrm rot="5400000">
            <a:off x="10019098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M39</a:t>
            </a:r>
          </a:p>
        </p:txBody>
      </p:sp>
      <p:sp>
        <p:nvSpPr>
          <p:cNvPr id="26" name="Textfeld 23">
            <a:extLst>
              <a:ext uri="{FF2B5EF4-FFF2-40B4-BE49-F238E27FC236}">
                <a16:creationId xmlns:a16="http://schemas.microsoft.com/office/drawing/2014/main" id="{70638400-1122-4BE6-9C03-751B36C9A997}"/>
              </a:ext>
            </a:extLst>
          </p:cNvPr>
          <p:cNvSpPr txBox="1"/>
          <p:nvPr/>
        </p:nvSpPr>
        <p:spPr>
          <a:xfrm rot="5400000">
            <a:off x="10726391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M42</a:t>
            </a:r>
            <a:endParaRPr lang="en-US" b="1" dirty="0"/>
          </a:p>
        </p:txBody>
      </p:sp>
      <p:sp>
        <p:nvSpPr>
          <p:cNvPr id="27" name="Eingekerbter Richtungspfeil 36">
            <a:extLst>
              <a:ext uri="{FF2B5EF4-FFF2-40B4-BE49-F238E27FC236}">
                <a16:creationId xmlns:a16="http://schemas.microsoft.com/office/drawing/2014/main" id="{A066B52C-66B1-426B-83EF-3BD9CB5EB45C}"/>
              </a:ext>
            </a:extLst>
          </p:cNvPr>
          <p:cNvSpPr/>
          <p:nvPr/>
        </p:nvSpPr>
        <p:spPr>
          <a:xfrm>
            <a:off x="1129089" y="2319109"/>
            <a:ext cx="2994869" cy="43375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Wave 1 Experiments</a:t>
            </a:r>
          </a:p>
        </p:txBody>
      </p:sp>
      <p:sp>
        <p:nvSpPr>
          <p:cNvPr id="28" name="Eingekerbter Richtungspfeil 37">
            <a:extLst>
              <a:ext uri="{FF2B5EF4-FFF2-40B4-BE49-F238E27FC236}">
                <a16:creationId xmlns:a16="http://schemas.microsoft.com/office/drawing/2014/main" id="{0EF4D16C-BEB3-4760-95B0-8C1E767E7E0C}"/>
              </a:ext>
            </a:extLst>
          </p:cNvPr>
          <p:cNvSpPr/>
          <p:nvPr/>
        </p:nvSpPr>
        <p:spPr>
          <a:xfrm>
            <a:off x="4509054" y="2313071"/>
            <a:ext cx="2994869" cy="43375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Wave 2 Experiments</a:t>
            </a:r>
          </a:p>
        </p:txBody>
      </p:sp>
      <p:sp>
        <p:nvSpPr>
          <p:cNvPr id="29" name="Eingekerbter Richtungspfeil 36">
            <a:extLst>
              <a:ext uri="{FF2B5EF4-FFF2-40B4-BE49-F238E27FC236}">
                <a16:creationId xmlns:a16="http://schemas.microsoft.com/office/drawing/2014/main" id="{2B9B482E-B1B2-43D0-85F5-0EECDBED443F}"/>
              </a:ext>
            </a:extLst>
          </p:cNvPr>
          <p:cNvSpPr/>
          <p:nvPr/>
        </p:nvSpPr>
        <p:spPr>
          <a:xfrm>
            <a:off x="3134514" y="1703848"/>
            <a:ext cx="1527935" cy="43375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Open Call</a:t>
            </a:r>
          </a:p>
        </p:txBody>
      </p:sp>
      <p:sp>
        <p:nvSpPr>
          <p:cNvPr id="30" name="Eingekerbter Richtungspfeil 37">
            <a:extLst>
              <a:ext uri="{FF2B5EF4-FFF2-40B4-BE49-F238E27FC236}">
                <a16:creationId xmlns:a16="http://schemas.microsoft.com/office/drawing/2014/main" id="{E4B44135-B916-4AEC-886A-0D14BC7B420A}"/>
              </a:ext>
            </a:extLst>
          </p:cNvPr>
          <p:cNvSpPr/>
          <p:nvPr/>
        </p:nvSpPr>
        <p:spPr>
          <a:xfrm>
            <a:off x="7340752" y="2307033"/>
            <a:ext cx="2994869" cy="43375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Wave 3 Experiments</a:t>
            </a:r>
          </a:p>
        </p:txBody>
      </p:sp>
      <p:sp>
        <p:nvSpPr>
          <p:cNvPr id="31" name="Eingekerbter Richtungspfeil 36">
            <a:extLst>
              <a:ext uri="{FF2B5EF4-FFF2-40B4-BE49-F238E27FC236}">
                <a16:creationId xmlns:a16="http://schemas.microsoft.com/office/drawing/2014/main" id="{879CC0D9-D459-4297-86B9-B4EF5DA12E02}"/>
              </a:ext>
            </a:extLst>
          </p:cNvPr>
          <p:cNvSpPr/>
          <p:nvPr/>
        </p:nvSpPr>
        <p:spPr>
          <a:xfrm>
            <a:off x="5971266" y="1697810"/>
            <a:ext cx="1527935" cy="43375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Open Call</a:t>
            </a:r>
          </a:p>
        </p:txBody>
      </p:sp>
      <p:sp>
        <p:nvSpPr>
          <p:cNvPr id="32" name="Eingekerbter Richtungspfeil 36">
            <a:extLst>
              <a:ext uri="{FF2B5EF4-FFF2-40B4-BE49-F238E27FC236}">
                <a16:creationId xmlns:a16="http://schemas.microsoft.com/office/drawing/2014/main" id="{FEC29430-BB06-4CC8-A92C-0DC8B5DE9BF7}"/>
              </a:ext>
            </a:extLst>
          </p:cNvPr>
          <p:cNvSpPr/>
          <p:nvPr/>
        </p:nvSpPr>
        <p:spPr>
          <a:xfrm>
            <a:off x="1140811" y="2937389"/>
            <a:ext cx="9975913" cy="43375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Advanced Technical and Business Support</a:t>
            </a:r>
          </a:p>
        </p:txBody>
      </p:sp>
      <p:sp>
        <p:nvSpPr>
          <p:cNvPr id="8" name="Globo: flecha hacia arriba 7">
            <a:extLst>
              <a:ext uri="{FF2B5EF4-FFF2-40B4-BE49-F238E27FC236}">
                <a16:creationId xmlns:a16="http://schemas.microsoft.com/office/drawing/2014/main" id="{6B6DB831-CEB6-43DA-AE0F-6D1110D6152D}"/>
              </a:ext>
            </a:extLst>
          </p:cNvPr>
          <p:cNvSpPr/>
          <p:nvPr/>
        </p:nvSpPr>
        <p:spPr>
          <a:xfrm>
            <a:off x="632426" y="4662923"/>
            <a:ext cx="993326" cy="882199"/>
          </a:xfrm>
          <a:prstGeom prst="upArrowCallou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July 2020</a:t>
            </a:r>
          </a:p>
        </p:txBody>
      </p:sp>
      <p:sp>
        <p:nvSpPr>
          <p:cNvPr id="33" name="Globo: flecha hacia arriba 32">
            <a:extLst>
              <a:ext uri="{FF2B5EF4-FFF2-40B4-BE49-F238E27FC236}">
                <a16:creationId xmlns:a16="http://schemas.microsoft.com/office/drawing/2014/main" id="{B45C5BC1-7A12-4830-BBF2-83C9739B6BDF}"/>
              </a:ext>
            </a:extLst>
          </p:cNvPr>
          <p:cNvSpPr/>
          <p:nvPr/>
        </p:nvSpPr>
        <p:spPr>
          <a:xfrm>
            <a:off x="10461072" y="4662924"/>
            <a:ext cx="1163684" cy="882198"/>
          </a:xfrm>
          <a:prstGeom prst="upArrowCallou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December 2023</a:t>
            </a:r>
          </a:p>
        </p:txBody>
      </p:sp>
      <p:sp>
        <p:nvSpPr>
          <p:cNvPr id="35" name="Globo: flecha hacia arriba 34">
            <a:extLst>
              <a:ext uri="{FF2B5EF4-FFF2-40B4-BE49-F238E27FC236}">
                <a16:creationId xmlns:a16="http://schemas.microsoft.com/office/drawing/2014/main" id="{32BB7741-7773-4B17-8474-CAFEE9816364}"/>
              </a:ext>
            </a:extLst>
          </p:cNvPr>
          <p:cNvSpPr/>
          <p:nvPr/>
        </p:nvSpPr>
        <p:spPr>
          <a:xfrm>
            <a:off x="2768713" y="4662924"/>
            <a:ext cx="993326" cy="882199"/>
          </a:xfrm>
          <a:prstGeom prst="upArrowCallout">
            <a:avLst/>
          </a:prstGeom>
          <a:solidFill>
            <a:srgbClr val="80CABC"/>
          </a:solidFill>
          <a:ln w="19050">
            <a:solidFill>
              <a:srgbClr val="46A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March 2021</a:t>
            </a:r>
          </a:p>
        </p:txBody>
      </p:sp>
      <p:sp>
        <p:nvSpPr>
          <p:cNvPr id="36" name="Globo: flecha hacia arriba 35">
            <a:extLst>
              <a:ext uri="{FF2B5EF4-FFF2-40B4-BE49-F238E27FC236}">
                <a16:creationId xmlns:a16="http://schemas.microsoft.com/office/drawing/2014/main" id="{926A1D4E-97D2-41DF-BD8F-2E634DAE5172}"/>
              </a:ext>
            </a:extLst>
          </p:cNvPr>
          <p:cNvSpPr/>
          <p:nvPr/>
        </p:nvSpPr>
        <p:spPr>
          <a:xfrm>
            <a:off x="5577511" y="4662924"/>
            <a:ext cx="993326" cy="882199"/>
          </a:xfrm>
          <a:prstGeom prst="upArrowCallout">
            <a:avLst/>
          </a:prstGeom>
          <a:solidFill>
            <a:srgbClr val="80CABC"/>
          </a:solidFill>
          <a:ln w="19050">
            <a:solidFill>
              <a:srgbClr val="46A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310358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38C2A-0A55-4F34-8A08-341EB967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concepts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A01EA5-CC3D-4C3A-A7C2-D08B44ED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D0AA2-5E4D-0043-98B5-62CC83DE0469}" type="datetime3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390D6-2B7B-47EE-A962-95F0CC43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CA85A4-42D0-40C2-9D44-529E7FFA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07F1C-DF1D-6A47-B0A8-8F6E25BC44F6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85E9B2F-4915-470C-9F64-4B11F3A25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73" y="1237673"/>
            <a:ext cx="11065163" cy="471054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800"/>
              </a:spcAft>
            </a:pPr>
            <a:r>
              <a:rPr lang="en-US" dirty="0"/>
              <a:t> </a:t>
            </a:r>
            <a:r>
              <a:rPr lang="en-GB" sz="3100" b="1" dirty="0"/>
              <a:t>Industrial Products: </a:t>
            </a:r>
            <a:r>
              <a:rPr lang="en-GB" sz="3100" dirty="0"/>
              <a:t>Mechatronic systems (or components) that are operated by manufacturing companies to support the production of other products (e.g. a manufacturing line).</a:t>
            </a:r>
          </a:p>
          <a:p>
            <a:pPr>
              <a:spcAft>
                <a:spcPts val="1800"/>
              </a:spcAft>
            </a:pPr>
            <a:r>
              <a:rPr lang="en-GB" sz="3100" dirty="0"/>
              <a:t> </a:t>
            </a:r>
            <a:r>
              <a:rPr lang="en-GB" sz="3100" b="1" dirty="0"/>
              <a:t>Digital Twin: </a:t>
            </a:r>
            <a:r>
              <a:rPr lang="en-GB" sz="3100" dirty="0"/>
              <a:t>Represented by static and dynamic models that can evaluate historical and actual data to assess the condition and to simulate the behaviour of the industrial product.</a:t>
            </a:r>
          </a:p>
          <a:p>
            <a:pPr>
              <a:spcAft>
                <a:spcPts val="1800"/>
              </a:spcAft>
            </a:pPr>
            <a:r>
              <a:rPr lang="en-GB" sz="3100" b="1" dirty="0"/>
              <a:t> Digital Product Brain: </a:t>
            </a:r>
            <a:r>
              <a:rPr lang="en-GB" sz="3100" dirty="0"/>
              <a:t>Guides the behaviour and performance of the industrial product by coalescing its physical and digital dimensions and by memorising the occurred (physical and digital) events over a significant part of its lifecycle. 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80447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38C2A-0A55-4F34-8A08-341EB967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 of the Digital Product Brain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A01EA5-CC3D-4C3A-A7C2-D08B44ED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D0AA2-5E4D-0043-98B5-62CC83DE0469}" type="datetime3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390D6-2B7B-47EE-A962-95F0CC43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CA85A4-42D0-40C2-9D44-529E7FFA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07F1C-DF1D-6A47-B0A8-8F6E25BC44F6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6BBF7825-8B11-46BF-9679-435B5201A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020" y="957671"/>
            <a:ext cx="8519966" cy="49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5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38C2A-0A55-4F34-8A08-341EB967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high-level </a:t>
            </a:r>
            <a:r>
              <a:rPr lang="en-GB" dirty="0" err="1"/>
              <a:t>DIGITbrain</a:t>
            </a:r>
            <a:r>
              <a:rPr lang="en-GB" dirty="0"/>
              <a:t> concept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A01EA5-CC3D-4C3A-A7C2-D08B44ED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D0AA2-5E4D-0043-98B5-62CC83DE0469}" type="datetime3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17/10/21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390D6-2B7B-47EE-A962-95F0CC43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CA85A4-42D0-40C2-9D44-529E7FFA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07F1C-DF1D-6A47-B0A8-8F6E25BC44F6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55A520-111C-4D18-B08C-A95C5598F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91" y="1107838"/>
            <a:ext cx="8946518" cy="48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3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17/10/21</a:t>
            </a:fld>
            <a:endParaRPr lang="en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DIGITbrain</a:t>
            </a:r>
            <a:r>
              <a:rPr lang="en-GB" dirty="0"/>
              <a:t>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7</a:t>
            </a:fld>
            <a:endParaRPr lang="en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1094510"/>
            <a:ext cx="4916827" cy="48186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600" dirty="0"/>
              <a:t>…</a:t>
            </a:r>
          </a:p>
          <a:p>
            <a:pPr marL="228600" lvl="1">
              <a:lnSpc>
                <a:spcPct val="140000"/>
              </a:lnSpc>
              <a:buSzPct val="75000"/>
              <a:buFont typeface="Symbol" panose="05050102010706020507" pitchFamily="18" charset="2"/>
              <a:buChar char=""/>
            </a:pPr>
            <a:r>
              <a:rPr lang="en-GB" sz="2400" dirty="0"/>
              <a:t>models and data,</a:t>
            </a:r>
          </a:p>
          <a:p>
            <a:pPr marL="228600" lvl="1">
              <a:lnSpc>
                <a:spcPct val="140000"/>
              </a:lnSpc>
              <a:buSzPct val="75000"/>
              <a:buFont typeface="Symbol" panose="05050102010706020507" pitchFamily="18" charset="2"/>
              <a:buChar char=""/>
            </a:pPr>
            <a:r>
              <a:rPr lang="en-GB" sz="2400" dirty="0"/>
              <a:t>“computations” (algorithms)</a:t>
            </a:r>
          </a:p>
          <a:p>
            <a:pPr marL="228600" lvl="1">
              <a:lnSpc>
                <a:spcPct val="140000"/>
              </a:lnSpc>
              <a:buSzPct val="75000"/>
              <a:buFont typeface="Symbol" panose="05050102010706020507" pitchFamily="18" charset="2"/>
              <a:buChar char=""/>
            </a:pPr>
            <a:endParaRPr lang="en-GB" sz="2400" b="1" dirty="0"/>
          </a:p>
          <a:p>
            <a:pPr marL="228600" lvl="1">
              <a:lnSpc>
                <a:spcPct val="140000"/>
              </a:lnSpc>
              <a:buSzPct val="75000"/>
              <a:buFont typeface="Symbol" panose="05050102010706020507" pitchFamily="18" charset="2"/>
              <a:buChar char=""/>
            </a:pPr>
            <a:r>
              <a:rPr lang="en-GB" sz="2400" dirty="0"/>
              <a:t>constitute a </a:t>
            </a:r>
            <a:r>
              <a:rPr lang="en-GB" sz="2400" b="1" dirty="0"/>
              <a:t>DMA Tuple </a:t>
            </a:r>
            <a:r>
              <a:rPr lang="en-GB" sz="2400" dirty="0"/>
              <a:t>in Db </a:t>
            </a:r>
            <a:endParaRPr lang="en-GB" sz="2400" b="1" dirty="0"/>
          </a:p>
          <a:p>
            <a:pPr marL="228600" lvl="1">
              <a:lnSpc>
                <a:spcPct val="140000"/>
              </a:lnSpc>
              <a:buSzPct val="75000"/>
              <a:buFont typeface="Symbol" panose="05050102010706020507" pitchFamily="18" charset="2"/>
              <a:buChar char=""/>
            </a:pPr>
            <a:endParaRPr lang="en-GB" sz="2400" b="1" dirty="0"/>
          </a:p>
          <a:p>
            <a:pPr marL="228600" lvl="1">
              <a:lnSpc>
                <a:spcPct val="140000"/>
              </a:lnSpc>
              <a:buSzPct val="75000"/>
              <a:buFont typeface="Symbol" panose="05050102010706020507" pitchFamily="18" charset="2"/>
              <a:buChar char=""/>
            </a:pPr>
            <a:r>
              <a:rPr lang="en-GB" sz="2400" b="1" dirty="0"/>
              <a:t>a Digital Twin in Db may consist of many DMA Tuples, </a:t>
            </a:r>
            <a:r>
              <a:rPr lang="en-GB" sz="2400" dirty="0"/>
              <a:t>e.g. each representing one type of behaviour</a:t>
            </a:r>
          </a:p>
        </p:txBody>
      </p:sp>
      <p:grpSp>
        <p:nvGrpSpPr>
          <p:cNvPr id="43" name="Gruppieren 42"/>
          <p:cNvGrpSpPr/>
          <p:nvPr/>
        </p:nvGrpSpPr>
        <p:grpSpPr>
          <a:xfrm>
            <a:off x="6483048" y="2034004"/>
            <a:ext cx="4918770" cy="3203465"/>
            <a:chOff x="4025974" y="1377969"/>
            <a:chExt cx="7466634" cy="4862823"/>
          </a:xfrm>
        </p:grpSpPr>
        <p:grpSp>
          <p:nvGrpSpPr>
            <p:cNvPr id="44" name="Gruppieren 43"/>
            <p:cNvGrpSpPr/>
            <p:nvPr/>
          </p:nvGrpSpPr>
          <p:grpSpPr>
            <a:xfrm>
              <a:off x="7523677" y="1377969"/>
              <a:ext cx="2340000" cy="3924306"/>
              <a:chOff x="6637852" y="1377969"/>
              <a:chExt cx="2340000" cy="3924306"/>
            </a:xfrm>
          </p:grpSpPr>
          <p:grpSp>
            <p:nvGrpSpPr>
              <p:cNvPr id="66" name="Gruppieren 65"/>
              <p:cNvGrpSpPr/>
              <p:nvPr/>
            </p:nvGrpSpPr>
            <p:grpSpPr>
              <a:xfrm>
                <a:off x="6637852" y="1377969"/>
                <a:ext cx="2340000" cy="3924306"/>
                <a:chOff x="6637852" y="1377969"/>
                <a:chExt cx="2340000" cy="3924306"/>
              </a:xfrm>
            </p:grpSpPr>
            <p:grpSp>
              <p:nvGrpSpPr>
                <p:cNvPr id="69" name="Gruppieren 68"/>
                <p:cNvGrpSpPr/>
                <p:nvPr/>
              </p:nvGrpSpPr>
              <p:grpSpPr>
                <a:xfrm>
                  <a:off x="6637852" y="1875539"/>
                  <a:ext cx="2340000" cy="3426736"/>
                  <a:chOff x="6637852" y="1875539"/>
                  <a:chExt cx="2340000" cy="3426736"/>
                </a:xfrm>
              </p:grpSpPr>
              <p:sp>
                <p:nvSpPr>
                  <p:cNvPr id="71" name="Abgerundetes Rechteck 70"/>
                  <p:cNvSpPr/>
                  <p:nvPr/>
                </p:nvSpPr>
                <p:spPr>
                  <a:xfrm>
                    <a:off x="6637852" y="2962275"/>
                    <a:ext cx="2340000" cy="2340000"/>
                  </a:xfrm>
                  <a:prstGeom prst="round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2" name="Ellipse 71"/>
                  <p:cNvSpPr/>
                  <p:nvPr/>
                </p:nvSpPr>
                <p:spPr>
                  <a:xfrm>
                    <a:off x="6707298" y="1875539"/>
                    <a:ext cx="2201109" cy="2201109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sp>
              <p:nvSpPr>
                <p:cNvPr id="70" name="Textfeld 69"/>
                <p:cNvSpPr txBox="1"/>
                <p:nvPr/>
              </p:nvSpPr>
              <p:spPr>
                <a:xfrm>
                  <a:off x="7205358" y="1377969"/>
                  <a:ext cx="1204991" cy="5606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de-DE"/>
                  </a:defPPr>
                  <a:lvl1pPr algn="ctr">
                    <a:defRPr sz="2400"/>
                  </a:lvl1pPr>
                </a:lstStyle>
                <a:p>
                  <a:r>
                    <a:rPr lang="de-DE" sz="1800" dirty="0"/>
                    <a:t>Model</a:t>
                  </a:r>
                </a:p>
              </p:txBody>
            </p:sp>
          </p:grpSp>
          <p:sp>
            <p:nvSpPr>
              <p:cNvPr id="67" name="Ellipse 66"/>
              <p:cNvSpPr/>
              <p:nvPr/>
            </p:nvSpPr>
            <p:spPr>
              <a:xfrm>
                <a:off x="6785344" y="4454522"/>
                <a:ext cx="667220" cy="66722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8181953" y="4454522"/>
                <a:ext cx="667220" cy="66722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5" name="Textfeld 44"/>
            <p:cNvSpPr txBox="1"/>
            <p:nvPr/>
          </p:nvSpPr>
          <p:spPr>
            <a:xfrm>
              <a:off x="4655532" y="5394609"/>
              <a:ext cx="941994" cy="560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Data</a:t>
              </a: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9798517" y="3810234"/>
              <a:ext cx="1694091" cy="560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ctr">
                <a:defRPr sz="2400"/>
              </a:lvl1pPr>
            </a:lstStyle>
            <a:p>
              <a:r>
                <a:rPr lang="de-DE" sz="1800" dirty="0" err="1"/>
                <a:t>Algorithm</a:t>
              </a:r>
              <a:endParaRPr lang="de-DE" sz="1800" dirty="0"/>
            </a:p>
          </p:txBody>
        </p:sp>
        <p:cxnSp>
          <p:nvCxnSpPr>
            <p:cNvPr id="47" name="Gerader Verbinder 46"/>
            <p:cNvCxnSpPr>
              <a:stCxn id="67" idx="4"/>
              <a:endCxn id="63" idx="0"/>
            </p:cNvCxnSpPr>
            <p:nvPr/>
          </p:nvCxnSpPr>
          <p:spPr>
            <a:xfrm>
              <a:off x="8004779" y="5121742"/>
              <a:ext cx="688898" cy="5584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61"/>
            <p:cNvCxnSpPr>
              <a:stCxn id="68" idx="4"/>
              <a:endCxn id="63" idx="0"/>
            </p:cNvCxnSpPr>
            <p:nvPr/>
          </p:nvCxnSpPr>
          <p:spPr>
            <a:xfrm flipH="1">
              <a:off x="8693676" y="5121742"/>
              <a:ext cx="707710" cy="5584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/>
            <p:cNvSpPr txBox="1"/>
            <p:nvPr/>
          </p:nvSpPr>
          <p:spPr>
            <a:xfrm>
              <a:off x="7571663" y="5680150"/>
              <a:ext cx="2244027" cy="560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/>
                <a:t>Microservices</a:t>
              </a:r>
              <a:endParaRPr lang="de-DE" dirty="0"/>
            </a:p>
          </p:txBody>
        </p:sp>
        <p:sp>
          <p:nvSpPr>
            <p:cNvPr id="64" name="Pfeil nach rechts 63"/>
            <p:cNvSpPr/>
            <p:nvPr/>
          </p:nvSpPr>
          <p:spPr>
            <a:xfrm>
              <a:off x="6527906" y="3981614"/>
              <a:ext cx="478971" cy="290285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4025974" y="3101166"/>
              <a:ext cx="2201109" cy="22011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397AF74C-771F-40F0-A2EE-BA6061D3E5FF}"/>
              </a:ext>
            </a:extLst>
          </p:cNvPr>
          <p:cNvSpPr/>
          <p:nvPr/>
        </p:nvSpPr>
        <p:spPr>
          <a:xfrm>
            <a:off x="5876003" y="1752600"/>
            <a:ext cx="5843557" cy="3688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F7A6EC8-98A6-4212-A53D-B37D115209F6}"/>
              </a:ext>
            </a:extLst>
          </p:cNvPr>
          <p:cNvSpPr txBox="1"/>
          <p:nvPr/>
        </p:nvSpPr>
        <p:spPr>
          <a:xfrm>
            <a:off x="6095477" y="2004876"/>
            <a:ext cx="1794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DMA </a:t>
            </a:r>
            <a:r>
              <a:rPr lang="de-DE" sz="2800" dirty="0" err="1"/>
              <a:t>Tuple</a:t>
            </a:r>
            <a:endParaRPr lang="de-DE" sz="280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42C352E-9588-425D-B98D-402B6F7E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– Model – Algorithm - Microservices</a:t>
            </a:r>
          </a:p>
        </p:txBody>
      </p:sp>
    </p:spTree>
    <p:extLst>
      <p:ext uri="{BB962C8B-B14F-4D97-AF65-F5344CB8AC3E}">
        <p14:creationId xmlns:p14="http://schemas.microsoft.com/office/powerpoint/2010/main" val="398458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74B88-ADE8-4661-A67A-69329E34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16" y="156556"/>
            <a:ext cx="4096076" cy="618547"/>
          </a:xfrm>
        </p:spPr>
        <p:txBody>
          <a:bodyPr>
            <a:normAutofit/>
          </a:bodyPr>
          <a:lstStyle/>
          <a:p>
            <a:r>
              <a:rPr lang="de-DE" kern="0" dirty="0"/>
              <a:t>Asset </a:t>
            </a:r>
            <a:r>
              <a:rPr lang="de-DE" kern="0" dirty="0" err="1"/>
              <a:t>provisioning</a:t>
            </a:r>
            <a:endParaRPr lang="en-GB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07681-A315-4EA5-829C-3AA1AC0A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32276" y="6366843"/>
            <a:ext cx="6500565" cy="355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415233" y="6366843"/>
            <a:ext cx="1457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39" name="Rechteck 38"/>
          <p:cNvSpPr/>
          <p:nvPr/>
        </p:nvSpPr>
        <p:spPr>
          <a:xfrm>
            <a:off x="2130986" y="6373363"/>
            <a:ext cx="947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 err="1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odel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40" name="Rechteck 39"/>
          <p:cNvSpPr/>
          <p:nvPr/>
        </p:nvSpPr>
        <p:spPr>
          <a:xfrm>
            <a:off x="3441287" y="6384087"/>
            <a:ext cx="1456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Microservice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121" name="Abgerundetes Rechteck 120"/>
          <p:cNvSpPr/>
          <p:nvPr/>
        </p:nvSpPr>
        <p:spPr>
          <a:xfrm>
            <a:off x="12298804" y="5276941"/>
            <a:ext cx="952235" cy="7909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message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broker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?? </a:t>
            </a:r>
          </a:p>
        </p:txBody>
      </p:sp>
      <p:sp>
        <p:nvSpPr>
          <p:cNvPr id="128" name="Abgerundetes Rechteck 127"/>
          <p:cNvSpPr/>
          <p:nvPr/>
        </p:nvSpPr>
        <p:spPr>
          <a:xfrm>
            <a:off x="12298804" y="6143485"/>
            <a:ext cx="952235" cy="5409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broker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?? </a:t>
            </a:r>
          </a:p>
        </p:txBody>
      </p:sp>
      <p:sp>
        <p:nvSpPr>
          <p:cNvPr id="18" name="Flussdiagramm: Magnetplattenspeicher 17"/>
          <p:cNvSpPr/>
          <p:nvPr/>
        </p:nvSpPr>
        <p:spPr>
          <a:xfrm>
            <a:off x="1908899" y="5486852"/>
            <a:ext cx="504619" cy="32763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Flussdiagramm: Magnetplattenspeicher 121"/>
          <p:cNvSpPr/>
          <p:nvPr/>
        </p:nvSpPr>
        <p:spPr>
          <a:xfrm>
            <a:off x="2061299" y="5639252"/>
            <a:ext cx="504619" cy="32763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Flussdiagramm: Magnetplattenspeicher 122"/>
          <p:cNvSpPr/>
          <p:nvPr/>
        </p:nvSpPr>
        <p:spPr>
          <a:xfrm>
            <a:off x="1907993" y="4927660"/>
            <a:ext cx="504619" cy="32763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Flussdiagramm: Magnetplattenspeicher 123"/>
          <p:cNvSpPr/>
          <p:nvPr/>
        </p:nvSpPr>
        <p:spPr>
          <a:xfrm>
            <a:off x="2060393" y="5080060"/>
            <a:ext cx="504619" cy="32763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Flussdiagramm: Magnetplattenspeicher 124"/>
          <p:cNvSpPr/>
          <p:nvPr/>
        </p:nvSpPr>
        <p:spPr>
          <a:xfrm>
            <a:off x="1908899" y="4397481"/>
            <a:ext cx="504619" cy="32763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6" name="Flussdiagramm: Magnetplattenspeicher 125"/>
          <p:cNvSpPr/>
          <p:nvPr/>
        </p:nvSpPr>
        <p:spPr>
          <a:xfrm>
            <a:off x="2061299" y="4549881"/>
            <a:ext cx="504619" cy="32763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7" name="Abgerundetes Rechteck 96"/>
          <p:cNvSpPr/>
          <p:nvPr/>
        </p:nvSpPr>
        <p:spPr>
          <a:xfrm flipH="1">
            <a:off x="801243" y="1341878"/>
            <a:ext cx="870637" cy="1414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-ring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8" name="Gruppieren 97"/>
          <p:cNvGrpSpPr/>
          <p:nvPr/>
        </p:nvGrpSpPr>
        <p:grpSpPr>
          <a:xfrm>
            <a:off x="25135" y="1411695"/>
            <a:ext cx="843501" cy="1244511"/>
            <a:chOff x="540635" y="2656497"/>
            <a:chExt cx="843501" cy="1244511"/>
          </a:xfrm>
        </p:grpSpPr>
        <p:pic>
          <p:nvPicPr>
            <p:cNvPr id="99" name="Grafik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00" name="Textfeld 99"/>
            <p:cNvSpPr txBox="1"/>
            <p:nvPr/>
          </p:nvSpPr>
          <p:spPr>
            <a:xfrm>
              <a:off x="540635" y="3254677"/>
              <a:ext cx="843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Expert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7" name="Gerade Verbindung mit Pfeil 106"/>
          <p:cNvCxnSpPr>
            <a:stCxn id="97" idx="2"/>
          </p:cNvCxnSpPr>
          <p:nvPr/>
        </p:nvCxnSpPr>
        <p:spPr>
          <a:xfrm flipH="1">
            <a:off x="1222566" y="2756696"/>
            <a:ext cx="13996" cy="152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feld 118"/>
          <p:cNvSpPr txBox="1"/>
          <p:nvPr/>
        </p:nvSpPr>
        <p:spPr>
          <a:xfrm>
            <a:off x="126587" y="2956306"/>
            <a:ext cx="11228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/>
              <a:t>„</a:t>
            </a:r>
            <a:r>
              <a:rPr lang="de-DE" sz="1400" dirty="0" err="1"/>
              <a:t>create</a:t>
            </a:r>
            <a:r>
              <a:rPr lang="de-DE" sz="1400" dirty="0"/>
              <a:t>“</a:t>
            </a:r>
          </a:p>
          <a:p>
            <a:pPr algn="r"/>
            <a:r>
              <a:rPr lang="de-DE" sz="1400" dirty="0"/>
              <a:t>Asset:</a:t>
            </a:r>
          </a:p>
          <a:p>
            <a:pPr algn="r"/>
            <a:r>
              <a:rPr lang="de-DE" sz="1400" dirty="0"/>
              <a:t>Data</a:t>
            </a:r>
          </a:p>
          <a:p>
            <a:pPr algn="r"/>
            <a:r>
              <a:rPr lang="de-DE" sz="1400" dirty="0"/>
              <a:t>Model</a:t>
            </a:r>
          </a:p>
          <a:p>
            <a:pPr algn="r"/>
            <a:r>
              <a:rPr lang="de-DE" sz="1400" dirty="0" err="1"/>
              <a:t>Microservice</a:t>
            </a:r>
            <a:endParaRPr lang="de-DE" sz="1400" dirty="0"/>
          </a:p>
        </p:txBody>
      </p:sp>
      <p:sp>
        <p:nvSpPr>
          <p:cNvPr id="120" name="Ellipse 119"/>
          <p:cNvSpPr/>
          <p:nvPr/>
        </p:nvSpPr>
        <p:spPr>
          <a:xfrm>
            <a:off x="1098237" y="5526795"/>
            <a:ext cx="287687" cy="2876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Ellipse 134"/>
          <p:cNvSpPr/>
          <p:nvPr/>
        </p:nvSpPr>
        <p:spPr>
          <a:xfrm>
            <a:off x="1079618" y="4944623"/>
            <a:ext cx="287687" cy="28768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7" name="Flussdiagramm: Magnetplattenspeicher 136"/>
          <p:cNvSpPr/>
          <p:nvPr/>
        </p:nvSpPr>
        <p:spPr>
          <a:xfrm>
            <a:off x="1908899" y="5486852"/>
            <a:ext cx="504619" cy="32763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Flussdiagramm: Magnetplattenspeicher 137"/>
          <p:cNvSpPr/>
          <p:nvPr/>
        </p:nvSpPr>
        <p:spPr>
          <a:xfrm>
            <a:off x="2061299" y="5639252"/>
            <a:ext cx="504619" cy="32763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9" name="Flussdiagramm: Magnetplattenspeicher 138"/>
          <p:cNvSpPr/>
          <p:nvPr/>
        </p:nvSpPr>
        <p:spPr>
          <a:xfrm>
            <a:off x="1907993" y="4927660"/>
            <a:ext cx="504619" cy="327630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Flussdiagramm: Magnetplattenspeicher 139"/>
          <p:cNvSpPr/>
          <p:nvPr/>
        </p:nvSpPr>
        <p:spPr>
          <a:xfrm>
            <a:off x="2060393" y="5080060"/>
            <a:ext cx="504619" cy="327630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Flussdiagramm: Magnetplattenspeicher 140"/>
          <p:cNvSpPr/>
          <p:nvPr/>
        </p:nvSpPr>
        <p:spPr>
          <a:xfrm>
            <a:off x="1908899" y="4397481"/>
            <a:ext cx="504619" cy="32763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Flussdiagramm: Magnetplattenspeicher 141"/>
          <p:cNvSpPr/>
          <p:nvPr/>
        </p:nvSpPr>
        <p:spPr>
          <a:xfrm>
            <a:off x="2061299" y="4549881"/>
            <a:ext cx="504619" cy="327630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3" name="Gruppieren 142"/>
          <p:cNvGrpSpPr/>
          <p:nvPr/>
        </p:nvGrpSpPr>
        <p:grpSpPr>
          <a:xfrm>
            <a:off x="1693919" y="2104496"/>
            <a:ext cx="1075936" cy="1244511"/>
            <a:chOff x="490173" y="2656497"/>
            <a:chExt cx="1075936" cy="1244511"/>
          </a:xfrm>
        </p:grpSpPr>
        <p:pic>
          <p:nvPicPr>
            <p:cNvPr id="144" name="Grafik 1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63" name="Textfeld 162"/>
            <p:cNvSpPr txBox="1"/>
            <p:nvPr/>
          </p:nvSpPr>
          <p:spPr>
            <a:xfrm>
              <a:off x="490173" y="3254677"/>
              <a:ext cx="1075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Db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Asset </a:t>
              </a:r>
              <a:b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</a:t>
              </a:r>
            </a:p>
          </p:txBody>
        </p:sp>
      </p:grpSp>
      <p:cxnSp>
        <p:nvCxnSpPr>
          <p:cNvPr id="165" name="Gerade Verbindung mit Pfeil 164"/>
          <p:cNvCxnSpPr>
            <a:stCxn id="163" idx="2"/>
          </p:cNvCxnSpPr>
          <p:nvPr/>
        </p:nvCxnSpPr>
        <p:spPr>
          <a:xfrm flipH="1">
            <a:off x="1687611" y="3349007"/>
            <a:ext cx="544276" cy="1003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mit Pfeil 165"/>
          <p:cNvCxnSpPr/>
          <p:nvPr/>
        </p:nvCxnSpPr>
        <p:spPr>
          <a:xfrm>
            <a:off x="1460524" y="5087913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/>
          <p:cNvCxnSpPr/>
          <p:nvPr/>
        </p:nvCxnSpPr>
        <p:spPr>
          <a:xfrm>
            <a:off x="1468939" y="5665073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Gerade Verbindung mit Pfeil 177"/>
          <p:cNvCxnSpPr/>
          <p:nvPr/>
        </p:nvCxnSpPr>
        <p:spPr>
          <a:xfrm>
            <a:off x="1460524" y="4567399"/>
            <a:ext cx="374517" cy="1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feld 181"/>
          <p:cNvSpPr txBox="1"/>
          <p:nvPr/>
        </p:nvSpPr>
        <p:spPr>
          <a:xfrm>
            <a:off x="1351586" y="3237103"/>
            <a:ext cx="14658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containerize</a:t>
            </a:r>
            <a:r>
              <a:rPr lang="de-DE" sz="1400" dirty="0"/>
              <a:t> </a:t>
            </a:r>
            <a:r>
              <a:rPr lang="de-DE" sz="1400" dirty="0" err="1"/>
              <a:t>Microservice</a:t>
            </a:r>
            <a:r>
              <a:rPr lang="de-DE" sz="1400" dirty="0"/>
              <a:t>, „</a:t>
            </a:r>
            <a:r>
              <a:rPr lang="de-DE" sz="1400" dirty="0" err="1"/>
              <a:t>upload</a:t>
            </a:r>
            <a:r>
              <a:rPr lang="de-DE" sz="1400" dirty="0"/>
              <a:t>“ Asset </a:t>
            </a:r>
            <a:br>
              <a:rPr lang="de-DE" sz="1400" dirty="0"/>
            </a:b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repository</a:t>
            </a:r>
            <a:br>
              <a:rPr lang="de-DE" sz="1400" dirty="0"/>
            </a:br>
            <a:endParaRPr lang="de-DE" sz="1400" dirty="0"/>
          </a:p>
        </p:txBody>
      </p:sp>
      <p:sp>
        <p:nvSpPr>
          <p:cNvPr id="185" name="Rechteck 184"/>
          <p:cNvSpPr/>
          <p:nvPr/>
        </p:nvSpPr>
        <p:spPr>
          <a:xfrm>
            <a:off x="2339152" y="1746165"/>
            <a:ext cx="1034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Rechteck 187"/>
          <p:cNvSpPr/>
          <p:nvPr/>
        </p:nvSpPr>
        <p:spPr>
          <a:xfrm>
            <a:off x="2360972" y="1394545"/>
            <a:ext cx="122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 Pair</a:t>
            </a:r>
          </a:p>
        </p:txBody>
      </p:sp>
      <p:sp>
        <p:nvSpPr>
          <p:cNvPr id="204" name="Textfeld 203"/>
          <p:cNvSpPr txBox="1"/>
          <p:nvPr/>
        </p:nvSpPr>
        <p:spPr>
          <a:xfrm>
            <a:off x="8120076" y="-16410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Rechteck 182"/>
          <p:cNvSpPr/>
          <p:nvPr/>
        </p:nvSpPr>
        <p:spPr>
          <a:xfrm>
            <a:off x="5307774" y="6399589"/>
            <a:ext cx="122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268" name="Ellipse 267"/>
          <p:cNvSpPr/>
          <p:nvPr/>
        </p:nvSpPr>
        <p:spPr>
          <a:xfrm>
            <a:off x="159198" y="6419825"/>
            <a:ext cx="241257" cy="2412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9" name="Ellipse 268"/>
          <p:cNvSpPr/>
          <p:nvPr/>
        </p:nvSpPr>
        <p:spPr>
          <a:xfrm>
            <a:off x="1872517" y="6410005"/>
            <a:ext cx="241257" cy="24125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0" name="Ellipse 269"/>
          <p:cNvSpPr/>
          <p:nvPr/>
        </p:nvSpPr>
        <p:spPr>
          <a:xfrm>
            <a:off x="3196985" y="6419824"/>
            <a:ext cx="241257" cy="2412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2" name="Abgerundetes Rechteck 271"/>
          <p:cNvSpPr/>
          <p:nvPr/>
        </p:nvSpPr>
        <p:spPr>
          <a:xfrm>
            <a:off x="5084088" y="6417854"/>
            <a:ext cx="242772" cy="2427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3" name="Ellipse 272"/>
          <p:cNvSpPr/>
          <p:nvPr/>
        </p:nvSpPr>
        <p:spPr>
          <a:xfrm>
            <a:off x="1083550" y="4421882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4" name="Abgerundetes Rechteck 273"/>
          <p:cNvSpPr/>
          <p:nvPr/>
        </p:nvSpPr>
        <p:spPr>
          <a:xfrm>
            <a:off x="2052277" y="1771222"/>
            <a:ext cx="242772" cy="2427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6" name="Gruppieren 85"/>
          <p:cNvGrpSpPr/>
          <p:nvPr/>
        </p:nvGrpSpPr>
        <p:grpSpPr>
          <a:xfrm>
            <a:off x="1990945" y="1400925"/>
            <a:ext cx="365437" cy="242772"/>
            <a:chOff x="1990945" y="1435370"/>
            <a:chExt cx="365437" cy="242772"/>
          </a:xfrm>
        </p:grpSpPr>
        <p:sp>
          <p:nvSpPr>
            <p:cNvPr id="275" name="Abgerundetes Rechteck 274"/>
            <p:cNvSpPr/>
            <p:nvPr/>
          </p:nvSpPr>
          <p:spPr>
            <a:xfrm>
              <a:off x="2113610" y="1435370"/>
              <a:ext cx="242772" cy="24277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Ellipse 287"/>
            <p:cNvSpPr/>
            <p:nvPr/>
          </p:nvSpPr>
          <p:spPr>
            <a:xfrm>
              <a:off x="1990945" y="1438427"/>
              <a:ext cx="239715" cy="2397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01" name="Gleichschenkliges Dreieck 300"/>
          <p:cNvSpPr/>
          <p:nvPr/>
        </p:nvSpPr>
        <p:spPr>
          <a:xfrm>
            <a:off x="2052277" y="1064115"/>
            <a:ext cx="242772" cy="209286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2" name="Rechteck 301"/>
          <p:cNvSpPr/>
          <p:nvPr/>
        </p:nvSpPr>
        <p:spPr>
          <a:xfrm>
            <a:off x="2354714" y="1035460"/>
            <a:ext cx="1034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Family</a:t>
            </a:r>
          </a:p>
        </p:txBody>
      </p:sp>
      <p:sp>
        <p:nvSpPr>
          <p:cNvPr id="329" name="Rechteck 328"/>
          <p:cNvSpPr/>
          <p:nvPr/>
        </p:nvSpPr>
        <p:spPr>
          <a:xfrm>
            <a:off x="3282" y="5550882"/>
            <a:ext cx="14572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330" name="Rechteck 329"/>
          <p:cNvSpPr/>
          <p:nvPr/>
        </p:nvSpPr>
        <p:spPr>
          <a:xfrm>
            <a:off x="3282" y="4945616"/>
            <a:ext cx="947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odel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(s)</a:t>
            </a:r>
          </a:p>
        </p:txBody>
      </p:sp>
      <p:sp>
        <p:nvSpPr>
          <p:cNvPr id="331" name="Rechteck 330"/>
          <p:cNvSpPr/>
          <p:nvPr/>
        </p:nvSpPr>
        <p:spPr>
          <a:xfrm>
            <a:off x="3282" y="4446505"/>
            <a:ext cx="1456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Microservice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12192000" y="2429073"/>
            <a:ext cx="1564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Action:</a:t>
            </a:r>
          </a:p>
          <a:p>
            <a:r>
              <a:rPr lang="de-DE" dirty="0"/>
              <a:t>- </a:t>
            </a:r>
            <a:r>
              <a:rPr lang="de-DE" dirty="0" err="1"/>
              <a:t>Notify</a:t>
            </a:r>
            <a:r>
              <a:rPr lang="de-DE" dirty="0"/>
              <a:t> </a:t>
            </a:r>
            <a:r>
              <a:rPr lang="de-DE" dirty="0" err="1"/>
              <a:t>user</a:t>
            </a:r>
            <a:endParaRPr lang="de-DE" dirty="0"/>
          </a:p>
          <a:p>
            <a:r>
              <a:rPr lang="de-DE" dirty="0"/>
              <a:t>- Execute DMA</a:t>
            </a:r>
          </a:p>
          <a:p>
            <a:r>
              <a:rPr lang="de-DE" dirty="0"/>
              <a:t>- </a:t>
            </a:r>
            <a:r>
              <a:rPr lang="de-DE" dirty="0" err="1"/>
              <a:t>Adjust</a:t>
            </a:r>
            <a:r>
              <a:rPr lang="de-DE" dirty="0"/>
              <a:t> IPI</a:t>
            </a:r>
          </a:p>
        </p:txBody>
      </p:sp>
    </p:spTree>
    <p:extLst>
      <p:ext uri="{BB962C8B-B14F-4D97-AF65-F5344CB8AC3E}">
        <p14:creationId xmlns:p14="http://schemas.microsoft.com/office/powerpoint/2010/main" val="2375028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brain Presentation Template.potx" id="{832C73D3-2919-41C3-AB7F-9076C9E67DC5}" vid="{D7545079-420C-4878-B74C-4B04A02ED994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BRAIN Template.potx" id="{C89D78AB-8DCB-4D93-BBDF-0C7344BABFBD}" vid="{B8103D2D-CF73-4808-AC0B-E5698D9F63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71919635B5D54F8B3FF2822C5784DD" ma:contentTypeVersion="10" ma:contentTypeDescription="Crear nuevo documento." ma:contentTypeScope="" ma:versionID="ca97b30fb74956b0115ed653cbfa8760">
  <xsd:schema xmlns:xsd="http://www.w3.org/2001/XMLSchema" xmlns:xs="http://www.w3.org/2001/XMLSchema" xmlns:p="http://schemas.microsoft.com/office/2006/metadata/properties" xmlns:ns2="8b6e718b-083c-425b-90b5-1a58dbe9c946" targetNamespace="http://schemas.microsoft.com/office/2006/metadata/properties" ma:root="true" ma:fieldsID="15997a11033ea82bbc04d9c18ec7233d" ns2:_="">
    <xsd:import namespace="8b6e718b-083c-425b-90b5-1a58dbe9c9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e718b-083c-425b-90b5-1a58dbe9c9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437F8D-176D-4E32-BDCD-C1499DAA9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499227-E35E-4D04-8829-82C13DEDD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6e718b-083c-425b-90b5-1a58dbe9c9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34D817-830F-4954-9AE5-A68B29637D16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b6e718b-083c-425b-90b5-1a58dbe9c94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DIGITbrain Presentation Template</Template>
  <TotalTime>3556</TotalTime>
  <Words>1744</Words>
  <Application>Microsoft Office PowerPoint</Application>
  <PresentationFormat>Widescreen</PresentationFormat>
  <Paragraphs>471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Apple Symbols</vt:lpstr>
      <vt:lpstr>Arial</vt:lpstr>
      <vt:lpstr>Calibri</vt:lpstr>
      <vt:lpstr>Segoe UI Historic</vt:lpstr>
      <vt:lpstr>Symbol</vt:lpstr>
      <vt:lpstr>Tema de Office</vt:lpstr>
      <vt:lpstr>1_Tema de Office</vt:lpstr>
      <vt:lpstr>DIGITbrain a new approach to deliver Digital Twin technologies</vt:lpstr>
      <vt:lpstr>The DIGITbrain challenge</vt:lpstr>
      <vt:lpstr>The DIGITbrain consortium</vt:lpstr>
      <vt:lpstr>DIGITbrain timeline</vt:lpstr>
      <vt:lpstr>Key concepts</vt:lpstr>
      <vt:lpstr>Concept of the Digital Product Brain</vt:lpstr>
      <vt:lpstr>The high-level DIGITbrain concept</vt:lpstr>
      <vt:lpstr>Data – Model – Algorithm - Microservices</vt:lpstr>
      <vt:lpstr>Asset provisioning</vt:lpstr>
      <vt:lpstr>Asset publishing</vt:lpstr>
      <vt:lpstr>DMA composing/ instantiation</vt:lpstr>
      <vt:lpstr>DMA deployment/ execution</vt:lpstr>
      <vt:lpstr>IP analysis</vt:lpstr>
      <vt:lpstr>High-level System Architecture Design for DIGITbrain V1 </vt:lpstr>
      <vt:lpstr>Zoom-in – first prototype (by Autumn 2021) </vt:lpstr>
      <vt:lpstr>What is it used for? Experiments of the First Wave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Twins for Manufacturing</dc:title>
  <dc:creator>Antonio M. Ortiz</dc:creator>
  <cp:lastModifiedBy>Tamas Kiss</cp:lastModifiedBy>
  <cp:revision>57</cp:revision>
  <cp:lastPrinted>2020-06-08T10:26:26Z</cp:lastPrinted>
  <dcterms:created xsi:type="dcterms:W3CDTF">2020-10-25T10:26:24Z</dcterms:created>
  <dcterms:modified xsi:type="dcterms:W3CDTF">2021-10-17T08:31:38Z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0x0101001371919635B5D54F8B3FF2822C5784DD</vt:lpwstr>
  </property>
</Properties>
</file>