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276" r:id="rId3"/>
    <p:sldId id="509" r:id="rId4"/>
    <p:sldId id="2144" r:id="rId5"/>
    <p:sldId id="501" r:id="rId6"/>
    <p:sldId id="550" r:id="rId7"/>
    <p:sldId id="2052" r:id="rId8"/>
    <p:sldId id="2053" r:id="rId9"/>
    <p:sldId id="2054" r:id="rId10"/>
    <p:sldId id="1993" r:id="rId11"/>
    <p:sldId id="2055" r:id="rId12"/>
    <p:sldId id="2056" r:id="rId13"/>
    <p:sldId id="2057" r:id="rId14"/>
    <p:sldId id="2058" r:id="rId15"/>
    <p:sldId id="2059" r:id="rId16"/>
    <p:sldId id="2060" r:id="rId17"/>
    <p:sldId id="2061" r:id="rId18"/>
    <p:sldId id="2173" r:id="rId19"/>
    <p:sldId id="2172" r:id="rId20"/>
    <p:sldId id="2063" r:id="rId21"/>
    <p:sldId id="1998" r:id="rId22"/>
    <p:sldId id="561" r:id="rId23"/>
    <p:sldId id="2171" r:id="rId24"/>
    <p:sldId id="2169" r:id="rId25"/>
    <p:sldId id="2170" r:id="rId26"/>
    <p:sldId id="500" r:id="rId27"/>
    <p:sldId id="1964" r:id="rId28"/>
    <p:sldId id="494" r:id="rId29"/>
    <p:sldId id="1954" r:id="rId30"/>
  </p:sldIdLst>
  <p:sldSz cx="12192000" cy="6858000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C9B9C"/>
    <a:srgbClr val="D6CCB9"/>
    <a:srgbClr val="E1DDD9"/>
    <a:srgbClr val="D1B17D"/>
    <a:srgbClr val="1D728F"/>
    <a:srgbClr val="062C39"/>
    <a:srgbClr val="3262B6"/>
    <a:srgbClr val="9BBE53"/>
    <a:srgbClr val="4180CE"/>
    <a:srgbClr val="9932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6"/>
    <p:restoredTop sz="91505" autoAdjust="0"/>
  </p:normalViewPr>
  <p:slideViewPr>
    <p:cSldViewPr snapToGrid="0" snapToObjects="1">
      <p:cViewPr varScale="1">
        <p:scale>
          <a:sx n="165" d="100"/>
          <a:sy n="165" d="100"/>
        </p:scale>
        <p:origin x="240" y="8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196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abonvin/Desktop/Work/2021-07-WeNMR-HADDOCK-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enmr.eu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VO HTC (grid)</a:t>
            </a:r>
            <a:r>
              <a:rPr lang="en-US" sz="2800" b="1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jobs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layout>
        <c:manualLayout>
          <c:xMode val="edge"/>
          <c:yMode val="edge"/>
          <c:x val="0.35062931147740961"/>
          <c:y val="4.525476182904199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0088743198945624E-2"/>
          <c:y val="4.2933639797915438E-2"/>
          <c:w val="0.92468615457402592"/>
          <c:h val="0.86772245232351752"/>
        </c:manualLayout>
      </c:layout>
      <c:barChart>
        <c:barDir val="col"/>
        <c:grouping val="clustered"/>
        <c:varyColors val="0"/>
        <c:ser>
          <c:idx val="1"/>
          <c:order val="0"/>
          <c:invertIfNegative val="0"/>
          <c:cat>
            <c:strRef>
              <c:f>'Grid+Cloud jobs'!$A$14:$A$166</c:f>
              <c:strCache>
                <c:ptCount val="153"/>
                <c:pt idx="0">
                  <c:v>2009/1</c:v>
                </c:pt>
                <c:pt idx="1">
                  <c:v>2009/2</c:v>
                </c:pt>
                <c:pt idx="2">
                  <c:v>2009/3</c:v>
                </c:pt>
                <c:pt idx="3">
                  <c:v>2009/4</c:v>
                </c:pt>
                <c:pt idx="4">
                  <c:v>2009/5</c:v>
                </c:pt>
                <c:pt idx="5">
                  <c:v>2009/6</c:v>
                </c:pt>
                <c:pt idx="6">
                  <c:v>2009/7</c:v>
                </c:pt>
                <c:pt idx="7">
                  <c:v>2009/8</c:v>
                </c:pt>
                <c:pt idx="8">
                  <c:v>2009/9</c:v>
                </c:pt>
                <c:pt idx="9">
                  <c:v>2009/10</c:v>
                </c:pt>
                <c:pt idx="10">
                  <c:v>2009/11</c:v>
                </c:pt>
                <c:pt idx="11">
                  <c:v>2009/12</c:v>
                </c:pt>
                <c:pt idx="12">
                  <c:v>2010/1</c:v>
                </c:pt>
                <c:pt idx="13">
                  <c:v>2010/2</c:v>
                </c:pt>
                <c:pt idx="14">
                  <c:v>2010/3</c:v>
                </c:pt>
                <c:pt idx="15">
                  <c:v>2010/4</c:v>
                </c:pt>
                <c:pt idx="16">
                  <c:v>2010/5</c:v>
                </c:pt>
                <c:pt idx="17">
                  <c:v>2010/6</c:v>
                </c:pt>
                <c:pt idx="18">
                  <c:v>2010/7</c:v>
                </c:pt>
                <c:pt idx="19">
                  <c:v>2010/8</c:v>
                </c:pt>
                <c:pt idx="20">
                  <c:v>2010/9</c:v>
                </c:pt>
                <c:pt idx="21">
                  <c:v>2010/10</c:v>
                </c:pt>
                <c:pt idx="22">
                  <c:v>2010/11</c:v>
                </c:pt>
                <c:pt idx="23">
                  <c:v>2010/12</c:v>
                </c:pt>
                <c:pt idx="24">
                  <c:v>2011/1</c:v>
                </c:pt>
                <c:pt idx="25">
                  <c:v>2011/2</c:v>
                </c:pt>
                <c:pt idx="26">
                  <c:v>2011/3</c:v>
                </c:pt>
                <c:pt idx="27">
                  <c:v>2011/4</c:v>
                </c:pt>
                <c:pt idx="28">
                  <c:v>2011/5</c:v>
                </c:pt>
                <c:pt idx="29">
                  <c:v>2011/6</c:v>
                </c:pt>
                <c:pt idx="30">
                  <c:v>2011/7</c:v>
                </c:pt>
                <c:pt idx="31">
                  <c:v>2011/8</c:v>
                </c:pt>
                <c:pt idx="32">
                  <c:v>2011/9</c:v>
                </c:pt>
                <c:pt idx="33">
                  <c:v>2011/10</c:v>
                </c:pt>
                <c:pt idx="34">
                  <c:v>2011/11</c:v>
                </c:pt>
                <c:pt idx="35">
                  <c:v>2011/12</c:v>
                </c:pt>
                <c:pt idx="36">
                  <c:v>2012/1</c:v>
                </c:pt>
                <c:pt idx="37">
                  <c:v>2012/2</c:v>
                </c:pt>
                <c:pt idx="38">
                  <c:v>2012/3</c:v>
                </c:pt>
                <c:pt idx="39">
                  <c:v>2012/4</c:v>
                </c:pt>
                <c:pt idx="40">
                  <c:v>2012/5</c:v>
                </c:pt>
                <c:pt idx="41">
                  <c:v>2012/6</c:v>
                </c:pt>
                <c:pt idx="42">
                  <c:v>2012/7</c:v>
                </c:pt>
                <c:pt idx="43">
                  <c:v>2012/8</c:v>
                </c:pt>
                <c:pt idx="44">
                  <c:v>2012/9</c:v>
                </c:pt>
                <c:pt idx="45">
                  <c:v>2012/10</c:v>
                </c:pt>
                <c:pt idx="46">
                  <c:v>2012/11</c:v>
                </c:pt>
                <c:pt idx="47">
                  <c:v>2012/12</c:v>
                </c:pt>
                <c:pt idx="48">
                  <c:v>2013/1</c:v>
                </c:pt>
                <c:pt idx="49">
                  <c:v>2013/2</c:v>
                </c:pt>
                <c:pt idx="50">
                  <c:v>2013/3</c:v>
                </c:pt>
                <c:pt idx="51">
                  <c:v>2013/4</c:v>
                </c:pt>
                <c:pt idx="52">
                  <c:v>2013/5</c:v>
                </c:pt>
                <c:pt idx="53">
                  <c:v>2013/6</c:v>
                </c:pt>
                <c:pt idx="54">
                  <c:v>2013/7</c:v>
                </c:pt>
                <c:pt idx="55">
                  <c:v>2013/8</c:v>
                </c:pt>
                <c:pt idx="56">
                  <c:v>2013/9</c:v>
                </c:pt>
                <c:pt idx="57">
                  <c:v>2013/10</c:v>
                </c:pt>
                <c:pt idx="58">
                  <c:v>2013/11</c:v>
                </c:pt>
                <c:pt idx="59">
                  <c:v>2013/12</c:v>
                </c:pt>
                <c:pt idx="60">
                  <c:v>2014/1</c:v>
                </c:pt>
                <c:pt idx="61">
                  <c:v>2014/2</c:v>
                </c:pt>
                <c:pt idx="62">
                  <c:v>2014/3</c:v>
                </c:pt>
                <c:pt idx="63">
                  <c:v>2014/4</c:v>
                </c:pt>
                <c:pt idx="64">
                  <c:v>2014/5</c:v>
                </c:pt>
                <c:pt idx="65">
                  <c:v>2014/6</c:v>
                </c:pt>
                <c:pt idx="66">
                  <c:v>2014/7</c:v>
                </c:pt>
                <c:pt idx="67">
                  <c:v>2014/8</c:v>
                </c:pt>
                <c:pt idx="68">
                  <c:v>2014/9</c:v>
                </c:pt>
                <c:pt idx="69">
                  <c:v>2014/10</c:v>
                </c:pt>
                <c:pt idx="70">
                  <c:v>2014/11</c:v>
                </c:pt>
                <c:pt idx="71">
                  <c:v>2014/12</c:v>
                </c:pt>
                <c:pt idx="72">
                  <c:v>2015/1</c:v>
                </c:pt>
                <c:pt idx="73">
                  <c:v>2015/2</c:v>
                </c:pt>
                <c:pt idx="74">
                  <c:v>2015/3</c:v>
                </c:pt>
                <c:pt idx="75">
                  <c:v>2015/4</c:v>
                </c:pt>
                <c:pt idx="76">
                  <c:v>2015/5</c:v>
                </c:pt>
                <c:pt idx="77">
                  <c:v>2015/6</c:v>
                </c:pt>
                <c:pt idx="78">
                  <c:v>2015/7</c:v>
                </c:pt>
                <c:pt idx="79">
                  <c:v>2015/8</c:v>
                </c:pt>
                <c:pt idx="80">
                  <c:v>2015/9</c:v>
                </c:pt>
                <c:pt idx="81">
                  <c:v>2015/10</c:v>
                </c:pt>
                <c:pt idx="82">
                  <c:v>2015/11</c:v>
                </c:pt>
                <c:pt idx="83">
                  <c:v>2015/12</c:v>
                </c:pt>
                <c:pt idx="84">
                  <c:v>2016/1</c:v>
                </c:pt>
                <c:pt idx="85">
                  <c:v>2016/2</c:v>
                </c:pt>
                <c:pt idx="86">
                  <c:v>2016/3</c:v>
                </c:pt>
                <c:pt idx="87">
                  <c:v>2016/4</c:v>
                </c:pt>
                <c:pt idx="88">
                  <c:v>2016/5</c:v>
                </c:pt>
                <c:pt idx="89">
                  <c:v>2016/6</c:v>
                </c:pt>
                <c:pt idx="90">
                  <c:v>2016/7</c:v>
                </c:pt>
                <c:pt idx="91">
                  <c:v>2016/8</c:v>
                </c:pt>
                <c:pt idx="92">
                  <c:v>2016/9</c:v>
                </c:pt>
                <c:pt idx="93">
                  <c:v>2016/10</c:v>
                </c:pt>
                <c:pt idx="94">
                  <c:v>2016/11</c:v>
                </c:pt>
                <c:pt idx="95">
                  <c:v>2016/12</c:v>
                </c:pt>
                <c:pt idx="96">
                  <c:v>2017/1</c:v>
                </c:pt>
                <c:pt idx="97">
                  <c:v>2017/2</c:v>
                </c:pt>
                <c:pt idx="98">
                  <c:v>2017/3</c:v>
                </c:pt>
                <c:pt idx="99">
                  <c:v>2017/4</c:v>
                </c:pt>
                <c:pt idx="100">
                  <c:v>2017/5</c:v>
                </c:pt>
                <c:pt idx="101">
                  <c:v>2017/6</c:v>
                </c:pt>
                <c:pt idx="102">
                  <c:v>2017/7</c:v>
                </c:pt>
                <c:pt idx="103">
                  <c:v>2017/8</c:v>
                </c:pt>
                <c:pt idx="104">
                  <c:v>2017/9</c:v>
                </c:pt>
                <c:pt idx="105">
                  <c:v>2017/10</c:v>
                </c:pt>
                <c:pt idx="106">
                  <c:v>2017/11</c:v>
                </c:pt>
                <c:pt idx="107">
                  <c:v>2017/12</c:v>
                </c:pt>
                <c:pt idx="108">
                  <c:v>2018/1</c:v>
                </c:pt>
                <c:pt idx="109">
                  <c:v>2018/2</c:v>
                </c:pt>
                <c:pt idx="110">
                  <c:v>2018/3</c:v>
                </c:pt>
                <c:pt idx="111">
                  <c:v>2018/4</c:v>
                </c:pt>
                <c:pt idx="112">
                  <c:v>2018/5</c:v>
                </c:pt>
                <c:pt idx="113">
                  <c:v>2018/6</c:v>
                </c:pt>
                <c:pt idx="114">
                  <c:v>2018/7</c:v>
                </c:pt>
                <c:pt idx="115">
                  <c:v>2018/8</c:v>
                </c:pt>
                <c:pt idx="116">
                  <c:v>2018/9</c:v>
                </c:pt>
                <c:pt idx="117">
                  <c:v>2018/10</c:v>
                </c:pt>
                <c:pt idx="118">
                  <c:v>2018/11</c:v>
                </c:pt>
                <c:pt idx="119">
                  <c:v>2018/12</c:v>
                </c:pt>
                <c:pt idx="120">
                  <c:v>2019/1</c:v>
                </c:pt>
                <c:pt idx="121">
                  <c:v>2019/2</c:v>
                </c:pt>
                <c:pt idx="122">
                  <c:v>2019/3</c:v>
                </c:pt>
                <c:pt idx="123">
                  <c:v>2019/4</c:v>
                </c:pt>
                <c:pt idx="124">
                  <c:v>2019/5</c:v>
                </c:pt>
                <c:pt idx="125">
                  <c:v>2019/6</c:v>
                </c:pt>
                <c:pt idx="126">
                  <c:v>2019/7</c:v>
                </c:pt>
                <c:pt idx="127">
                  <c:v>2019/8</c:v>
                </c:pt>
                <c:pt idx="128">
                  <c:v>2019/9</c:v>
                </c:pt>
                <c:pt idx="129">
                  <c:v>2019/10</c:v>
                </c:pt>
                <c:pt idx="130">
                  <c:v>2019/11</c:v>
                </c:pt>
                <c:pt idx="131">
                  <c:v>2019/12</c:v>
                </c:pt>
                <c:pt idx="132">
                  <c:v>2020/1</c:v>
                </c:pt>
                <c:pt idx="133">
                  <c:v>2020/2</c:v>
                </c:pt>
                <c:pt idx="134">
                  <c:v>2020/3</c:v>
                </c:pt>
                <c:pt idx="135">
                  <c:v>2020/4</c:v>
                </c:pt>
                <c:pt idx="136">
                  <c:v>2020/5</c:v>
                </c:pt>
                <c:pt idx="137">
                  <c:v>2020/6</c:v>
                </c:pt>
                <c:pt idx="138">
                  <c:v>2020/7</c:v>
                </c:pt>
                <c:pt idx="139">
                  <c:v>2020/8</c:v>
                </c:pt>
                <c:pt idx="140">
                  <c:v>2020/9</c:v>
                </c:pt>
                <c:pt idx="141">
                  <c:v>2020/10</c:v>
                </c:pt>
                <c:pt idx="142">
                  <c:v>2020/11</c:v>
                </c:pt>
                <c:pt idx="143">
                  <c:v>2020/12</c:v>
                </c:pt>
                <c:pt idx="144">
                  <c:v>2021/01</c:v>
                </c:pt>
                <c:pt idx="145">
                  <c:v>2021/02</c:v>
                </c:pt>
                <c:pt idx="146">
                  <c:v>2021/03</c:v>
                </c:pt>
                <c:pt idx="147">
                  <c:v>2021/04</c:v>
                </c:pt>
                <c:pt idx="148">
                  <c:v>2021/05</c:v>
                </c:pt>
                <c:pt idx="149">
                  <c:v>2021/06</c:v>
                </c:pt>
                <c:pt idx="150">
                  <c:v>2021/07</c:v>
                </c:pt>
                <c:pt idx="151">
                  <c:v>2021/08</c:v>
                </c:pt>
                <c:pt idx="152">
                  <c:v>2021/09</c:v>
                </c:pt>
              </c:strCache>
            </c:strRef>
          </c:cat>
          <c:val>
            <c:numRef>
              <c:f>'Grid+Cloud jobs'!$B$14:$B$121</c:f>
              <c:numCache>
                <c:formatCode>General</c:formatCode>
                <c:ptCount val="108"/>
                <c:pt idx="0">
                  <c:v>8375</c:v>
                </c:pt>
                <c:pt idx="1">
                  <c:v>950</c:v>
                </c:pt>
                <c:pt idx="2">
                  <c:v>73400</c:v>
                </c:pt>
                <c:pt idx="3">
                  <c:v>28503</c:v>
                </c:pt>
                <c:pt idx="4">
                  <c:v>27226</c:v>
                </c:pt>
                <c:pt idx="5">
                  <c:v>22110</c:v>
                </c:pt>
                <c:pt idx="6">
                  <c:v>7251</c:v>
                </c:pt>
                <c:pt idx="7">
                  <c:v>3911</c:v>
                </c:pt>
                <c:pt idx="8">
                  <c:v>5638</c:v>
                </c:pt>
                <c:pt idx="9">
                  <c:v>11987</c:v>
                </c:pt>
                <c:pt idx="10">
                  <c:v>9919</c:v>
                </c:pt>
                <c:pt idx="11">
                  <c:v>6707</c:v>
                </c:pt>
                <c:pt idx="12">
                  <c:v>7041</c:v>
                </c:pt>
                <c:pt idx="13">
                  <c:v>7999</c:v>
                </c:pt>
                <c:pt idx="14">
                  <c:v>43877</c:v>
                </c:pt>
                <c:pt idx="15">
                  <c:v>9078</c:v>
                </c:pt>
                <c:pt idx="16">
                  <c:v>26715</c:v>
                </c:pt>
                <c:pt idx="17">
                  <c:v>42889</c:v>
                </c:pt>
                <c:pt idx="18">
                  <c:v>12509</c:v>
                </c:pt>
                <c:pt idx="19">
                  <c:v>13280</c:v>
                </c:pt>
                <c:pt idx="20">
                  <c:v>22753</c:v>
                </c:pt>
                <c:pt idx="21">
                  <c:v>11986</c:v>
                </c:pt>
                <c:pt idx="22">
                  <c:v>29103</c:v>
                </c:pt>
                <c:pt idx="23">
                  <c:v>26101</c:v>
                </c:pt>
                <c:pt idx="24">
                  <c:v>28027</c:v>
                </c:pt>
                <c:pt idx="25">
                  <c:v>27976</c:v>
                </c:pt>
                <c:pt idx="26">
                  <c:v>53685</c:v>
                </c:pt>
                <c:pt idx="27">
                  <c:v>25583</c:v>
                </c:pt>
                <c:pt idx="28">
                  <c:v>27228</c:v>
                </c:pt>
                <c:pt idx="29">
                  <c:v>62072</c:v>
                </c:pt>
                <c:pt idx="30">
                  <c:v>91570</c:v>
                </c:pt>
                <c:pt idx="31">
                  <c:v>65329</c:v>
                </c:pt>
                <c:pt idx="32">
                  <c:v>37119</c:v>
                </c:pt>
                <c:pt idx="33">
                  <c:v>96250</c:v>
                </c:pt>
                <c:pt idx="34">
                  <c:v>88319</c:v>
                </c:pt>
                <c:pt idx="35">
                  <c:v>53327</c:v>
                </c:pt>
                <c:pt idx="36">
                  <c:v>89590</c:v>
                </c:pt>
                <c:pt idx="37">
                  <c:v>119230</c:v>
                </c:pt>
                <c:pt idx="38">
                  <c:v>134910</c:v>
                </c:pt>
                <c:pt idx="39">
                  <c:v>93401</c:v>
                </c:pt>
                <c:pt idx="40">
                  <c:v>61719</c:v>
                </c:pt>
                <c:pt idx="41">
                  <c:v>76040</c:v>
                </c:pt>
                <c:pt idx="42">
                  <c:v>57087</c:v>
                </c:pt>
                <c:pt idx="43">
                  <c:v>49429</c:v>
                </c:pt>
                <c:pt idx="44">
                  <c:v>75544</c:v>
                </c:pt>
                <c:pt idx="45">
                  <c:v>73916</c:v>
                </c:pt>
                <c:pt idx="46">
                  <c:v>114521</c:v>
                </c:pt>
                <c:pt idx="47">
                  <c:v>82822</c:v>
                </c:pt>
                <c:pt idx="48">
                  <c:v>142413</c:v>
                </c:pt>
                <c:pt idx="49">
                  <c:v>181390</c:v>
                </c:pt>
                <c:pt idx="50">
                  <c:v>286163</c:v>
                </c:pt>
                <c:pt idx="51">
                  <c:v>132742</c:v>
                </c:pt>
                <c:pt idx="52">
                  <c:v>131255</c:v>
                </c:pt>
                <c:pt idx="53">
                  <c:v>143701</c:v>
                </c:pt>
                <c:pt idx="54">
                  <c:v>115266</c:v>
                </c:pt>
                <c:pt idx="55">
                  <c:v>105208</c:v>
                </c:pt>
                <c:pt idx="56">
                  <c:v>89847</c:v>
                </c:pt>
                <c:pt idx="57">
                  <c:v>81660</c:v>
                </c:pt>
                <c:pt idx="58">
                  <c:v>89797</c:v>
                </c:pt>
                <c:pt idx="59">
                  <c:v>172271</c:v>
                </c:pt>
                <c:pt idx="60">
                  <c:v>164698</c:v>
                </c:pt>
                <c:pt idx="61">
                  <c:v>136663</c:v>
                </c:pt>
                <c:pt idx="62">
                  <c:v>132088</c:v>
                </c:pt>
                <c:pt idx="63">
                  <c:v>173487</c:v>
                </c:pt>
                <c:pt idx="64">
                  <c:v>153218</c:v>
                </c:pt>
                <c:pt idx="65">
                  <c:v>182893</c:v>
                </c:pt>
                <c:pt idx="66">
                  <c:v>190306</c:v>
                </c:pt>
                <c:pt idx="67">
                  <c:v>165068</c:v>
                </c:pt>
                <c:pt idx="68">
                  <c:v>211730</c:v>
                </c:pt>
                <c:pt idx="69">
                  <c:v>193620</c:v>
                </c:pt>
                <c:pt idx="70">
                  <c:v>228184</c:v>
                </c:pt>
                <c:pt idx="71">
                  <c:v>176509</c:v>
                </c:pt>
                <c:pt idx="72">
                  <c:v>182556</c:v>
                </c:pt>
                <c:pt idx="73">
                  <c:v>258074</c:v>
                </c:pt>
                <c:pt idx="74">
                  <c:v>338225</c:v>
                </c:pt>
                <c:pt idx="75">
                  <c:v>341901</c:v>
                </c:pt>
                <c:pt idx="76">
                  <c:v>391018</c:v>
                </c:pt>
                <c:pt idx="77">
                  <c:v>181604</c:v>
                </c:pt>
                <c:pt idx="78">
                  <c:v>378763</c:v>
                </c:pt>
                <c:pt idx="79">
                  <c:v>228894</c:v>
                </c:pt>
                <c:pt idx="80">
                  <c:v>141532</c:v>
                </c:pt>
                <c:pt idx="81">
                  <c:v>276354</c:v>
                </c:pt>
                <c:pt idx="82">
                  <c:v>155889</c:v>
                </c:pt>
                <c:pt idx="83">
                  <c:v>199504</c:v>
                </c:pt>
                <c:pt idx="84">
                  <c:v>311192</c:v>
                </c:pt>
                <c:pt idx="85">
                  <c:v>227454</c:v>
                </c:pt>
                <c:pt idx="86">
                  <c:v>465423</c:v>
                </c:pt>
                <c:pt idx="87">
                  <c:v>393657</c:v>
                </c:pt>
                <c:pt idx="88">
                  <c:v>334585</c:v>
                </c:pt>
                <c:pt idx="89">
                  <c:v>407738</c:v>
                </c:pt>
                <c:pt idx="90">
                  <c:v>365648</c:v>
                </c:pt>
                <c:pt idx="91">
                  <c:v>265283</c:v>
                </c:pt>
                <c:pt idx="92">
                  <c:v>227654</c:v>
                </c:pt>
                <c:pt idx="93">
                  <c:v>284239</c:v>
                </c:pt>
                <c:pt idx="94">
                  <c:v>392646</c:v>
                </c:pt>
                <c:pt idx="95">
                  <c:v>196081</c:v>
                </c:pt>
                <c:pt idx="96">
                  <c:v>300315</c:v>
                </c:pt>
                <c:pt idx="97">
                  <c:v>353560</c:v>
                </c:pt>
                <c:pt idx="98">
                  <c:v>324172</c:v>
                </c:pt>
                <c:pt idx="99">
                  <c:v>317018</c:v>
                </c:pt>
                <c:pt idx="100">
                  <c:v>350542</c:v>
                </c:pt>
                <c:pt idx="101">
                  <c:v>280061</c:v>
                </c:pt>
                <c:pt idx="102">
                  <c:v>222487</c:v>
                </c:pt>
                <c:pt idx="103">
                  <c:v>403378</c:v>
                </c:pt>
                <c:pt idx="104">
                  <c:v>239174</c:v>
                </c:pt>
                <c:pt idx="105">
                  <c:v>467554</c:v>
                </c:pt>
                <c:pt idx="106">
                  <c:v>265235</c:v>
                </c:pt>
                <c:pt idx="107">
                  <c:v>138728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A1-BF49-BDAF-35F157C599D9}"/>
            </c:ext>
          </c:extLst>
        </c:ser>
        <c:ser>
          <c:idx val="0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'Grid+Cloud jobs'!$A$14:$A$166</c:f>
              <c:strCache>
                <c:ptCount val="153"/>
                <c:pt idx="0">
                  <c:v>2009/1</c:v>
                </c:pt>
                <c:pt idx="1">
                  <c:v>2009/2</c:v>
                </c:pt>
                <c:pt idx="2">
                  <c:v>2009/3</c:v>
                </c:pt>
                <c:pt idx="3">
                  <c:v>2009/4</c:v>
                </c:pt>
                <c:pt idx="4">
                  <c:v>2009/5</c:v>
                </c:pt>
                <c:pt idx="5">
                  <c:v>2009/6</c:v>
                </c:pt>
                <c:pt idx="6">
                  <c:v>2009/7</c:v>
                </c:pt>
                <c:pt idx="7">
                  <c:v>2009/8</c:v>
                </c:pt>
                <c:pt idx="8">
                  <c:v>2009/9</c:v>
                </c:pt>
                <c:pt idx="9">
                  <c:v>2009/10</c:v>
                </c:pt>
                <c:pt idx="10">
                  <c:v>2009/11</c:v>
                </c:pt>
                <c:pt idx="11">
                  <c:v>2009/12</c:v>
                </c:pt>
                <c:pt idx="12">
                  <c:v>2010/1</c:v>
                </c:pt>
                <c:pt idx="13">
                  <c:v>2010/2</c:v>
                </c:pt>
                <c:pt idx="14">
                  <c:v>2010/3</c:v>
                </c:pt>
                <c:pt idx="15">
                  <c:v>2010/4</c:v>
                </c:pt>
                <c:pt idx="16">
                  <c:v>2010/5</c:v>
                </c:pt>
                <c:pt idx="17">
                  <c:v>2010/6</c:v>
                </c:pt>
                <c:pt idx="18">
                  <c:v>2010/7</c:v>
                </c:pt>
                <c:pt idx="19">
                  <c:v>2010/8</c:v>
                </c:pt>
                <c:pt idx="20">
                  <c:v>2010/9</c:v>
                </c:pt>
                <c:pt idx="21">
                  <c:v>2010/10</c:v>
                </c:pt>
                <c:pt idx="22">
                  <c:v>2010/11</c:v>
                </c:pt>
                <c:pt idx="23">
                  <c:v>2010/12</c:v>
                </c:pt>
                <c:pt idx="24">
                  <c:v>2011/1</c:v>
                </c:pt>
                <c:pt idx="25">
                  <c:v>2011/2</c:v>
                </c:pt>
                <c:pt idx="26">
                  <c:v>2011/3</c:v>
                </c:pt>
                <c:pt idx="27">
                  <c:v>2011/4</c:v>
                </c:pt>
                <c:pt idx="28">
                  <c:v>2011/5</c:v>
                </c:pt>
                <c:pt idx="29">
                  <c:v>2011/6</c:v>
                </c:pt>
                <c:pt idx="30">
                  <c:v>2011/7</c:v>
                </c:pt>
                <c:pt idx="31">
                  <c:v>2011/8</c:v>
                </c:pt>
                <c:pt idx="32">
                  <c:v>2011/9</c:v>
                </c:pt>
                <c:pt idx="33">
                  <c:v>2011/10</c:v>
                </c:pt>
                <c:pt idx="34">
                  <c:v>2011/11</c:v>
                </c:pt>
                <c:pt idx="35">
                  <c:v>2011/12</c:v>
                </c:pt>
                <c:pt idx="36">
                  <c:v>2012/1</c:v>
                </c:pt>
                <c:pt idx="37">
                  <c:v>2012/2</c:v>
                </c:pt>
                <c:pt idx="38">
                  <c:v>2012/3</c:v>
                </c:pt>
                <c:pt idx="39">
                  <c:v>2012/4</c:v>
                </c:pt>
                <c:pt idx="40">
                  <c:v>2012/5</c:v>
                </c:pt>
                <c:pt idx="41">
                  <c:v>2012/6</c:v>
                </c:pt>
                <c:pt idx="42">
                  <c:v>2012/7</c:v>
                </c:pt>
                <c:pt idx="43">
                  <c:v>2012/8</c:v>
                </c:pt>
                <c:pt idx="44">
                  <c:v>2012/9</c:v>
                </c:pt>
                <c:pt idx="45">
                  <c:v>2012/10</c:v>
                </c:pt>
                <c:pt idx="46">
                  <c:v>2012/11</c:v>
                </c:pt>
                <c:pt idx="47">
                  <c:v>2012/12</c:v>
                </c:pt>
                <c:pt idx="48">
                  <c:v>2013/1</c:v>
                </c:pt>
                <c:pt idx="49">
                  <c:v>2013/2</c:v>
                </c:pt>
                <c:pt idx="50">
                  <c:v>2013/3</c:v>
                </c:pt>
                <c:pt idx="51">
                  <c:v>2013/4</c:v>
                </c:pt>
                <c:pt idx="52">
                  <c:v>2013/5</c:v>
                </c:pt>
                <c:pt idx="53">
                  <c:v>2013/6</c:v>
                </c:pt>
                <c:pt idx="54">
                  <c:v>2013/7</c:v>
                </c:pt>
                <c:pt idx="55">
                  <c:v>2013/8</c:v>
                </c:pt>
                <c:pt idx="56">
                  <c:v>2013/9</c:v>
                </c:pt>
                <c:pt idx="57">
                  <c:v>2013/10</c:v>
                </c:pt>
                <c:pt idx="58">
                  <c:v>2013/11</c:v>
                </c:pt>
                <c:pt idx="59">
                  <c:v>2013/12</c:v>
                </c:pt>
                <c:pt idx="60">
                  <c:v>2014/1</c:v>
                </c:pt>
                <c:pt idx="61">
                  <c:v>2014/2</c:v>
                </c:pt>
                <c:pt idx="62">
                  <c:v>2014/3</c:v>
                </c:pt>
                <c:pt idx="63">
                  <c:v>2014/4</c:v>
                </c:pt>
                <c:pt idx="64">
                  <c:v>2014/5</c:v>
                </c:pt>
                <c:pt idx="65">
                  <c:v>2014/6</c:v>
                </c:pt>
                <c:pt idx="66">
                  <c:v>2014/7</c:v>
                </c:pt>
                <c:pt idx="67">
                  <c:v>2014/8</c:v>
                </c:pt>
                <c:pt idx="68">
                  <c:v>2014/9</c:v>
                </c:pt>
                <c:pt idx="69">
                  <c:v>2014/10</c:v>
                </c:pt>
                <c:pt idx="70">
                  <c:v>2014/11</c:v>
                </c:pt>
                <c:pt idx="71">
                  <c:v>2014/12</c:v>
                </c:pt>
                <c:pt idx="72">
                  <c:v>2015/1</c:v>
                </c:pt>
                <c:pt idx="73">
                  <c:v>2015/2</c:v>
                </c:pt>
                <c:pt idx="74">
                  <c:v>2015/3</c:v>
                </c:pt>
                <c:pt idx="75">
                  <c:v>2015/4</c:v>
                </c:pt>
                <c:pt idx="76">
                  <c:v>2015/5</c:v>
                </c:pt>
                <c:pt idx="77">
                  <c:v>2015/6</c:v>
                </c:pt>
                <c:pt idx="78">
                  <c:v>2015/7</c:v>
                </c:pt>
                <c:pt idx="79">
                  <c:v>2015/8</c:v>
                </c:pt>
                <c:pt idx="80">
                  <c:v>2015/9</c:v>
                </c:pt>
                <c:pt idx="81">
                  <c:v>2015/10</c:v>
                </c:pt>
                <c:pt idx="82">
                  <c:v>2015/11</c:v>
                </c:pt>
                <c:pt idx="83">
                  <c:v>2015/12</c:v>
                </c:pt>
                <c:pt idx="84">
                  <c:v>2016/1</c:v>
                </c:pt>
                <c:pt idx="85">
                  <c:v>2016/2</c:v>
                </c:pt>
                <c:pt idx="86">
                  <c:v>2016/3</c:v>
                </c:pt>
                <c:pt idx="87">
                  <c:v>2016/4</c:v>
                </c:pt>
                <c:pt idx="88">
                  <c:v>2016/5</c:v>
                </c:pt>
                <c:pt idx="89">
                  <c:v>2016/6</c:v>
                </c:pt>
                <c:pt idx="90">
                  <c:v>2016/7</c:v>
                </c:pt>
                <c:pt idx="91">
                  <c:v>2016/8</c:v>
                </c:pt>
                <c:pt idx="92">
                  <c:v>2016/9</c:v>
                </c:pt>
                <c:pt idx="93">
                  <c:v>2016/10</c:v>
                </c:pt>
                <c:pt idx="94">
                  <c:v>2016/11</c:v>
                </c:pt>
                <c:pt idx="95">
                  <c:v>2016/12</c:v>
                </c:pt>
                <c:pt idx="96">
                  <c:v>2017/1</c:v>
                </c:pt>
                <c:pt idx="97">
                  <c:v>2017/2</c:v>
                </c:pt>
                <c:pt idx="98">
                  <c:v>2017/3</c:v>
                </c:pt>
                <c:pt idx="99">
                  <c:v>2017/4</c:v>
                </c:pt>
                <c:pt idx="100">
                  <c:v>2017/5</c:v>
                </c:pt>
                <c:pt idx="101">
                  <c:v>2017/6</c:v>
                </c:pt>
                <c:pt idx="102">
                  <c:v>2017/7</c:v>
                </c:pt>
                <c:pt idx="103">
                  <c:v>2017/8</c:v>
                </c:pt>
                <c:pt idx="104">
                  <c:v>2017/9</c:v>
                </c:pt>
                <c:pt idx="105">
                  <c:v>2017/10</c:v>
                </c:pt>
                <c:pt idx="106">
                  <c:v>2017/11</c:v>
                </c:pt>
                <c:pt idx="107">
                  <c:v>2017/12</c:v>
                </c:pt>
                <c:pt idx="108">
                  <c:v>2018/1</c:v>
                </c:pt>
                <c:pt idx="109">
                  <c:v>2018/2</c:v>
                </c:pt>
                <c:pt idx="110">
                  <c:v>2018/3</c:v>
                </c:pt>
                <c:pt idx="111">
                  <c:v>2018/4</c:v>
                </c:pt>
                <c:pt idx="112">
                  <c:v>2018/5</c:v>
                </c:pt>
                <c:pt idx="113">
                  <c:v>2018/6</c:v>
                </c:pt>
                <c:pt idx="114">
                  <c:v>2018/7</c:v>
                </c:pt>
                <c:pt idx="115">
                  <c:v>2018/8</c:v>
                </c:pt>
                <c:pt idx="116">
                  <c:v>2018/9</c:v>
                </c:pt>
                <c:pt idx="117">
                  <c:v>2018/10</c:v>
                </c:pt>
                <c:pt idx="118">
                  <c:v>2018/11</c:v>
                </c:pt>
                <c:pt idx="119">
                  <c:v>2018/12</c:v>
                </c:pt>
                <c:pt idx="120">
                  <c:v>2019/1</c:v>
                </c:pt>
                <c:pt idx="121">
                  <c:v>2019/2</c:v>
                </c:pt>
                <c:pt idx="122">
                  <c:v>2019/3</c:v>
                </c:pt>
                <c:pt idx="123">
                  <c:v>2019/4</c:v>
                </c:pt>
                <c:pt idx="124">
                  <c:v>2019/5</c:v>
                </c:pt>
                <c:pt idx="125">
                  <c:v>2019/6</c:v>
                </c:pt>
                <c:pt idx="126">
                  <c:v>2019/7</c:v>
                </c:pt>
                <c:pt idx="127">
                  <c:v>2019/8</c:v>
                </c:pt>
                <c:pt idx="128">
                  <c:v>2019/9</c:v>
                </c:pt>
                <c:pt idx="129">
                  <c:v>2019/10</c:v>
                </c:pt>
                <c:pt idx="130">
                  <c:v>2019/11</c:v>
                </c:pt>
                <c:pt idx="131">
                  <c:v>2019/12</c:v>
                </c:pt>
                <c:pt idx="132">
                  <c:v>2020/1</c:v>
                </c:pt>
                <c:pt idx="133">
                  <c:v>2020/2</c:v>
                </c:pt>
                <c:pt idx="134">
                  <c:v>2020/3</c:v>
                </c:pt>
                <c:pt idx="135">
                  <c:v>2020/4</c:v>
                </c:pt>
                <c:pt idx="136">
                  <c:v>2020/5</c:v>
                </c:pt>
                <c:pt idx="137">
                  <c:v>2020/6</c:v>
                </c:pt>
                <c:pt idx="138">
                  <c:v>2020/7</c:v>
                </c:pt>
                <c:pt idx="139">
                  <c:v>2020/8</c:v>
                </c:pt>
                <c:pt idx="140">
                  <c:v>2020/9</c:v>
                </c:pt>
                <c:pt idx="141">
                  <c:v>2020/10</c:v>
                </c:pt>
                <c:pt idx="142">
                  <c:v>2020/11</c:v>
                </c:pt>
                <c:pt idx="143">
                  <c:v>2020/12</c:v>
                </c:pt>
                <c:pt idx="144">
                  <c:v>2021/01</c:v>
                </c:pt>
                <c:pt idx="145">
                  <c:v>2021/02</c:v>
                </c:pt>
                <c:pt idx="146">
                  <c:v>2021/03</c:v>
                </c:pt>
                <c:pt idx="147">
                  <c:v>2021/04</c:v>
                </c:pt>
                <c:pt idx="148">
                  <c:v>2021/05</c:v>
                </c:pt>
                <c:pt idx="149">
                  <c:v>2021/06</c:v>
                </c:pt>
                <c:pt idx="150">
                  <c:v>2021/07</c:v>
                </c:pt>
                <c:pt idx="151">
                  <c:v>2021/08</c:v>
                </c:pt>
                <c:pt idx="152">
                  <c:v>2021/09</c:v>
                </c:pt>
              </c:strCache>
            </c:strRef>
          </c:cat>
          <c:val>
            <c:numRef>
              <c:f>'Grid+Cloud jobs'!$B$14:$B$166</c:f>
              <c:numCache>
                <c:formatCode>General</c:formatCode>
                <c:ptCount val="153"/>
                <c:pt idx="0">
                  <c:v>8375</c:v>
                </c:pt>
                <c:pt idx="1">
                  <c:v>950</c:v>
                </c:pt>
                <c:pt idx="2">
                  <c:v>73400</c:v>
                </c:pt>
                <c:pt idx="3">
                  <c:v>28503</c:v>
                </c:pt>
                <c:pt idx="4">
                  <c:v>27226</c:v>
                </c:pt>
                <c:pt idx="5">
                  <c:v>22110</c:v>
                </c:pt>
                <c:pt idx="6">
                  <c:v>7251</c:v>
                </c:pt>
                <c:pt idx="7">
                  <c:v>3911</c:v>
                </c:pt>
                <c:pt idx="8">
                  <c:v>5638</c:v>
                </c:pt>
                <c:pt idx="9">
                  <c:v>11987</c:v>
                </c:pt>
                <c:pt idx="10">
                  <c:v>9919</c:v>
                </c:pt>
                <c:pt idx="11">
                  <c:v>6707</c:v>
                </c:pt>
                <c:pt idx="12">
                  <c:v>7041</c:v>
                </c:pt>
                <c:pt idx="13">
                  <c:v>7999</c:v>
                </c:pt>
                <c:pt idx="14">
                  <c:v>43877</c:v>
                </c:pt>
                <c:pt idx="15">
                  <c:v>9078</c:v>
                </c:pt>
                <c:pt idx="16">
                  <c:v>26715</c:v>
                </c:pt>
                <c:pt idx="17">
                  <c:v>42889</c:v>
                </c:pt>
                <c:pt idx="18">
                  <c:v>12509</c:v>
                </c:pt>
                <c:pt idx="19">
                  <c:v>13280</c:v>
                </c:pt>
                <c:pt idx="20">
                  <c:v>22753</c:v>
                </c:pt>
                <c:pt idx="21">
                  <c:v>11986</c:v>
                </c:pt>
                <c:pt idx="22">
                  <c:v>29103</c:v>
                </c:pt>
                <c:pt idx="23">
                  <c:v>26101</c:v>
                </c:pt>
                <c:pt idx="24">
                  <c:v>28027</c:v>
                </c:pt>
                <c:pt idx="25">
                  <c:v>27976</c:v>
                </c:pt>
                <c:pt idx="26">
                  <c:v>53685</c:v>
                </c:pt>
                <c:pt idx="27">
                  <c:v>25583</c:v>
                </c:pt>
                <c:pt idx="28">
                  <c:v>27228</c:v>
                </c:pt>
                <c:pt idx="29">
                  <c:v>62072</c:v>
                </c:pt>
                <c:pt idx="30">
                  <c:v>91570</c:v>
                </c:pt>
                <c:pt idx="31">
                  <c:v>65329</c:v>
                </c:pt>
                <c:pt idx="32">
                  <c:v>37119</c:v>
                </c:pt>
                <c:pt idx="33">
                  <c:v>96250</c:v>
                </c:pt>
                <c:pt idx="34">
                  <c:v>88319</c:v>
                </c:pt>
                <c:pt idx="35">
                  <c:v>53327</c:v>
                </c:pt>
                <c:pt idx="36">
                  <c:v>89590</c:v>
                </c:pt>
                <c:pt idx="37">
                  <c:v>119230</c:v>
                </c:pt>
                <c:pt idx="38">
                  <c:v>134910</c:v>
                </c:pt>
                <c:pt idx="39">
                  <c:v>93401</c:v>
                </c:pt>
                <c:pt idx="40">
                  <c:v>61719</c:v>
                </c:pt>
                <c:pt idx="41">
                  <c:v>76040</c:v>
                </c:pt>
                <c:pt idx="42">
                  <c:v>57087</c:v>
                </c:pt>
                <c:pt idx="43">
                  <c:v>49429</c:v>
                </c:pt>
                <c:pt idx="44">
                  <c:v>75544</c:v>
                </c:pt>
                <c:pt idx="45">
                  <c:v>73916</c:v>
                </c:pt>
                <c:pt idx="46">
                  <c:v>114521</c:v>
                </c:pt>
                <c:pt idx="47">
                  <c:v>82822</c:v>
                </c:pt>
                <c:pt idx="48">
                  <c:v>142413</c:v>
                </c:pt>
                <c:pt idx="49">
                  <c:v>181390</c:v>
                </c:pt>
                <c:pt idx="50">
                  <c:v>286163</c:v>
                </c:pt>
                <c:pt idx="51">
                  <c:v>132742</c:v>
                </c:pt>
                <c:pt idx="52">
                  <c:v>131255</c:v>
                </c:pt>
                <c:pt idx="53">
                  <c:v>143701</c:v>
                </c:pt>
                <c:pt idx="54">
                  <c:v>115266</c:v>
                </c:pt>
                <c:pt idx="55">
                  <c:v>105208</c:v>
                </c:pt>
                <c:pt idx="56">
                  <c:v>89847</c:v>
                </c:pt>
                <c:pt idx="57">
                  <c:v>81660</c:v>
                </c:pt>
                <c:pt idx="58">
                  <c:v>89797</c:v>
                </c:pt>
                <c:pt idx="59">
                  <c:v>172271</c:v>
                </c:pt>
                <c:pt idx="60">
                  <c:v>164698</c:v>
                </c:pt>
                <c:pt idx="61">
                  <c:v>136663</c:v>
                </c:pt>
                <c:pt idx="62">
                  <c:v>132088</c:v>
                </c:pt>
                <c:pt idx="63">
                  <c:v>173487</c:v>
                </c:pt>
                <c:pt idx="64">
                  <c:v>153218</c:v>
                </c:pt>
                <c:pt idx="65">
                  <c:v>182893</c:v>
                </c:pt>
                <c:pt idx="66">
                  <c:v>190306</c:v>
                </c:pt>
                <c:pt idx="67">
                  <c:v>165068</c:v>
                </c:pt>
                <c:pt idx="68">
                  <c:v>211730</c:v>
                </c:pt>
                <c:pt idx="69">
                  <c:v>193620</c:v>
                </c:pt>
                <c:pt idx="70">
                  <c:v>228184</c:v>
                </c:pt>
                <c:pt idx="71">
                  <c:v>176509</c:v>
                </c:pt>
                <c:pt idx="72">
                  <c:v>182556</c:v>
                </c:pt>
                <c:pt idx="73">
                  <c:v>258074</c:v>
                </c:pt>
                <c:pt idx="74">
                  <c:v>338225</c:v>
                </c:pt>
                <c:pt idx="75">
                  <c:v>341901</c:v>
                </c:pt>
                <c:pt idx="76">
                  <c:v>391018</c:v>
                </c:pt>
                <c:pt idx="77">
                  <c:v>181604</c:v>
                </c:pt>
                <c:pt idx="78">
                  <c:v>378763</c:v>
                </c:pt>
                <c:pt idx="79">
                  <c:v>228894</c:v>
                </c:pt>
                <c:pt idx="80">
                  <c:v>141532</c:v>
                </c:pt>
                <c:pt idx="81">
                  <c:v>276354</c:v>
                </c:pt>
                <c:pt idx="82">
                  <c:v>155889</c:v>
                </c:pt>
                <c:pt idx="83">
                  <c:v>199504</c:v>
                </c:pt>
                <c:pt idx="84">
                  <c:v>311192</c:v>
                </c:pt>
                <c:pt idx="85">
                  <c:v>227454</c:v>
                </c:pt>
                <c:pt idx="86">
                  <c:v>465423</c:v>
                </c:pt>
                <c:pt idx="87">
                  <c:v>393657</c:v>
                </c:pt>
                <c:pt idx="88">
                  <c:v>334585</c:v>
                </c:pt>
                <c:pt idx="89">
                  <c:v>407738</c:v>
                </c:pt>
                <c:pt idx="90">
                  <c:v>365648</c:v>
                </c:pt>
                <c:pt idx="91">
                  <c:v>265283</c:v>
                </c:pt>
                <c:pt idx="92">
                  <c:v>227654</c:v>
                </c:pt>
                <c:pt idx="93">
                  <c:v>284239</c:v>
                </c:pt>
                <c:pt idx="94">
                  <c:v>392646</c:v>
                </c:pt>
                <c:pt idx="95">
                  <c:v>196081</c:v>
                </c:pt>
                <c:pt idx="96">
                  <c:v>300315</c:v>
                </c:pt>
                <c:pt idx="97">
                  <c:v>353560</c:v>
                </c:pt>
                <c:pt idx="98">
                  <c:v>324172</c:v>
                </c:pt>
                <c:pt idx="99">
                  <c:v>317018</c:v>
                </c:pt>
                <c:pt idx="100">
                  <c:v>350542</c:v>
                </c:pt>
                <c:pt idx="101">
                  <c:v>280061</c:v>
                </c:pt>
                <c:pt idx="102">
                  <c:v>222487</c:v>
                </c:pt>
                <c:pt idx="103">
                  <c:v>403378</c:v>
                </c:pt>
                <c:pt idx="104">
                  <c:v>239174</c:v>
                </c:pt>
                <c:pt idx="105">
                  <c:v>467554</c:v>
                </c:pt>
                <c:pt idx="106">
                  <c:v>265235</c:v>
                </c:pt>
                <c:pt idx="107">
                  <c:v>138728</c:v>
                </c:pt>
                <c:pt idx="108">
                  <c:v>120591</c:v>
                </c:pt>
                <c:pt idx="109">
                  <c:v>158651</c:v>
                </c:pt>
                <c:pt idx="110">
                  <c:v>173435</c:v>
                </c:pt>
                <c:pt idx="111">
                  <c:v>219079</c:v>
                </c:pt>
                <c:pt idx="112">
                  <c:v>650265</c:v>
                </c:pt>
                <c:pt idx="113">
                  <c:v>467552</c:v>
                </c:pt>
                <c:pt idx="114">
                  <c:v>188746</c:v>
                </c:pt>
                <c:pt idx="115">
                  <c:v>325373</c:v>
                </c:pt>
                <c:pt idx="116">
                  <c:v>370452</c:v>
                </c:pt>
                <c:pt idx="117">
                  <c:v>277988</c:v>
                </c:pt>
                <c:pt idx="118">
                  <c:v>271261</c:v>
                </c:pt>
                <c:pt idx="119">
                  <c:v>255140</c:v>
                </c:pt>
                <c:pt idx="120">
                  <c:v>538371</c:v>
                </c:pt>
                <c:pt idx="121">
                  <c:v>592949</c:v>
                </c:pt>
                <c:pt idx="122">
                  <c:v>327909</c:v>
                </c:pt>
                <c:pt idx="123">
                  <c:v>308562</c:v>
                </c:pt>
                <c:pt idx="124">
                  <c:v>388683</c:v>
                </c:pt>
                <c:pt idx="125">
                  <c:v>280637</c:v>
                </c:pt>
                <c:pt idx="126">
                  <c:v>233119</c:v>
                </c:pt>
                <c:pt idx="127">
                  <c:v>268521</c:v>
                </c:pt>
                <c:pt idx="128">
                  <c:v>265234</c:v>
                </c:pt>
                <c:pt idx="129">
                  <c:v>270811</c:v>
                </c:pt>
                <c:pt idx="130">
                  <c:v>266652</c:v>
                </c:pt>
                <c:pt idx="131">
                  <c:v>135215</c:v>
                </c:pt>
                <c:pt idx="132">
                  <c:v>238672</c:v>
                </c:pt>
                <c:pt idx="133">
                  <c:v>273204</c:v>
                </c:pt>
                <c:pt idx="134">
                  <c:v>306720</c:v>
                </c:pt>
                <c:pt idx="135">
                  <c:v>241024</c:v>
                </c:pt>
                <c:pt idx="136">
                  <c:v>206722</c:v>
                </c:pt>
                <c:pt idx="137">
                  <c:v>325628</c:v>
                </c:pt>
                <c:pt idx="138">
                  <c:v>163195</c:v>
                </c:pt>
                <c:pt idx="139">
                  <c:v>116687</c:v>
                </c:pt>
                <c:pt idx="140">
                  <c:v>93618</c:v>
                </c:pt>
                <c:pt idx="141">
                  <c:v>84502</c:v>
                </c:pt>
                <c:pt idx="142">
                  <c:v>154780</c:v>
                </c:pt>
                <c:pt idx="143">
                  <c:v>264264</c:v>
                </c:pt>
                <c:pt idx="144">
                  <c:v>204561</c:v>
                </c:pt>
                <c:pt idx="145">
                  <c:v>275372</c:v>
                </c:pt>
                <c:pt idx="146">
                  <c:v>183188</c:v>
                </c:pt>
                <c:pt idx="147">
                  <c:v>295684</c:v>
                </c:pt>
                <c:pt idx="148">
                  <c:v>309987</c:v>
                </c:pt>
                <c:pt idx="149">
                  <c:v>260129</c:v>
                </c:pt>
                <c:pt idx="150">
                  <c:v>338053</c:v>
                </c:pt>
                <c:pt idx="151">
                  <c:v>419270</c:v>
                </c:pt>
                <c:pt idx="152">
                  <c:v>242328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A1-BF49-BDAF-35F157C599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269418319"/>
        <c:axId val="269420015"/>
      </c:barChart>
      <c:catAx>
        <c:axId val="269418319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269420015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269420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269418319"/>
        <c:crosses val="autoZero"/>
        <c:crossBetween val="between"/>
      </c:valAx>
      <c:spPr>
        <a:solidFill>
          <a:schemeClr val="bg1"/>
        </a:solidFill>
        <a:ln>
          <a:solidFill>
            <a:schemeClr val="tx1">
              <a:lumMod val="15000"/>
              <a:lumOff val="85000"/>
            </a:schemeClr>
          </a:solidFill>
        </a:ln>
        <a:effectLst/>
      </c:spPr>
    </c:plotArea>
    <c:plotVisOnly val="1"/>
    <c:dispBlanksAs val="gap"/>
    <c:showDLblsOverMax val="0"/>
    <c:extLst/>
  </c:chart>
  <c:txPr>
    <a:bodyPr/>
    <a:lstStyle/>
    <a:p>
      <a:pPr>
        <a:defRPr/>
      </a:pPr>
      <a:endParaRPr lang="en-N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C11D8E1-8AEE-2F44-9876-3AF68CE9AB10}" type="datetimeFigureOut">
              <a:rPr lang="en-US"/>
              <a:pPr>
                <a:defRPr/>
              </a:pPr>
              <a:t>10/17/21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8AE301A-BA3B-E445-B05A-F60389B9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80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64C6B7A-0E63-DF44-9014-E8E3550910EE}" type="datetime1">
              <a:rPr lang="en-US"/>
              <a:pPr>
                <a:defRPr/>
              </a:pPr>
              <a:t>10/17/21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51DD6BC-95F5-2B46-9B5F-ED7F54BCC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87C60C-7755-7E42-B7DE-AD7E03007AED}" type="slidenum">
              <a:rPr 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253C211-4B87-A145-BC58-06B8E59D06C7}" type="slidenum">
              <a:rPr lang="en-US" sz="1200">
                <a:solidFill>
                  <a:srgbClr val="000000"/>
                </a:solidFill>
              </a:rPr>
              <a:pPr algn="r"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5179484" y="6513910"/>
            <a:ext cx="395816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C5FC644-BDF8-4C40-A706-9A182D07FBE1}" type="slidenum">
              <a:rPr lang="en-US" sz="1200">
                <a:solidFill>
                  <a:srgbClr val="000000"/>
                </a:solidFill>
              </a:rPr>
              <a:pPr algn="r"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9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902" name="Rectangle 4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049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87C60C-7755-7E42-B7DE-AD7E03007AED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5179485" y="6513910"/>
            <a:ext cx="394970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253C211-4B87-A145-BC58-06B8E59D06C7}" type="slidenum">
              <a:rPr lang="en-US" sz="1200">
                <a:solidFill>
                  <a:srgbClr val="000000"/>
                </a:solidFill>
              </a:rPr>
              <a:pPr algn="r"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5179484" y="6513910"/>
            <a:ext cx="3958167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C5FC644-BDF8-4C40-A706-9A182D07FBE1}" type="slidenum">
              <a:rPr lang="en-US" sz="1200">
                <a:solidFill>
                  <a:srgbClr val="000000"/>
                </a:solidFill>
              </a:rPr>
              <a:pPr algn="r"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09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902" name="Rectangle 4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35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880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97a8a2f7c9_6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97a8a2f7c9_6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97a8a2f7c9_6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7406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2CA7B-8791-0B46-88AB-6F606CEC144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0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99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7718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4613253" y="312542"/>
            <a:ext cx="6685779" cy="98578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892971" y="1552234"/>
            <a:ext cx="10406063" cy="46985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5917311" y="6505280"/>
            <a:ext cx="345472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9962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insert title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23392" y="1341438"/>
            <a:ext cx="11233248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583501" y="6356355"/>
            <a:ext cx="9025003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Insert footer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04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122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792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39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84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sz="3200" b="1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203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16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579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66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03851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5668" y="6308735"/>
            <a:ext cx="1354381" cy="49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3BECC-C674-B347-96CA-B45B88C3F14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0534390" y="-42160"/>
            <a:ext cx="2096019" cy="847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312D6-76F3-3A44-A912-E12D6021B7F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7595" y="6383986"/>
            <a:ext cx="984010" cy="4202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97" r:id="rId12"/>
    <p:sldLayoutId id="2147483713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lang="en-US" sz="3200" b="1" kern="1200">
          <a:solidFill>
            <a:srgbClr val="1F497D"/>
          </a:solidFill>
          <a:latin typeface="Calibri" charset="0"/>
          <a:ea typeface="ヒラギノ角ゴ Pro W3" charset="0"/>
          <a:cs typeface="Arial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6.tif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i.eu/" TargetMode="External"/><Relationship Id="rId2" Type="http://schemas.openxmlformats.org/officeDocument/2006/relationships/hyperlink" Target="http://www.eosc-hub.eu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8.tiff"/><Relationship Id="rId4" Type="http://schemas.openxmlformats.org/officeDocument/2006/relationships/image" Target="../media/image5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ti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tiff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605" r="8925"/>
          <a:stretch/>
        </p:blipFill>
        <p:spPr>
          <a:xfrm>
            <a:off x="0" y="0"/>
            <a:ext cx="12192000" cy="6903720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1837512" y="1567805"/>
            <a:ext cx="8973056" cy="147002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  <a:t>WeNMR</a:t>
            </a:r>
            <a:r>
              <a:rPr lang="en-US" sz="48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  <a:t> under EGI:</a:t>
            </a:r>
            <a:br>
              <a:rPr lang="en-US" sz="48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  <a:t>a 10+ years happy symbiosis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895600" y="4094473"/>
            <a:ext cx="6400800" cy="1752600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  <a:latin typeface="Calibri" charset="0"/>
                <a:ea typeface="ヒラギノ角ゴ Pro W3" charset="0"/>
                <a:cs typeface="Arial" charset="0"/>
              </a:rPr>
              <a:t>Alexandre </a:t>
            </a:r>
            <a:r>
              <a:rPr lang="en-US" sz="3600" b="1" dirty="0" err="1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  <a:latin typeface="Calibri" charset="0"/>
                <a:ea typeface="ヒラギノ角ゴ Pro W3" charset="0"/>
                <a:cs typeface="Arial" charset="0"/>
              </a:rPr>
              <a:t>Bonvin</a:t>
            </a:r>
            <a:endParaRPr lang="en-US" sz="3600" b="1" dirty="0">
              <a:solidFill>
                <a:schemeClr val="bg1"/>
              </a:solidFill>
              <a:effectLst>
                <a:glow rad="63500">
                  <a:schemeClr val="tx2">
                    <a:alpha val="40000"/>
                  </a:schemeClr>
                </a:glow>
              </a:effectLst>
              <a:latin typeface="Calibri" charset="0"/>
              <a:ea typeface="ヒラギノ角ゴ Pro W3" charset="0"/>
              <a:cs typeface="Arial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  <a:latin typeface="Calibri" charset="0"/>
                <a:ea typeface="ヒラギノ角ゴ Pro W3" charset="0"/>
                <a:cs typeface="Arial" charset="0"/>
              </a:rPr>
              <a:t>Utrecht University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  <a:latin typeface="Calibri" charset="0"/>
                <a:ea typeface="ヒラギノ角ゴ Pro W3" charset="0"/>
                <a:cs typeface="Arial" charset="0"/>
              </a:rPr>
              <a:t>The Netherlands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  <a:latin typeface="Calibri" charset="0"/>
                <a:ea typeface="ヒラギノ角ゴ Pro W3" charset="0"/>
                <a:cs typeface="Arial" charset="0"/>
              </a:rPr>
              <a:t>a.m.j.j.bonvin@uu.nl</a:t>
            </a:r>
            <a:endParaRPr lang="en-US" sz="2400" b="1" dirty="0">
              <a:solidFill>
                <a:schemeClr val="bg1"/>
              </a:solidFill>
              <a:effectLst>
                <a:glow rad="63500">
                  <a:schemeClr val="tx2">
                    <a:alpha val="40000"/>
                  </a:schemeClr>
                </a:glow>
              </a:effectLst>
              <a:latin typeface="Calibri" charset="0"/>
              <a:ea typeface="ヒラギノ角ゴ Pro W3" charset="0"/>
              <a:cs typeface="Arial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  <a:latin typeface="Calibri" charset="0"/>
                <a:ea typeface="ヒラギノ角ゴ Pro W3" charset="0"/>
                <a:cs typeface="Arial" charset="0"/>
              </a:rPr>
              <a:t>@</a:t>
            </a:r>
            <a:r>
              <a:rPr lang="en-US" sz="2400" b="1" dirty="0" err="1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  <a:latin typeface="Calibri" charset="0"/>
                <a:ea typeface="ヒラギノ角ゴ Pro W3" charset="0"/>
                <a:cs typeface="Arial" charset="0"/>
              </a:rPr>
              <a:t>amjjbonvin</a:t>
            </a:r>
            <a:endParaRPr lang="en-US" sz="2400" b="1" dirty="0">
              <a:solidFill>
                <a:schemeClr val="bg1"/>
              </a:solidFill>
              <a:effectLst>
                <a:glow rad="63500">
                  <a:schemeClr val="tx2">
                    <a:alpha val="40000"/>
                  </a:schemeClr>
                </a:glow>
              </a:effectLst>
              <a:latin typeface="Calibri" charset="0"/>
              <a:ea typeface="ヒラギノ角ゴ Pro W3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E36825-9EBF-5645-8238-A09F021D5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320" y="5915653"/>
            <a:ext cx="246998" cy="24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1430630" y="111898"/>
            <a:ext cx="9006635" cy="927100"/>
          </a:xfrm>
          <a:prstGeom prst="rect">
            <a:avLst/>
          </a:prstGeom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lang="en-US" sz="3600" b="1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defRPr>
            </a:lvl1pPr>
            <a:lvl2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/>
              <a:t>The </a:t>
            </a:r>
            <a:r>
              <a:rPr lang="en-US" dirty="0" err="1"/>
              <a:t>WeNMR</a:t>
            </a:r>
            <a:r>
              <a:rPr lang="en-US" dirty="0"/>
              <a:t> services in the EOSC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21E8DE-51B6-084C-9C6E-CDE50E734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2" y="1034969"/>
            <a:ext cx="7716426" cy="4788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E322B-61F0-3147-8117-38B65100A8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60894" y="4056377"/>
            <a:ext cx="6096000" cy="195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64BE87-D037-3147-848A-73B9EAB4FC59}"/>
              </a:ext>
            </a:extLst>
          </p:cNvPr>
          <p:cNvSpPr/>
          <p:nvPr/>
        </p:nvSpPr>
        <p:spPr>
          <a:xfrm>
            <a:off x="6777289" y="6192380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https://</a:t>
            </a:r>
            <a:r>
              <a:rPr lang="en-US" sz="1800" dirty="0" err="1">
                <a:solidFill>
                  <a:schemeClr val="tx2"/>
                </a:solidFill>
              </a:rPr>
              <a:t>marketplace.eosc-portal.eu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B1DDBD-BCA1-9C4D-9CA9-FD6355DCE3E8}"/>
              </a:ext>
            </a:extLst>
          </p:cNvPr>
          <p:cNvSpPr/>
          <p:nvPr/>
        </p:nvSpPr>
        <p:spPr>
          <a:xfrm>
            <a:off x="1861311" y="6007714"/>
            <a:ext cx="2698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https://</a:t>
            </a:r>
            <a:r>
              <a:rPr lang="en-US" sz="1800" dirty="0" err="1">
                <a:solidFill>
                  <a:schemeClr val="tx2"/>
                </a:solidFill>
              </a:rPr>
              <a:t>www.eosc-hub.eu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9776"/>
            <a:ext cx="8229600" cy="1143000"/>
          </a:xfrm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Challenges &amp; e-Solutions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072" y="1412779"/>
            <a:ext cx="8849032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endParaRPr lang="en-US" sz="36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600" b="1" dirty="0">
                <a:solidFill>
                  <a:srgbClr val="1F497D"/>
                </a:solidFill>
                <a:latin typeface="Calibri"/>
                <a:cs typeface="Calibri"/>
              </a:rPr>
              <a:t>Attract users!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200" b="1" dirty="0">
                <a:solidFill>
                  <a:srgbClr val="558ED5"/>
                </a:solidFill>
                <a:latin typeface="Calibri"/>
                <a:cs typeface="Calibri"/>
              </a:rPr>
              <a:t>Offer them top of the line </a:t>
            </a:r>
            <a:r>
              <a:rPr lang="en-US" sz="3200" b="1" dirty="0" err="1">
                <a:solidFill>
                  <a:srgbClr val="558ED5"/>
                </a:solidFill>
                <a:latin typeface="Calibri"/>
                <a:cs typeface="Calibri"/>
              </a:rPr>
              <a:t>eScience</a:t>
            </a:r>
            <a:r>
              <a:rPr lang="en-US" sz="3200" b="1" dirty="0">
                <a:solidFill>
                  <a:srgbClr val="558ED5"/>
                </a:solidFill>
                <a:latin typeface="Calibri"/>
                <a:cs typeface="Calibri"/>
              </a:rPr>
              <a:t> solutions for their research ... which means top of the line software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200" b="1" dirty="0">
                <a:solidFill>
                  <a:srgbClr val="1F497D"/>
                </a:solidFill>
                <a:latin typeface="Calibri"/>
                <a:cs typeface="Calibri"/>
              </a:rPr>
              <a:t>Provide them training, tutorials and support</a:t>
            </a:r>
            <a:endParaRPr lang="en-US" sz="3200" dirty="0">
              <a:solidFill>
                <a:srgbClr val="1F497D"/>
              </a:solidFill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sz="1200" b="1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44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E60028-CE38-0F4B-831D-D86C0BD26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30" y="692116"/>
            <a:ext cx="8208073" cy="5621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" name="Rectangle 3"/>
          <p:cNvSpPr>
            <a:spLocks noGrp="1" noChangeArrowheads="1"/>
          </p:cNvSpPr>
          <p:nvPr>
            <p:ph type="title"/>
          </p:nvPr>
        </p:nvSpPr>
        <p:spPr>
          <a:xfrm>
            <a:off x="1710816" y="133061"/>
            <a:ext cx="8893277" cy="500063"/>
          </a:xfrm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>
                <a:sym typeface="Gill Sans" charset="0"/>
              </a:rPr>
              <a:t>The </a:t>
            </a:r>
            <a:r>
              <a:rPr lang="en-US" dirty="0" err="1">
                <a:sym typeface="Gill Sans" charset="0"/>
              </a:rPr>
              <a:t>WeNMR</a:t>
            </a:r>
            <a:r>
              <a:rPr lang="en-US" dirty="0">
                <a:sym typeface="Gill Sans" charset="0"/>
              </a:rPr>
              <a:t> virtual research community</a:t>
            </a:r>
          </a:p>
        </p:txBody>
      </p:sp>
      <p:grpSp>
        <p:nvGrpSpPr>
          <p:cNvPr id="24642" name="Group 66"/>
          <p:cNvGrpSpPr>
            <a:grpSpLocks/>
          </p:cNvGrpSpPr>
          <p:nvPr/>
        </p:nvGrpSpPr>
        <p:grpSpPr bwMode="auto">
          <a:xfrm>
            <a:off x="7798856" y="1326550"/>
            <a:ext cx="3943914" cy="2102450"/>
            <a:chOff x="34" y="-578"/>
            <a:chExt cx="2910" cy="1516"/>
          </a:xfrm>
        </p:grpSpPr>
        <p:pic>
          <p:nvPicPr>
            <p:cNvPr id="24641" name="Picture 6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" y="-578"/>
              <a:ext cx="2910" cy="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40" name="Rectangle 64"/>
            <p:cNvSpPr>
              <a:spLocks/>
            </p:cNvSpPr>
            <p:nvPr/>
          </p:nvSpPr>
          <p:spPr bwMode="auto">
            <a:xfrm>
              <a:off x="154" y="-495"/>
              <a:ext cx="2688" cy="12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marL="267881" indent="-267881">
                <a:spcBef>
                  <a:spcPts val="703"/>
                </a:spcBef>
                <a:buSzPct val="125000"/>
                <a:buFont typeface="Gill Sans" charset="0"/>
                <a:buChar char="•"/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" charset="0"/>
                  <a:cs typeface="Gill Sans" charset="0"/>
                  <a:sym typeface="Gill Sans" charset="0"/>
                </a:rPr>
                <a:t>Support center </a:t>
              </a:r>
            </a:p>
            <a:p>
              <a:pPr marL="267881" indent="-267881">
                <a:spcBef>
                  <a:spcPts val="703"/>
                </a:spcBef>
                <a:buSzPct val="125000"/>
                <a:buFont typeface="Gill Sans" charset="0"/>
                <a:buChar char="•"/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" charset="0"/>
                  <a:cs typeface="Gill Sans" charset="0"/>
                  <a:sym typeface="Gill Sans" charset="0"/>
                </a:rPr>
                <a:t>Tutorials</a:t>
              </a:r>
            </a:p>
            <a:p>
              <a:pPr marL="267881" indent="-267881">
                <a:spcBef>
                  <a:spcPts val="703"/>
                </a:spcBef>
                <a:buSzPct val="125000"/>
                <a:buFont typeface="Gill Sans" charset="0"/>
                <a:buChar char="•"/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" charset="0"/>
                  <a:cs typeface="Gill Sans" charset="0"/>
                  <a:sym typeface="Gill Sans" charset="0"/>
                </a:rPr>
                <a:t>YouTube channel</a:t>
              </a:r>
            </a:p>
            <a:p>
              <a:pPr marL="267881" indent="-267881">
                <a:spcBef>
                  <a:spcPts val="703"/>
                </a:spcBef>
                <a:buSzPct val="125000"/>
                <a:buFont typeface="Gill Sans" charset="0"/>
                <a:buChar char="•"/>
              </a:pP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l Sans" charset="0"/>
                  <a:cs typeface="Gill Sans" charset="0"/>
                  <a:sym typeface="Gill Sans" charset="0"/>
                </a:rPr>
                <a:t>Many workshops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B33D9F1-1E93-B646-9AE8-25AAB7D4D719}"/>
              </a:ext>
            </a:extLst>
          </p:cNvPr>
          <p:cNvGrpSpPr/>
          <p:nvPr/>
        </p:nvGrpSpPr>
        <p:grpSpPr>
          <a:xfrm>
            <a:off x="5333187" y="2594999"/>
            <a:ext cx="4797729" cy="2515942"/>
            <a:chOff x="6945041" y="3747973"/>
            <a:chExt cx="4797729" cy="25159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3FF8A1-54B9-B645-9239-EA2349B61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945041" y="3747973"/>
              <a:ext cx="4797729" cy="25159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5ACFB3-2FEE-2E4A-AD2A-C174D6BB3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1178" y="5012972"/>
              <a:ext cx="1367934" cy="5063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79BFAC-6C5A-8D42-AC3D-33F52DFED3FE}"/>
              </a:ext>
            </a:extLst>
          </p:cNvPr>
          <p:cNvGrpSpPr/>
          <p:nvPr/>
        </p:nvGrpSpPr>
        <p:grpSpPr>
          <a:xfrm>
            <a:off x="7202517" y="4005694"/>
            <a:ext cx="4383185" cy="2423059"/>
            <a:chOff x="7202517" y="4005694"/>
            <a:chExt cx="4383185" cy="2423059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50FC62E-E8BD-AE4E-8365-B27FE59B0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02517" y="4088975"/>
              <a:ext cx="4383185" cy="23397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88BC3E-DD4A-AB45-BB80-83FD05DC4842}"/>
                </a:ext>
              </a:extLst>
            </p:cNvPr>
            <p:cNvSpPr/>
            <p:nvPr/>
          </p:nvSpPr>
          <p:spPr>
            <a:xfrm>
              <a:off x="8136751" y="4005694"/>
              <a:ext cx="24673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</a:rPr>
                <a:t>https://</a:t>
              </a:r>
              <a:r>
                <a:rPr lang="en-US" sz="1800" dirty="0" err="1">
                  <a:solidFill>
                    <a:schemeClr val="tx2"/>
                  </a:solidFill>
                </a:rPr>
                <a:t>ask.bioexcel.eu</a:t>
              </a:r>
              <a:endParaRPr lang="en-US" sz="18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95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9776"/>
            <a:ext cx="8229600" cy="1143000"/>
          </a:xfrm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Challenges &amp; e-Solutions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072" y="1412779"/>
            <a:ext cx="8849032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endParaRPr lang="en-US" sz="36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600" b="1" dirty="0">
                <a:solidFill>
                  <a:srgbClr val="1F497D"/>
                </a:solidFill>
                <a:latin typeface="Calibri"/>
                <a:cs typeface="Calibri"/>
              </a:rPr>
              <a:t>Attract users!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200" b="1" dirty="0">
                <a:solidFill>
                  <a:srgbClr val="558ED5"/>
                </a:solidFill>
                <a:latin typeface="Calibri"/>
                <a:cs typeface="Calibri"/>
              </a:rPr>
              <a:t>Offer them top of the line </a:t>
            </a:r>
            <a:r>
              <a:rPr lang="en-US" sz="3200" b="1" dirty="0" err="1">
                <a:solidFill>
                  <a:srgbClr val="558ED5"/>
                </a:solidFill>
                <a:latin typeface="Calibri"/>
                <a:cs typeface="Calibri"/>
              </a:rPr>
              <a:t>eScience</a:t>
            </a:r>
            <a:r>
              <a:rPr lang="en-US" sz="3200" b="1" dirty="0">
                <a:solidFill>
                  <a:srgbClr val="558ED5"/>
                </a:solidFill>
                <a:latin typeface="Calibri"/>
                <a:cs typeface="Calibri"/>
              </a:rPr>
              <a:t> solutions for their research ... which means top of the line software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200" b="1" dirty="0">
                <a:solidFill>
                  <a:srgbClr val="558ED5"/>
                </a:solidFill>
                <a:latin typeface="Calibri"/>
                <a:cs typeface="Calibri"/>
              </a:rPr>
              <a:t>Provide them training, tutorials and support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200" b="1" dirty="0">
                <a:solidFill>
                  <a:srgbClr val="1F497D"/>
                </a:solidFill>
                <a:latin typeface="Calibri"/>
                <a:cs typeface="Calibri"/>
              </a:rPr>
              <a:t>Make their life easier</a:t>
            </a:r>
            <a:endParaRPr lang="en-US" sz="3200" dirty="0">
              <a:solidFill>
                <a:srgbClr val="1F497D"/>
              </a:solidFill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sz="1200" b="1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4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Single Sign 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997" y="64748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457200" rtl="0" eaLnBrk="1" latinLnBrk="0" hangingPunct="1">
              <a:defRPr sz="900" b="1" i="0" kern="1200">
                <a:solidFill>
                  <a:schemeClr val="bg1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E93C1C-D960-7441-AA7E-8D854A78680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4900" y="1437546"/>
            <a:ext cx="1009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SSO Integration with European Open Science Cloud EGI </a:t>
            </a:r>
            <a:r>
              <a:rPr lang="en-US" b="1" dirty="0" err="1">
                <a:solidFill>
                  <a:schemeClr val="tx2"/>
                </a:solidFill>
              </a:rPr>
              <a:t>CheckIn</a:t>
            </a:r>
            <a:r>
              <a:rPr lang="en-US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DF841A-AEEE-0248-82BC-68B76B23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7311" y="2114452"/>
            <a:ext cx="5687538" cy="3329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784" y="2502052"/>
            <a:ext cx="5137649" cy="3638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94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sz="3600" dirty="0" err="1"/>
              <a:t>User</a:t>
            </a:r>
            <a:r>
              <a:rPr lang="es-ES" sz="3600" dirty="0"/>
              <a:t> </a:t>
            </a:r>
            <a:r>
              <a:rPr lang="es-ES" sz="3600" dirty="0" err="1"/>
              <a:t>satisfaction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GB" b="1" dirty="0">
                <a:solidFill>
                  <a:schemeClr val="tx2"/>
                </a:solidFill>
              </a:rPr>
              <a:t>Keep monitoring user satisfaction and get input from users</a:t>
            </a:r>
          </a:p>
          <a:p>
            <a:pPr lvl="1"/>
            <a:endParaRPr lang="en-GB" b="1" dirty="0">
              <a:solidFill>
                <a:schemeClr val="tx2"/>
              </a:solidFill>
            </a:endParaRPr>
          </a:p>
          <a:p>
            <a:pPr lvl="1"/>
            <a:r>
              <a:rPr lang="en-GB" b="1" dirty="0">
                <a:solidFill>
                  <a:schemeClr val="tx2"/>
                </a:solidFill>
              </a:rPr>
              <a:t>User satisfaction ratings</a:t>
            </a:r>
          </a:p>
          <a:p>
            <a:pPr lvl="1"/>
            <a:endParaRPr lang="en-GB" b="1" dirty="0">
              <a:solidFill>
                <a:schemeClr val="tx2"/>
              </a:solidFill>
            </a:endParaRPr>
          </a:p>
          <a:p>
            <a:pPr lvl="2"/>
            <a:r>
              <a:rPr lang="en-US" b="1" dirty="0">
                <a:solidFill>
                  <a:schemeClr val="tx2"/>
                </a:solidFill>
              </a:rPr>
              <a:t>DISVIS: 			4.76 (from 76 respondents)</a:t>
            </a:r>
          </a:p>
          <a:p>
            <a:pPr lvl="2"/>
            <a:r>
              <a:rPr lang="en-US" b="1" dirty="0">
                <a:solidFill>
                  <a:schemeClr val="tx2"/>
                </a:solidFill>
              </a:rPr>
              <a:t>HADDOCK: 		4.87 (from 3978 respondents)</a:t>
            </a:r>
          </a:p>
          <a:p>
            <a:pPr lvl="2"/>
            <a:r>
              <a:rPr lang="en-US" b="1" dirty="0">
                <a:solidFill>
                  <a:schemeClr val="tx2"/>
                </a:solidFill>
              </a:rPr>
              <a:t>HADDOCK2.4: 	4.89 (from 1515 respondents)</a:t>
            </a:r>
          </a:p>
          <a:p>
            <a:pPr lvl="2"/>
            <a:r>
              <a:rPr lang="en-US" b="1" dirty="0">
                <a:solidFill>
                  <a:schemeClr val="tx2"/>
                </a:solidFill>
              </a:rPr>
              <a:t>POWERFIT: 		4.78 (from 18 respondents)</a:t>
            </a:r>
          </a:p>
          <a:p>
            <a:pPr lvl="2"/>
            <a:r>
              <a:rPr lang="en-US" b="1" dirty="0">
                <a:solidFill>
                  <a:schemeClr val="tx2"/>
                </a:solidFill>
              </a:rPr>
              <a:t>PRODIGY:		4.79 (from 2248 respondents)</a:t>
            </a:r>
          </a:p>
          <a:p>
            <a:pPr lvl="2"/>
            <a:r>
              <a:rPr lang="en-US" b="1" dirty="0">
                <a:solidFill>
                  <a:schemeClr val="tx2"/>
                </a:solidFill>
              </a:rPr>
              <a:t>SPOTON: 		4.70 (from 82 respondents)</a:t>
            </a:r>
          </a:p>
          <a:p>
            <a:pPr lvl="1"/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5D9F18-FBDC-1F47-A88C-E031FC7EA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09" y="2319082"/>
            <a:ext cx="3670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9776"/>
            <a:ext cx="8229600" cy="1143000"/>
          </a:xfrm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Challenges &amp; e-Solutions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072" y="1412779"/>
            <a:ext cx="8849032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endParaRPr lang="en-US" sz="36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600" b="1" dirty="0">
                <a:solidFill>
                  <a:srgbClr val="558ED5"/>
                </a:solidFill>
                <a:latin typeface="Calibri"/>
                <a:cs typeface="Calibri"/>
              </a:rPr>
              <a:t>Attract users!</a:t>
            </a: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endParaRPr lang="en-US" sz="3600" b="1" dirty="0">
              <a:solidFill>
                <a:srgbClr val="558ED5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600" b="1" dirty="0">
                <a:solidFill>
                  <a:srgbClr val="1F497D"/>
                </a:solidFill>
                <a:latin typeface="Calibri"/>
                <a:cs typeface="Calibri"/>
              </a:rPr>
              <a:t>Access to e-Infrastructure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9554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sz="3600" dirty="0" err="1"/>
              <a:t>Resources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GB" sz="3200" b="1" dirty="0">
                <a:solidFill>
                  <a:schemeClr val="tx2"/>
                </a:solidFill>
                <a:latin typeface="Calibri"/>
                <a:cs typeface="Calibri"/>
              </a:rPr>
              <a:t>The </a:t>
            </a:r>
            <a:r>
              <a:rPr lang="en-GB" sz="3200" b="1" dirty="0" err="1">
                <a:solidFill>
                  <a:schemeClr val="tx2"/>
                </a:solidFill>
                <a:latin typeface="Calibri"/>
                <a:cs typeface="Calibri"/>
              </a:rPr>
              <a:t>WeNMR</a:t>
            </a:r>
            <a:r>
              <a:rPr lang="en-GB" sz="3200" b="1" dirty="0">
                <a:solidFill>
                  <a:schemeClr val="tx2"/>
                </a:solidFill>
                <a:latin typeface="Calibri"/>
                <a:cs typeface="Calibri"/>
              </a:rPr>
              <a:t> services have been in production since &gt;10 years under various projects (</a:t>
            </a:r>
            <a:r>
              <a:rPr lang="en-GB" sz="3200" b="1" dirty="0" err="1">
                <a:solidFill>
                  <a:schemeClr val="tx2"/>
                </a:solidFill>
                <a:latin typeface="Calibri"/>
                <a:cs typeface="Calibri"/>
              </a:rPr>
              <a:t>eNMR</a:t>
            </a:r>
            <a:r>
              <a:rPr lang="en-GB" sz="3200" b="1" dirty="0">
                <a:solidFill>
                  <a:schemeClr val="tx2"/>
                </a:solidFill>
                <a:latin typeface="Calibri"/>
                <a:cs typeface="Calibri"/>
              </a:rPr>
              <a:t>, </a:t>
            </a:r>
            <a:r>
              <a:rPr lang="en-GB" sz="3200" b="1" dirty="0" err="1">
                <a:solidFill>
                  <a:schemeClr val="tx2"/>
                </a:solidFill>
                <a:latin typeface="Calibri"/>
                <a:cs typeface="Calibri"/>
              </a:rPr>
              <a:t>WeNMR</a:t>
            </a:r>
            <a:r>
              <a:rPr lang="en-GB" sz="3200" b="1" dirty="0">
                <a:solidFill>
                  <a:schemeClr val="tx2"/>
                </a:solidFill>
                <a:latin typeface="Calibri"/>
                <a:cs typeface="Calibri"/>
              </a:rPr>
              <a:t>, West-Life, EOSC-Hub, EGI-ACE)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endParaRPr lang="en-GB" sz="1600" b="1" dirty="0">
              <a:solidFill>
                <a:schemeClr val="tx2"/>
              </a:solidFill>
              <a:latin typeface="Calibri"/>
              <a:cs typeface="Calibri"/>
            </a:endParaRP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GB" sz="3200" b="1" dirty="0">
                <a:solidFill>
                  <a:schemeClr val="tx2"/>
                </a:solidFill>
                <a:latin typeface="Calibri"/>
                <a:cs typeface="Calibri"/>
              </a:rPr>
              <a:t>Access to resources formalized via EGI through a SLA agreement valid until 06/2023</a:t>
            </a:r>
          </a:p>
          <a:p>
            <a:pPr lvl="2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50+ million CPU hours (opportunistic access)</a:t>
            </a:r>
          </a:p>
          <a:p>
            <a:pPr lvl="2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500+ cloud CPU cores</a:t>
            </a:r>
          </a:p>
          <a:p>
            <a:pPr lvl="2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~60 TB storage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1367361-D0D2-B846-B080-AD1245E3C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98"/>
          <a:stretch/>
        </p:blipFill>
        <p:spPr>
          <a:xfrm>
            <a:off x="7668275" y="4235240"/>
            <a:ext cx="4220798" cy="234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1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sz="3600" dirty="0" err="1"/>
              <a:t>Resources</a:t>
            </a:r>
            <a:r>
              <a:rPr lang="es-ES" sz="3600" dirty="0"/>
              <a:t> </a:t>
            </a:r>
            <a:r>
              <a:rPr lang="es-ES" sz="3600" dirty="0" err="1"/>
              <a:t>usage</a:t>
            </a:r>
            <a:endParaRPr lang="es-ES" sz="36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BD1373B-0FED-E946-BC6C-E47AD425EB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864993"/>
              </p:ext>
            </p:extLst>
          </p:nvPr>
        </p:nvGraphicFramePr>
        <p:xfrm>
          <a:off x="401053" y="1193049"/>
          <a:ext cx="11181347" cy="5219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DC995BE-1C6C-D64D-BC65-F2B3D43A5C0F}"/>
              </a:ext>
            </a:extLst>
          </p:cNvPr>
          <p:cNvSpPr txBox="1"/>
          <p:nvPr/>
        </p:nvSpPr>
        <p:spPr>
          <a:xfrm>
            <a:off x="1565328" y="2557220"/>
            <a:ext cx="4040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Efficient job handling via</a:t>
            </a: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EGI Workload Manager (DIRAC)</a:t>
            </a:r>
          </a:p>
        </p:txBody>
      </p:sp>
    </p:spTree>
    <p:extLst>
      <p:ext uri="{BB962C8B-B14F-4D97-AF65-F5344CB8AC3E}">
        <p14:creationId xmlns:p14="http://schemas.microsoft.com/office/powerpoint/2010/main" val="253751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ES" sz="3600" dirty="0" err="1"/>
              <a:t>Resources</a:t>
            </a:r>
            <a:r>
              <a:rPr lang="es-ES" sz="3600" dirty="0"/>
              <a:t> </a:t>
            </a:r>
            <a:r>
              <a:rPr lang="es-ES" sz="3600" dirty="0" err="1"/>
              <a:t>usage</a:t>
            </a:r>
            <a:endParaRPr lang="es-ES" sz="3600" dirty="0"/>
          </a:p>
        </p:txBody>
      </p:sp>
      <p:pic>
        <p:nvPicPr>
          <p:cNvPr id="4" name="Google Shape;366;p50">
            <a:extLst>
              <a:ext uri="{FF2B5EF4-FFF2-40B4-BE49-F238E27FC236}">
                <a16:creationId xmlns:a16="http://schemas.microsoft.com/office/drawing/2014/main" id="{845C5B44-E6B0-F343-9472-7F96BEE48BB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97455" y="1290653"/>
            <a:ext cx="8808595" cy="499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7;p11">
            <a:extLst>
              <a:ext uri="{FF2B5EF4-FFF2-40B4-BE49-F238E27FC236}">
                <a16:creationId xmlns:a16="http://schemas.microsoft.com/office/drawing/2014/main" id="{1B91E8DA-E04A-124E-B2B1-0F8458A011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6526" y="2116896"/>
            <a:ext cx="942467" cy="94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4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CA5CEB-F3EE-4515-B467-04680240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41" y="19695"/>
            <a:ext cx="10972800" cy="1143000"/>
          </a:xfrm>
        </p:spPr>
        <p:txBody>
          <a:bodyPr>
            <a:normAutofit/>
          </a:bodyPr>
          <a:lstStyle/>
          <a:p>
            <a:r>
              <a:rPr lang="en-GB" dirty="0"/>
              <a:t>Domain: life sciences / structural biology </a:t>
            </a:r>
          </a:p>
        </p:txBody>
      </p:sp>
      <p:pic>
        <p:nvPicPr>
          <p:cNvPr id="10" name="Picture 2" descr="&#10;Vitruvian.gif                                                  003B389A&#10;Bonvino HD                     B746CC0A:">
            <a:extLst>
              <a:ext uri="{FF2B5EF4-FFF2-40B4-BE49-F238E27FC236}">
                <a16:creationId xmlns:a16="http://schemas.microsoft.com/office/drawing/2014/main" id="{CDE05885-3B4B-324F-9A25-3B1EB16ABD3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84313"/>
            <a:ext cx="5681663" cy="435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NA_wo_bracket.gif                                             003B389A&#10;Bonvino HD                     B746CC0A:">
            <a:extLst>
              <a:ext uri="{FF2B5EF4-FFF2-40B4-BE49-F238E27FC236}">
                <a16:creationId xmlns:a16="http://schemas.microsoft.com/office/drawing/2014/main" id="{23D7DFF3-C849-C34D-B92C-16E40FACB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424" y="4005064"/>
            <a:ext cx="2978108" cy="185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2">
            <a:extLst>
              <a:ext uri="{FF2B5EF4-FFF2-40B4-BE49-F238E27FC236}">
                <a16:creationId xmlns:a16="http://schemas.microsoft.com/office/drawing/2014/main" id="{9C7A2AB7-5840-0A4C-A128-73A921FF7A9E}"/>
              </a:ext>
            </a:extLst>
          </p:cNvPr>
          <p:cNvGrpSpPr>
            <a:grpSpLocks/>
          </p:cNvGrpSpPr>
          <p:nvPr/>
        </p:nvGrpSpPr>
        <p:grpSpPr bwMode="auto">
          <a:xfrm>
            <a:off x="3259427" y="2276872"/>
            <a:ext cx="2413131" cy="2598749"/>
            <a:chOff x="5031949" y="108359"/>
            <a:chExt cx="3554121" cy="3827822"/>
          </a:xfrm>
        </p:grpSpPr>
        <p:pic>
          <p:nvPicPr>
            <p:cNvPr id="13" name="Picture 4" descr="H:\Users\aaltjan\pres-lunteren\1eul-membrane.png">
              <a:extLst>
                <a:ext uri="{FF2B5EF4-FFF2-40B4-BE49-F238E27FC236}">
                  <a16:creationId xmlns:a16="http://schemas.microsoft.com/office/drawing/2014/main" id="{99133E99-D67A-834D-80A9-56876CC88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4406" y="108359"/>
              <a:ext cx="1801664" cy="2286002"/>
            </a:xfrm>
            <a:prstGeom prst="rect">
              <a:avLst/>
            </a:prstGeom>
            <a:noFill/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6" descr="H:\Users\aaltjan\pres-lunteren\structlife_09_0001_DNApolymeraseIII.png">
              <a:extLst>
                <a:ext uri="{FF2B5EF4-FFF2-40B4-BE49-F238E27FC236}">
                  <a16:creationId xmlns:a16="http://schemas.microsoft.com/office/drawing/2014/main" id="{1F083328-18E8-7146-9E8F-5A48B6BE2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949" y="313147"/>
              <a:ext cx="1687374" cy="1589089"/>
            </a:xfrm>
            <a:prstGeom prst="rect">
              <a:avLst/>
            </a:prstGeom>
            <a:noFill/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B5BD79B-E84F-DE40-BDE2-7A0FF11E79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9093" y="3660981"/>
              <a:ext cx="1283843" cy="275200"/>
            </a:xfrm>
            <a:prstGeom prst="straightConnector1">
              <a:avLst/>
            </a:prstGeom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7F3DF5E-1029-324F-B5E2-CC52BE36F1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8239" y="1901824"/>
              <a:ext cx="541709" cy="1681272"/>
            </a:xfrm>
            <a:prstGeom prst="straightConnector1">
              <a:avLst/>
            </a:prstGeom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6A443D8-2335-E44A-9FAF-01C5F86B2C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1985" y="2142304"/>
              <a:ext cx="1575560" cy="1642708"/>
            </a:xfrm>
            <a:prstGeom prst="straightConnector1">
              <a:avLst/>
            </a:prstGeom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50800" dist="38100" dir="2700000" algn="br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5" descr="H:\Users\aaltjan\pres-lunteren\structlife_08_0001_troponinC.png">
              <a:extLst>
                <a:ext uri="{FF2B5EF4-FFF2-40B4-BE49-F238E27FC236}">
                  <a16:creationId xmlns:a16="http://schemas.microsoft.com/office/drawing/2014/main" id="{61708225-A968-FF41-B660-C4DF86FC1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984" y="2796000"/>
              <a:ext cx="2000086" cy="989013"/>
            </a:xfrm>
            <a:prstGeom prst="rect">
              <a:avLst/>
            </a:prstGeom>
            <a:noFill/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8B0F7BD-A139-6F46-9229-AB8448286326}"/>
              </a:ext>
            </a:extLst>
          </p:cNvPr>
          <p:cNvSpPr txBox="1">
            <a:spLocks/>
          </p:cNvSpPr>
          <p:nvPr/>
        </p:nvSpPr>
        <p:spPr>
          <a:xfrm>
            <a:off x="3921957" y="982970"/>
            <a:ext cx="7238999" cy="3594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Understand life at a molecular level</a:t>
            </a: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669AB36D-B7BF-6748-AA41-1A2BCF8AF99C}"/>
              </a:ext>
            </a:extLst>
          </p:cNvPr>
          <p:cNvSpPr/>
          <p:nvPr/>
        </p:nvSpPr>
        <p:spPr>
          <a:xfrm>
            <a:off x="6281852" y="4627233"/>
            <a:ext cx="5315711" cy="16767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1"/>
                </a:solidFill>
              </a:rPr>
              <a:t>Main use cases: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Disease-causing mutations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Engineer better molecules for material, health or food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Obtain a starting point for drug design to combat disease</a:t>
            </a:r>
          </a:p>
        </p:txBody>
      </p:sp>
      <p:pic>
        <p:nvPicPr>
          <p:cNvPr id="6" name="Picture 5" descr="A picture containing kite, flying, table, red&#10;&#10;Description automatically generated">
            <a:extLst>
              <a:ext uri="{FF2B5EF4-FFF2-40B4-BE49-F238E27FC236}">
                <a16:creationId xmlns:a16="http://schemas.microsoft.com/office/drawing/2014/main" id="{F8AD8797-DAEA-8546-B5BA-6A49F96B8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2" y="1484784"/>
            <a:ext cx="5406311" cy="3035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926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9776"/>
            <a:ext cx="8229600" cy="1143000"/>
          </a:xfrm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Challenges &amp; e-Solutions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12779"/>
            <a:ext cx="10160000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Attract users!</a:t>
            </a: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endParaRPr lang="en-US" sz="1000" dirty="0">
              <a:solidFill>
                <a:srgbClr val="1F497D"/>
              </a:solidFill>
              <a:cs typeface="Calibri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Access to e-Infrastructure</a:t>
            </a:r>
          </a:p>
          <a:p>
            <a:pPr marL="457200" lvl="1" indent="0">
              <a:lnSpc>
                <a:spcPct val="110000"/>
              </a:lnSpc>
              <a:spcBef>
                <a:spcPts val="400"/>
              </a:spcBef>
              <a:buNone/>
            </a:pPr>
            <a:endParaRPr lang="en-US" sz="1000" dirty="0">
              <a:solidFill>
                <a:srgbClr val="1F497D"/>
              </a:solidFill>
              <a:latin typeface="Calibri"/>
              <a:cs typeface="Calibri"/>
            </a:endParaRPr>
          </a:p>
          <a:p>
            <a:pPr lvl="0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600" b="1" dirty="0">
                <a:solidFill>
                  <a:srgbClr val="1F497D"/>
                </a:solidFill>
                <a:cs typeface="Calibri"/>
              </a:rPr>
              <a:t>Develop software and maintain and operate a complex infrastructure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sz="1200" b="1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0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605" r="8925"/>
          <a:stretch/>
        </p:blipFill>
        <p:spPr>
          <a:xfrm>
            <a:off x="0" y="0"/>
            <a:ext cx="12192000" cy="6903720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2127443" y="2716850"/>
            <a:ext cx="8144691" cy="147002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  <a:t>React fast!</a:t>
            </a:r>
            <a:br>
              <a:rPr lang="en-US" sz="48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</a:br>
            <a:r>
              <a:rPr lang="en-US" sz="48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  <a:t>Supporting COVID-19 related research</a:t>
            </a:r>
          </a:p>
        </p:txBody>
      </p:sp>
    </p:spTree>
    <p:extLst>
      <p:ext uri="{BB962C8B-B14F-4D97-AF65-F5344CB8AC3E}">
        <p14:creationId xmlns:p14="http://schemas.microsoft.com/office/powerpoint/2010/main" val="13842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8308" y="145005"/>
            <a:ext cx="6954079" cy="850106"/>
          </a:xfrm>
          <a:noFill/>
          <a:ln>
            <a:noFill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GB" sz="3600" dirty="0"/>
              <a:t>Meeting the demand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FB28323-958D-4849-A22E-C8102BBAF2B1}"/>
              </a:ext>
            </a:extLst>
          </p:cNvPr>
          <p:cNvSpPr txBox="1">
            <a:spLocks/>
          </p:cNvSpPr>
          <p:nvPr/>
        </p:nvSpPr>
        <p:spPr>
          <a:xfrm>
            <a:off x="510563" y="1268520"/>
            <a:ext cx="11093606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1F497D"/>
                </a:solidFill>
                <a:latin typeface="Calibri"/>
                <a:cs typeface="Calibri"/>
              </a:rPr>
              <a:t>HADDOCK can be used to model interactions between virus and human proteins and for drug screening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12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1F497D"/>
                </a:solidFill>
                <a:latin typeface="Calibri"/>
                <a:cs typeface="Calibri"/>
              </a:rPr>
              <a:t>Increased number of registrations since the lockdown measures in March 2020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12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1F497D"/>
                </a:solidFill>
                <a:latin typeface="Calibri"/>
                <a:cs typeface="Calibri"/>
              </a:rPr>
              <a:t>We have tripled our processing capability by modifying the backend machinery managing the HADDOCK workflow</a:t>
            </a: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1200" b="1" dirty="0">
              <a:solidFill>
                <a:srgbClr val="1F497D"/>
              </a:solidFill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1F497D"/>
                </a:solidFill>
                <a:latin typeface="Calibri"/>
                <a:cs typeface="Calibri"/>
              </a:rPr>
              <a:t>Via EGI additional HTC resources were allocated to us</a:t>
            </a:r>
          </a:p>
          <a:p>
            <a:pPr marL="0" indent="0">
              <a:spcBef>
                <a:spcPts val="400"/>
              </a:spcBef>
              <a:buNone/>
            </a:pPr>
            <a:endParaRPr lang="en-US" sz="12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1F497D"/>
                </a:solidFill>
                <a:latin typeface="Calibri"/>
                <a:cs typeface="Calibri"/>
              </a:rPr>
              <a:t>Users can now tag their submissions as COVID-related</a:t>
            </a:r>
            <a:endParaRPr lang="en-US" sz="700" b="1" dirty="0">
              <a:solidFill>
                <a:srgbClr val="1F497D"/>
              </a:solidFill>
              <a:cs typeface="Calibri"/>
            </a:endParaRPr>
          </a:p>
          <a:p>
            <a:pPr>
              <a:spcBef>
                <a:spcPts val="400"/>
              </a:spcBef>
              <a:buFont typeface="Wingdings" charset="2"/>
              <a:buChar char="§"/>
            </a:pPr>
            <a:endParaRPr lang="en-US" sz="11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1000" b="1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D28715-AD27-8548-94B4-794149E0D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3"/>
          <a:stretch/>
        </p:blipFill>
        <p:spPr>
          <a:xfrm>
            <a:off x="8014807" y="3850523"/>
            <a:ext cx="3958692" cy="213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457F58-0802-E546-ABB4-E243DEEF3B97}"/>
              </a:ext>
            </a:extLst>
          </p:cNvPr>
          <p:cNvSpPr/>
          <p:nvPr/>
        </p:nvSpPr>
        <p:spPr>
          <a:xfrm>
            <a:off x="8096792" y="5517231"/>
            <a:ext cx="2373087" cy="17491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C1225A-D513-DA48-9285-773C32446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77852"/>
            <a:ext cx="1307353" cy="7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1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1"/>
          <p:cNvPicPr preferRelativeResize="0"/>
          <p:nvPr/>
        </p:nvPicPr>
        <p:blipFill>
          <a:blip r:embed="rId3"/>
          <a:srcRect/>
          <a:stretch/>
        </p:blipFill>
        <p:spPr>
          <a:xfrm>
            <a:off x="407368" y="2876455"/>
            <a:ext cx="5273265" cy="3109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" name="Google Shape;95;p11"/>
          <p:cNvPicPr preferRelativeResize="0"/>
          <p:nvPr/>
        </p:nvPicPr>
        <p:blipFill>
          <a:blip r:embed="rId4"/>
          <a:srcRect/>
          <a:stretch/>
        </p:blipFill>
        <p:spPr>
          <a:xfrm>
            <a:off x="5884376" y="2876454"/>
            <a:ext cx="5540216" cy="308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" name="Google Shape;9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4871" y="1961913"/>
            <a:ext cx="942467" cy="94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11"/>
          <p:cNvCxnSpPr>
            <a:cxnSpLocks/>
          </p:cNvCxnSpPr>
          <p:nvPr/>
        </p:nvCxnSpPr>
        <p:spPr>
          <a:xfrm flipH="1">
            <a:off x="3460997" y="2524024"/>
            <a:ext cx="2101200" cy="8825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9" name="Google Shape;99;p11"/>
          <p:cNvCxnSpPr>
            <a:cxnSpLocks/>
          </p:cNvCxnSpPr>
          <p:nvPr/>
        </p:nvCxnSpPr>
        <p:spPr>
          <a:xfrm>
            <a:off x="6537338" y="2639695"/>
            <a:ext cx="1862918" cy="125300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0" name="Google Shape;100;p11"/>
          <p:cNvSpPr txBox="1"/>
          <p:nvPr/>
        </p:nvSpPr>
        <p:spPr>
          <a:xfrm>
            <a:off x="6514625" y="2129995"/>
            <a:ext cx="2489889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COVID19 effect</a:t>
            </a:r>
            <a:endParaRPr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Google Shape;101;p11"/>
          <p:cNvSpPr txBox="1"/>
          <p:nvPr/>
        </p:nvSpPr>
        <p:spPr>
          <a:xfrm>
            <a:off x="902127" y="1312346"/>
            <a:ext cx="101856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PT Sans"/>
                <a:cs typeface="Calibri" panose="020F0502020204030204" pitchFamily="34" charset="0"/>
                <a:sym typeface="PT Sans"/>
              </a:rPr>
              <a:t>The HADDOCK workflow machinery was modified to improve its efficiency and meet the increased demand (and more resources were allocated thanks to EGI/EOSC/OSG).</a:t>
            </a:r>
            <a:endParaRPr sz="19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PT Sans"/>
              <a:cs typeface="Calibri" panose="020F0502020204030204" pitchFamily="34" charset="0"/>
              <a:sym typeface="PT Sans"/>
            </a:endParaRPr>
          </a:p>
        </p:txBody>
      </p:sp>
      <p:sp>
        <p:nvSpPr>
          <p:cNvPr id="102" name="Google Shape;102;p11"/>
          <p:cNvSpPr txBox="1">
            <a:spLocks noGrp="1"/>
          </p:cNvSpPr>
          <p:nvPr>
            <p:ph type="title"/>
          </p:nvPr>
        </p:nvSpPr>
        <p:spPr>
          <a:xfrm>
            <a:off x="559650" y="307111"/>
            <a:ext cx="11072700" cy="926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rgbClr val="800000"/>
                </a:solidFill>
              </a:rPr>
              <a:t>HADDOCK: Meeting the increased demand</a:t>
            </a:r>
            <a:endParaRPr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8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22650"/>
            <a:ext cx="25400" cy="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0" y="3575050"/>
            <a:ext cx="25400" cy="12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E315A9-BBA1-814D-A1B4-E9D92D8F9936}"/>
              </a:ext>
            </a:extLst>
          </p:cNvPr>
          <p:cNvSpPr txBox="1"/>
          <p:nvPr/>
        </p:nvSpPr>
        <p:spPr>
          <a:xfrm>
            <a:off x="5691883" y="5630513"/>
            <a:ext cx="4399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Drug repurposing using HADDOCK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8F49F31-7E31-5541-A017-07E84D553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38" y="273861"/>
            <a:ext cx="1619648" cy="22562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2067D2-860E-274B-BF61-4FCC0E1FE5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96913" y="1281061"/>
            <a:ext cx="10084949" cy="488109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rPr>
              <a:t>Efficient HADDOCK screen of ~2000 approved drugs against three COVID-19 related targets</a:t>
            </a:r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rPr>
              <a:t>30 selected compounds for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rPr>
              <a:t>Mpro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rPr>
              <a:t> currently being tested experimentally</a:t>
            </a:r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rPr>
              <a:t>First results for 10 of them reveal micromolar activity in infection assay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rPr>
              <a:t>…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rPr>
              <a:t>but cytotoxic to cells…</a:t>
            </a:r>
          </a:p>
          <a:p>
            <a:pPr>
              <a:lnSpc>
                <a:spcPct val="110000"/>
              </a:lnSpc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rPr>
              <a:t>For details see: </a:t>
            </a:r>
            <a:r>
              <a:rPr lang="en-US" sz="2000" b="1" dirty="0" err="1">
                <a:solidFill>
                  <a:srgbClr val="3361B6"/>
                </a:solidFill>
                <a:latin typeface="Verdana" charset="0"/>
                <a:ea typeface="ＭＳ Ｐゴシック" charset="0"/>
                <a:cs typeface="ＭＳ Ｐゴシック" charset="0"/>
              </a:rPr>
              <a:t>bonvinlab.ord</a:t>
            </a:r>
            <a:r>
              <a:rPr lang="en-US" sz="2000" b="1" dirty="0">
                <a:solidFill>
                  <a:srgbClr val="3361B6"/>
                </a:solidFill>
                <a:latin typeface="Verdana" charset="0"/>
                <a:ea typeface="ＭＳ Ｐゴシック" charset="0"/>
                <a:cs typeface="ＭＳ Ｐゴシック" charset="0"/>
              </a:rPr>
              <a:t>/covid </a:t>
            </a:r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ＭＳ Ｐゴシック" charset="0"/>
                <a:cs typeface="ＭＳ Ｐゴシック" charset="0"/>
              </a:rPr>
              <a:t>Work ongoing under IMI CARE project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14D73B-665F-6842-85A6-BBCE7F8C1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232" y="273861"/>
            <a:ext cx="8616506" cy="926326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kern="1200" dirty="0">
                <a:solidFill>
                  <a:srgbClr val="800000"/>
                </a:solidFill>
                <a:latin typeface="Verdana"/>
                <a:ea typeface="ＭＳ Ｐゴシック" charset="0"/>
                <a:cs typeface="Verdana"/>
              </a:rPr>
              <a:t>COVID19 drug repurposing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C8D71A-D09C-C442-B3F3-9D30F80FE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717" y="3312780"/>
            <a:ext cx="4036921" cy="181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E7E0E0-F2BA-BF4D-8D82-B0FCACD245EA}"/>
              </a:ext>
            </a:extLst>
          </p:cNvPr>
          <p:cNvGrpSpPr/>
          <p:nvPr/>
        </p:nvGrpSpPr>
        <p:grpSpPr>
          <a:xfrm>
            <a:off x="2715768" y="3021419"/>
            <a:ext cx="8397196" cy="1580872"/>
            <a:chOff x="-53612" y="1648245"/>
            <a:chExt cx="11171096" cy="210309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9A9586-F24D-D44E-AE29-09B2E7DD7CF9}"/>
                </a:ext>
              </a:extLst>
            </p:cNvPr>
            <p:cNvGrpSpPr/>
            <p:nvPr/>
          </p:nvGrpSpPr>
          <p:grpSpPr>
            <a:xfrm>
              <a:off x="7805115" y="1648245"/>
              <a:ext cx="3312369" cy="2103091"/>
              <a:chOff x="7805115" y="1648245"/>
              <a:chExt cx="3312369" cy="21030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FFFA04D-0D52-1944-A486-DC23C6079B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5115" y="1648245"/>
                <a:ext cx="3312369" cy="21030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06F399-5419-AF4A-8951-C74624F24059}"/>
                  </a:ext>
                </a:extLst>
              </p:cNvPr>
              <p:cNvSpPr txBox="1"/>
              <p:nvPr/>
            </p:nvSpPr>
            <p:spPr>
              <a:xfrm>
                <a:off x="9192344" y="1926491"/>
                <a:ext cx="8370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~7 µM</a:t>
                </a: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BDBC6B7-0C36-5F4E-B85D-C6B86EE6A301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-53612" y="2579732"/>
              <a:ext cx="7858727" cy="12005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A27858-5B47-C54D-8125-203AFF7D276B}"/>
              </a:ext>
            </a:extLst>
          </p:cNvPr>
          <p:cNvGrpSpPr/>
          <p:nvPr/>
        </p:nvGrpSpPr>
        <p:grpSpPr>
          <a:xfrm>
            <a:off x="2715768" y="4135538"/>
            <a:ext cx="8397196" cy="2268971"/>
            <a:chOff x="-34534" y="3336563"/>
            <a:chExt cx="11171094" cy="30184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6035CAF-0AF5-7D44-BBDF-FF15B805162C}"/>
                </a:ext>
              </a:extLst>
            </p:cNvPr>
            <p:cNvGrpSpPr/>
            <p:nvPr/>
          </p:nvGrpSpPr>
          <p:grpSpPr>
            <a:xfrm>
              <a:off x="7824192" y="4251967"/>
              <a:ext cx="3312368" cy="2103091"/>
              <a:chOff x="7824192" y="4251967"/>
              <a:chExt cx="3312368" cy="21030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8F8A27-D2A9-1E42-BABA-77D7DABFC0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4192" y="4251967"/>
                <a:ext cx="3312368" cy="21030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BE0363-86A1-074F-96A6-412AB7AD44A1}"/>
                  </a:ext>
                </a:extLst>
              </p:cNvPr>
              <p:cNvSpPr txBox="1"/>
              <p:nvPr/>
            </p:nvSpPr>
            <p:spPr>
              <a:xfrm>
                <a:off x="8773799" y="4653136"/>
                <a:ext cx="1029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~3.6 µM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8466195-1B37-EA4C-BE34-4A626A192F48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-34534" y="3336563"/>
              <a:ext cx="7858726" cy="196694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oogle Shape;97;p11">
            <a:extLst>
              <a:ext uri="{FF2B5EF4-FFF2-40B4-BE49-F238E27FC236}">
                <a16:creationId xmlns:a16="http://schemas.microsoft.com/office/drawing/2014/main" id="{49576907-083D-624D-8104-5D9E16F0DF7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44534" y="273861"/>
            <a:ext cx="942467" cy="9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2042422-3A00-DE41-AF7B-333C526D0C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0763" y="6085837"/>
            <a:ext cx="2489873" cy="64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5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harmacophore shape"/>
          <p:cNvSpPr txBox="1"/>
          <p:nvPr/>
        </p:nvSpPr>
        <p:spPr>
          <a:xfrm>
            <a:off x="4725078" y="7980"/>
            <a:ext cx="2837316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 cap="small">
                <a:solidFill>
                  <a:srgbClr val="FFFFFF"/>
                </a:solidFill>
              </a:defRPr>
            </a:lvl1pPr>
          </a:lstStyle>
          <a:p>
            <a:r>
              <a:rPr sz="2039"/>
              <a:t>Pharmacophore shape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62F79-A942-1E45-8D69-62962E8F3EC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kern="1200" dirty="0">
                <a:solidFill>
                  <a:srgbClr val="800000"/>
                </a:solidFill>
                <a:ea typeface="ＭＳ Ｐゴシック" charset="0"/>
                <a:cs typeface="Verdana"/>
              </a:rPr>
              <a:t>Using HTC EGI/EOSC resources</a:t>
            </a:r>
          </a:p>
        </p:txBody>
      </p:sp>
      <p:sp>
        <p:nvSpPr>
          <p:cNvPr id="11" name="Identify template structures…">
            <a:extLst>
              <a:ext uri="{FF2B5EF4-FFF2-40B4-BE49-F238E27FC236}">
                <a16:creationId xmlns:a16="http://schemas.microsoft.com/office/drawing/2014/main" id="{42858041-DFD3-C64B-88E1-0A40C562ED7F}"/>
              </a:ext>
            </a:extLst>
          </p:cNvPr>
          <p:cNvSpPr txBox="1"/>
          <p:nvPr/>
        </p:nvSpPr>
        <p:spPr>
          <a:xfrm>
            <a:off x="353138" y="1423997"/>
            <a:ext cx="3384376" cy="351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42900" indent="-342900" defTabSz="321457">
              <a:buSzPct val="145000"/>
              <a:buFont typeface="Arial" panose="020B0604020202020204" pitchFamily="34" charset="0"/>
              <a:buChar char="•"/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Screening of ~2000 compounds was run on EGI/EOSC HTC resources in 3.5 days</a:t>
            </a:r>
          </a:p>
          <a:p>
            <a:pPr marL="342900" indent="-342900" defTabSz="321457">
              <a:buSzPct val="145000"/>
              <a:buFont typeface="Arial" panose="020B0604020202020204" pitchFamily="34" charset="0"/>
              <a:buChar char="•"/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321457">
              <a:buSzPct val="145000"/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b="1" dirty="0">
                <a:solidFill>
                  <a:srgbClr val="3361B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www.eosc-hub.eu</a:t>
            </a:r>
            <a:endParaRPr lang="en-US" sz="2800" b="1" dirty="0">
              <a:solidFill>
                <a:srgbClr val="3361B4"/>
              </a:solidFill>
            </a:endParaRPr>
          </a:p>
          <a:p>
            <a:pPr defTabSz="321457">
              <a:buSzPct val="145000"/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b="1" dirty="0">
                <a:solidFill>
                  <a:srgbClr val="3361B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www.egi.eu</a:t>
            </a:r>
            <a:r>
              <a:rPr lang="en-US" sz="2800" b="1" dirty="0">
                <a:solidFill>
                  <a:srgbClr val="3361B4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B487A-D8C3-0B4C-BBE0-063CF78ED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045" y="1423724"/>
            <a:ext cx="6869535" cy="4957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8FCA45-F1C9-7547-AB26-EF8A999E7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504" y="5763978"/>
            <a:ext cx="826469" cy="648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8174D-1F94-EB4B-BEC6-D413E3167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13" y="5109424"/>
            <a:ext cx="1977026" cy="5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DA5EDC3-6A0F-EF4F-A278-374BBE37F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60"/>
            <a:ext cx="12192000" cy="6903720"/>
          </a:xfrm>
          <a:prstGeom prst="rect">
            <a:avLst/>
          </a:prstGeom>
        </p:spPr>
      </p:pic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6139546" y="413792"/>
            <a:ext cx="4636977" cy="114300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1" hangingPunct="1"/>
            <a:r>
              <a:rPr lang="en-US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Acknowledgments:</a:t>
            </a:r>
            <a:br>
              <a:rPr lang="en-US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</a:br>
            <a:br>
              <a:rPr lang="en-US" sz="8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the CSB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group@UU</a:t>
            </a:r>
            <a:endParaRPr lang="en-US" sz="2400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934" y="2913629"/>
            <a:ext cx="1369439" cy="90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71934" y="1207534"/>
            <a:ext cx="1369440" cy="792168"/>
            <a:chOff x="2400" y="2688"/>
            <a:chExt cx="912" cy="528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400" y="2688"/>
              <a:ext cx="912" cy="5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3600">
                <a:solidFill>
                  <a:srgbClr val="000000"/>
                </a:solidFill>
              </a:endParaRPr>
            </a:p>
          </p:txBody>
        </p:sp>
        <p:pic>
          <p:nvPicPr>
            <p:cNvPr id="13" name="Picture 12" descr="logo-nwo.gif                                                   000373D7&#10;Bonvino HD                     B746CC0A: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48" y="2688"/>
              <a:ext cx="819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94094" y="2072131"/>
            <a:ext cx="2125120" cy="52322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eaLnBrk="1" hangingPunct="1">
              <a:defRPr sz="1400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defRPr>
            </a:lvl1pPr>
            <a:lvl2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en-US" sz="2000" dirty="0"/>
              <a:t>VICI</a:t>
            </a:r>
          </a:p>
          <a:p>
            <a:r>
              <a:rPr lang="en-US" sz="2000" dirty="0"/>
              <a:t>TOP-PUNT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93600" y="3923870"/>
            <a:ext cx="2488599" cy="135223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eaLnBrk="1" hangingPunct="1">
              <a:defRPr sz="1400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defRPr>
            </a:lvl1pPr>
            <a:lvl2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en-US" sz="2000" dirty="0" err="1"/>
              <a:t>WeNMR</a:t>
            </a:r>
            <a:endParaRPr lang="en-US" sz="2000" dirty="0"/>
          </a:p>
          <a:p>
            <a:r>
              <a:rPr lang="en-US" sz="2000" dirty="0"/>
              <a:t>West-Life</a:t>
            </a:r>
          </a:p>
          <a:p>
            <a:r>
              <a:rPr lang="en-US" sz="2000" dirty="0"/>
              <a:t>EGI-Engage</a:t>
            </a:r>
          </a:p>
          <a:p>
            <a:r>
              <a:rPr lang="en-US" sz="2000" dirty="0"/>
              <a:t>INDIGO-</a:t>
            </a:r>
            <a:r>
              <a:rPr lang="en-US" sz="2000" dirty="0" err="1"/>
              <a:t>Datacloud</a:t>
            </a:r>
            <a:endParaRPr lang="en-US" sz="2000" dirty="0"/>
          </a:p>
          <a:p>
            <a:r>
              <a:rPr lang="en-US" sz="2000" dirty="0" err="1"/>
              <a:t>BioExcel</a:t>
            </a:r>
            <a:r>
              <a:rPr lang="en-US" sz="2000" dirty="0"/>
              <a:t> </a:t>
            </a:r>
            <a:r>
              <a:rPr lang="en-US" sz="2000" dirty="0" err="1"/>
              <a:t>CoE</a:t>
            </a:r>
            <a:endParaRPr lang="en-US" sz="2000" dirty="0"/>
          </a:p>
          <a:p>
            <a:r>
              <a:rPr lang="en-US" sz="2000" dirty="0"/>
              <a:t>EOSC-Hub</a:t>
            </a:r>
          </a:p>
          <a:p>
            <a:r>
              <a:rPr lang="en-US" sz="2000" dirty="0"/>
              <a:t>EGI-ACE</a:t>
            </a:r>
          </a:p>
          <a:p>
            <a:r>
              <a:rPr lang="en-US" sz="2000" dirty="0" err="1"/>
              <a:t>SURFSara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160076" y="600990"/>
            <a:ext cx="720080" cy="367596"/>
          </a:xfrm>
          <a:prstGeom prst="rect">
            <a:avLst/>
          </a:prstGeom>
          <a:solidFill>
            <a:srgbClr val="3361B6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eaLnBrk="1" hangingPunct="1">
              <a:defRPr sz="1400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Verdana" charset="0"/>
              </a:defRPr>
            </a:lvl1pPr>
            <a:lvl2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2pPr>
            <a:lvl3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3pPr>
            <a:lvl4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4pPr>
            <a:lvl5pPr algn="ctr" eaLnBrk="0" hangingPunct="0">
              <a:defRPr sz="2800" b="1">
                <a:solidFill>
                  <a:srgbClr val="4C4C4C"/>
                </a:solidFill>
                <a:latin typeface="Verdana" charset="0"/>
                <a:ea typeface="ＭＳ Ｐゴシック" charset="-128"/>
                <a:cs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Verdana" charset="0"/>
              </a:defRPr>
            </a:lvl9pPr>
          </a:lstStyle>
          <a:p>
            <a:r>
              <a:rPr lang="en-US" sz="2800" dirty="0">
                <a:solidFill>
                  <a:srgbClr val="F7F7F9"/>
                </a:solidFill>
              </a:rPr>
              <a:t>€€</a:t>
            </a:r>
          </a:p>
        </p:txBody>
      </p:sp>
      <p:pic>
        <p:nvPicPr>
          <p:cNvPr id="18" name="Picture 17" descr="A group of people in a small boat in a body of water&#10;&#10;Description automatically generated">
            <a:extLst>
              <a:ext uri="{FF2B5EF4-FFF2-40B4-BE49-F238E27FC236}">
                <a16:creationId xmlns:a16="http://schemas.microsoft.com/office/drawing/2014/main" id="{FC97D6E7-CB82-0340-ABFE-D9A7CEA71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884" y="1680246"/>
            <a:ext cx="3579776" cy="4773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group of people sitting at a park&#10;&#10;Description automatically generated">
            <a:extLst>
              <a:ext uri="{FF2B5EF4-FFF2-40B4-BE49-F238E27FC236}">
                <a16:creationId xmlns:a16="http://schemas.microsoft.com/office/drawing/2014/main" id="{B321E205-9998-FF48-AC33-15E816D032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415" y="2890622"/>
            <a:ext cx="4751310" cy="3563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65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294A306-6F39-B34E-A1D5-83E891E85A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860"/>
            <a:ext cx="12192000" cy="690372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266035" y="2644170"/>
            <a:ext cx="74004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nl-N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cs typeface="Verdana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331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52" y="200025"/>
            <a:ext cx="9631823" cy="1143000"/>
          </a:xfrm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600" dirty="0"/>
              <a:t>Haddock web portal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26870" y="3429000"/>
            <a:ext cx="47064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&gt; 25000 registered users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&gt; 375000 served runs since June 2008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rPr>
              <a:t>&gt; 55% on EOSC/EGI HTC resources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098" y="5361825"/>
            <a:ext cx="38828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De </a:t>
            </a:r>
            <a:r>
              <a:rPr lang="en-US" sz="1600" b="1" dirty="0" err="1">
                <a:solidFill>
                  <a:schemeClr val="accent1"/>
                </a:solidFill>
              </a:rPr>
              <a:t>Vries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i="1" dirty="0">
                <a:solidFill>
                  <a:schemeClr val="accent1"/>
                </a:solidFill>
              </a:rPr>
              <a:t>et al. </a:t>
            </a:r>
            <a:r>
              <a:rPr lang="en-US" sz="1600" b="1" dirty="0">
                <a:solidFill>
                  <a:schemeClr val="accent1"/>
                </a:solidFill>
              </a:rPr>
              <a:t>Nature Prot. 2010</a:t>
            </a:r>
          </a:p>
          <a:p>
            <a:endParaRPr lang="en-US" sz="900" b="1" dirty="0">
              <a:solidFill>
                <a:schemeClr val="accent1"/>
              </a:solidFill>
            </a:endParaRPr>
          </a:p>
          <a:p>
            <a:r>
              <a:rPr lang="en-US" sz="1600" b="1" dirty="0">
                <a:solidFill>
                  <a:schemeClr val="accent1"/>
                </a:solidFill>
              </a:rPr>
              <a:t>Van </a:t>
            </a:r>
            <a:r>
              <a:rPr lang="en-US" sz="1600" b="1" dirty="0" err="1">
                <a:solidFill>
                  <a:schemeClr val="accent1"/>
                </a:solidFill>
              </a:rPr>
              <a:t>Zundert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i="1" dirty="0">
                <a:solidFill>
                  <a:schemeClr val="accent1"/>
                </a:solidFill>
              </a:rPr>
              <a:t>et al. </a:t>
            </a:r>
            <a:r>
              <a:rPr lang="en-US" sz="1600" b="1" dirty="0" err="1">
                <a:solidFill>
                  <a:schemeClr val="accent1"/>
                </a:solidFill>
              </a:rPr>
              <a:t>J.Mol.Biol</a:t>
            </a:r>
            <a:r>
              <a:rPr lang="en-US" sz="1600" b="1" dirty="0">
                <a:solidFill>
                  <a:schemeClr val="accent1"/>
                </a:solidFill>
              </a:rPr>
              <a:t>. 2016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1C8D1C-843E-1041-AB5B-B7BB2118FD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098" y="1496175"/>
            <a:ext cx="3960440" cy="1584176"/>
          </a:xfrm>
          <a:prstGeom prst="rect">
            <a:avLst/>
          </a:prstGeom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82B7007-6C8C-BB41-A18C-DA381F692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288" y="1496175"/>
            <a:ext cx="6586027" cy="443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53D97B-528C-FA46-8362-91CA05B45525}"/>
              </a:ext>
            </a:extLst>
          </p:cNvPr>
          <p:cNvSpPr/>
          <p:nvPr/>
        </p:nvSpPr>
        <p:spPr>
          <a:xfrm>
            <a:off x="6418715" y="6039657"/>
            <a:ext cx="3822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3361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b="1" dirty="0" err="1">
                <a:solidFill>
                  <a:srgbClr val="3361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wenmr.science.uu.nl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16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5673206" y="1945647"/>
            <a:ext cx="1238837" cy="985789"/>
          </a:xfrm>
          <a:prstGeom prst="roundRect">
            <a:avLst>
              <a:gd name="adj" fmla="val 10642"/>
            </a:avLst>
          </a:prstGeom>
          <a:gradFill>
            <a:gsLst>
              <a:gs pos="0">
                <a:srgbClr val="B1CAFF"/>
              </a:gs>
              <a:gs pos="100000">
                <a:srgbClr val="4C79C5"/>
              </a:gs>
            </a:gsLst>
            <a:lin ang="27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defTabSz="642915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25" b="1"/>
              <a:t>Pre-processing </a:t>
            </a:r>
            <a:br>
              <a:rPr sz="1125" b="1"/>
            </a:br>
            <a:r>
              <a:rPr sz="1125" b="1"/>
              <a:t>+</a:t>
            </a:r>
            <a:br>
              <a:rPr sz="1125" b="1"/>
            </a:br>
            <a:r>
              <a:rPr sz="1125" b="1"/>
              <a:t>Input files packaging</a:t>
            </a:r>
          </a:p>
        </p:txBody>
      </p:sp>
      <p:sp>
        <p:nvSpPr>
          <p:cNvPr id="176" name="Shape 176"/>
          <p:cNvSpPr/>
          <p:nvPr/>
        </p:nvSpPr>
        <p:spPr>
          <a:xfrm>
            <a:off x="3468249" y="2338948"/>
            <a:ext cx="2162833" cy="182821"/>
          </a:xfrm>
          <a:prstGeom prst="rightArrow">
            <a:avLst>
              <a:gd name="adj1" fmla="val 41751"/>
              <a:gd name="adj2" fmla="val 115412"/>
            </a:avLst>
          </a:prstGeom>
          <a:solidFill>
            <a:srgbClr val="4C79C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177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505" y="1304522"/>
            <a:ext cx="742951" cy="742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Screen Shot 2016-09-14 at 10.13.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661" y="3502317"/>
            <a:ext cx="1783793" cy="248856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2463810" y="338268"/>
            <a:ext cx="7143015" cy="985789"/>
          </a:xfrm>
          <a:prstGeom prst="rect">
            <a:avLst/>
          </a:prstGeom>
        </p:spPr>
        <p:txBody>
          <a:bodyPr/>
          <a:lstStyle/>
          <a:p>
            <a:r>
              <a:rPr sz="3600"/>
              <a:t>Architecture</a:t>
            </a:r>
            <a:r>
              <a:rPr lang="en-US" sz="3600"/>
              <a:t> behind the portals</a:t>
            </a:r>
            <a:endParaRPr sz="3600"/>
          </a:p>
        </p:txBody>
      </p:sp>
      <p:sp>
        <p:nvSpPr>
          <p:cNvPr id="181" name="Shape 181"/>
          <p:cNvSpPr/>
          <p:nvPr/>
        </p:nvSpPr>
        <p:spPr>
          <a:xfrm>
            <a:off x="4603931" y="1565652"/>
            <a:ext cx="676525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>
            <a:lvl1pPr algn="l" defTabSz="914400">
              <a:defRPr sz="1600" b="1">
                <a:solidFill>
                  <a:srgbClr val="FFFFFF"/>
                </a:solidFill>
                <a:effectLst>
                  <a:outerShdw blurRad="12700" dist="127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User DB</a:t>
            </a:r>
          </a:p>
        </p:txBody>
      </p:sp>
      <p:sp>
        <p:nvSpPr>
          <p:cNvPr id="182" name="Shape 182"/>
          <p:cNvSpPr/>
          <p:nvPr/>
        </p:nvSpPr>
        <p:spPr>
          <a:xfrm>
            <a:off x="4904590" y="2061190"/>
            <a:ext cx="1" cy="290844"/>
          </a:xfrm>
          <a:prstGeom prst="line">
            <a:avLst/>
          </a:prstGeom>
          <a:ln w="19050">
            <a:solidFill>
              <a:srgbClr val="FF0000"/>
            </a:solidFill>
            <a:miter/>
            <a:tailEnd type="triangle"/>
          </a:ln>
        </p:spPr>
        <p:txBody>
          <a:bodyPr lIns="32146" rIns="32146"/>
          <a:lstStyle/>
          <a:p>
            <a:pPr defTabSz="642915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183" name="Shape 183"/>
          <p:cNvSpPr/>
          <p:nvPr/>
        </p:nvSpPr>
        <p:spPr>
          <a:xfrm>
            <a:off x="4736800" y="2288371"/>
            <a:ext cx="336413" cy="300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049"/>
                </a:moveTo>
                <a:lnTo>
                  <a:pt x="3054" y="0"/>
                </a:lnTo>
                <a:lnTo>
                  <a:pt x="10800" y="7331"/>
                </a:lnTo>
                <a:lnTo>
                  <a:pt x="18546" y="0"/>
                </a:lnTo>
                <a:lnTo>
                  <a:pt x="21600" y="4049"/>
                </a:lnTo>
                <a:lnTo>
                  <a:pt x="14466" y="10800"/>
                </a:lnTo>
                <a:lnTo>
                  <a:pt x="21600" y="17551"/>
                </a:lnTo>
                <a:lnTo>
                  <a:pt x="18546" y="21600"/>
                </a:lnTo>
                <a:lnTo>
                  <a:pt x="10800" y="14269"/>
                </a:lnTo>
                <a:lnTo>
                  <a:pt x="3054" y="21600"/>
                </a:lnTo>
                <a:lnTo>
                  <a:pt x="0" y="17551"/>
                </a:lnTo>
                <a:lnTo>
                  <a:pt x="7134" y="108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AD5B24"/>
            </a:solidFill>
            <a:miter/>
          </a:ln>
        </p:spPr>
        <p:txBody>
          <a:bodyPr lIns="32146" rIns="32146" anchor="ctr"/>
          <a:lstStyle/>
          <a:p>
            <a:pPr defTabSz="642915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184" name="Shape 184"/>
          <p:cNvSpPr/>
          <p:nvPr/>
        </p:nvSpPr>
        <p:spPr>
          <a:xfrm>
            <a:off x="3961261" y="2035173"/>
            <a:ext cx="1097845" cy="24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6" rIns="32146">
            <a:spAutoFit/>
          </a:bodyPr>
          <a:lstStyle/>
          <a:p>
            <a:pPr defTabSz="642915">
              <a:defRPr sz="1400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84"/>
              <a:t>User not </a:t>
            </a:r>
            <a:r>
              <a:rPr lang="en-US" sz="984"/>
              <a:t> </a:t>
            </a:r>
            <a:r>
              <a:rPr sz="984"/>
              <a:t>found</a:t>
            </a:r>
          </a:p>
        </p:txBody>
      </p:sp>
      <p:sp>
        <p:nvSpPr>
          <p:cNvPr id="185" name="Shape 185"/>
          <p:cNvSpPr/>
          <p:nvPr/>
        </p:nvSpPr>
        <p:spPr>
          <a:xfrm flipV="1">
            <a:off x="4904365" y="2531185"/>
            <a:ext cx="1" cy="303727"/>
          </a:xfrm>
          <a:prstGeom prst="line">
            <a:avLst/>
          </a:prstGeom>
          <a:ln w="19050">
            <a:solidFill>
              <a:srgbClr val="FF0000"/>
            </a:solidFill>
            <a:miter/>
            <a:tailEnd type="triangle"/>
          </a:ln>
        </p:spPr>
        <p:txBody>
          <a:bodyPr lIns="32146" rIns="32146"/>
          <a:lstStyle/>
          <a:p>
            <a:pPr defTabSz="642915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186" name="Shape 186"/>
          <p:cNvSpPr/>
          <p:nvPr/>
        </p:nvSpPr>
        <p:spPr>
          <a:xfrm>
            <a:off x="4177175" y="2553074"/>
            <a:ext cx="676133" cy="24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>
            <a:lvl1pPr defTabSz="914400">
              <a:defRPr sz="1400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984"/>
              <a:t>Input error</a:t>
            </a:r>
          </a:p>
        </p:txBody>
      </p:sp>
      <p:sp>
        <p:nvSpPr>
          <p:cNvPr id="187" name="Shape 187"/>
          <p:cNvSpPr/>
          <p:nvPr/>
        </p:nvSpPr>
        <p:spPr>
          <a:xfrm>
            <a:off x="1827740" y="6038391"/>
            <a:ext cx="1710686" cy="39137"/>
          </a:xfrm>
          <a:prstGeom prst="rect">
            <a:avLst/>
          </a:prstGeom>
          <a:solidFill>
            <a:srgbClr val="F4B183"/>
          </a:solidFill>
          <a:ln w="12700">
            <a:solidFill>
              <a:srgbClr val="C55A11"/>
            </a:solidFill>
            <a:miter/>
          </a:ln>
        </p:spPr>
        <p:txBody>
          <a:bodyPr lIns="32146" rIns="32146" anchor="ctr"/>
          <a:lstStyle/>
          <a:p>
            <a:pPr defTabSz="642915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188" name="Shape 188"/>
          <p:cNvSpPr/>
          <p:nvPr/>
        </p:nvSpPr>
        <p:spPr>
          <a:xfrm>
            <a:off x="3599093" y="6038391"/>
            <a:ext cx="3451808" cy="39137"/>
          </a:xfrm>
          <a:prstGeom prst="rect">
            <a:avLst/>
          </a:prstGeom>
          <a:solidFill>
            <a:srgbClr val="C5E0B4"/>
          </a:solidFill>
          <a:ln w="12700">
            <a:solidFill>
              <a:srgbClr val="548235"/>
            </a:solidFill>
            <a:miter/>
          </a:ln>
        </p:spPr>
        <p:txBody>
          <a:bodyPr lIns="32146" rIns="32146" anchor="ctr"/>
          <a:lstStyle/>
          <a:p>
            <a:pPr defTabSz="642915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189" name="Shape 189"/>
          <p:cNvSpPr/>
          <p:nvPr/>
        </p:nvSpPr>
        <p:spPr>
          <a:xfrm>
            <a:off x="2171458" y="6078754"/>
            <a:ext cx="1064359" cy="308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>
            <a:lvl1pPr algn="l" defTabSz="914400">
              <a:defRPr sz="2000" i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6" b="1"/>
              <a:t>WEB CLIENT</a:t>
            </a:r>
          </a:p>
        </p:txBody>
      </p:sp>
      <p:sp>
        <p:nvSpPr>
          <p:cNvPr id="190" name="Shape 190"/>
          <p:cNvSpPr/>
          <p:nvPr/>
        </p:nvSpPr>
        <p:spPr>
          <a:xfrm>
            <a:off x="4930973" y="6074671"/>
            <a:ext cx="1071461" cy="308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>
            <a:lvl1pPr algn="l" defTabSz="914400">
              <a:defRPr sz="2000" i="1">
                <a:solidFill>
                  <a:srgbClr val="54823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6" b="1"/>
              <a:t>WEB SERVER</a:t>
            </a:r>
          </a:p>
        </p:txBody>
      </p:sp>
      <p:sp>
        <p:nvSpPr>
          <p:cNvPr id="191" name="Shape 191"/>
          <p:cNvSpPr/>
          <p:nvPr/>
        </p:nvSpPr>
        <p:spPr>
          <a:xfrm>
            <a:off x="7165675" y="6043791"/>
            <a:ext cx="1441936" cy="40190"/>
          </a:xfrm>
          <a:prstGeom prst="rect">
            <a:avLst/>
          </a:prstGeom>
          <a:solidFill>
            <a:srgbClr val="DC9EE2"/>
          </a:solidFill>
          <a:ln w="12700">
            <a:solidFill>
              <a:srgbClr val="7030A0"/>
            </a:solidFill>
            <a:miter/>
          </a:ln>
        </p:spPr>
        <p:txBody>
          <a:bodyPr lIns="32146" rIns="32146" anchor="ctr"/>
          <a:lstStyle/>
          <a:p>
            <a:pPr defTabSz="642915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192" name="Shape 192"/>
          <p:cNvSpPr/>
          <p:nvPr/>
        </p:nvSpPr>
        <p:spPr>
          <a:xfrm>
            <a:off x="7350638" y="6083981"/>
            <a:ext cx="1399204" cy="308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>
            <a:lvl1pPr algn="l" defTabSz="914400">
              <a:defRPr sz="2000" i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6" b="1"/>
              <a:t>MASTER NODE</a:t>
            </a:r>
          </a:p>
        </p:txBody>
      </p:sp>
      <p:sp>
        <p:nvSpPr>
          <p:cNvPr id="193" name="Shape 193"/>
          <p:cNvSpPr/>
          <p:nvPr/>
        </p:nvSpPr>
        <p:spPr>
          <a:xfrm>
            <a:off x="8671070" y="6043794"/>
            <a:ext cx="1630573" cy="45593"/>
          </a:xfrm>
          <a:prstGeom prst="rect">
            <a:avLst/>
          </a:prstGeom>
          <a:solidFill>
            <a:srgbClr val="B4C7E7"/>
          </a:solidFill>
          <a:ln w="12700">
            <a:solidFill>
              <a:srgbClr val="4472C4"/>
            </a:solidFill>
            <a:miter/>
          </a:ln>
        </p:spPr>
        <p:txBody>
          <a:bodyPr lIns="32146" rIns="32146" anchor="ctr"/>
          <a:lstStyle/>
          <a:p>
            <a:pPr defTabSz="642915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194" name="Shape 194"/>
          <p:cNvSpPr/>
          <p:nvPr/>
        </p:nvSpPr>
        <p:spPr>
          <a:xfrm>
            <a:off x="8827612" y="6083981"/>
            <a:ext cx="1463225" cy="308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>
            <a:lvl1pPr algn="l" defTabSz="914400">
              <a:defRPr sz="2000" i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406" b="1"/>
              <a:t>WORKING NODE</a:t>
            </a:r>
          </a:p>
        </p:txBody>
      </p:sp>
      <p:grpSp>
        <p:nvGrpSpPr>
          <p:cNvPr id="199" name="Group 199"/>
          <p:cNvGrpSpPr/>
          <p:nvPr/>
        </p:nvGrpSpPr>
        <p:grpSpPr>
          <a:xfrm>
            <a:off x="8928973" y="2647599"/>
            <a:ext cx="1223214" cy="941160"/>
            <a:chOff x="0" y="0"/>
            <a:chExt cx="1739681" cy="1338537"/>
          </a:xfrm>
        </p:grpSpPr>
        <p:sp>
          <p:nvSpPr>
            <p:cNvPr id="195" name="Shape 195"/>
            <p:cNvSpPr/>
            <p:nvPr/>
          </p:nvSpPr>
          <p:spPr>
            <a:xfrm>
              <a:off x="358221" y="402811"/>
              <a:ext cx="1113877" cy="523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2146" tIns="32146" rIns="32146" bIns="32146" numCol="1" anchor="t">
              <a:spAutoFit/>
            </a:bodyPr>
            <a:lstStyle>
              <a:lvl1pPr algn="l" defTabSz="914400">
                <a:defRPr sz="1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984"/>
                <a:t>GPU-calculation</a:t>
              </a:r>
            </a:p>
          </p:txBody>
        </p:sp>
        <p:pic>
          <p:nvPicPr>
            <p:cNvPr id="196" name="image3.png" descr="Grid.png                                                       0008EDDEMacintosh HD                   7C26854C: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82313"/>
              <a:ext cx="1671247" cy="656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image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54634">
              <a:off x="911222" y="95070"/>
              <a:ext cx="828459" cy="64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image5.tif"/>
            <p:cNvPicPr>
              <a:picLocks noChangeAspect="1"/>
            </p:cNvPicPr>
            <p:nvPr/>
          </p:nvPicPr>
          <p:blipFill>
            <a:blip r:embed="rId6"/>
            <a:srcRect t="15016" b="10730"/>
            <a:stretch>
              <a:fillRect/>
            </a:stretch>
          </p:blipFill>
          <p:spPr>
            <a:xfrm>
              <a:off x="181298" y="0"/>
              <a:ext cx="690983" cy="567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0" name="Screen Shot 2016-09-14 at 10.13.2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755" y="1359079"/>
            <a:ext cx="1790124" cy="212865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3468249" y="1597580"/>
            <a:ext cx="934613" cy="212640"/>
          </a:xfrm>
          <a:prstGeom prst="rightArrow">
            <a:avLst>
              <a:gd name="adj1" fmla="val 41751"/>
              <a:gd name="adj2" fmla="val 99227"/>
            </a:avLst>
          </a:prstGeom>
          <a:solidFill>
            <a:srgbClr val="4C79C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02" name="Shape 202"/>
          <p:cNvSpPr/>
          <p:nvPr/>
        </p:nvSpPr>
        <p:spPr>
          <a:xfrm>
            <a:off x="3468249" y="2930265"/>
            <a:ext cx="934613" cy="212640"/>
          </a:xfrm>
          <a:prstGeom prst="rightArrow">
            <a:avLst>
              <a:gd name="adj1" fmla="val 41751"/>
              <a:gd name="adj2" fmla="val 99227"/>
            </a:avLst>
          </a:prstGeom>
          <a:solidFill>
            <a:srgbClr val="4C79C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03" name="Shape 203"/>
          <p:cNvSpPr/>
          <p:nvPr/>
        </p:nvSpPr>
        <p:spPr>
          <a:xfrm>
            <a:off x="4462496" y="2863798"/>
            <a:ext cx="892969" cy="343267"/>
          </a:xfrm>
          <a:prstGeom prst="roundRect">
            <a:avLst>
              <a:gd name="adj" fmla="val 21807"/>
            </a:avLst>
          </a:prstGeom>
          <a:gradFill>
            <a:gsLst>
              <a:gs pos="0">
                <a:srgbClr val="B1CAFF"/>
              </a:gs>
              <a:gs pos="100000">
                <a:srgbClr val="4C79C5"/>
              </a:gs>
            </a:gsLst>
            <a:lin ang="27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defTabSz="914400">
              <a:def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Validation</a:t>
            </a:r>
          </a:p>
        </p:txBody>
      </p:sp>
      <p:sp>
        <p:nvSpPr>
          <p:cNvPr id="204" name="Shape 204"/>
          <p:cNvSpPr/>
          <p:nvPr/>
        </p:nvSpPr>
        <p:spPr>
          <a:xfrm>
            <a:off x="7471880" y="1332093"/>
            <a:ext cx="829531" cy="985790"/>
          </a:xfrm>
          <a:prstGeom prst="roundRect">
            <a:avLst>
              <a:gd name="adj" fmla="val 12647"/>
            </a:avLst>
          </a:prstGeom>
          <a:gradFill>
            <a:gsLst>
              <a:gs pos="0">
                <a:srgbClr val="B1CAFF"/>
              </a:gs>
              <a:gs pos="100000">
                <a:srgbClr val="4C79C5"/>
              </a:gs>
            </a:gsLst>
            <a:lin ang="27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defTabSz="9144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 b="1"/>
              <a:t>Submission to local nodes</a:t>
            </a:r>
          </a:p>
        </p:txBody>
      </p:sp>
      <p:sp>
        <p:nvSpPr>
          <p:cNvPr id="205" name="Shape 205"/>
          <p:cNvSpPr/>
          <p:nvPr/>
        </p:nvSpPr>
        <p:spPr>
          <a:xfrm>
            <a:off x="7471880" y="2625288"/>
            <a:ext cx="829531" cy="985789"/>
          </a:xfrm>
          <a:prstGeom prst="roundRect">
            <a:avLst>
              <a:gd name="adj" fmla="val 12647"/>
            </a:avLst>
          </a:prstGeom>
          <a:gradFill>
            <a:gsLst>
              <a:gs pos="0">
                <a:srgbClr val="B1CAFF"/>
              </a:gs>
              <a:gs pos="100000">
                <a:srgbClr val="4C79C5"/>
              </a:gs>
            </a:gsLst>
            <a:lin ang="27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defTabSz="9144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 b="1"/>
              <a:t>Submission to grid node</a:t>
            </a:r>
          </a:p>
        </p:txBody>
      </p:sp>
      <p:grpSp>
        <p:nvGrpSpPr>
          <p:cNvPr id="209" name="Group 209"/>
          <p:cNvGrpSpPr/>
          <p:nvPr/>
        </p:nvGrpSpPr>
        <p:grpSpPr>
          <a:xfrm>
            <a:off x="9096854" y="1313575"/>
            <a:ext cx="924734" cy="1078841"/>
            <a:chOff x="0" y="0"/>
            <a:chExt cx="1315176" cy="1534351"/>
          </a:xfrm>
        </p:grpSpPr>
        <p:sp>
          <p:nvSpPr>
            <p:cNvPr id="206" name="Shape 206"/>
            <p:cNvSpPr/>
            <p:nvPr/>
          </p:nvSpPr>
          <p:spPr>
            <a:xfrm>
              <a:off x="135400" y="132340"/>
              <a:ext cx="1179777" cy="1402012"/>
            </a:xfrm>
            <a:prstGeom prst="roundRect">
              <a:avLst>
                <a:gd name="adj" fmla="val 12647"/>
              </a:avLst>
            </a:prstGeom>
            <a:gradFill flip="none" rotWithShape="1">
              <a:gsLst>
                <a:gs pos="0">
                  <a:srgbClr val="B1CAFF"/>
                </a:gs>
                <a:gs pos="100000">
                  <a:srgbClr val="4C79C5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642915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25"/>
            </a:p>
          </p:txBody>
        </p:sp>
        <p:sp>
          <p:nvSpPr>
            <p:cNvPr id="207" name="Shape 207"/>
            <p:cNvSpPr/>
            <p:nvPr/>
          </p:nvSpPr>
          <p:spPr>
            <a:xfrm>
              <a:off x="54966" y="67513"/>
              <a:ext cx="1179777" cy="1402012"/>
            </a:xfrm>
            <a:prstGeom prst="roundRect">
              <a:avLst>
                <a:gd name="adj" fmla="val 12647"/>
              </a:avLst>
            </a:prstGeom>
            <a:gradFill flip="none" rotWithShape="1">
              <a:gsLst>
                <a:gs pos="0">
                  <a:srgbClr val="B1CAFF"/>
                </a:gs>
                <a:gs pos="100000">
                  <a:srgbClr val="4C79C5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642915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25"/>
            </a:p>
          </p:txBody>
        </p:sp>
        <p:sp>
          <p:nvSpPr>
            <p:cNvPr id="208" name="Shape 208"/>
            <p:cNvSpPr/>
            <p:nvPr/>
          </p:nvSpPr>
          <p:spPr>
            <a:xfrm>
              <a:off x="0" y="0"/>
              <a:ext cx="1179776" cy="1402011"/>
            </a:xfrm>
            <a:prstGeom prst="roundRect">
              <a:avLst>
                <a:gd name="adj" fmla="val 12647"/>
              </a:avLst>
            </a:prstGeom>
            <a:gradFill flip="none" rotWithShape="1">
              <a:gsLst>
                <a:gs pos="0">
                  <a:srgbClr val="B1CAFF"/>
                </a:gs>
                <a:gs pos="100000">
                  <a:srgbClr val="4C79C5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defTabSz="914400">
                <a:defRPr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125" b="1"/>
                <a:t>CPU-calculation</a:t>
              </a:r>
            </a:p>
          </p:txBody>
        </p:sp>
      </p:grpSp>
      <p:sp>
        <p:nvSpPr>
          <p:cNvPr id="210" name="Shape 210"/>
          <p:cNvSpPr/>
          <p:nvPr/>
        </p:nvSpPr>
        <p:spPr>
          <a:xfrm>
            <a:off x="9071588" y="4493094"/>
            <a:ext cx="829530" cy="985790"/>
          </a:xfrm>
          <a:prstGeom prst="roundRect">
            <a:avLst>
              <a:gd name="adj" fmla="val 12647"/>
            </a:avLst>
          </a:prstGeom>
          <a:gradFill>
            <a:gsLst>
              <a:gs pos="0">
                <a:srgbClr val="B1CAFF"/>
              </a:gs>
              <a:gs pos="100000">
                <a:srgbClr val="4C79C5"/>
              </a:gs>
            </a:gsLst>
            <a:lin ang="27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 defTabSz="9144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 b="1"/>
              <a:t>Chimera image generation</a:t>
            </a:r>
          </a:p>
        </p:txBody>
      </p:sp>
      <p:sp>
        <p:nvSpPr>
          <p:cNvPr id="211" name="Shape 211"/>
          <p:cNvSpPr/>
          <p:nvPr/>
        </p:nvSpPr>
        <p:spPr>
          <a:xfrm>
            <a:off x="4847285" y="4493094"/>
            <a:ext cx="1238837" cy="985790"/>
          </a:xfrm>
          <a:prstGeom prst="roundRect">
            <a:avLst>
              <a:gd name="adj" fmla="val 10642"/>
            </a:avLst>
          </a:prstGeom>
          <a:gradFill>
            <a:gsLst>
              <a:gs pos="0">
                <a:srgbClr val="B1CAFF"/>
              </a:gs>
              <a:gs pos="100000">
                <a:srgbClr val="4C79C5"/>
              </a:gs>
            </a:gsLst>
            <a:lin ang="27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defTabSz="642915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25" b="1"/>
              <a:t>Post-processing</a:t>
            </a:r>
            <a:br>
              <a:rPr sz="1125" b="1"/>
            </a:br>
            <a:r>
              <a:rPr sz="1125" b="1"/>
              <a:t>+</a:t>
            </a:r>
            <a:br>
              <a:rPr sz="1125" b="1"/>
            </a:br>
            <a:r>
              <a:rPr sz="1125" b="1"/>
              <a:t>Results formatting</a:t>
            </a:r>
          </a:p>
        </p:txBody>
      </p:sp>
      <p:sp>
        <p:nvSpPr>
          <p:cNvPr id="212" name="Shape 212"/>
          <p:cNvSpPr/>
          <p:nvPr/>
        </p:nvSpPr>
        <p:spPr>
          <a:xfrm>
            <a:off x="7267227" y="4338316"/>
            <a:ext cx="1238837" cy="1168383"/>
          </a:xfrm>
          <a:prstGeom prst="roundRect">
            <a:avLst>
              <a:gd name="adj" fmla="val 8979"/>
            </a:avLst>
          </a:prstGeom>
          <a:gradFill>
            <a:gsLst>
              <a:gs pos="0">
                <a:srgbClr val="B1CAFF"/>
              </a:gs>
              <a:gs pos="100000">
                <a:srgbClr val="4C79C5"/>
              </a:gs>
            </a:gsLst>
            <a:lin ang="27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defTabSz="642915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25" b="1"/>
              <a:t>Output files packaging</a:t>
            </a:r>
          </a:p>
          <a:p>
            <a:pPr defTabSz="642915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25" b="1"/>
              <a:t>+</a:t>
            </a:r>
          </a:p>
          <a:p>
            <a:pPr defTabSz="642915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25" b="1"/>
              <a:t>submission of image generation</a:t>
            </a:r>
          </a:p>
        </p:txBody>
      </p:sp>
      <p:sp>
        <p:nvSpPr>
          <p:cNvPr id="213" name="Shape 213"/>
          <p:cNvSpPr/>
          <p:nvPr/>
        </p:nvSpPr>
        <p:spPr>
          <a:xfrm>
            <a:off x="8361046" y="1761582"/>
            <a:ext cx="676177" cy="182820"/>
          </a:xfrm>
          <a:prstGeom prst="leftRightArrow">
            <a:avLst>
              <a:gd name="adj1" fmla="val 40341"/>
              <a:gd name="adj2" fmla="val 114320"/>
            </a:avLst>
          </a:prstGeom>
          <a:solidFill>
            <a:srgbClr val="4C79C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14" name="Shape 214"/>
          <p:cNvSpPr/>
          <p:nvPr/>
        </p:nvSpPr>
        <p:spPr>
          <a:xfrm>
            <a:off x="8361046" y="3026769"/>
            <a:ext cx="676177" cy="182820"/>
          </a:xfrm>
          <a:prstGeom prst="leftRightArrow">
            <a:avLst>
              <a:gd name="adj1" fmla="val 40341"/>
              <a:gd name="adj2" fmla="val 114320"/>
            </a:avLst>
          </a:prstGeom>
          <a:solidFill>
            <a:srgbClr val="4C79C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15" name="Shape 215"/>
          <p:cNvSpPr/>
          <p:nvPr/>
        </p:nvSpPr>
        <p:spPr>
          <a:xfrm>
            <a:off x="8509223" y="4894581"/>
            <a:ext cx="559004" cy="182821"/>
          </a:xfrm>
          <a:prstGeom prst="leftRightArrow">
            <a:avLst>
              <a:gd name="adj1" fmla="val 40341"/>
              <a:gd name="adj2" fmla="val 114320"/>
            </a:avLst>
          </a:prstGeom>
          <a:solidFill>
            <a:srgbClr val="4C79C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16" name="Shape 216"/>
          <p:cNvSpPr/>
          <p:nvPr/>
        </p:nvSpPr>
        <p:spPr>
          <a:xfrm rot="5400000">
            <a:off x="7641480" y="3924079"/>
            <a:ext cx="490331" cy="212640"/>
          </a:xfrm>
          <a:prstGeom prst="rightArrow">
            <a:avLst>
              <a:gd name="adj1" fmla="val 41751"/>
              <a:gd name="adj2" fmla="val 99227"/>
            </a:avLst>
          </a:prstGeom>
          <a:solidFill>
            <a:srgbClr val="4C79C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17" name="Shape 217"/>
          <p:cNvSpPr/>
          <p:nvPr/>
        </p:nvSpPr>
        <p:spPr>
          <a:xfrm>
            <a:off x="6196219" y="4894581"/>
            <a:ext cx="960630" cy="182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744" y="15309"/>
                </a:moveTo>
                <a:lnTo>
                  <a:pt x="4744" y="21600"/>
                </a:lnTo>
                <a:lnTo>
                  <a:pt x="0" y="10800"/>
                </a:lnTo>
                <a:lnTo>
                  <a:pt x="4744" y="0"/>
                </a:lnTo>
                <a:lnTo>
                  <a:pt x="4744" y="6291"/>
                </a:lnTo>
                <a:lnTo>
                  <a:pt x="21600" y="6291"/>
                </a:lnTo>
                <a:lnTo>
                  <a:pt x="21600" y="15309"/>
                </a:lnTo>
                <a:close/>
              </a:path>
            </a:pathLst>
          </a:custGeom>
          <a:solidFill>
            <a:srgbClr val="4C79C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18" name="Shape 218"/>
          <p:cNvSpPr/>
          <p:nvPr/>
        </p:nvSpPr>
        <p:spPr>
          <a:xfrm>
            <a:off x="3476688" y="4894581"/>
            <a:ext cx="1260494" cy="182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16" y="15309"/>
                </a:moveTo>
                <a:lnTo>
                  <a:pt x="3616" y="21600"/>
                </a:lnTo>
                <a:lnTo>
                  <a:pt x="0" y="10800"/>
                </a:lnTo>
                <a:lnTo>
                  <a:pt x="3616" y="0"/>
                </a:lnTo>
                <a:lnTo>
                  <a:pt x="3616" y="6291"/>
                </a:lnTo>
                <a:lnTo>
                  <a:pt x="21600" y="6291"/>
                </a:lnTo>
                <a:lnTo>
                  <a:pt x="21600" y="15309"/>
                </a:lnTo>
                <a:close/>
              </a:path>
            </a:pathLst>
          </a:custGeom>
          <a:solidFill>
            <a:srgbClr val="4C79C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19" name="Shape 219"/>
          <p:cNvSpPr/>
          <p:nvPr/>
        </p:nvSpPr>
        <p:spPr>
          <a:xfrm rot="20508078">
            <a:off x="6991462" y="1904572"/>
            <a:ext cx="437471" cy="170127"/>
          </a:xfrm>
          <a:prstGeom prst="rightArrow">
            <a:avLst>
              <a:gd name="adj1" fmla="val 41751"/>
              <a:gd name="adj2" fmla="val 99227"/>
            </a:avLst>
          </a:prstGeom>
          <a:solidFill>
            <a:srgbClr val="4C79C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20" name="Shape 220"/>
          <p:cNvSpPr/>
          <p:nvPr/>
        </p:nvSpPr>
        <p:spPr>
          <a:xfrm rot="1092001">
            <a:off x="6984727" y="2786022"/>
            <a:ext cx="437472" cy="170127"/>
          </a:xfrm>
          <a:prstGeom prst="rightArrow">
            <a:avLst>
              <a:gd name="adj1" fmla="val 41751"/>
              <a:gd name="adj2" fmla="val 99227"/>
            </a:avLst>
          </a:prstGeom>
          <a:solidFill>
            <a:srgbClr val="4C79C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222" name="Shape 222"/>
          <p:cNvSpPr/>
          <p:nvPr/>
        </p:nvSpPr>
        <p:spPr>
          <a:xfrm>
            <a:off x="7070577" y="2304446"/>
            <a:ext cx="340678" cy="28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>
            <a:lvl1pPr algn="l" defTabSz="914400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66"/>
              <a:t>OR</a:t>
            </a:r>
          </a:p>
        </p:txBody>
      </p:sp>
      <p:sp>
        <p:nvSpPr>
          <p:cNvPr id="223" name="Shape 223"/>
          <p:cNvSpPr/>
          <p:nvPr/>
        </p:nvSpPr>
        <p:spPr>
          <a:xfrm>
            <a:off x="7403792" y="2432751"/>
            <a:ext cx="2887045" cy="13913"/>
          </a:xfrm>
          <a:prstGeom prst="line">
            <a:avLst/>
          </a:prstGeom>
          <a:ln w="12700">
            <a:solidFill>
              <a:srgbClr val="000000"/>
            </a:solidFill>
            <a:prstDash val="dash"/>
            <a:miter/>
          </a:ln>
        </p:spPr>
        <p:txBody>
          <a:bodyPr lIns="32146" rIns="32146"/>
          <a:lstStyle/>
          <a:p>
            <a:pPr defTabSz="642915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</p:spTree>
    <p:extLst>
      <p:ext uri="{BB962C8B-B14F-4D97-AF65-F5344CB8AC3E}">
        <p14:creationId xmlns:p14="http://schemas.microsoft.com/office/powerpoint/2010/main" val="5896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565" y="0"/>
            <a:ext cx="10274707" cy="6857131"/>
          </a:xfrm>
          <a:prstGeom prst="rect">
            <a:avLst/>
          </a:prstGeom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 rot="5400000">
            <a:off x="9259169" y="3196790"/>
            <a:ext cx="3888197" cy="463550"/>
          </a:xfr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4400" dirty="0" err="1">
                <a:ea typeface="ＭＳ Ｐゴシック" charset="0"/>
              </a:rPr>
              <a:t>www.wenmr.eu</a:t>
            </a:r>
            <a:endParaRPr lang="en-US" sz="44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5">
            <a:extLst>
              <a:ext uri="{FF2B5EF4-FFF2-40B4-BE49-F238E27FC236}">
                <a16:creationId xmlns:a16="http://schemas.microsoft.com/office/drawing/2014/main" id="{A12D2C6F-B015-E344-81DD-DD8239981F7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003" y="263621"/>
            <a:ext cx="7336418" cy="685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C76662-FF6C-B24A-A62B-78DF45259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83961" y="551392"/>
            <a:ext cx="6755270" cy="57552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03AD68-FA28-824D-947B-ECB9510D6320}"/>
              </a:ext>
            </a:extLst>
          </p:cNvPr>
          <p:cNvSpPr/>
          <p:nvPr/>
        </p:nvSpPr>
        <p:spPr>
          <a:xfrm>
            <a:off x="2689867" y="263621"/>
            <a:ext cx="4709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wenmr.science.uu.nl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user_map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68F309-BAF7-884E-9399-BA169B96303E}"/>
              </a:ext>
            </a:extLst>
          </p:cNvPr>
          <p:cNvSpPr txBox="1">
            <a:spLocks/>
          </p:cNvSpPr>
          <p:nvPr/>
        </p:nvSpPr>
        <p:spPr bwMode="auto">
          <a:xfrm>
            <a:off x="8923662" y="823239"/>
            <a:ext cx="3138383" cy="232758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baseline="0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GB" sz="3600" dirty="0"/>
              <a:t>Sustained growth of our  user base</a:t>
            </a:r>
          </a:p>
        </p:txBody>
      </p:sp>
    </p:spTree>
    <p:extLst>
      <p:ext uri="{BB962C8B-B14F-4D97-AF65-F5344CB8AC3E}">
        <p14:creationId xmlns:p14="http://schemas.microsoft.com/office/powerpoint/2010/main" val="77698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605" r="8925"/>
          <a:stretch/>
        </p:blipFill>
        <p:spPr>
          <a:xfrm>
            <a:off x="0" y="0"/>
            <a:ext cx="12192000" cy="6903720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2127443" y="2716850"/>
            <a:ext cx="8550389" cy="147002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  <a:t>&gt;10 years of serving the research community</a:t>
            </a:r>
            <a:br>
              <a:rPr lang="en-US" sz="44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</a:br>
            <a:br>
              <a:rPr lang="en-US" sz="44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</a:br>
            <a:br>
              <a:rPr lang="en-US" sz="44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</a:br>
            <a:r>
              <a:rPr lang="en-US" sz="44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  <a:t>Made possible via HTC resources provided by FP7 and H2020 </a:t>
            </a:r>
            <a:br>
              <a:rPr lang="en-US" sz="44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</a:br>
            <a:r>
              <a:rPr lang="en-US" sz="44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  <a:t>e-Infrastructure projects with the support of EGI over the years</a:t>
            </a:r>
          </a:p>
        </p:txBody>
      </p:sp>
    </p:spTree>
    <p:extLst>
      <p:ext uri="{BB962C8B-B14F-4D97-AF65-F5344CB8AC3E}">
        <p14:creationId xmlns:p14="http://schemas.microsoft.com/office/powerpoint/2010/main" val="37534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5C204A6-776C-5E4B-AE3E-20F681C7EA88}"/>
              </a:ext>
            </a:extLst>
          </p:cNvPr>
          <p:cNvGrpSpPr/>
          <p:nvPr/>
        </p:nvGrpSpPr>
        <p:grpSpPr>
          <a:xfrm>
            <a:off x="1577584" y="1045029"/>
            <a:ext cx="9334925" cy="5725794"/>
            <a:chOff x="53584" y="1045029"/>
            <a:chExt cx="9334925" cy="572579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52734CC-79D4-D94A-8D1D-0A5EC5B9C7A0}"/>
                </a:ext>
              </a:extLst>
            </p:cNvPr>
            <p:cNvSpPr/>
            <p:nvPr/>
          </p:nvSpPr>
          <p:spPr>
            <a:xfrm>
              <a:off x="53584" y="1045029"/>
              <a:ext cx="9334925" cy="5725794"/>
            </a:xfrm>
            <a:prstGeom prst="ellipse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1721319-A6DE-FF4C-A222-CE9074DE2EA2}"/>
                </a:ext>
              </a:extLst>
            </p:cNvPr>
            <p:cNvSpPr/>
            <p:nvPr/>
          </p:nvSpPr>
          <p:spPr>
            <a:xfrm>
              <a:off x="601133" y="1326757"/>
              <a:ext cx="8432800" cy="529166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357745A-9384-3D4F-A289-AC01FE62B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5438" y="5188537"/>
              <a:ext cx="2076901" cy="5658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766524-573B-D445-8CAE-4953BD395C3E}"/>
                </a:ext>
              </a:extLst>
            </p:cNvPr>
            <p:cNvSpPr txBox="1"/>
            <p:nvPr/>
          </p:nvSpPr>
          <p:spPr>
            <a:xfrm>
              <a:off x="2833815" y="5705541"/>
              <a:ext cx="3997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European Open Science Cloud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16487" y="3800991"/>
            <a:ext cx="4630514" cy="1732951"/>
            <a:chOff x="3992486" y="3800986"/>
            <a:chExt cx="4630514" cy="1732951"/>
          </a:xfrm>
        </p:grpSpPr>
        <p:grpSp>
          <p:nvGrpSpPr>
            <p:cNvPr id="24" name="Group 23"/>
            <p:cNvGrpSpPr/>
            <p:nvPr/>
          </p:nvGrpSpPr>
          <p:grpSpPr>
            <a:xfrm>
              <a:off x="3992486" y="3800986"/>
              <a:ext cx="4630514" cy="1732951"/>
              <a:chOff x="5143004" y="1476103"/>
              <a:chExt cx="4105499" cy="1555091"/>
            </a:xfrm>
          </p:grpSpPr>
          <p:sp>
            <p:nvSpPr>
              <p:cNvPr id="25" name="Right Arrow 24"/>
              <p:cNvSpPr/>
              <p:nvPr/>
            </p:nvSpPr>
            <p:spPr>
              <a:xfrm rot="872826">
                <a:off x="5143004" y="1739667"/>
                <a:ext cx="902134" cy="317914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061166" y="1476103"/>
                <a:ext cx="3187337" cy="155509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0923" y="3914866"/>
              <a:ext cx="2115822" cy="144553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D09E4-CFF6-B44A-8912-56AB39B38C51}"/>
              </a:ext>
            </a:extLst>
          </p:cNvPr>
          <p:cNvGrpSpPr/>
          <p:nvPr/>
        </p:nvGrpSpPr>
        <p:grpSpPr>
          <a:xfrm>
            <a:off x="5234306" y="1791516"/>
            <a:ext cx="3941778" cy="1732951"/>
            <a:chOff x="3710306" y="1791513"/>
            <a:chExt cx="3941778" cy="1732951"/>
          </a:xfrm>
        </p:grpSpPr>
        <p:sp>
          <p:nvSpPr>
            <p:cNvPr id="18" name="Right Arrow 17"/>
            <p:cNvSpPr/>
            <p:nvPr/>
          </p:nvSpPr>
          <p:spPr>
            <a:xfrm rot="19692960">
              <a:off x="3710306" y="3153253"/>
              <a:ext cx="618802" cy="35427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057148" y="1791513"/>
              <a:ext cx="3594936" cy="1732951"/>
              <a:chOff x="6061166" y="1476103"/>
              <a:chExt cx="3187337" cy="1555091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6061166" y="1476103"/>
                <a:ext cx="3187337" cy="155509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52770" y="1933784"/>
                <a:ext cx="839685" cy="666417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345715" y="1722031"/>
                <a:ext cx="1869230" cy="971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                             </a:t>
                </a:r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CC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charset="0"/>
                    <a:ea typeface="Calibri" charset="0"/>
                    <a:cs typeface="Calibri" charset="0"/>
                  </a:rPr>
                  <a:t>Under EGI-Engage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307" y="2138378"/>
              <a:ext cx="1364954" cy="518824"/>
            </a:xfrm>
            <a:prstGeom prst="rect">
              <a:avLst/>
            </a:prstGeom>
          </p:spPr>
        </p:pic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930400" y="233082"/>
            <a:ext cx="8133598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3600" b="1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defRPr>
            </a:lvl1pPr>
            <a:lvl2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200" dirty="0"/>
              <a:t>The </a:t>
            </a:r>
            <a:r>
              <a:rPr lang="en-US" sz="3200" dirty="0" err="1"/>
              <a:t>eInfrastructure</a:t>
            </a:r>
            <a:r>
              <a:rPr lang="en-US" sz="3200" dirty="0"/>
              <a:t> landscape over the years</a:t>
            </a:r>
            <a:endParaRPr lang="de-DE" sz="3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641867" y="2963079"/>
            <a:ext cx="2913017" cy="2046513"/>
            <a:chOff x="3043645" y="1967523"/>
            <a:chExt cx="2913017" cy="2046513"/>
          </a:xfrm>
        </p:grpSpPr>
        <p:sp>
          <p:nvSpPr>
            <p:cNvPr id="17" name="Oval 16"/>
            <p:cNvSpPr/>
            <p:nvPr/>
          </p:nvSpPr>
          <p:spPr>
            <a:xfrm>
              <a:off x="3043645" y="1967523"/>
              <a:ext cx="2913017" cy="204651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035" y="2262104"/>
              <a:ext cx="1972853" cy="50783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138253" y="3777944"/>
            <a:ext cx="2011680" cy="1058091"/>
            <a:chOff x="3540035" y="2782388"/>
            <a:chExt cx="2011680" cy="1058091"/>
          </a:xfrm>
        </p:grpSpPr>
        <p:sp>
          <p:nvSpPr>
            <p:cNvPr id="22" name="Oval 21"/>
            <p:cNvSpPr/>
            <p:nvPr/>
          </p:nvSpPr>
          <p:spPr>
            <a:xfrm>
              <a:off x="3540035" y="2782388"/>
              <a:ext cx="2011680" cy="1058091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012" y="3016906"/>
              <a:ext cx="1567725" cy="589053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C103E9A-66A9-FF4F-91E0-1CF4435FD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109" y="5390739"/>
            <a:ext cx="1119303" cy="769007"/>
          </a:xfrm>
          <a:prstGeom prst="rect">
            <a:avLst/>
          </a:prstGeom>
        </p:spPr>
      </p:pic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67551FCE-E460-3947-8148-7FBF9D84DD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2601" y="5047440"/>
            <a:ext cx="1697863" cy="6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4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605" r="8925"/>
          <a:stretch/>
        </p:blipFill>
        <p:spPr>
          <a:xfrm>
            <a:off x="0" y="0"/>
            <a:ext cx="12192000" cy="6903720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2127443" y="2716850"/>
            <a:ext cx="8144691" cy="1470025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glow rad="63500">
                    <a:schemeClr val="tx2">
                      <a:alpha val="40000"/>
                    </a:schemeClr>
                  </a:glow>
                </a:effectLst>
              </a:rPr>
              <a:t>Challenges and solutions</a:t>
            </a:r>
          </a:p>
        </p:txBody>
      </p:sp>
    </p:spTree>
    <p:extLst>
      <p:ext uri="{BB962C8B-B14F-4D97-AF65-F5344CB8AC3E}">
        <p14:creationId xmlns:p14="http://schemas.microsoft.com/office/powerpoint/2010/main" val="23616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9776"/>
            <a:ext cx="8229600" cy="1143000"/>
          </a:xfrm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dirty="0"/>
              <a:t>Challenges &amp; e-Solutions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072" y="1424455"/>
            <a:ext cx="8676968" cy="452596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endParaRPr lang="en-US" sz="3600" b="1" dirty="0">
              <a:solidFill>
                <a:srgbClr val="1F497D"/>
              </a:solidFill>
              <a:latin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600" b="1" dirty="0">
                <a:solidFill>
                  <a:srgbClr val="1F497D"/>
                </a:solidFill>
                <a:latin typeface="Calibri"/>
                <a:cs typeface="Calibri"/>
              </a:rPr>
              <a:t>Attract users!</a:t>
            </a:r>
          </a:p>
          <a:p>
            <a:pPr lvl="1">
              <a:lnSpc>
                <a:spcPct val="110000"/>
              </a:lnSpc>
              <a:spcBef>
                <a:spcPts val="400"/>
              </a:spcBef>
              <a:buFont typeface="Wingdings" charset="2"/>
              <a:buChar char="§"/>
            </a:pPr>
            <a:r>
              <a:rPr lang="en-US" sz="3200" b="1" dirty="0">
                <a:solidFill>
                  <a:srgbClr val="1F497D"/>
                </a:solidFill>
                <a:latin typeface="Calibri"/>
                <a:cs typeface="Calibri"/>
              </a:rPr>
              <a:t>Offer them top of the line </a:t>
            </a:r>
            <a:r>
              <a:rPr lang="en-US" sz="3200" b="1" dirty="0" err="1">
                <a:solidFill>
                  <a:srgbClr val="1F497D"/>
                </a:solidFill>
                <a:latin typeface="Calibri"/>
                <a:cs typeface="Calibri"/>
              </a:rPr>
              <a:t>eScience</a:t>
            </a:r>
            <a:r>
              <a:rPr lang="en-US" sz="3200" b="1" dirty="0">
                <a:solidFill>
                  <a:srgbClr val="1F497D"/>
                </a:solidFill>
                <a:latin typeface="Calibri"/>
                <a:cs typeface="Calibri"/>
              </a:rPr>
              <a:t> solutions for their research ... which means top of the line software</a:t>
            </a:r>
            <a:endParaRPr lang="en-US" sz="3200" dirty="0">
              <a:solidFill>
                <a:srgbClr val="1F497D"/>
              </a:solidFill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</a:pPr>
            <a:endParaRPr lang="en-US" sz="1200" b="1" dirty="0">
              <a:solidFill>
                <a:srgbClr val="1F497D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31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uppo 11"/>
          <p:cNvGrpSpPr>
            <a:grpSpLocks/>
          </p:cNvGrpSpPr>
          <p:nvPr/>
        </p:nvGrpSpPr>
        <p:grpSpPr bwMode="auto">
          <a:xfrm>
            <a:off x="2325691" y="982662"/>
            <a:ext cx="7216515" cy="5846919"/>
            <a:chOff x="251520" y="1628800"/>
            <a:chExt cx="5400080" cy="4489893"/>
          </a:xfrm>
        </p:grpSpPr>
        <p:pic>
          <p:nvPicPr>
            <p:cNvPr id="2765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628800"/>
              <a:ext cx="5400080" cy="358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653136"/>
              <a:ext cx="1702196" cy="12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770" y="4797152"/>
              <a:ext cx="1697496" cy="1321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1430630" y="111898"/>
            <a:ext cx="9006635" cy="927100"/>
          </a:xfrm>
          <a:prstGeom prst="rect">
            <a:avLst/>
          </a:prstGeom>
          <a:noFill/>
          <a:ln>
            <a:noFill/>
          </a:ln>
          <a:effectLst>
            <a:outerShdw blurRad="50800" dist="12700" dir="5400000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lang="en-US" sz="3600" b="1">
                <a:solidFill>
                  <a:srgbClr val="1F497D"/>
                </a:solidFill>
                <a:latin typeface="Calibri" charset="0"/>
                <a:ea typeface="ヒラギノ角ゴ Pro W3" charset="0"/>
                <a:cs typeface="Arial" charset="0"/>
              </a:defRPr>
            </a:lvl1pPr>
            <a:lvl2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eaLnBrk="0" hangingPunct="0"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dirty="0"/>
              <a:t>The WeNMR services portfolio over the years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2093913"/>
            <a:ext cx="208438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3101975"/>
            <a:ext cx="203993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96" y="4652625"/>
            <a:ext cx="1900796" cy="156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2-03-27 at 12.04.5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03" y="5009199"/>
            <a:ext cx="2007336" cy="158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13521</TotalTime>
  <Words>826</Words>
  <Application>Microsoft Macintosh PowerPoint</Application>
  <PresentationFormat>Widescreen</PresentationFormat>
  <Paragraphs>168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Gill Sans</vt:lpstr>
      <vt:lpstr>Helvetica</vt:lpstr>
      <vt:lpstr>Times New Roman</vt:lpstr>
      <vt:lpstr>Verdana</vt:lpstr>
      <vt:lpstr>Wingdings</vt:lpstr>
      <vt:lpstr>Office Theme</vt:lpstr>
      <vt:lpstr>WeNMR under EGI: a 10+ years happy symbiosis</vt:lpstr>
      <vt:lpstr>Domain: life sciences / structural biology </vt:lpstr>
      <vt:lpstr>www.wenmr.eu</vt:lpstr>
      <vt:lpstr>PowerPoint Presentation</vt:lpstr>
      <vt:lpstr>&gt;10 years of serving the research community   Made possible via HTC resources provided by FP7 and H2020  e-Infrastructure projects with the support of EGI over the years</vt:lpstr>
      <vt:lpstr>PowerPoint Presentation</vt:lpstr>
      <vt:lpstr>Challenges and solutions</vt:lpstr>
      <vt:lpstr>Challenges &amp; e-Solutions</vt:lpstr>
      <vt:lpstr>PowerPoint Presentation</vt:lpstr>
      <vt:lpstr>PowerPoint Presentation</vt:lpstr>
      <vt:lpstr>Challenges &amp; e-Solutions</vt:lpstr>
      <vt:lpstr>The WeNMR virtual research community</vt:lpstr>
      <vt:lpstr>Challenges &amp; e-Solutions</vt:lpstr>
      <vt:lpstr>Single Sign On</vt:lpstr>
      <vt:lpstr>User satisfaction</vt:lpstr>
      <vt:lpstr>Challenges &amp; e-Solutions</vt:lpstr>
      <vt:lpstr>Resources</vt:lpstr>
      <vt:lpstr>Resources usage</vt:lpstr>
      <vt:lpstr>Resources usage</vt:lpstr>
      <vt:lpstr>Challenges &amp; e-Solutions</vt:lpstr>
      <vt:lpstr>React fast! Supporting COVID-19 related research</vt:lpstr>
      <vt:lpstr>Meeting the demand</vt:lpstr>
      <vt:lpstr>HADDOCK: Meeting the increased demand</vt:lpstr>
      <vt:lpstr>COVID19 drug repurposing</vt:lpstr>
      <vt:lpstr>Using HTC EGI/EOSC resources</vt:lpstr>
      <vt:lpstr>Acknowledgments:  the CSB group@UU</vt:lpstr>
      <vt:lpstr>PowerPoint Presentation</vt:lpstr>
      <vt:lpstr>Haddock web portal </vt:lpstr>
      <vt:lpstr>Architecture behind the portals</vt:lpstr>
    </vt:vector>
  </TitlesOfParts>
  <Company>NMR Spectroscopy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 Schmitz</dc:creator>
  <cp:lastModifiedBy>Bonvin, A.M.J.J. (Alexandre)</cp:lastModifiedBy>
  <cp:revision>536</cp:revision>
  <cp:lastPrinted>2018-03-08T10:10:45Z</cp:lastPrinted>
  <dcterms:created xsi:type="dcterms:W3CDTF">2011-06-14T13:35:07Z</dcterms:created>
  <dcterms:modified xsi:type="dcterms:W3CDTF">2021-10-17T11:28:17Z</dcterms:modified>
</cp:coreProperties>
</file>