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Bebas Neue"/>
      <p:regular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SSn4C+Lic8XIHpeqSWlADfWgs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font" Target="fonts/Bebas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ed5537427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9ed5537427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36b3056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36b3056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ed553742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9ed553742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92a8c5d1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f92a8c5d1c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6a00a4a01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ga6a00a4a01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ed5537427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9ed5537427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92a8c5d1c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f92a8c5d1c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36b305601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f36b305601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8b716c6f1c_0_503"/>
          <p:cNvPicPr preferRelativeResize="0"/>
          <p:nvPr/>
        </p:nvPicPr>
        <p:blipFill rotWithShape="1">
          <a:blip r:embed="rId2">
            <a:alphaModFix/>
          </a:blip>
          <a:srcRect b="0" l="0" r="6524" t="0"/>
          <a:stretch/>
        </p:blipFill>
        <p:spPr>
          <a:xfrm>
            <a:off x="0" y="2692000"/>
            <a:ext cx="9144000" cy="24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g8b716c6f1c_0_503"/>
          <p:cNvSpPr txBox="1"/>
          <p:nvPr>
            <p:ph type="ctrTitle"/>
          </p:nvPr>
        </p:nvSpPr>
        <p:spPr>
          <a:xfrm>
            <a:off x="2850875" y="1453325"/>
            <a:ext cx="6254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Open Sans"/>
              <a:buChar char="●"/>
              <a:defRPr b="0" i="0" sz="28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8b716c6f1c_0_503"/>
          <p:cNvSpPr txBox="1"/>
          <p:nvPr>
            <p:ph idx="1" type="subTitle"/>
          </p:nvPr>
        </p:nvSpPr>
        <p:spPr>
          <a:xfrm>
            <a:off x="4445300" y="3566150"/>
            <a:ext cx="46602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" name="Google Shape;22;g8b716c6f1c_0_503"/>
          <p:cNvPicPr preferRelativeResize="0"/>
          <p:nvPr/>
        </p:nvPicPr>
        <p:blipFill rotWithShape="1">
          <a:blip r:embed="rId3">
            <a:alphaModFix/>
          </a:blip>
          <a:srcRect b="0" l="0" r="0" t="45881"/>
          <a:stretch/>
        </p:blipFill>
        <p:spPr>
          <a:xfrm>
            <a:off x="1239400" y="2692000"/>
            <a:ext cx="1611475" cy="7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9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9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9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8b716c6f1c_1_8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8b716c6f1c_1_87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8b716c6f1c_1_87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g8b716c6f1c_1_87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5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5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5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7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7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8b716c6f1c_0_563"/>
          <p:cNvSpPr txBox="1"/>
          <p:nvPr>
            <p:ph type="title"/>
          </p:nvPr>
        </p:nvSpPr>
        <p:spPr>
          <a:xfrm>
            <a:off x="1282300" y="0"/>
            <a:ext cx="7404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g8b716c6f1c_0_563"/>
          <p:cNvSpPr txBox="1"/>
          <p:nvPr>
            <p:ph idx="1" type="body"/>
          </p:nvPr>
        </p:nvSpPr>
        <p:spPr>
          <a:xfrm>
            <a:off x="457200" y="1200150"/>
            <a:ext cx="8229600" cy="30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" name="Google Shape;48;g8b716c6f1c_0_563"/>
          <p:cNvSpPr txBox="1"/>
          <p:nvPr>
            <p:ph idx="12" type="sldNum"/>
          </p:nvPr>
        </p:nvSpPr>
        <p:spPr>
          <a:xfrm>
            <a:off x="8452300" y="4766200"/>
            <a:ext cx="2706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8b716c6f1c_0_72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51" name="Google Shape;51;g8b716c6f1c_0_720"/>
          <p:cNvSpPr txBox="1"/>
          <p:nvPr>
            <p:ph idx="12" type="sldNum"/>
          </p:nvPr>
        </p:nvSpPr>
        <p:spPr>
          <a:xfrm>
            <a:off x="8427050" y="4819124"/>
            <a:ext cx="34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6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6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6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slideLayout" Target="../slideLayouts/slideLayout5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0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0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2;p20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0"/>
          <p:cNvSpPr txBox="1"/>
          <p:nvPr/>
        </p:nvSpPr>
        <p:spPr>
          <a:xfrm>
            <a:off x="7425809" y="4923184"/>
            <a:ext cx="745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b="1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0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8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8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tcb-datatransfer-wg@mailman.egi.eu" TargetMode="External"/><Relationship Id="rId4" Type="http://schemas.openxmlformats.org/officeDocument/2006/relationships/hyperlink" Target="https://confluence.egi.eu/display/EGIBG/Working+Group%3A+Data+Transfer" TargetMode="External"/><Relationship Id="rId5" Type="http://schemas.openxmlformats.org/officeDocument/2006/relationships/hyperlink" Target="https://confluence.egi.eu/display/EGIBG/Working+Group%3A+Data+Transfer" TargetMode="External"/><Relationship Id="rId6" Type="http://schemas.openxmlformats.org/officeDocument/2006/relationships/hyperlink" Target="https://indico.egi.eu/category/315/" TargetMode="External"/><Relationship Id="rId7" Type="http://schemas.openxmlformats.org/officeDocument/2006/relationships/hyperlink" Target="https://documents.egi.eu/public/ShowDocument?docid=3659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nfluence.egi.eu/display/EGIBG/Pilot%3A+EGI+DataHub+%28Onedata%29+and+PaNOSC" TargetMode="External"/><Relationship Id="rId4" Type="http://schemas.openxmlformats.org/officeDocument/2006/relationships/hyperlink" Target="https://confluence.egi.eu/display/EGIBG/Pilot%3A+HTTP+TPC+and+HIFI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tcb-datatransfer-wg@mailman.egi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idx="1" type="subTitle"/>
          </p:nvPr>
        </p:nvSpPr>
        <p:spPr>
          <a:xfrm>
            <a:off x="228354" y="2010907"/>
            <a:ext cx="45438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GB" sz="2400"/>
              <a:t>EGI Data Transfer WG session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GB"/>
              <a:t>Intro </a:t>
            </a:r>
            <a:endParaRPr/>
          </a:p>
        </p:txBody>
      </p:sp>
      <p:sp>
        <p:nvSpPr>
          <p:cNvPr id="76" name="Google Shape;76;p1"/>
          <p:cNvSpPr txBox="1"/>
          <p:nvPr>
            <p:ph idx="3" type="body"/>
          </p:nvPr>
        </p:nvSpPr>
        <p:spPr>
          <a:xfrm>
            <a:off x="354624" y="3353550"/>
            <a:ext cx="21123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Andrea Manzi </a:t>
            </a:r>
            <a:r>
              <a:rPr lang="en-GB" sz="1900"/>
              <a:t>(</a:t>
            </a:r>
            <a:r>
              <a:rPr i="1" lang="en-GB" sz="1900"/>
              <a:t>EGI Foundation</a:t>
            </a:r>
            <a:r>
              <a:rPr lang="en-GB" sz="1900"/>
              <a:t>)</a:t>
            </a:r>
            <a:endParaRPr sz="1900"/>
          </a:p>
        </p:txBody>
      </p:sp>
      <p:pic>
        <p:nvPicPr>
          <p:cNvPr id="77" name="Google Shape;7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929" y="430200"/>
            <a:ext cx="215265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ed5537427_0_24"/>
          <p:cNvSpPr txBox="1"/>
          <p:nvPr>
            <p:ph idx="1" type="body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2" name="Google Shape;132;g9ed5537427_0_24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Today’s Agenda</a:t>
            </a:r>
            <a:endParaRPr/>
          </a:p>
        </p:txBody>
      </p:sp>
      <p:sp>
        <p:nvSpPr>
          <p:cNvPr id="133" name="Google Shape;133;g9ed5537427_0_24"/>
          <p:cNvSpPr txBox="1"/>
          <p:nvPr>
            <p:ph idx="1" type="body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500"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4" name="Google Shape;134;g9ed5537427_0_24"/>
          <p:cNvSpPr txBox="1"/>
          <p:nvPr/>
        </p:nvSpPr>
        <p:spPr>
          <a:xfrm>
            <a:off x="8677125" y="729000"/>
            <a:ext cx="58320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9ed553742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950" y="1297875"/>
            <a:ext cx="6722999" cy="307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f36b30560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3400" y="-99400"/>
            <a:ext cx="9497424" cy="53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f36b305601_0_0"/>
          <p:cNvSpPr txBox="1"/>
          <p:nvPr/>
        </p:nvSpPr>
        <p:spPr>
          <a:xfrm>
            <a:off x="1006325" y="1601525"/>
            <a:ext cx="7441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make sure your microphone and video are deactivated unless the (co)host gives permission.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the “raise hand” function to ask to speak, you find the option in the “participants” list.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do not see all the Zoom buttons at the bottom of the Zoom window, move your mouse on that window and buttons will appear.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 your impressions and experiences on Twitter using #EGI2021 and mention @EGI_eInfra.</a:t>
            </a:r>
            <a:endParaRPr sz="27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4" name="Google Shape;84;gf36b305601_0_0"/>
          <p:cNvSpPr txBox="1"/>
          <p:nvPr/>
        </p:nvSpPr>
        <p:spPr>
          <a:xfrm>
            <a:off x="2473025" y="803625"/>
            <a:ext cx="4508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General Housekeeping rules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>
            <p:ph idx="1" type="body"/>
          </p:nvPr>
        </p:nvSpPr>
        <p:spPr>
          <a:xfrm>
            <a:off x="194854" y="814522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rPr lang="en-GB" sz="1900"/>
              <a:t>The Working Group (WG) is part of the </a:t>
            </a:r>
            <a:r>
              <a:rPr b="1" lang="en-GB" sz="1900"/>
              <a:t>EGI</a:t>
            </a:r>
            <a:r>
              <a:rPr lang="en-GB" sz="1900"/>
              <a:t> </a:t>
            </a:r>
            <a:r>
              <a:rPr b="1" lang="en-GB" sz="1900"/>
              <a:t>T</a:t>
            </a:r>
            <a:r>
              <a:rPr b="1" lang="en-GB" sz="1900"/>
              <a:t>echnology Coordination Board (TCB)</a:t>
            </a:r>
            <a:r>
              <a:rPr lang="en-GB" sz="1900"/>
              <a:t> which provides the forum for EGI to coordinate the requirements, assessment, delivery and verification of software technology as it moves into the production infrastructure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rPr lang="en-GB" sz="1900"/>
              <a:t>Mandate:  </a:t>
            </a:r>
            <a:r>
              <a:rPr i="1" lang="en-GB" sz="1900"/>
              <a:t>Drive the technical evolution of the EGI Federation in the area of Data Transfer. </a:t>
            </a:r>
            <a:endParaRPr i="1" sz="19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rPr lang="en-GB" sz="1900"/>
              <a:t>To support this goal, the following activities are planned: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9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Deal with user communities to gather </a:t>
            </a:r>
            <a:r>
              <a:rPr b="1" lang="en-GB" sz="1700"/>
              <a:t>requirements</a:t>
            </a:r>
            <a:r>
              <a:rPr lang="en-GB" sz="1700"/>
              <a:t> and recurrent use cases;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Perform a </a:t>
            </a:r>
            <a:r>
              <a:rPr b="1" lang="en-GB" sz="1700"/>
              <a:t>technology scouting</a:t>
            </a:r>
            <a:r>
              <a:rPr lang="en-GB" sz="1700"/>
              <a:t> to identify available technical solutions in the area of data transfer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Identify </a:t>
            </a:r>
            <a:r>
              <a:rPr b="1" lang="en-GB" sz="1700"/>
              <a:t>gaps</a:t>
            </a:r>
            <a:r>
              <a:rPr lang="en-GB" sz="1700"/>
              <a:t> of the current solutions with a focus on those from the technology providers participating in the WG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Discuss and plan </a:t>
            </a:r>
            <a:r>
              <a:rPr b="1" lang="en-GB" sz="1700"/>
              <a:t>enhancements</a:t>
            </a:r>
            <a:r>
              <a:rPr lang="en-GB" sz="1700"/>
              <a:t> for technical providers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300"/>
          </a:p>
          <a:p>
            <a:pPr indent="-57150" lvl="1" marL="5143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The EGI Data Transfer WG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ed5537427_0_0"/>
          <p:cNvSpPr txBox="1"/>
          <p:nvPr>
            <p:ph idx="1" type="body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 sz="2400"/>
              <a:t>EGI is engaging different types of stakeholders: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b="1" lang="en-GB" sz="2200"/>
              <a:t>User communities</a:t>
            </a:r>
            <a:r>
              <a:rPr lang="en-GB" sz="2200"/>
              <a:t>: which will have a forum to present their requirements and use cases; to test and validate transfer services</a:t>
            </a:r>
            <a:endParaRPr sz="2200"/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b="1" lang="en-GB" sz="2200"/>
              <a:t>Technology providers</a:t>
            </a:r>
            <a:r>
              <a:rPr lang="en-GB" sz="2200"/>
              <a:t>: which can benefit of direct contacts with large communities to drive the evolution of their services</a:t>
            </a:r>
            <a:endParaRPr sz="22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-GB" sz="2200"/>
              <a:t>EGI infrastructure providers</a:t>
            </a:r>
            <a:r>
              <a:rPr lang="en-GB" sz="2200"/>
              <a:t>: which are hosting or planning to host the services/technologies part of the WG</a:t>
            </a:r>
            <a:endParaRPr sz="2300"/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 sz="2400"/>
              <a:t> </a:t>
            </a:r>
            <a:endParaRPr sz="2400"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6" name="Google Shape;96;g9ed5537427_0_0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Participants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92a8c5d1c_0_7"/>
          <p:cNvSpPr txBox="1"/>
          <p:nvPr>
            <p:ph idx="1" type="body"/>
          </p:nvPr>
        </p:nvSpPr>
        <p:spPr>
          <a:xfrm>
            <a:off x="176645" y="988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Started in Sept 2020, already presented at the last EGI conference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Communication Channels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2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>
                <a:solidFill>
                  <a:srgbClr val="000000"/>
                </a:solidFill>
              </a:rPr>
              <a:t>Mailing list : </a:t>
            </a:r>
            <a:r>
              <a:rPr lang="en-GB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tcb-datatransfer-wg@mailman.egi.eu</a:t>
            </a:r>
            <a:endParaRPr>
              <a:solidFill>
                <a:srgbClr val="000000"/>
              </a:solidFill>
            </a:endParaRPr>
          </a:p>
          <a:p>
            <a:pPr indent="-3556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>
                <a:solidFill>
                  <a:srgbClr val="000000"/>
                </a:solidFill>
              </a:rPr>
              <a:t>Confluence page:</a:t>
            </a:r>
            <a:endParaRPr>
              <a:solidFill>
                <a:srgbClr val="000000"/>
              </a:solidFill>
            </a:endParaRPr>
          </a:p>
          <a:p>
            <a:pPr indent="-355600" lvl="2" marL="1371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https://confluence.egi.eu/display/EGIBG/Working+Group%3A+Data+Transf</a:t>
            </a:r>
            <a:r>
              <a:rPr lang="en-GB" u="sng">
                <a:solidFill>
                  <a:schemeClr val="hlink"/>
                </a:solidFill>
                <a:hlinkClick r:id="rId5"/>
              </a:rPr>
              <a:t>er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>
                <a:solidFill>
                  <a:srgbClr val="000000"/>
                </a:solidFill>
              </a:rPr>
              <a:t>Meetings &amp; Minutes :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https://indico.egi.eu/category/315/</a:t>
            </a:r>
            <a:endParaRPr>
              <a:solidFill>
                <a:srgbClr val="000000"/>
              </a:solidFill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ToR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 u="sng">
                <a:solidFill>
                  <a:schemeClr val="hlink"/>
                </a:solidFill>
                <a:hlinkClick r:id="rId7"/>
              </a:rPr>
              <a:t>https://documents.egi.eu/public/ShowDocument?docid=3659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2" name="Google Shape;102;gf92a8c5d1c_0_7"/>
          <p:cNvSpPr txBox="1"/>
          <p:nvPr>
            <p:ph type="title"/>
          </p:nvPr>
        </p:nvSpPr>
        <p:spPr>
          <a:xfrm>
            <a:off x="2579075" y="169150"/>
            <a:ext cx="55143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Working Group details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6a00a4a01_0_80"/>
          <p:cNvSpPr txBox="1"/>
          <p:nvPr>
            <p:ph type="title"/>
          </p:nvPr>
        </p:nvSpPr>
        <p:spPr>
          <a:xfrm>
            <a:off x="2579075" y="169150"/>
            <a:ext cx="55143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Confluence Page</a:t>
            </a:r>
            <a:endParaRPr/>
          </a:p>
        </p:txBody>
      </p:sp>
      <p:pic>
        <p:nvPicPr>
          <p:cNvPr id="108" name="Google Shape;108;ga6a00a4a01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4850"/>
            <a:ext cx="8839199" cy="314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ed5537427_0_19"/>
          <p:cNvSpPr txBox="1"/>
          <p:nvPr>
            <p:ph idx="1" type="body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Technology providers:</a:t>
            </a:r>
            <a:endParaRPr sz="2500"/>
          </a:p>
          <a:p>
            <a:pPr indent="-36195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Services already included in the  EGI portfolio, e.g. </a:t>
            </a:r>
            <a:r>
              <a:rPr i="1" lang="en-GB" sz="2100"/>
              <a:t>FTS</a:t>
            </a:r>
            <a:r>
              <a:rPr lang="en-GB" sz="2100"/>
              <a:t>, </a:t>
            </a:r>
            <a:r>
              <a:rPr i="1" lang="en-GB" sz="2100"/>
              <a:t>Onedata</a:t>
            </a:r>
            <a:endParaRPr i="1" sz="2100"/>
          </a:p>
          <a:p>
            <a:pPr indent="-36195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New services available </a:t>
            </a:r>
            <a:r>
              <a:rPr lang="en-GB" sz="2100"/>
              <a:t>via </a:t>
            </a:r>
            <a:r>
              <a:rPr lang="en-GB" sz="2100"/>
              <a:t>EGI-ACE project</a:t>
            </a:r>
            <a:r>
              <a:rPr lang="en-GB" sz="2100"/>
              <a:t>, e.g. </a:t>
            </a:r>
            <a:r>
              <a:rPr i="1" lang="en-GB" sz="2100"/>
              <a:t>Rucio</a:t>
            </a:r>
            <a:r>
              <a:rPr lang="en-GB" sz="2100"/>
              <a:t> </a:t>
            </a:r>
            <a:endParaRPr sz="2100"/>
          </a:p>
          <a:p>
            <a:pPr indent="-36195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EGI possible collaborations, e.g. </a:t>
            </a:r>
            <a:r>
              <a:rPr i="1" lang="en-GB" sz="2100"/>
              <a:t>Globus</a:t>
            </a:r>
            <a:endParaRPr i="1" sz="2100"/>
          </a:p>
          <a:p>
            <a:pPr indent="0" lvl="0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2100"/>
          </a:p>
          <a:p>
            <a:pPr indent="-38735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Communities with data transfer use cases</a:t>
            </a:r>
            <a:endParaRPr sz="2500"/>
          </a:p>
          <a:p>
            <a:pPr indent="-36195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▪"/>
            </a:pPr>
            <a:r>
              <a:rPr i="1" lang="en-GB" sz="2100"/>
              <a:t>WLCG, PaNOSC, EMBL-EBI, HIFIS, INFN</a:t>
            </a:r>
            <a:endParaRPr i="1" sz="2100"/>
          </a:p>
          <a:p>
            <a:pPr indent="0" lvl="0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2100"/>
          </a:p>
          <a:p>
            <a:pPr indent="-38735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Infrastructure providers</a:t>
            </a:r>
            <a:endParaRPr sz="2500"/>
          </a:p>
          <a:p>
            <a:pPr indent="-36195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▪"/>
            </a:pPr>
            <a:r>
              <a:rPr i="1" lang="en-GB" sz="2100"/>
              <a:t>CERN, STFC, AARNET</a:t>
            </a:r>
            <a:endParaRPr i="1" sz="21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4" name="Google Shape;114;g9ed5537427_0_19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Current participants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92a8c5d1c_0_20"/>
          <p:cNvSpPr txBox="1"/>
          <p:nvPr>
            <p:ph idx="1" type="body"/>
          </p:nvPr>
        </p:nvSpPr>
        <p:spPr>
          <a:xfrm>
            <a:off x="194850" y="771576"/>
            <a:ext cx="8776500" cy="3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PaNOSC Globus and </a:t>
            </a:r>
            <a:r>
              <a:rPr b="1" lang="en-GB" sz="1900" u="sng">
                <a:solidFill>
                  <a:schemeClr val="hlink"/>
                </a:solidFill>
                <a:hlinkClick r:id="rId3"/>
              </a:rPr>
              <a:t>Onedata evaluation</a:t>
            </a:r>
            <a:r>
              <a:rPr lang="en-GB" sz="1900"/>
              <a:t> (for different use cases)</a:t>
            </a:r>
            <a:endParaRPr sz="1900"/>
          </a:p>
          <a:p>
            <a:pPr indent="-3492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ESRF and Onedata team  </a:t>
            </a:r>
            <a:endParaRPr sz="1900"/>
          </a:p>
          <a:p>
            <a:pPr indent="-349250" lvl="2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o"/>
            </a:pPr>
            <a:r>
              <a:rPr lang="en-GB" sz="1900"/>
              <a:t>Enhancements implemented by the Onedata team to </a:t>
            </a:r>
            <a:r>
              <a:rPr lang="en-GB" sz="1900"/>
              <a:t>accommodate</a:t>
            </a:r>
            <a:r>
              <a:rPr lang="en-GB" sz="1900"/>
              <a:t> the PaNOSC use case</a:t>
            </a:r>
            <a:endParaRPr sz="1900"/>
          </a:p>
          <a:p>
            <a:pPr indent="-3492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Globus installation at ESRF</a:t>
            </a:r>
            <a:endParaRPr sz="1900"/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 u="sng">
                <a:solidFill>
                  <a:schemeClr val="hlink"/>
                </a:solidFill>
                <a:hlinkClick r:id="rId4"/>
              </a:rPr>
              <a:t>HIFIS transfer service</a:t>
            </a:r>
            <a:r>
              <a:rPr lang="en-GB" sz="1900"/>
              <a:t> </a:t>
            </a:r>
            <a:endParaRPr sz="1900"/>
          </a:p>
          <a:p>
            <a:pPr indent="-3492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FTS dev team + EGI staff for the service setup and HIFIS + DESY for the component developments</a:t>
            </a:r>
            <a:endParaRPr sz="1900"/>
          </a:p>
          <a:p>
            <a:pPr indent="-3492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Possible pilot with Rucio in the future</a:t>
            </a:r>
            <a:endParaRPr sz="19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20" name="Google Shape;120;gf92a8c5d1c_0_20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WG Pilots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36b305601_0_53"/>
          <p:cNvSpPr txBox="1"/>
          <p:nvPr>
            <p:ph idx="1" type="body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900"/>
              <a:t>Leverage the work from the WLCG DOMA WGs and WLCG Auhtz WG</a:t>
            </a:r>
            <a:endParaRPr sz="19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lang="en-GB" sz="1900"/>
              <a:t>Replacing gridftp transfers with HTTP TPC</a:t>
            </a:r>
            <a:endParaRPr sz="19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lang="en-GB" sz="1900"/>
              <a:t>Replacing X509 with JWT tokens with OAuth/OpenID connect flows in all the chain ((Rucio-&gt;)FTS-&gt; Storages)</a:t>
            </a:r>
            <a:endParaRPr sz="1900"/>
          </a:p>
          <a:p>
            <a:pPr indent="-3492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Piloting with existing communities in </a:t>
            </a:r>
            <a:r>
              <a:rPr lang="en-GB" sz="1900"/>
              <a:t>collaboration</a:t>
            </a:r>
            <a:r>
              <a:rPr lang="en-GB" sz="1900"/>
              <a:t> with EGI Operations </a:t>
            </a:r>
            <a:endParaRPr sz="2500"/>
          </a:p>
          <a:p>
            <a:pPr indent="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We are welcoming any new user communities that would like to join a and start new pilots  </a:t>
            </a:r>
            <a:endParaRPr sz="2200"/>
          </a:p>
          <a:p>
            <a:pPr indent="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Please contact me or the mailing list  </a:t>
            </a:r>
            <a:endParaRPr sz="22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tcb-datatransfer-wg@mailman.egi.eu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6" name="Google Shape;126;gf36b305601_0_53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activities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2020-05-20T14:11:09Z</dcterms:created>
  <dc:creator>Andrea Manzi</dc:creator>
</cp:coreProperties>
</file>