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6"/>
  </p:notesMasterIdLst>
  <p:handoutMasterIdLst>
    <p:handoutMasterId r:id="rId27"/>
  </p:handoutMasterIdLst>
  <p:sldIdLst>
    <p:sldId id="256" r:id="rId5"/>
    <p:sldId id="271" r:id="rId6"/>
    <p:sldId id="278" r:id="rId7"/>
    <p:sldId id="260" r:id="rId8"/>
    <p:sldId id="281" r:id="rId9"/>
    <p:sldId id="267" r:id="rId10"/>
    <p:sldId id="284" r:id="rId11"/>
    <p:sldId id="283" r:id="rId12"/>
    <p:sldId id="285" r:id="rId13"/>
    <p:sldId id="287" r:id="rId14"/>
    <p:sldId id="288" r:id="rId15"/>
    <p:sldId id="264" r:id="rId16"/>
    <p:sldId id="282" r:id="rId17"/>
    <p:sldId id="259" r:id="rId18"/>
    <p:sldId id="269" r:id="rId19"/>
    <p:sldId id="280" r:id="rId20"/>
    <p:sldId id="263" r:id="rId21"/>
    <p:sldId id="266" r:id="rId22"/>
    <p:sldId id="261" r:id="rId23"/>
    <p:sldId id="268" r:id="rId24"/>
    <p:sldId id="270"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DD3"/>
    <a:srgbClr val="2A4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40" autoAdjust="0"/>
    <p:restoredTop sz="94660"/>
  </p:normalViewPr>
  <p:slideViewPr>
    <p:cSldViewPr snapToGrid="0">
      <p:cViewPr varScale="1">
        <p:scale>
          <a:sx n="127" d="100"/>
          <a:sy n="127" d="100"/>
        </p:scale>
        <p:origin x="208"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7BA655-12AB-423D-A978-31BF0BB947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E68C6F1D-3223-4C37-B71A-D7F2B37435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DC304-3AF0-4245-8AE2-523F02E68DF8}" type="datetimeFigureOut">
              <a:rPr lang="de-DE" smtClean="0"/>
              <a:t>25.10.21</a:t>
            </a:fld>
            <a:endParaRPr lang="de-DE"/>
          </a:p>
        </p:txBody>
      </p:sp>
      <p:sp>
        <p:nvSpPr>
          <p:cNvPr id="4" name="Footer Placeholder 3">
            <a:extLst>
              <a:ext uri="{FF2B5EF4-FFF2-40B4-BE49-F238E27FC236}">
                <a16:creationId xmlns:a16="http://schemas.microsoft.com/office/drawing/2014/main" id="{FB3EC162-C414-42A3-B3E9-76F691B8EF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20F12D10-25A6-48DD-9610-498A0C0240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145B13-425F-4183-AC3E-963B0A4B4BFB}" type="slidenum">
              <a:rPr lang="de-DE" smtClean="0"/>
              <a:t>‹#›</a:t>
            </a:fld>
            <a:endParaRPr lang="de-DE"/>
          </a:p>
        </p:txBody>
      </p:sp>
    </p:spTree>
    <p:extLst>
      <p:ext uri="{BB962C8B-B14F-4D97-AF65-F5344CB8AC3E}">
        <p14:creationId xmlns:p14="http://schemas.microsoft.com/office/powerpoint/2010/main" val="1861373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7FA25-22DC-4F90-9846-3FC719FAE9F4}" type="datetimeFigureOut">
              <a:rPr lang="de-DE" smtClean="0"/>
              <a:t>25.10.21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352D1-B7CC-4739-AAF3-5F924855EBBC}" type="slidenum">
              <a:rPr lang="de-DE" smtClean="0"/>
              <a:t>‹#›</a:t>
            </a:fld>
            <a:endParaRPr lang="de-DE"/>
          </a:p>
        </p:txBody>
      </p:sp>
    </p:spTree>
    <p:extLst>
      <p:ext uri="{BB962C8B-B14F-4D97-AF65-F5344CB8AC3E}">
        <p14:creationId xmlns:p14="http://schemas.microsoft.com/office/powerpoint/2010/main" val="2887145029"/>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12A7-45C8-49C9-925D-6C74A111EA40}"/>
              </a:ext>
            </a:extLst>
          </p:cNvPr>
          <p:cNvSpPr>
            <a:spLocks noGrp="1"/>
          </p:cNvSpPr>
          <p:nvPr>
            <p:ph type="ctrTitle" hasCustomPrompt="1"/>
          </p:nvPr>
        </p:nvSpPr>
        <p:spPr>
          <a:xfrm>
            <a:off x="1269387" y="2599607"/>
            <a:ext cx="9120943" cy="1052367"/>
          </a:xfrm>
        </p:spPr>
        <p:txBody>
          <a:bodyPr anchor="ctr">
            <a:noAutofit/>
          </a:bodyPr>
          <a:lstStyle>
            <a:lvl1pPr algn="l">
              <a:defRPr lang="de-DE" sz="3600" b="0" kern="1200" dirty="0">
                <a:solidFill>
                  <a:srgbClr val="2A4999"/>
                </a:solidFill>
                <a:latin typeface="Arial" panose="020B0604020202020204" pitchFamily="34" charset="0"/>
                <a:ea typeface="+mj-ea"/>
                <a:cs typeface="Arial" panose="020B0604020202020204" pitchFamily="34" charset="0"/>
              </a:defRPr>
            </a:lvl1pPr>
          </a:lstStyle>
          <a:p>
            <a:r>
              <a:rPr lang="en-US" dirty="0"/>
              <a:t>Click to edit </a:t>
            </a:r>
            <a:br>
              <a:rPr lang="en-US" dirty="0"/>
            </a:br>
            <a:r>
              <a:rPr lang="en-US" dirty="0"/>
              <a:t>Master title style</a:t>
            </a:r>
            <a:endParaRPr lang="de-DE" dirty="0"/>
          </a:p>
        </p:txBody>
      </p:sp>
      <p:sp>
        <p:nvSpPr>
          <p:cNvPr id="3" name="Subtitle 2">
            <a:extLst>
              <a:ext uri="{FF2B5EF4-FFF2-40B4-BE49-F238E27FC236}">
                <a16:creationId xmlns:a16="http://schemas.microsoft.com/office/drawing/2014/main" id="{DD719EAB-478A-413D-8486-705411CC8B73}"/>
              </a:ext>
            </a:extLst>
          </p:cNvPr>
          <p:cNvSpPr>
            <a:spLocks noGrp="1"/>
          </p:cNvSpPr>
          <p:nvPr>
            <p:ph type="subTitle" idx="1"/>
          </p:nvPr>
        </p:nvSpPr>
        <p:spPr>
          <a:xfrm>
            <a:off x="1269294" y="3793193"/>
            <a:ext cx="9121036" cy="491355"/>
          </a:xfrm>
        </p:spPr>
        <p:txBody>
          <a:bodyPr anchor="ctr">
            <a:normAutofit/>
          </a:bodyPr>
          <a:lstStyle>
            <a:lvl1pPr marL="0" indent="0" algn="l">
              <a:buNone/>
              <a:defRPr lang="de-DE" sz="2000" kern="1200" dirty="0">
                <a:solidFill>
                  <a:schemeClr val="bg2">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e-DE" dirty="0"/>
          </a:p>
        </p:txBody>
      </p:sp>
      <p:grpSp>
        <p:nvGrpSpPr>
          <p:cNvPr id="36" name="Group 35">
            <a:extLst>
              <a:ext uri="{FF2B5EF4-FFF2-40B4-BE49-F238E27FC236}">
                <a16:creationId xmlns:a16="http://schemas.microsoft.com/office/drawing/2014/main" id="{FC20D7EC-BC04-43FA-983B-B36BA8114C58}"/>
              </a:ext>
            </a:extLst>
          </p:cNvPr>
          <p:cNvGrpSpPr/>
          <p:nvPr userDrawn="1"/>
        </p:nvGrpSpPr>
        <p:grpSpPr>
          <a:xfrm>
            <a:off x="1292352" y="6185750"/>
            <a:ext cx="5438142" cy="542188"/>
            <a:chOff x="426256" y="6058874"/>
            <a:chExt cx="5438142" cy="542188"/>
          </a:xfrm>
        </p:grpSpPr>
        <p:sp>
          <p:nvSpPr>
            <p:cNvPr id="7" name="TextBox 6">
              <a:extLst>
                <a:ext uri="{FF2B5EF4-FFF2-40B4-BE49-F238E27FC236}">
                  <a16:creationId xmlns:a16="http://schemas.microsoft.com/office/drawing/2014/main" id="{03E24B13-CC80-460F-BF19-E56CDEAA8D5B}"/>
                </a:ext>
              </a:extLst>
            </p:cNvPr>
            <p:cNvSpPr txBox="1"/>
            <p:nvPr userDrawn="1"/>
          </p:nvSpPr>
          <p:spPr>
            <a:xfrm>
              <a:off x="1336966" y="6114524"/>
              <a:ext cx="4527432" cy="400110"/>
            </a:xfrm>
            <a:prstGeom prst="rect">
              <a:avLst/>
            </a:prstGeom>
            <a:noFill/>
          </p:spPr>
          <p:txBody>
            <a:bodyPr wrap="square" rtlCol="0">
              <a:spAutoFit/>
            </a:bodyPr>
            <a:lstStyle/>
            <a:p>
              <a:pPr algn="just"/>
              <a:r>
                <a:rPr lang="en-US" sz="1000" b="0" i="0" u="none" strike="noStrike" baseline="0" dirty="0">
                  <a:solidFill>
                    <a:schemeClr val="bg2">
                      <a:lumMod val="50000"/>
                    </a:schemeClr>
                  </a:solidFill>
                  <a:latin typeface="Arial" panose="020B0604020202020204" pitchFamily="34" charset="0"/>
                  <a:cs typeface="Arial" panose="020B0604020202020204" pitchFamily="34" charset="0"/>
                </a:rPr>
                <a:t>This project has received funding from the European Union’s Horizon 2020 research and innovation</a:t>
              </a:r>
              <a:r>
                <a:rPr lang="en-DE" sz="1000" b="0" i="0" u="none" strike="noStrike" baseline="0" dirty="0">
                  <a:solidFill>
                    <a:schemeClr val="bg2">
                      <a:lumMod val="50000"/>
                    </a:schemeClr>
                  </a:solidFill>
                  <a:latin typeface="Arial" panose="020B0604020202020204" pitchFamily="34" charset="0"/>
                  <a:cs typeface="Arial" panose="020B0604020202020204" pitchFamily="34" charset="0"/>
                </a:rPr>
                <a:t> </a:t>
              </a:r>
              <a:r>
                <a:rPr lang="en-US" sz="1000" b="0" i="0" u="none" strike="noStrike" baseline="0" dirty="0" err="1">
                  <a:solidFill>
                    <a:schemeClr val="bg2">
                      <a:lumMod val="50000"/>
                    </a:schemeClr>
                  </a:solidFill>
                  <a:latin typeface="Arial" panose="020B0604020202020204" pitchFamily="34" charset="0"/>
                  <a:cs typeface="Arial" panose="020B0604020202020204" pitchFamily="34" charset="0"/>
                </a:rPr>
                <a:t>programme</a:t>
              </a:r>
              <a:r>
                <a:rPr lang="en-US" sz="1000" b="0" i="0" u="none" strike="noStrike" baseline="0" dirty="0">
                  <a:solidFill>
                    <a:schemeClr val="bg2">
                      <a:lumMod val="50000"/>
                    </a:schemeClr>
                  </a:solidFill>
                  <a:latin typeface="Arial" panose="020B0604020202020204" pitchFamily="34" charset="0"/>
                  <a:cs typeface="Arial" panose="020B0604020202020204" pitchFamily="34" charset="0"/>
                </a:rPr>
                <a:t> under grant agreement No 101017529</a:t>
              </a:r>
              <a:r>
                <a:rPr lang="en-DE" sz="1000" b="0" i="0" u="none" strike="noStrike" baseline="0" dirty="0">
                  <a:solidFill>
                    <a:schemeClr val="bg2">
                      <a:lumMod val="50000"/>
                    </a:schemeClr>
                  </a:solidFill>
                  <a:latin typeface="Arial" panose="020B0604020202020204" pitchFamily="34" charset="0"/>
                  <a:cs typeface="Arial" panose="020B0604020202020204" pitchFamily="34" charset="0"/>
                </a:rPr>
                <a:t>.</a:t>
              </a:r>
              <a:endParaRPr lang="de-DE" sz="1000" dirty="0">
                <a:solidFill>
                  <a:schemeClr val="bg2">
                    <a:lumMod val="50000"/>
                  </a:schemeClr>
                </a:solidFill>
                <a:latin typeface="Arial" panose="020B0604020202020204" pitchFamily="34" charset="0"/>
                <a:cs typeface="Arial" panose="020B0604020202020204" pitchFamily="34" charset="0"/>
              </a:endParaRPr>
            </a:p>
          </p:txBody>
        </p:sp>
        <p:pic>
          <p:nvPicPr>
            <p:cNvPr id="8" name="Picture 7" descr="A picture containing logo&#10;&#10;Description automatically generated">
              <a:extLst>
                <a:ext uri="{FF2B5EF4-FFF2-40B4-BE49-F238E27FC236}">
                  <a16:creationId xmlns:a16="http://schemas.microsoft.com/office/drawing/2014/main" id="{6EF787EE-CDD8-4677-A117-E86528218B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256" y="6058874"/>
              <a:ext cx="782412" cy="542188"/>
            </a:xfrm>
            <a:prstGeom prst="rect">
              <a:avLst/>
            </a:prstGeom>
          </p:spPr>
        </p:pic>
      </p:grpSp>
      <p:sp>
        <p:nvSpPr>
          <p:cNvPr id="45" name="Text Placeholder 44">
            <a:extLst>
              <a:ext uri="{FF2B5EF4-FFF2-40B4-BE49-F238E27FC236}">
                <a16:creationId xmlns:a16="http://schemas.microsoft.com/office/drawing/2014/main" id="{BCACCC0F-234E-4776-B430-979E73E03ADC}"/>
              </a:ext>
            </a:extLst>
          </p:cNvPr>
          <p:cNvSpPr>
            <a:spLocks noGrp="1"/>
          </p:cNvSpPr>
          <p:nvPr>
            <p:ph type="body" sz="quarter" idx="10"/>
          </p:nvPr>
        </p:nvSpPr>
        <p:spPr>
          <a:xfrm>
            <a:off x="1269294" y="4384825"/>
            <a:ext cx="9120943" cy="435500"/>
          </a:xfrm>
        </p:spPr>
        <p:txBody>
          <a:bodyPr anchor="ctr">
            <a:normAutofit/>
          </a:bodyPr>
          <a:lstStyle>
            <a:lvl1pPr algn="l">
              <a:buNone/>
              <a:defRPr sz="1600">
                <a:solidFill>
                  <a:schemeClr val="bg2">
                    <a:lumMod val="50000"/>
                  </a:schemeClr>
                </a:solidFill>
              </a:defRPr>
            </a:lvl1pPr>
          </a:lstStyle>
          <a:p>
            <a:pPr lvl="0"/>
            <a:r>
              <a:rPr lang="en-US" dirty="0"/>
              <a:t>Click to edit Master text styles</a:t>
            </a:r>
          </a:p>
        </p:txBody>
      </p:sp>
      <p:grpSp>
        <p:nvGrpSpPr>
          <p:cNvPr id="46" name="Group 45">
            <a:extLst>
              <a:ext uri="{FF2B5EF4-FFF2-40B4-BE49-F238E27FC236}">
                <a16:creationId xmlns:a16="http://schemas.microsoft.com/office/drawing/2014/main" id="{D91F4363-9452-4BED-95E7-26C6EC573064}"/>
              </a:ext>
            </a:extLst>
          </p:cNvPr>
          <p:cNvGrpSpPr/>
          <p:nvPr userDrawn="1"/>
        </p:nvGrpSpPr>
        <p:grpSpPr>
          <a:xfrm>
            <a:off x="1336967" y="186252"/>
            <a:ext cx="9076422" cy="287998"/>
            <a:chOff x="297958" y="209111"/>
            <a:chExt cx="11596083" cy="367948"/>
          </a:xfrm>
        </p:grpSpPr>
        <p:grpSp>
          <p:nvGrpSpPr>
            <p:cNvPr id="35" name="Group 34">
              <a:extLst>
                <a:ext uri="{FF2B5EF4-FFF2-40B4-BE49-F238E27FC236}">
                  <a16:creationId xmlns:a16="http://schemas.microsoft.com/office/drawing/2014/main" id="{86AC5CFF-2655-48A7-8FB5-F113359E95F6}"/>
                </a:ext>
              </a:extLst>
            </p:cNvPr>
            <p:cNvGrpSpPr/>
            <p:nvPr userDrawn="1"/>
          </p:nvGrpSpPr>
          <p:grpSpPr>
            <a:xfrm>
              <a:off x="1404486" y="209111"/>
              <a:ext cx="10489555" cy="367948"/>
              <a:chOff x="1339852" y="128577"/>
              <a:chExt cx="10489555" cy="367948"/>
            </a:xfrm>
          </p:grpSpPr>
          <p:pic>
            <p:nvPicPr>
              <p:cNvPr id="18" name="Picture 17" descr="A picture containing logo&#10;&#10;Description automatically generated">
                <a:extLst>
                  <a:ext uri="{FF2B5EF4-FFF2-40B4-BE49-F238E27FC236}">
                    <a16:creationId xmlns:a16="http://schemas.microsoft.com/office/drawing/2014/main" id="{2CC70D6D-AAB8-4EC2-BFFD-D6E3F00355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28103" y="136525"/>
                <a:ext cx="1313333" cy="360000"/>
              </a:xfrm>
              <a:prstGeom prst="rect">
                <a:avLst/>
              </a:prstGeom>
            </p:spPr>
          </p:pic>
          <p:pic>
            <p:nvPicPr>
              <p:cNvPr id="20" name="Picture 19" descr="A picture containing text, clipart, tableware, dishware&#10;&#10;Description automatically generated">
                <a:extLst>
                  <a:ext uri="{FF2B5EF4-FFF2-40B4-BE49-F238E27FC236}">
                    <a16:creationId xmlns:a16="http://schemas.microsoft.com/office/drawing/2014/main" id="{8E204BAC-30E6-4FF8-AE33-63691F70FB3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15" t="1547" r="5576" b="1351"/>
              <a:stretch/>
            </p:blipFill>
            <p:spPr>
              <a:xfrm>
                <a:off x="2094497" y="136525"/>
                <a:ext cx="1002571" cy="360000"/>
              </a:xfrm>
              <a:prstGeom prst="rect">
                <a:avLst/>
              </a:prstGeom>
            </p:spPr>
          </p:pic>
          <p:pic>
            <p:nvPicPr>
              <p:cNvPr id="22" name="Picture 21" descr="Icon&#10;&#10;Description automatically generated">
                <a:extLst>
                  <a:ext uri="{FF2B5EF4-FFF2-40B4-BE49-F238E27FC236}">
                    <a16:creationId xmlns:a16="http://schemas.microsoft.com/office/drawing/2014/main" id="{F3FF34AD-7F9A-4246-89ED-6E476B9A4CC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6475" b="16480"/>
              <a:stretch/>
            </p:blipFill>
            <p:spPr>
              <a:xfrm>
                <a:off x="1339852" y="128577"/>
                <a:ext cx="467255" cy="360000"/>
              </a:xfrm>
              <a:prstGeom prst="rect">
                <a:avLst/>
              </a:prstGeom>
            </p:spPr>
          </p:pic>
          <p:pic>
            <p:nvPicPr>
              <p:cNvPr id="26" name="Picture 25" descr="Logo&#10;&#10;Description automatically generated">
                <a:extLst>
                  <a:ext uri="{FF2B5EF4-FFF2-40B4-BE49-F238E27FC236}">
                    <a16:creationId xmlns:a16="http://schemas.microsoft.com/office/drawing/2014/main" id="{3098AEA4-694B-411E-A49B-3B8C70DD48A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13066" y="136525"/>
                <a:ext cx="830769" cy="360000"/>
              </a:xfrm>
              <a:prstGeom prst="rect">
                <a:avLst/>
              </a:prstGeom>
            </p:spPr>
          </p:pic>
          <p:pic>
            <p:nvPicPr>
              <p:cNvPr id="28" name="Picture 27" descr="Icon&#10;&#10;Description automatically generated">
                <a:extLst>
                  <a:ext uri="{FF2B5EF4-FFF2-40B4-BE49-F238E27FC236}">
                    <a16:creationId xmlns:a16="http://schemas.microsoft.com/office/drawing/2014/main" id="{5DF2B67D-B98A-4878-BA53-9B24D2658BB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2900" t="13450" r="15642" b="13496"/>
              <a:stretch/>
            </p:blipFill>
            <p:spPr>
              <a:xfrm>
                <a:off x="10525704" y="128577"/>
                <a:ext cx="665150" cy="360000"/>
              </a:xfrm>
              <a:prstGeom prst="rect">
                <a:avLst/>
              </a:prstGeom>
            </p:spPr>
          </p:pic>
          <p:pic>
            <p:nvPicPr>
              <p:cNvPr id="30" name="Picture 29" descr="A picture containing logo&#10;&#10;Description automatically generated">
                <a:extLst>
                  <a:ext uri="{FF2B5EF4-FFF2-40B4-BE49-F238E27FC236}">
                    <a16:creationId xmlns:a16="http://schemas.microsoft.com/office/drawing/2014/main" id="{ED29811C-4906-450F-B7D0-EC2CC62F4D9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555" t="6838" r="15303" b="5472"/>
              <a:stretch/>
            </p:blipFill>
            <p:spPr>
              <a:xfrm>
                <a:off x="5440702" y="136525"/>
                <a:ext cx="672104" cy="360000"/>
              </a:xfrm>
              <a:prstGeom prst="rect">
                <a:avLst/>
              </a:prstGeom>
            </p:spPr>
          </p:pic>
          <p:pic>
            <p:nvPicPr>
              <p:cNvPr id="32" name="Picture 31" descr="A picture containing text, clock, sign, clipart&#10;&#10;Description automatically generated">
                <a:extLst>
                  <a:ext uri="{FF2B5EF4-FFF2-40B4-BE49-F238E27FC236}">
                    <a16:creationId xmlns:a16="http://schemas.microsoft.com/office/drawing/2014/main" id="{6875E67B-E0C0-4BF9-88A2-E8F5EC7569F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475122" y="136525"/>
                <a:ext cx="354285" cy="360000"/>
              </a:xfrm>
              <a:prstGeom prst="rect">
                <a:avLst/>
              </a:prstGeom>
            </p:spPr>
          </p:pic>
          <p:pic>
            <p:nvPicPr>
              <p:cNvPr id="34" name="Picture 33">
                <a:extLst>
                  <a:ext uri="{FF2B5EF4-FFF2-40B4-BE49-F238E27FC236}">
                    <a16:creationId xmlns:a16="http://schemas.microsoft.com/office/drawing/2014/main" id="{08FE0BA1-6C7B-469A-BA99-CADBBFF804F9}"/>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4529" t="22207" r="13504" b="16858"/>
              <a:stretch/>
            </p:blipFill>
            <p:spPr>
              <a:xfrm>
                <a:off x="6400196" y="128577"/>
                <a:ext cx="1125480" cy="360000"/>
              </a:xfrm>
              <a:prstGeom prst="rect">
                <a:avLst/>
              </a:prstGeom>
            </p:spPr>
          </p:pic>
          <p:pic>
            <p:nvPicPr>
              <p:cNvPr id="1040" name="Picture 16">
                <a:extLst>
                  <a:ext uri="{FF2B5EF4-FFF2-40B4-BE49-F238E27FC236}">
                    <a16:creationId xmlns:a16="http://schemas.microsoft.com/office/drawing/2014/main" id="{7D89E14A-F77C-4B0C-B1D8-F41644943535}"/>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11986" t="6836" r="13529" b="603"/>
              <a:stretch/>
            </p:blipFill>
            <p:spPr bwMode="auto">
              <a:xfrm>
                <a:off x="4631848" y="128577"/>
                <a:ext cx="521464"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4BA2442B-885E-479B-AABE-3770048136B4}"/>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384458" y="136525"/>
                <a:ext cx="960000" cy="36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59" name="Picture 58">
              <a:extLst>
                <a:ext uri="{FF2B5EF4-FFF2-40B4-BE49-F238E27FC236}">
                  <a16:creationId xmlns:a16="http://schemas.microsoft.com/office/drawing/2014/main" id="{6DD4E82E-FE6B-47C2-80D4-A2C7EE54EEC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7958" y="209111"/>
              <a:ext cx="816745" cy="360000"/>
            </a:xfrm>
            <a:prstGeom prst="rect">
              <a:avLst/>
            </a:prstGeom>
          </p:spPr>
        </p:pic>
      </p:grpSp>
      <p:sp>
        <p:nvSpPr>
          <p:cNvPr id="58" name="Title 1">
            <a:extLst>
              <a:ext uri="{FF2B5EF4-FFF2-40B4-BE49-F238E27FC236}">
                <a16:creationId xmlns:a16="http://schemas.microsoft.com/office/drawing/2014/main" id="{9E848EDF-9183-4B79-96E1-13D8E378B646}"/>
              </a:ext>
            </a:extLst>
          </p:cNvPr>
          <p:cNvSpPr txBox="1">
            <a:spLocks/>
          </p:cNvSpPr>
          <p:nvPr userDrawn="1"/>
        </p:nvSpPr>
        <p:spPr>
          <a:xfrm>
            <a:off x="6964596" y="1430734"/>
            <a:ext cx="3626830" cy="53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600" kern="1200" dirty="0">
                <a:solidFill>
                  <a:srgbClr val="2A4999"/>
                </a:solidFill>
                <a:latin typeface="Arial" panose="020B0604020202020204" pitchFamily="34" charset="0"/>
                <a:ea typeface="+mj-ea"/>
                <a:cs typeface="Arial" panose="020B0604020202020204" pitchFamily="34" charset="0"/>
              </a:rPr>
              <a:t>Copernicus - eoSC AnaLytics Engine</a:t>
            </a:r>
            <a:r>
              <a:rPr lang="en-DE" sz="1600" kern="1200" dirty="0">
                <a:solidFill>
                  <a:srgbClr val="2A4999"/>
                </a:solidFill>
                <a:latin typeface="Arial" panose="020B0604020202020204" pitchFamily="34" charset="0"/>
                <a:ea typeface="+mj-ea"/>
                <a:cs typeface="Arial" panose="020B0604020202020204" pitchFamily="34" charset="0"/>
              </a:rPr>
              <a:t> </a:t>
            </a:r>
            <a:endParaRPr lang="de-DE" sz="1600" kern="1200" dirty="0">
              <a:solidFill>
                <a:srgbClr val="2A4999"/>
              </a:solidFill>
              <a:latin typeface="Arial" panose="020B0604020202020204" pitchFamily="34" charset="0"/>
              <a:ea typeface="+mj-ea"/>
              <a:cs typeface="Arial" panose="020B0604020202020204" pitchFamily="34" charset="0"/>
            </a:endParaRPr>
          </a:p>
        </p:txBody>
      </p:sp>
      <p:pic>
        <p:nvPicPr>
          <p:cNvPr id="24" name="Afbeelding 23">
            <a:extLst>
              <a:ext uri="{FF2B5EF4-FFF2-40B4-BE49-F238E27FC236}">
                <a16:creationId xmlns:a16="http://schemas.microsoft.com/office/drawing/2014/main" id="{D61BC8DA-A697-4815-8FDA-4A0BCDAD9B9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92352" y="1347280"/>
            <a:ext cx="2121639" cy="700453"/>
          </a:xfrm>
          <a:prstGeom prst="rect">
            <a:avLst/>
          </a:prstGeom>
        </p:spPr>
      </p:pic>
    </p:spTree>
    <p:extLst>
      <p:ext uri="{BB962C8B-B14F-4D97-AF65-F5344CB8AC3E}">
        <p14:creationId xmlns:p14="http://schemas.microsoft.com/office/powerpoint/2010/main" val="31004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C745-A51B-4631-9C5F-93AA961DDF9E}"/>
              </a:ext>
            </a:extLst>
          </p:cNvPr>
          <p:cNvSpPr>
            <a:spLocks noGrp="1"/>
          </p:cNvSpPr>
          <p:nvPr>
            <p:ph type="title"/>
          </p:nvPr>
        </p:nvSpPr>
        <p:spPr>
          <a:xfrm>
            <a:off x="838201" y="365126"/>
            <a:ext cx="9105900" cy="661417"/>
          </a:xfrm>
        </p:spPr>
        <p:txBody>
          <a:bodyPr>
            <a:normAutofit/>
          </a:bodyPr>
          <a:lstStyle>
            <a:lvl1pPr>
              <a:defRPr sz="3600" b="0">
                <a:solidFill>
                  <a:srgbClr val="2A4999"/>
                </a:solidFill>
                <a:latin typeface="Arial" panose="020B0604020202020204" pitchFamily="34" charset="0"/>
                <a:cs typeface="Arial" panose="020B0604020202020204" pitchFamily="34" charset="0"/>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6C731CD8-FB81-4E47-A516-254747970DA0}"/>
              </a:ext>
            </a:extLst>
          </p:cNvPr>
          <p:cNvSpPr>
            <a:spLocks noGrp="1"/>
          </p:cNvSpPr>
          <p:nvPr>
            <p:ph idx="1"/>
          </p:nvPr>
        </p:nvSpPr>
        <p:spPr>
          <a:xfrm>
            <a:off x="838200" y="1302589"/>
            <a:ext cx="10515600" cy="4874374"/>
          </a:xfrm>
        </p:spPr>
        <p:txBody>
          <a:bodyPr/>
          <a:lstStyle>
            <a:lvl1pPr>
              <a:defRPr>
                <a:solidFill>
                  <a:srgbClr val="5F8DD3"/>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9" name="Slide Number Placeholder 5">
            <a:extLst>
              <a:ext uri="{FF2B5EF4-FFF2-40B4-BE49-F238E27FC236}">
                <a16:creationId xmlns:a16="http://schemas.microsoft.com/office/drawing/2014/main" id="{2C0C33EE-C834-4531-8DC6-D87D69C1014E}"/>
              </a:ext>
            </a:extLst>
          </p:cNvPr>
          <p:cNvSpPr>
            <a:spLocks noGrp="1"/>
          </p:cNvSpPr>
          <p:nvPr>
            <p:ph type="sldNum" sz="quarter" idx="4"/>
          </p:nvPr>
        </p:nvSpPr>
        <p:spPr>
          <a:xfrm>
            <a:off x="8610599" y="6323525"/>
            <a:ext cx="2743200" cy="365125"/>
          </a:xfrm>
          <a:prstGeom prst="rect">
            <a:avLst/>
          </a:prstGeom>
        </p:spPr>
        <p:txBody>
          <a:bodyPr vert="horz" lIns="91440" tIns="45720" rIns="91440" bIns="45720" rtlCol="0" anchor="ctr"/>
          <a:lstStyle>
            <a:lvl1pPr algn="r">
              <a:defRPr sz="1200">
                <a:solidFill>
                  <a:schemeClr val="bg2">
                    <a:lumMod val="50000"/>
                  </a:schemeClr>
                </a:solidFill>
                <a:latin typeface="Arial" panose="020B0604020202020204" pitchFamily="34" charset="0"/>
                <a:cs typeface="Arial" panose="020B0604020202020204" pitchFamily="34" charset="0"/>
              </a:defRPr>
            </a:lvl1pPr>
          </a:lstStyle>
          <a:p>
            <a:fld id="{7B6D159A-995C-4044-91BE-FEC10D0C0044}" type="slidenum">
              <a:rPr lang="de-DE" smtClean="0"/>
              <a:pPr/>
              <a:t>‹#›</a:t>
            </a:fld>
            <a:endParaRPr lang="de-DE" dirty="0"/>
          </a:p>
        </p:txBody>
      </p:sp>
      <p:sp>
        <p:nvSpPr>
          <p:cNvPr id="10" name="Footer Placeholder 4">
            <a:extLst>
              <a:ext uri="{FF2B5EF4-FFF2-40B4-BE49-F238E27FC236}">
                <a16:creationId xmlns:a16="http://schemas.microsoft.com/office/drawing/2014/main" id="{9B606FB5-8B3F-4BAF-83FA-815B63590D57}"/>
              </a:ext>
            </a:extLst>
          </p:cNvPr>
          <p:cNvSpPr>
            <a:spLocks noGrp="1"/>
          </p:cNvSpPr>
          <p:nvPr>
            <p:ph type="ftr" sz="quarter" idx="11"/>
          </p:nvPr>
        </p:nvSpPr>
        <p:spPr>
          <a:xfrm>
            <a:off x="4038600" y="6356350"/>
            <a:ext cx="4114800" cy="332300"/>
          </a:xfrm>
          <a:prstGeom prst="rect">
            <a:avLst/>
          </a:prstGeom>
        </p:spPr>
        <p:txBody>
          <a:bodyPr anchor="ctr"/>
          <a:lstStyle>
            <a:lvl1pPr algn="ctr">
              <a:defRPr sz="1200">
                <a:solidFill>
                  <a:schemeClr val="bg2">
                    <a:lumMod val="50000"/>
                  </a:schemeClr>
                </a:solidFill>
                <a:latin typeface="Arial" panose="020B0604020202020204" pitchFamily="34" charset="0"/>
                <a:cs typeface="Arial" panose="020B0604020202020204" pitchFamily="34" charset="0"/>
              </a:defRPr>
            </a:lvl1pPr>
          </a:lstStyle>
          <a:p>
            <a:endParaRPr lang="en-US" dirty="0"/>
          </a:p>
        </p:txBody>
      </p:sp>
      <p:pic>
        <p:nvPicPr>
          <p:cNvPr id="7" name="Afbeelding 6">
            <a:extLst>
              <a:ext uri="{FF2B5EF4-FFF2-40B4-BE49-F238E27FC236}">
                <a16:creationId xmlns:a16="http://schemas.microsoft.com/office/drawing/2014/main" id="{870F3BE2-8907-4316-AAAA-19F41903BD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2877" y="461337"/>
            <a:ext cx="1330922" cy="439400"/>
          </a:xfrm>
          <a:prstGeom prst="rect">
            <a:avLst/>
          </a:prstGeom>
        </p:spPr>
      </p:pic>
    </p:spTree>
    <p:extLst>
      <p:ext uri="{BB962C8B-B14F-4D97-AF65-F5344CB8AC3E}">
        <p14:creationId xmlns:p14="http://schemas.microsoft.com/office/powerpoint/2010/main" val="221209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FA2588-A00A-4E9E-89AE-E6AC2CCF614A}"/>
              </a:ext>
            </a:extLst>
          </p:cNvPr>
          <p:cNvSpPr txBox="1">
            <a:spLocks/>
          </p:cNvSpPr>
          <p:nvPr userDrawn="1"/>
        </p:nvSpPr>
        <p:spPr>
          <a:xfrm>
            <a:off x="1269745" y="2672653"/>
            <a:ext cx="9177789" cy="692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sz="3600" kern="1200" dirty="0">
                <a:solidFill>
                  <a:srgbClr val="2A4999"/>
                </a:solidFill>
                <a:latin typeface="Arial" panose="020B0604020202020204" pitchFamily="34" charset="0"/>
                <a:ea typeface="+mj-ea"/>
                <a:cs typeface="Arial" panose="020B0604020202020204" pitchFamily="34" charset="0"/>
              </a:rPr>
              <a:t>Thank you for your atten</a:t>
            </a:r>
            <a:r>
              <a:rPr lang="de-DE" sz="3600" kern="1200" dirty="0">
                <a:solidFill>
                  <a:srgbClr val="2A4999"/>
                </a:solidFill>
                <a:latin typeface="Arial" panose="020B0604020202020204" pitchFamily="34" charset="0"/>
                <a:ea typeface="+mj-ea"/>
                <a:cs typeface="Arial" panose="020B0604020202020204" pitchFamily="34" charset="0"/>
              </a:rPr>
              <a:t>t</a:t>
            </a:r>
            <a:r>
              <a:rPr lang="en-DE" sz="3600" kern="1200" dirty="0">
                <a:solidFill>
                  <a:srgbClr val="2A4999"/>
                </a:solidFill>
                <a:latin typeface="Arial" panose="020B0604020202020204" pitchFamily="34" charset="0"/>
                <a:ea typeface="+mj-ea"/>
                <a:cs typeface="Arial" panose="020B0604020202020204" pitchFamily="34" charset="0"/>
              </a:rPr>
              <a:t>ion.</a:t>
            </a:r>
            <a:endParaRPr lang="de-DE" sz="3600" kern="1200" dirty="0">
              <a:solidFill>
                <a:srgbClr val="2A4999"/>
              </a:solidFill>
              <a:latin typeface="Arial" panose="020B0604020202020204" pitchFamily="34" charset="0"/>
              <a:ea typeface="+mj-ea"/>
              <a:cs typeface="Arial" panose="020B0604020202020204" pitchFamily="34" charset="0"/>
            </a:endParaRPr>
          </a:p>
        </p:txBody>
      </p:sp>
      <p:grpSp>
        <p:nvGrpSpPr>
          <p:cNvPr id="22" name="Group 45">
            <a:extLst>
              <a:ext uri="{FF2B5EF4-FFF2-40B4-BE49-F238E27FC236}">
                <a16:creationId xmlns:a16="http://schemas.microsoft.com/office/drawing/2014/main" id="{6D7E1281-97E3-4B26-BD05-CA616661587A}"/>
              </a:ext>
            </a:extLst>
          </p:cNvPr>
          <p:cNvGrpSpPr/>
          <p:nvPr userDrawn="1"/>
        </p:nvGrpSpPr>
        <p:grpSpPr>
          <a:xfrm>
            <a:off x="1336967" y="186252"/>
            <a:ext cx="9076422" cy="287998"/>
            <a:chOff x="297958" y="209111"/>
            <a:chExt cx="11596083" cy="367948"/>
          </a:xfrm>
        </p:grpSpPr>
        <p:grpSp>
          <p:nvGrpSpPr>
            <p:cNvPr id="24" name="Group 34">
              <a:extLst>
                <a:ext uri="{FF2B5EF4-FFF2-40B4-BE49-F238E27FC236}">
                  <a16:creationId xmlns:a16="http://schemas.microsoft.com/office/drawing/2014/main" id="{BA8D1949-29CD-4313-8C83-77C90E19A182}"/>
                </a:ext>
              </a:extLst>
            </p:cNvPr>
            <p:cNvGrpSpPr/>
            <p:nvPr userDrawn="1"/>
          </p:nvGrpSpPr>
          <p:grpSpPr>
            <a:xfrm>
              <a:off x="1404486" y="209111"/>
              <a:ext cx="10489555" cy="367948"/>
              <a:chOff x="1339852" y="128577"/>
              <a:chExt cx="10489555" cy="367948"/>
            </a:xfrm>
          </p:grpSpPr>
          <p:pic>
            <p:nvPicPr>
              <p:cNvPr id="28" name="Picture 17" descr="A picture containing logo&#10;&#10;Description automatically generated">
                <a:extLst>
                  <a:ext uri="{FF2B5EF4-FFF2-40B4-BE49-F238E27FC236}">
                    <a16:creationId xmlns:a16="http://schemas.microsoft.com/office/drawing/2014/main" id="{5606275A-EFBF-4A95-B306-23C2A7B49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28103" y="136525"/>
                <a:ext cx="1313333" cy="360000"/>
              </a:xfrm>
              <a:prstGeom prst="rect">
                <a:avLst/>
              </a:prstGeom>
            </p:spPr>
          </p:pic>
          <p:pic>
            <p:nvPicPr>
              <p:cNvPr id="30" name="Picture 19" descr="A picture containing text, clipart, tableware, dishware&#10;&#10;Description automatically generated">
                <a:extLst>
                  <a:ext uri="{FF2B5EF4-FFF2-40B4-BE49-F238E27FC236}">
                    <a16:creationId xmlns:a16="http://schemas.microsoft.com/office/drawing/2014/main" id="{3754472D-55BF-4822-A64D-DDF8055F21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015" t="1547" r="5576" b="1351"/>
              <a:stretch/>
            </p:blipFill>
            <p:spPr>
              <a:xfrm>
                <a:off x="2094497" y="136525"/>
                <a:ext cx="1002571" cy="360000"/>
              </a:xfrm>
              <a:prstGeom prst="rect">
                <a:avLst/>
              </a:prstGeom>
            </p:spPr>
          </p:pic>
          <p:pic>
            <p:nvPicPr>
              <p:cNvPr id="32" name="Picture 21" descr="Icon&#10;&#10;Description automatically generated">
                <a:extLst>
                  <a:ext uri="{FF2B5EF4-FFF2-40B4-BE49-F238E27FC236}">
                    <a16:creationId xmlns:a16="http://schemas.microsoft.com/office/drawing/2014/main" id="{53EFBD6C-72A2-4C13-9606-66B66A2A82B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6475" b="16480"/>
              <a:stretch/>
            </p:blipFill>
            <p:spPr>
              <a:xfrm>
                <a:off x="1339852" y="128577"/>
                <a:ext cx="467255" cy="360000"/>
              </a:xfrm>
              <a:prstGeom prst="rect">
                <a:avLst/>
              </a:prstGeom>
            </p:spPr>
          </p:pic>
          <p:pic>
            <p:nvPicPr>
              <p:cNvPr id="34" name="Picture 25" descr="Logo&#10;&#10;Description automatically generated">
                <a:extLst>
                  <a:ext uri="{FF2B5EF4-FFF2-40B4-BE49-F238E27FC236}">
                    <a16:creationId xmlns:a16="http://schemas.microsoft.com/office/drawing/2014/main" id="{3C88FC2A-9F16-480A-B0C9-68C38D806F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3066" y="136525"/>
                <a:ext cx="830769" cy="360000"/>
              </a:xfrm>
              <a:prstGeom prst="rect">
                <a:avLst/>
              </a:prstGeom>
            </p:spPr>
          </p:pic>
          <p:pic>
            <p:nvPicPr>
              <p:cNvPr id="35" name="Picture 27" descr="Icon&#10;&#10;Description automatically generated">
                <a:extLst>
                  <a:ext uri="{FF2B5EF4-FFF2-40B4-BE49-F238E27FC236}">
                    <a16:creationId xmlns:a16="http://schemas.microsoft.com/office/drawing/2014/main" id="{3E66CC36-3F1A-4347-A229-A235595F02CB}"/>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900" t="13450" r="15642" b="13496"/>
              <a:stretch/>
            </p:blipFill>
            <p:spPr>
              <a:xfrm>
                <a:off x="10525704" y="128577"/>
                <a:ext cx="665150" cy="360000"/>
              </a:xfrm>
              <a:prstGeom prst="rect">
                <a:avLst/>
              </a:prstGeom>
            </p:spPr>
          </p:pic>
          <p:pic>
            <p:nvPicPr>
              <p:cNvPr id="45" name="Picture 29" descr="A picture containing logo&#10;&#10;Description automatically generated">
                <a:extLst>
                  <a:ext uri="{FF2B5EF4-FFF2-40B4-BE49-F238E27FC236}">
                    <a16:creationId xmlns:a16="http://schemas.microsoft.com/office/drawing/2014/main" id="{E3079381-0F8B-4A55-8C28-39074BD881F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5555" t="6838" r="15303" b="5472"/>
              <a:stretch/>
            </p:blipFill>
            <p:spPr>
              <a:xfrm>
                <a:off x="5440702" y="136525"/>
                <a:ext cx="672104" cy="360000"/>
              </a:xfrm>
              <a:prstGeom prst="rect">
                <a:avLst/>
              </a:prstGeom>
            </p:spPr>
          </p:pic>
          <p:pic>
            <p:nvPicPr>
              <p:cNvPr id="49" name="Picture 31" descr="A picture containing text, clock, sign, clipart&#10;&#10;Description automatically generated">
                <a:extLst>
                  <a:ext uri="{FF2B5EF4-FFF2-40B4-BE49-F238E27FC236}">
                    <a16:creationId xmlns:a16="http://schemas.microsoft.com/office/drawing/2014/main" id="{829F296D-F375-473D-8219-18A62A9FEB1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75122" y="136525"/>
                <a:ext cx="354285" cy="360000"/>
              </a:xfrm>
              <a:prstGeom prst="rect">
                <a:avLst/>
              </a:prstGeom>
            </p:spPr>
          </p:pic>
          <p:pic>
            <p:nvPicPr>
              <p:cNvPr id="50" name="Picture 33">
                <a:extLst>
                  <a:ext uri="{FF2B5EF4-FFF2-40B4-BE49-F238E27FC236}">
                    <a16:creationId xmlns:a16="http://schemas.microsoft.com/office/drawing/2014/main" id="{41C3F72B-35F5-4A17-9737-759390E54382}"/>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4529" t="22207" r="13504" b="16858"/>
              <a:stretch/>
            </p:blipFill>
            <p:spPr>
              <a:xfrm>
                <a:off x="6400196" y="128577"/>
                <a:ext cx="1125480" cy="360000"/>
              </a:xfrm>
              <a:prstGeom prst="rect">
                <a:avLst/>
              </a:prstGeom>
            </p:spPr>
          </p:pic>
          <p:pic>
            <p:nvPicPr>
              <p:cNvPr id="51" name="Picture 16">
                <a:extLst>
                  <a:ext uri="{FF2B5EF4-FFF2-40B4-BE49-F238E27FC236}">
                    <a16:creationId xmlns:a16="http://schemas.microsoft.com/office/drawing/2014/main" id="{0C8FD84B-2C4B-4AF2-AED1-E697E840B4F1}"/>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11986" t="6836" r="13529" b="603"/>
              <a:stretch/>
            </p:blipFill>
            <p:spPr bwMode="auto">
              <a:xfrm>
                <a:off x="4631848" y="128577"/>
                <a:ext cx="521464" cy="360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8">
                <a:extLst>
                  <a:ext uri="{FF2B5EF4-FFF2-40B4-BE49-F238E27FC236}">
                    <a16:creationId xmlns:a16="http://schemas.microsoft.com/office/drawing/2014/main" id="{C870E9BE-FE15-42A3-888A-9565F3520412}"/>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384458" y="136525"/>
                <a:ext cx="960000" cy="36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58">
              <a:extLst>
                <a:ext uri="{FF2B5EF4-FFF2-40B4-BE49-F238E27FC236}">
                  <a16:creationId xmlns:a16="http://schemas.microsoft.com/office/drawing/2014/main" id="{3EF884FC-1820-4437-AD39-6B7A0BF8DC2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97958" y="209111"/>
              <a:ext cx="816745" cy="360000"/>
            </a:xfrm>
            <a:prstGeom prst="rect">
              <a:avLst/>
            </a:prstGeom>
          </p:spPr>
        </p:pic>
      </p:grpSp>
      <p:pic>
        <p:nvPicPr>
          <p:cNvPr id="54" name="Afbeelding 53">
            <a:extLst>
              <a:ext uri="{FF2B5EF4-FFF2-40B4-BE49-F238E27FC236}">
                <a16:creationId xmlns:a16="http://schemas.microsoft.com/office/drawing/2014/main" id="{7804C804-ECA2-4C38-BBA6-6738AD78193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92352" y="1347280"/>
            <a:ext cx="2121639" cy="700453"/>
          </a:xfrm>
          <a:prstGeom prst="rect">
            <a:avLst/>
          </a:prstGeom>
        </p:spPr>
      </p:pic>
      <p:grpSp>
        <p:nvGrpSpPr>
          <p:cNvPr id="55" name="Group 35">
            <a:extLst>
              <a:ext uri="{FF2B5EF4-FFF2-40B4-BE49-F238E27FC236}">
                <a16:creationId xmlns:a16="http://schemas.microsoft.com/office/drawing/2014/main" id="{E168E7F4-0CE7-45C2-B3B8-EADDE1A2EB21}"/>
              </a:ext>
            </a:extLst>
          </p:cNvPr>
          <p:cNvGrpSpPr/>
          <p:nvPr userDrawn="1"/>
        </p:nvGrpSpPr>
        <p:grpSpPr>
          <a:xfrm>
            <a:off x="1292352" y="6185750"/>
            <a:ext cx="5438142" cy="542188"/>
            <a:chOff x="426256" y="6058874"/>
            <a:chExt cx="5438142" cy="542188"/>
          </a:xfrm>
        </p:grpSpPr>
        <p:sp>
          <p:nvSpPr>
            <p:cNvPr id="56" name="TextBox 6">
              <a:extLst>
                <a:ext uri="{FF2B5EF4-FFF2-40B4-BE49-F238E27FC236}">
                  <a16:creationId xmlns:a16="http://schemas.microsoft.com/office/drawing/2014/main" id="{9AAA1E20-604F-4343-B1F6-F95F3DD5A277}"/>
                </a:ext>
              </a:extLst>
            </p:cNvPr>
            <p:cNvSpPr txBox="1"/>
            <p:nvPr userDrawn="1"/>
          </p:nvSpPr>
          <p:spPr>
            <a:xfrm>
              <a:off x="1336966" y="6114524"/>
              <a:ext cx="4527432" cy="400110"/>
            </a:xfrm>
            <a:prstGeom prst="rect">
              <a:avLst/>
            </a:prstGeom>
            <a:noFill/>
          </p:spPr>
          <p:txBody>
            <a:bodyPr wrap="square" rtlCol="0">
              <a:spAutoFit/>
            </a:bodyPr>
            <a:lstStyle/>
            <a:p>
              <a:pPr algn="just"/>
              <a:r>
                <a:rPr lang="en-US" sz="1000" b="0" i="0" u="none" strike="noStrike" baseline="0" dirty="0">
                  <a:solidFill>
                    <a:schemeClr val="bg2">
                      <a:lumMod val="50000"/>
                    </a:schemeClr>
                  </a:solidFill>
                  <a:latin typeface="Arial" panose="020B0604020202020204" pitchFamily="34" charset="0"/>
                  <a:cs typeface="Arial" panose="020B0604020202020204" pitchFamily="34" charset="0"/>
                </a:rPr>
                <a:t>This project has received funding from the European Union’s Horizon 2020 research and innovation</a:t>
              </a:r>
              <a:r>
                <a:rPr lang="en-DE" sz="1000" b="0" i="0" u="none" strike="noStrike" baseline="0" dirty="0">
                  <a:solidFill>
                    <a:schemeClr val="bg2">
                      <a:lumMod val="50000"/>
                    </a:schemeClr>
                  </a:solidFill>
                  <a:latin typeface="Arial" panose="020B0604020202020204" pitchFamily="34" charset="0"/>
                  <a:cs typeface="Arial" panose="020B0604020202020204" pitchFamily="34" charset="0"/>
                </a:rPr>
                <a:t> </a:t>
              </a:r>
              <a:r>
                <a:rPr lang="en-US" sz="1000" b="0" i="0" u="none" strike="noStrike" baseline="0" dirty="0" err="1">
                  <a:solidFill>
                    <a:schemeClr val="bg2">
                      <a:lumMod val="50000"/>
                    </a:schemeClr>
                  </a:solidFill>
                  <a:latin typeface="Arial" panose="020B0604020202020204" pitchFamily="34" charset="0"/>
                  <a:cs typeface="Arial" panose="020B0604020202020204" pitchFamily="34" charset="0"/>
                </a:rPr>
                <a:t>programme</a:t>
              </a:r>
              <a:r>
                <a:rPr lang="en-US" sz="1000" b="0" i="0" u="none" strike="noStrike" baseline="0" dirty="0">
                  <a:solidFill>
                    <a:schemeClr val="bg2">
                      <a:lumMod val="50000"/>
                    </a:schemeClr>
                  </a:solidFill>
                  <a:latin typeface="Arial" panose="020B0604020202020204" pitchFamily="34" charset="0"/>
                  <a:cs typeface="Arial" panose="020B0604020202020204" pitchFamily="34" charset="0"/>
                </a:rPr>
                <a:t> under grant agreement No 101017529</a:t>
              </a:r>
              <a:r>
                <a:rPr lang="en-DE" sz="1000" b="0" i="0" u="none" strike="noStrike" baseline="0" dirty="0">
                  <a:solidFill>
                    <a:schemeClr val="bg2">
                      <a:lumMod val="50000"/>
                    </a:schemeClr>
                  </a:solidFill>
                  <a:latin typeface="Arial" panose="020B0604020202020204" pitchFamily="34" charset="0"/>
                  <a:cs typeface="Arial" panose="020B0604020202020204" pitchFamily="34" charset="0"/>
                </a:rPr>
                <a:t>.</a:t>
              </a:r>
              <a:endParaRPr lang="de-DE" sz="1000" dirty="0">
                <a:solidFill>
                  <a:schemeClr val="bg2">
                    <a:lumMod val="50000"/>
                  </a:schemeClr>
                </a:solidFill>
                <a:latin typeface="Arial" panose="020B0604020202020204" pitchFamily="34" charset="0"/>
                <a:cs typeface="Arial" panose="020B0604020202020204" pitchFamily="34" charset="0"/>
              </a:endParaRPr>
            </a:p>
          </p:txBody>
        </p:sp>
        <p:pic>
          <p:nvPicPr>
            <p:cNvPr id="57" name="Picture 7" descr="A picture containing logo&#10;&#10;Description automatically generated">
              <a:extLst>
                <a:ext uri="{FF2B5EF4-FFF2-40B4-BE49-F238E27FC236}">
                  <a16:creationId xmlns:a16="http://schemas.microsoft.com/office/drawing/2014/main" id="{90982618-ACF7-4A4B-A87F-A1304E25C0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26256" y="6058874"/>
              <a:ext cx="782412" cy="542188"/>
            </a:xfrm>
            <a:prstGeom prst="rect">
              <a:avLst/>
            </a:prstGeom>
          </p:spPr>
        </p:pic>
      </p:grpSp>
      <p:sp>
        <p:nvSpPr>
          <p:cNvPr id="58" name="Subtitle 2">
            <a:extLst>
              <a:ext uri="{FF2B5EF4-FFF2-40B4-BE49-F238E27FC236}">
                <a16:creationId xmlns:a16="http://schemas.microsoft.com/office/drawing/2014/main" id="{864B2514-3C9C-4E71-877F-148DCAEB716D}"/>
              </a:ext>
            </a:extLst>
          </p:cNvPr>
          <p:cNvSpPr>
            <a:spLocks noGrp="1"/>
          </p:cNvSpPr>
          <p:nvPr>
            <p:ph type="subTitle" idx="1"/>
          </p:nvPr>
        </p:nvSpPr>
        <p:spPr>
          <a:xfrm>
            <a:off x="1292353" y="3362331"/>
            <a:ext cx="9121036" cy="515588"/>
          </a:xfrm>
        </p:spPr>
        <p:txBody>
          <a:bodyPr anchor="ctr">
            <a:normAutofit/>
          </a:bodyPr>
          <a:lstStyle>
            <a:lvl1pPr marL="0" indent="0" algn="l">
              <a:buNone/>
              <a:defRPr lang="de-DE" sz="2000" kern="1200" dirty="0">
                <a:solidFill>
                  <a:schemeClr val="bg2">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e-DE" dirty="0"/>
          </a:p>
        </p:txBody>
      </p:sp>
      <p:sp>
        <p:nvSpPr>
          <p:cNvPr id="59" name="Text Placeholder 44">
            <a:extLst>
              <a:ext uri="{FF2B5EF4-FFF2-40B4-BE49-F238E27FC236}">
                <a16:creationId xmlns:a16="http://schemas.microsoft.com/office/drawing/2014/main" id="{6A7C1D0F-E1AA-4C74-8B7E-76C564968AF2}"/>
              </a:ext>
            </a:extLst>
          </p:cNvPr>
          <p:cNvSpPr>
            <a:spLocks noGrp="1"/>
          </p:cNvSpPr>
          <p:nvPr>
            <p:ph type="body" sz="quarter" idx="10"/>
          </p:nvPr>
        </p:nvSpPr>
        <p:spPr>
          <a:xfrm>
            <a:off x="1292397" y="3977299"/>
            <a:ext cx="9120943" cy="435500"/>
          </a:xfrm>
        </p:spPr>
        <p:txBody>
          <a:bodyPr anchor="ctr">
            <a:normAutofit/>
          </a:bodyPr>
          <a:lstStyle>
            <a:lvl1pPr algn="l">
              <a:buNone/>
              <a:defRPr sz="1600">
                <a:solidFill>
                  <a:schemeClr val="bg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13930362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31BEC-41B6-40C5-AAEE-D68FF97BA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8A4C3FA6-3612-40A2-903A-B3BC2A5D81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Slide Number Placeholder 5">
            <a:extLst>
              <a:ext uri="{FF2B5EF4-FFF2-40B4-BE49-F238E27FC236}">
                <a16:creationId xmlns:a16="http://schemas.microsoft.com/office/drawing/2014/main" id="{5B75FC36-61A0-4ACD-8CB6-99B901BBD5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latin typeface="Arial" panose="020B0604020202020204" pitchFamily="34" charset="0"/>
                <a:cs typeface="Arial" panose="020B0604020202020204" pitchFamily="34" charset="0"/>
              </a:defRPr>
            </a:lvl1pPr>
          </a:lstStyle>
          <a:p>
            <a:fld id="{7B6D159A-995C-4044-91BE-FEC10D0C0044}" type="slidenum">
              <a:rPr lang="de-DE" smtClean="0"/>
              <a:pPr/>
              <a:t>‹#›</a:t>
            </a:fld>
            <a:endParaRPr lang="de-DE" dirty="0"/>
          </a:p>
        </p:txBody>
      </p:sp>
    </p:spTree>
    <p:extLst>
      <p:ext uri="{BB962C8B-B14F-4D97-AF65-F5344CB8AC3E}">
        <p14:creationId xmlns:p14="http://schemas.microsoft.com/office/powerpoint/2010/main" val="22037921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hf hdr="0" dt="0"/>
  <p:txStyles>
    <p:titleStyle>
      <a:lvl1pPr algn="l" defTabSz="914400" rtl="0" eaLnBrk="1" latinLnBrk="0" hangingPunct="1">
        <a:lnSpc>
          <a:spcPct val="90000"/>
        </a:lnSpc>
        <a:spcBef>
          <a:spcPct val="0"/>
        </a:spcBef>
        <a:buNone/>
        <a:defRPr sz="3600" kern="1200">
          <a:solidFill>
            <a:srgbClr val="2A49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F8DD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977B-DCF2-4B3E-B5D8-7AEA6308C866}"/>
              </a:ext>
            </a:extLst>
          </p:cNvPr>
          <p:cNvSpPr>
            <a:spLocks noGrp="1"/>
          </p:cNvSpPr>
          <p:nvPr>
            <p:ph type="ctrTitle"/>
          </p:nvPr>
        </p:nvSpPr>
        <p:spPr/>
        <p:txBody>
          <a:bodyPr/>
          <a:lstStyle/>
          <a:p>
            <a:r>
              <a:rPr lang="de-DE" dirty="0" err="1"/>
              <a:t>Federating</a:t>
            </a:r>
            <a:r>
              <a:rPr lang="de-DE" dirty="0"/>
              <a:t> national </a:t>
            </a:r>
            <a:r>
              <a:rPr lang="de-DE" dirty="0" err="1"/>
              <a:t>resources</a:t>
            </a:r>
            <a:r>
              <a:rPr lang="de-DE" dirty="0"/>
              <a:t> </a:t>
            </a:r>
            <a:r>
              <a:rPr lang="de-DE" dirty="0" err="1"/>
              <a:t>to</a:t>
            </a:r>
            <a:r>
              <a:rPr lang="de-DE" dirty="0"/>
              <a:t> </a:t>
            </a:r>
            <a:r>
              <a:rPr lang="de-DE" dirty="0" err="1"/>
              <a:t>process</a:t>
            </a:r>
            <a:r>
              <a:rPr lang="de-DE" dirty="0"/>
              <a:t> trans-national </a:t>
            </a:r>
            <a:r>
              <a:rPr lang="de-DE" dirty="0" err="1"/>
              <a:t>data</a:t>
            </a:r>
            <a:endParaRPr lang="de-DE" dirty="0"/>
          </a:p>
        </p:txBody>
      </p:sp>
      <p:sp>
        <p:nvSpPr>
          <p:cNvPr id="3" name="Subtitle 2">
            <a:extLst>
              <a:ext uri="{FF2B5EF4-FFF2-40B4-BE49-F238E27FC236}">
                <a16:creationId xmlns:a16="http://schemas.microsoft.com/office/drawing/2014/main" id="{C7668A81-3227-42E3-9FC7-627315ADDDDA}"/>
              </a:ext>
            </a:extLst>
          </p:cNvPr>
          <p:cNvSpPr>
            <a:spLocks noGrp="1"/>
          </p:cNvSpPr>
          <p:nvPr>
            <p:ph type="subTitle" idx="1"/>
          </p:nvPr>
        </p:nvSpPr>
        <p:spPr/>
        <p:txBody>
          <a:bodyPr>
            <a:normAutofit fontScale="55000" lnSpcReduction="20000"/>
          </a:bodyPr>
          <a:lstStyle/>
          <a:p>
            <a:r>
              <a:rPr lang="en-US" dirty="0"/>
              <a:t>Enol Fernández, EGI Foundation</a:t>
            </a:r>
            <a:endParaRPr lang="en-DE" dirty="0"/>
          </a:p>
          <a:p>
            <a:r>
              <a:rPr lang="en-US" dirty="0" err="1"/>
              <a:t>enol.fernandez@egi.eu</a:t>
            </a:r>
            <a:endParaRPr lang="de-DE" dirty="0"/>
          </a:p>
        </p:txBody>
      </p:sp>
      <p:sp>
        <p:nvSpPr>
          <p:cNvPr id="4" name="Text Placeholder 3">
            <a:extLst>
              <a:ext uri="{FF2B5EF4-FFF2-40B4-BE49-F238E27FC236}">
                <a16:creationId xmlns:a16="http://schemas.microsoft.com/office/drawing/2014/main" id="{EAB99282-F3A1-40D1-BA8F-7F869DDE7291}"/>
              </a:ext>
            </a:extLst>
          </p:cNvPr>
          <p:cNvSpPr>
            <a:spLocks noGrp="1"/>
          </p:cNvSpPr>
          <p:nvPr>
            <p:ph type="body" sz="quarter" idx="10"/>
          </p:nvPr>
        </p:nvSpPr>
        <p:spPr/>
        <p:txBody>
          <a:bodyPr/>
          <a:lstStyle/>
          <a:p>
            <a:r>
              <a:rPr lang="en-US" dirty="0"/>
              <a:t>EGI Conference 2021 | 20</a:t>
            </a:r>
            <a:r>
              <a:rPr lang="en-US" baseline="30000" dirty="0"/>
              <a:t>th</a:t>
            </a:r>
            <a:r>
              <a:rPr lang="en-US" dirty="0"/>
              <a:t> October 2021</a:t>
            </a:r>
          </a:p>
        </p:txBody>
      </p:sp>
    </p:spTree>
    <p:extLst>
      <p:ext uri="{BB962C8B-B14F-4D97-AF65-F5344CB8AC3E}">
        <p14:creationId xmlns:p14="http://schemas.microsoft.com/office/powerpoint/2010/main" val="61723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2B440-8229-46C2-8A6F-11287170F85F}"/>
              </a:ext>
            </a:extLst>
          </p:cNvPr>
          <p:cNvSpPr>
            <a:spLocks noGrp="1"/>
          </p:cNvSpPr>
          <p:nvPr>
            <p:ph type="title"/>
          </p:nvPr>
        </p:nvSpPr>
        <p:spPr/>
        <p:txBody>
          <a:bodyPr/>
          <a:lstStyle/>
          <a:p>
            <a:r>
              <a:rPr lang="nl-NL" dirty="0" err="1">
                <a:latin typeface="Arial"/>
                <a:cs typeface="Arial"/>
              </a:rPr>
              <a:t>OpenEO</a:t>
            </a:r>
            <a:r>
              <a:rPr lang="nl-NL" dirty="0">
                <a:latin typeface="Arial"/>
                <a:cs typeface="Arial"/>
              </a:rPr>
              <a:t> </a:t>
            </a:r>
            <a:r>
              <a:rPr lang="nl-NL" dirty="0" err="1">
                <a:latin typeface="Arial"/>
                <a:cs typeface="Arial"/>
              </a:rPr>
              <a:t>deployment</a:t>
            </a:r>
          </a:p>
        </p:txBody>
      </p:sp>
      <p:sp>
        <p:nvSpPr>
          <p:cNvPr id="4" name="Tijdelijke aanduiding voor dianummer 3">
            <a:extLst>
              <a:ext uri="{FF2B5EF4-FFF2-40B4-BE49-F238E27FC236}">
                <a16:creationId xmlns:a16="http://schemas.microsoft.com/office/drawing/2014/main" id="{F8193291-1893-4492-A75C-9E03953A7438}"/>
              </a:ext>
            </a:extLst>
          </p:cNvPr>
          <p:cNvSpPr>
            <a:spLocks noGrp="1"/>
          </p:cNvSpPr>
          <p:nvPr>
            <p:ph type="sldNum" sz="quarter" idx="4"/>
          </p:nvPr>
        </p:nvSpPr>
        <p:spPr/>
        <p:txBody>
          <a:bodyPr/>
          <a:lstStyle/>
          <a:p>
            <a:fld id="{7B6D159A-995C-4044-91BE-FEC10D0C0044}" type="slidenum">
              <a:rPr lang="de-DE" smtClean="0"/>
              <a:pPr/>
              <a:t>10</a:t>
            </a:fld>
            <a:endParaRPr lang="de-DE" dirty="0"/>
          </a:p>
        </p:txBody>
      </p:sp>
      <p:sp>
        <p:nvSpPr>
          <p:cNvPr id="5" name="Tijdelijke aanduiding voor voettekst 4">
            <a:extLst>
              <a:ext uri="{FF2B5EF4-FFF2-40B4-BE49-F238E27FC236}">
                <a16:creationId xmlns:a16="http://schemas.microsoft.com/office/drawing/2014/main" id="{9DCEFC2B-CE4A-409F-BA17-8B6950FBDA65}"/>
              </a:ext>
            </a:extLst>
          </p:cNvPr>
          <p:cNvSpPr>
            <a:spLocks noGrp="1"/>
          </p:cNvSpPr>
          <p:nvPr>
            <p:ph type="ftr" sz="quarter" idx="11"/>
          </p:nvPr>
        </p:nvSpPr>
        <p:spPr/>
        <p:txBody>
          <a:bodyPr/>
          <a:lstStyle/>
          <a:p>
            <a:endParaRPr lang="en-US" dirty="0"/>
          </a:p>
        </p:txBody>
      </p:sp>
      <p:pic>
        <p:nvPicPr>
          <p:cNvPr id="6" name="Afbeelding 6">
            <a:extLst>
              <a:ext uri="{FF2B5EF4-FFF2-40B4-BE49-F238E27FC236}">
                <a16:creationId xmlns:a16="http://schemas.microsoft.com/office/drawing/2014/main" id="{06470DFA-3C9A-4FCA-B9AE-0CBC902B6758}"/>
              </a:ext>
            </a:extLst>
          </p:cNvPr>
          <p:cNvPicPr>
            <a:picLocks noChangeAspect="1"/>
          </p:cNvPicPr>
          <p:nvPr/>
        </p:nvPicPr>
        <p:blipFill>
          <a:blip r:embed="rId2"/>
          <a:stretch>
            <a:fillRect/>
          </a:stretch>
        </p:blipFill>
        <p:spPr>
          <a:xfrm>
            <a:off x="1395663" y="1137709"/>
            <a:ext cx="7916778" cy="5224265"/>
          </a:xfrm>
          <a:prstGeom prst="rect">
            <a:avLst/>
          </a:prstGeom>
        </p:spPr>
      </p:pic>
      <p:pic>
        <p:nvPicPr>
          <p:cNvPr id="7" name="Picture 2" descr="openEO">
            <a:extLst>
              <a:ext uri="{FF2B5EF4-FFF2-40B4-BE49-F238E27FC236}">
                <a16:creationId xmlns:a16="http://schemas.microsoft.com/office/drawing/2014/main" id="{B2BDF33A-2CAF-9E4A-B02B-1DB530997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597" y="1828799"/>
            <a:ext cx="2239220" cy="148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9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B041-725D-B845-8F32-714DD8927680}"/>
              </a:ext>
            </a:extLst>
          </p:cNvPr>
          <p:cNvSpPr>
            <a:spLocks noGrp="1"/>
          </p:cNvSpPr>
          <p:nvPr>
            <p:ph type="title"/>
          </p:nvPr>
        </p:nvSpPr>
        <p:spPr/>
        <p:txBody>
          <a:bodyPr/>
          <a:lstStyle/>
          <a:p>
            <a:r>
              <a:rPr lang="en-ES" dirty="0"/>
              <a:t>Interactive analysis</a:t>
            </a:r>
          </a:p>
        </p:txBody>
      </p:sp>
      <p:sp>
        <p:nvSpPr>
          <p:cNvPr id="3" name="Content Placeholder 2">
            <a:extLst>
              <a:ext uri="{FF2B5EF4-FFF2-40B4-BE49-F238E27FC236}">
                <a16:creationId xmlns:a16="http://schemas.microsoft.com/office/drawing/2014/main" id="{5941743D-A132-5146-B918-763CB0434738}"/>
              </a:ext>
            </a:extLst>
          </p:cNvPr>
          <p:cNvSpPr>
            <a:spLocks noGrp="1"/>
          </p:cNvSpPr>
          <p:nvPr>
            <p:ph idx="1"/>
          </p:nvPr>
        </p:nvSpPr>
        <p:spPr>
          <a:xfrm>
            <a:off x="838200" y="1302589"/>
            <a:ext cx="6167231" cy="4874374"/>
          </a:xfrm>
        </p:spPr>
        <p:txBody>
          <a:bodyPr/>
          <a:lstStyle/>
          <a:p>
            <a:r>
              <a:rPr lang="de-DE" dirty="0" err="1"/>
              <a:t>Jupyter</a:t>
            </a:r>
            <a:r>
              <a:rPr lang="de-DE" dirty="0"/>
              <a:t> Notebooks</a:t>
            </a:r>
          </a:p>
          <a:p>
            <a:pPr lvl="1"/>
            <a:r>
              <a:rPr lang="en-US" dirty="0"/>
              <a:t>Integrated with C-SCALE Federation</a:t>
            </a:r>
          </a:p>
          <a:p>
            <a:pPr lvl="1"/>
            <a:r>
              <a:rPr lang="en-US" dirty="0"/>
              <a:t>Ready-to-use data analytics on a interactive front-end</a:t>
            </a:r>
          </a:p>
          <a:p>
            <a:r>
              <a:rPr lang="en-US" dirty="0"/>
              <a:t>Leverage EGI Notebooks</a:t>
            </a:r>
          </a:p>
          <a:p>
            <a:pPr lvl="1"/>
            <a:r>
              <a:rPr lang="en-US" dirty="0"/>
              <a:t>multi-user setup - already integrated with AAI</a:t>
            </a:r>
          </a:p>
          <a:p>
            <a:pPr lvl="1"/>
            <a:r>
              <a:rPr lang="en-US" dirty="0" err="1"/>
              <a:t>customisable</a:t>
            </a:r>
            <a:r>
              <a:rPr lang="en-US" dirty="0"/>
              <a:t> to meet the needs of EO users</a:t>
            </a:r>
          </a:p>
          <a:p>
            <a:pPr lvl="1"/>
            <a:r>
              <a:rPr lang="en-US" dirty="0"/>
              <a:t>integrated with other EOSC services from EGI / EUDAT and others</a:t>
            </a:r>
          </a:p>
          <a:p>
            <a:endParaRPr lang="en-ES" dirty="0"/>
          </a:p>
        </p:txBody>
      </p:sp>
      <p:sp>
        <p:nvSpPr>
          <p:cNvPr id="4" name="Slide Number Placeholder 3">
            <a:extLst>
              <a:ext uri="{FF2B5EF4-FFF2-40B4-BE49-F238E27FC236}">
                <a16:creationId xmlns:a16="http://schemas.microsoft.com/office/drawing/2014/main" id="{B5830A3D-78A4-2E4F-866F-F9C4BB9C80BF}"/>
              </a:ext>
            </a:extLst>
          </p:cNvPr>
          <p:cNvSpPr>
            <a:spLocks noGrp="1"/>
          </p:cNvSpPr>
          <p:nvPr>
            <p:ph type="sldNum" sz="quarter" idx="4"/>
          </p:nvPr>
        </p:nvSpPr>
        <p:spPr/>
        <p:txBody>
          <a:bodyPr/>
          <a:lstStyle/>
          <a:p>
            <a:fld id="{7B6D159A-995C-4044-91BE-FEC10D0C0044}" type="slidenum">
              <a:rPr lang="de-DE" smtClean="0"/>
              <a:pPr/>
              <a:t>11</a:t>
            </a:fld>
            <a:endParaRPr lang="de-DE" dirty="0"/>
          </a:p>
        </p:txBody>
      </p:sp>
      <p:sp>
        <p:nvSpPr>
          <p:cNvPr id="5" name="Footer Placeholder 4">
            <a:extLst>
              <a:ext uri="{FF2B5EF4-FFF2-40B4-BE49-F238E27FC236}">
                <a16:creationId xmlns:a16="http://schemas.microsoft.com/office/drawing/2014/main" id="{F1D979CC-A412-E740-9F0E-454217B07238}"/>
              </a:ext>
            </a:extLst>
          </p:cNvPr>
          <p:cNvSpPr>
            <a:spLocks noGrp="1"/>
          </p:cNvSpPr>
          <p:nvPr>
            <p:ph type="ftr" sz="quarter" idx="11"/>
          </p:nvPr>
        </p:nvSpPr>
        <p:spPr/>
        <p:txBody>
          <a:bodyPr/>
          <a:lstStyle/>
          <a:p>
            <a:endParaRPr lang="en-US" dirty="0"/>
          </a:p>
        </p:txBody>
      </p:sp>
      <p:pic>
        <p:nvPicPr>
          <p:cNvPr id="6" name="Google Shape;592;gf8f5ab5614_0_200">
            <a:extLst>
              <a:ext uri="{FF2B5EF4-FFF2-40B4-BE49-F238E27FC236}">
                <a16:creationId xmlns:a16="http://schemas.microsoft.com/office/drawing/2014/main" id="{5FA9361D-D242-4747-9A42-F0806649CE32}"/>
              </a:ext>
            </a:extLst>
          </p:cNvPr>
          <p:cNvPicPr preferRelativeResize="0"/>
          <p:nvPr/>
        </p:nvPicPr>
        <p:blipFill rotWithShape="1">
          <a:blip r:embed="rId2">
            <a:alphaModFix/>
          </a:blip>
          <a:srcRect l="1912" t="15046" r="-1"/>
          <a:stretch/>
        </p:blipFill>
        <p:spPr>
          <a:xfrm>
            <a:off x="7005431" y="2434678"/>
            <a:ext cx="4856922" cy="2610195"/>
          </a:xfrm>
          <a:prstGeom prst="rect">
            <a:avLst/>
          </a:prstGeom>
          <a:noFill/>
          <a:ln>
            <a:noFill/>
          </a:ln>
        </p:spPr>
      </p:pic>
    </p:spTree>
    <p:extLst>
      <p:ext uri="{BB962C8B-B14F-4D97-AF65-F5344CB8AC3E}">
        <p14:creationId xmlns:p14="http://schemas.microsoft.com/office/powerpoint/2010/main" val="109254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78476-A451-A447-90FB-6571A20BCA38}"/>
              </a:ext>
            </a:extLst>
          </p:cNvPr>
          <p:cNvSpPr>
            <a:spLocks noGrp="1"/>
          </p:cNvSpPr>
          <p:nvPr>
            <p:ph type="title"/>
          </p:nvPr>
        </p:nvSpPr>
        <p:spPr/>
        <p:txBody>
          <a:bodyPr/>
          <a:lstStyle/>
          <a:p>
            <a:r>
              <a:rPr lang="en-ES" dirty="0"/>
              <a:t>Interaction with Data Federation</a:t>
            </a:r>
          </a:p>
        </p:txBody>
      </p:sp>
      <p:sp>
        <p:nvSpPr>
          <p:cNvPr id="3" name="Content Placeholder 2">
            <a:extLst>
              <a:ext uri="{FF2B5EF4-FFF2-40B4-BE49-F238E27FC236}">
                <a16:creationId xmlns:a16="http://schemas.microsoft.com/office/drawing/2014/main" id="{DA6D94AE-9C28-174C-B208-01DE72886901}"/>
              </a:ext>
            </a:extLst>
          </p:cNvPr>
          <p:cNvSpPr>
            <a:spLocks noGrp="1"/>
          </p:cNvSpPr>
          <p:nvPr>
            <p:ph idx="1"/>
          </p:nvPr>
        </p:nvSpPr>
        <p:spPr/>
        <p:txBody>
          <a:bodyPr>
            <a:normAutofit/>
          </a:bodyPr>
          <a:lstStyle/>
          <a:p>
            <a:r>
              <a:rPr lang="en-GB" dirty="0"/>
              <a:t>Metadata queries to discover products via STAC-API</a:t>
            </a:r>
          </a:p>
          <a:p>
            <a:pPr lvl="1"/>
            <a:r>
              <a:rPr lang="en-GB" dirty="0"/>
              <a:t>Dedicated clients or just HTTP client (e.g. curl)</a:t>
            </a:r>
          </a:p>
          <a:p>
            <a:pPr lvl="1"/>
            <a:r>
              <a:rPr lang="en-GB" dirty="0"/>
              <a:t>No authentication needed</a:t>
            </a:r>
          </a:p>
          <a:p>
            <a:r>
              <a:rPr lang="en-GB" dirty="0"/>
              <a:t>Data staging via HTTP-based endpoints</a:t>
            </a:r>
          </a:p>
          <a:p>
            <a:pPr lvl="1"/>
            <a:r>
              <a:rPr lang="en-GB" dirty="0" err="1"/>
              <a:t>rclone</a:t>
            </a:r>
            <a:r>
              <a:rPr lang="en-GB" dirty="0"/>
              <a:t> or any HTTP client</a:t>
            </a:r>
          </a:p>
          <a:p>
            <a:pPr lvl="1"/>
            <a:r>
              <a:rPr lang="en-GB" dirty="0"/>
              <a:t>Needs authentication (a valid Check-in access token)</a:t>
            </a:r>
          </a:p>
          <a:p>
            <a:r>
              <a:rPr lang="en-GB" dirty="0"/>
              <a:t>Notes</a:t>
            </a:r>
          </a:p>
          <a:p>
            <a:pPr lvl="1"/>
            <a:r>
              <a:rPr lang="en-GB" dirty="0"/>
              <a:t>Access tokens do expire (default 1 hour), tools like </a:t>
            </a:r>
            <a:r>
              <a:rPr lang="en-GB" dirty="0" err="1"/>
              <a:t>oidc</a:t>
            </a:r>
            <a:r>
              <a:rPr lang="en-GB" dirty="0"/>
              <a:t>-agent facilitate the refresh of these tokens in a secure and automated way</a:t>
            </a:r>
          </a:p>
          <a:p>
            <a:pPr lvl="1"/>
            <a:r>
              <a:rPr lang="en-GB" dirty="0"/>
              <a:t>HTC/HPC providers may have limitations on outgoing/ingoing connectivity: discovery/staging may need to be done at the login nodes</a:t>
            </a:r>
            <a:endParaRPr lang="en-ES" dirty="0"/>
          </a:p>
        </p:txBody>
      </p:sp>
      <p:sp>
        <p:nvSpPr>
          <p:cNvPr id="4" name="Slide Number Placeholder 3">
            <a:extLst>
              <a:ext uri="{FF2B5EF4-FFF2-40B4-BE49-F238E27FC236}">
                <a16:creationId xmlns:a16="http://schemas.microsoft.com/office/drawing/2014/main" id="{45BD8D91-77EE-DF4A-8F20-264967B907C7}"/>
              </a:ext>
            </a:extLst>
          </p:cNvPr>
          <p:cNvSpPr>
            <a:spLocks noGrp="1"/>
          </p:cNvSpPr>
          <p:nvPr>
            <p:ph type="sldNum" sz="quarter" idx="4"/>
          </p:nvPr>
        </p:nvSpPr>
        <p:spPr/>
        <p:txBody>
          <a:bodyPr/>
          <a:lstStyle/>
          <a:p>
            <a:fld id="{7B6D159A-995C-4044-91BE-FEC10D0C0044}" type="slidenum">
              <a:rPr lang="de-DE" smtClean="0"/>
              <a:pPr/>
              <a:t>12</a:t>
            </a:fld>
            <a:endParaRPr lang="de-DE" dirty="0"/>
          </a:p>
        </p:txBody>
      </p:sp>
      <p:sp>
        <p:nvSpPr>
          <p:cNvPr id="5" name="Footer Placeholder 4">
            <a:extLst>
              <a:ext uri="{FF2B5EF4-FFF2-40B4-BE49-F238E27FC236}">
                <a16:creationId xmlns:a16="http://schemas.microsoft.com/office/drawing/2014/main" id="{BF7E7CFF-DE48-A14D-A5CD-3751224D58E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57867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085E-66C8-F443-A842-DF324C8F1D5D}"/>
              </a:ext>
            </a:extLst>
          </p:cNvPr>
          <p:cNvSpPr>
            <a:spLocks noGrp="1"/>
          </p:cNvSpPr>
          <p:nvPr>
            <p:ph type="title"/>
          </p:nvPr>
        </p:nvSpPr>
        <p:spPr>
          <a:xfrm>
            <a:off x="838200" y="169350"/>
            <a:ext cx="9910313" cy="661417"/>
          </a:xfrm>
        </p:spPr>
        <p:txBody>
          <a:bodyPr/>
          <a:lstStyle/>
          <a:p>
            <a:r>
              <a:rPr lang="en-ES" dirty="0"/>
              <a:t>VA installations</a:t>
            </a:r>
          </a:p>
        </p:txBody>
      </p:sp>
      <p:graphicFrame>
        <p:nvGraphicFramePr>
          <p:cNvPr id="6" name="Table 6">
            <a:extLst>
              <a:ext uri="{FF2B5EF4-FFF2-40B4-BE49-F238E27FC236}">
                <a16:creationId xmlns:a16="http://schemas.microsoft.com/office/drawing/2014/main" id="{4E14C317-1AA6-8D42-A244-3A1021388DE7}"/>
              </a:ext>
            </a:extLst>
          </p:cNvPr>
          <p:cNvGraphicFramePr>
            <a:graphicFrameLocks noGrp="1"/>
          </p:cNvGraphicFramePr>
          <p:nvPr>
            <p:ph idx="1"/>
            <p:extLst>
              <p:ext uri="{D42A27DB-BD31-4B8C-83A1-F6EECF244321}">
                <p14:modId xmlns:p14="http://schemas.microsoft.com/office/powerpoint/2010/main" val="3481529864"/>
              </p:ext>
            </p:extLst>
          </p:nvPr>
        </p:nvGraphicFramePr>
        <p:xfrm>
          <a:off x="1364973" y="1185958"/>
          <a:ext cx="10458386" cy="5115560"/>
        </p:xfrm>
        <a:graphic>
          <a:graphicData uri="http://schemas.openxmlformats.org/drawingml/2006/table">
            <a:tbl>
              <a:tblPr firstRow="1" firstCol="1" bandRow="1">
                <a:tableStyleId>{5C22544A-7EE6-4342-B048-85BDC9FD1C3A}</a:tableStyleId>
              </a:tblPr>
              <a:tblGrid>
                <a:gridCol w="1017494">
                  <a:extLst>
                    <a:ext uri="{9D8B030D-6E8A-4147-A177-3AD203B41FA5}">
                      <a16:colId xmlns:a16="http://schemas.microsoft.com/office/drawing/2014/main" val="729909039"/>
                    </a:ext>
                  </a:extLst>
                </a:gridCol>
                <a:gridCol w="3052482">
                  <a:extLst>
                    <a:ext uri="{9D8B030D-6E8A-4147-A177-3AD203B41FA5}">
                      <a16:colId xmlns:a16="http://schemas.microsoft.com/office/drawing/2014/main" val="3919136487"/>
                    </a:ext>
                  </a:extLst>
                </a:gridCol>
                <a:gridCol w="3980330">
                  <a:extLst>
                    <a:ext uri="{9D8B030D-6E8A-4147-A177-3AD203B41FA5}">
                      <a16:colId xmlns:a16="http://schemas.microsoft.com/office/drawing/2014/main" val="3312052770"/>
                    </a:ext>
                  </a:extLst>
                </a:gridCol>
                <a:gridCol w="2408080">
                  <a:extLst>
                    <a:ext uri="{9D8B030D-6E8A-4147-A177-3AD203B41FA5}">
                      <a16:colId xmlns:a16="http://schemas.microsoft.com/office/drawing/2014/main" val="3124702888"/>
                    </a:ext>
                  </a:extLst>
                </a:gridCol>
              </a:tblGrid>
              <a:tr h="370840">
                <a:tc>
                  <a:txBody>
                    <a:bodyPr/>
                    <a:lstStyle/>
                    <a:p>
                      <a:r>
                        <a:rPr lang="en-ES" sz="1400" dirty="0"/>
                        <a:t>Partner</a:t>
                      </a:r>
                    </a:p>
                  </a:txBody>
                  <a:tcPr anchor="ctr"/>
                </a:tc>
                <a:tc>
                  <a:txBody>
                    <a:bodyPr/>
                    <a:lstStyle/>
                    <a:p>
                      <a:r>
                        <a:rPr lang="en-ES" sz="1400" dirty="0"/>
                        <a:t>Cloud Compute</a:t>
                      </a:r>
                    </a:p>
                  </a:txBody>
                  <a:tcPr/>
                </a:tc>
                <a:tc>
                  <a:txBody>
                    <a:bodyPr/>
                    <a:lstStyle/>
                    <a:p>
                      <a:r>
                        <a:rPr lang="en-ES" sz="1400" dirty="0"/>
                        <a:t>Storage</a:t>
                      </a:r>
                    </a:p>
                  </a:txBody>
                  <a:tcPr/>
                </a:tc>
                <a:tc>
                  <a:txBody>
                    <a:bodyPr/>
                    <a:lstStyle/>
                    <a:p>
                      <a:r>
                        <a:rPr lang="en-ES" sz="1400" dirty="0"/>
                        <a:t>HPC/HTC and GPU</a:t>
                      </a:r>
                    </a:p>
                  </a:txBody>
                  <a:tcPr/>
                </a:tc>
                <a:extLst>
                  <a:ext uri="{0D108BD9-81ED-4DB2-BD59-A6C34878D82A}">
                    <a16:rowId xmlns:a16="http://schemas.microsoft.com/office/drawing/2014/main" val="38706985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EODC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EODC EO Cloud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EODC EO Storage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EODC HPC</a:t>
                      </a:r>
                    </a:p>
                  </a:txBody>
                  <a:tcPr/>
                </a:tc>
                <a:extLst>
                  <a:ext uri="{0D108BD9-81ED-4DB2-BD59-A6C34878D82A}">
                    <a16:rowId xmlns:a16="http://schemas.microsoft.com/office/drawing/2014/main" val="9676345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INFN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INFN-Bari-Cloud CPU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INFN-Bari-Cloud Storage</a:t>
                      </a:r>
                    </a:p>
                  </a:txBody>
                  <a:tcPr/>
                </a:tc>
                <a:tc>
                  <a:txBody>
                    <a:bodyPr/>
                    <a:lstStyle/>
                    <a:p>
                      <a:endParaRPr lang="en-ES" sz="1400" dirty="0"/>
                    </a:p>
                  </a:txBody>
                  <a:tcPr/>
                </a:tc>
                <a:extLst>
                  <a:ext uri="{0D108BD9-81ED-4DB2-BD59-A6C34878D82A}">
                    <a16:rowId xmlns:a16="http://schemas.microsoft.com/office/drawing/2014/main" val="3776082269"/>
                  </a:ext>
                </a:extLst>
              </a:tr>
              <a:tr h="37084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SURF</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ES" sz="1400" dirty="0"/>
                    </a:p>
                  </a:txBody>
                  <a:tcPr/>
                </a:tc>
                <a:tc>
                  <a:txBody>
                    <a:bodyPr/>
                    <a:lstStyle/>
                    <a:p>
                      <a:r>
                        <a:rPr lang="en-ES" sz="1400" dirty="0"/>
                        <a:t>SURFsara dCache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SURFsara Data Processing Compute</a:t>
                      </a:r>
                    </a:p>
                  </a:txBody>
                  <a:tcPr/>
                </a:tc>
                <a:extLst>
                  <a:ext uri="{0D108BD9-81ED-4DB2-BD59-A6C34878D82A}">
                    <a16:rowId xmlns:a16="http://schemas.microsoft.com/office/drawing/2014/main" val="284008921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ES" sz="1400" dirty="0"/>
                    </a:p>
                  </a:txBody>
                  <a:tcPr/>
                </a:tc>
                <a:tc>
                  <a:txBody>
                    <a:bodyPr/>
                    <a:lstStyle/>
                    <a:p>
                      <a:r>
                        <a:rPr lang="en-ES" sz="1400" dirty="0"/>
                        <a:t>SURFsara Spider Storage</a:t>
                      </a:r>
                    </a:p>
                  </a:txBody>
                  <a:tcPr/>
                </a:tc>
                <a:tc>
                  <a:txBody>
                    <a:bodyPr/>
                    <a:lstStyle/>
                    <a:p>
                      <a:endParaRPr lang="en-ES" sz="1400" dirty="0"/>
                    </a:p>
                  </a:txBody>
                  <a:tcPr/>
                </a:tc>
                <a:extLst>
                  <a:ext uri="{0D108BD9-81ED-4DB2-BD59-A6C34878D82A}">
                    <a16:rowId xmlns:a16="http://schemas.microsoft.com/office/drawing/2014/main" val="1566683096"/>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SURFsara MS4 Cloud</a:t>
                      </a:r>
                    </a:p>
                  </a:txBody>
                  <a:tcPr/>
                </a:tc>
                <a:tc>
                  <a:txBody>
                    <a:bodyPr/>
                    <a:lstStyle/>
                    <a:p>
                      <a:r>
                        <a:rPr lang="en-ES" sz="1400" dirty="0"/>
                        <a:t>SURFsara MS4 Storage</a:t>
                      </a:r>
                    </a:p>
                  </a:txBody>
                  <a:tcPr/>
                </a:tc>
                <a:tc>
                  <a:txBody>
                    <a:bodyPr/>
                    <a:lstStyle/>
                    <a:p>
                      <a:endParaRPr lang="en-ES" sz="1400" dirty="0"/>
                    </a:p>
                  </a:txBody>
                  <a:tcPr/>
                </a:tc>
                <a:extLst>
                  <a:ext uri="{0D108BD9-81ED-4DB2-BD59-A6C34878D82A}">
                    <a16:rowId xmlns:a16="http://schemas.microsoft.com/office/drawing/2014/main" val="1665215427"/>
                  </a:ext>
                </a:extLst>
              </a:tr>
              <a:tr h="370840">
                <a:tc vMerge="1">
                  <a:txBody>
                    <a:bodyPr/>
                    <a:lstStyle/>
                    <a:p>
                      <a:endParaRPr lang="en-ES" dirty="0"/>
                    </a:p>
                  </a:txBody>
                  <a:tcPr/>
                </a:tc>
                <a:tc>
                  <a:txBody>
                    <a:bodyPr/>
                    <a:lstStyle/>
                    <a:p>
                      <a:endParaRPr lang="en-E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SURFsara MS4 Storage SSD</a:t>
                      </a:r>
                    </a:p>
                  </a:txBody>
                  <a:tcPr/>
                </a:tc>
                <a:tc>
                  <a:txBody>
                    <a:bodyPr/>
                    <a:lstStyle/>
                    <a:p>
                      <a:endParaRPr lang="en-ES" sz="1400" dirty="0"/>
                    </a:p>
                  </a:txBody>
                  <a:tcPr/>
                </a:tc>
                <a:extLst>
                  <a:ext uri="{0D108BD9-81ED-4DB2-BD59-A6C34878D82A}">
                    <a16:rowId xmlns:a16="http://schemas.microsoft.com/office/drawing/2014/main" val="2885224247"/>
                  </a:ext>
                </a:extLst>
              </a:tr>
              <a:tr h="370840">
                <a:tc>
                  <a:txBody>
                    <a:bodyPr/>
                    <a:lstStyle/>
                    <a:p>
                      <a:r>
                        <a:rPr lang="en-GB" sz="1400" dirty="0"/>
                        <a:t>INCD</a:t>
                      </a:r>
                    </a:p>
                  </a:txBody>
                  <a:tcPr anchor="ctr"/>
                </a:tc>
                <a:tc>
                  <a:txBody>
                    <a:bodyPr/>
                    <a:lstStyle/>
                    <a:p>
                      <a:r>
                        <a:rPr lang="en-GB" sz="1400" dirty="0"/>
                        <a:t>INCD-Lisbon (NCG) (Compute) – 4.5 CPU 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INCD-Lisbon (NCG) (Storage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ES" sz="1400" dirty="0"/>
                    </a:p>
                  </a:txBody>
                  <a:tcPr/>
                </a:tc>
                <a:extLst>
                  <a:ext uri="{0D108BD9-81ED-4DB2-BD59-A6C34878D82A}">
                    <a16:rowId xmlns:a16="http://schemas.microsoft.com/office/drawing/2014/main" val="3212587131"/>
                  </a:ext>
                </a:extLst>
              </a:tr>
              <a:tr h="370840">
                <a:tc>
                  <a:txBody>
                    <a:bodyPr/>
                    <a:lstStyle/>
                    <a:p>
                      <a:r>
                        <a:rPr lang="en-ES" sz="1400" dirty="0"/>
                        <a:t>CREODIAS</a:t>
                      </a:r>
                    </a:p>
                  </a:txBody>
                  <a:tcPr anchor="ctr"/>
                </a:tc>
                <a:tc>
                  <a:txBody>
                    <a:bodyPr/>
                    <a:lstStyle/>
                    <a:p>
                      <a:r>
                        <a:rPr lang="en-ES" sz="1400" dirty="0"/>
                        <a:t>CREODIAS – Compute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CREODIAS – Storage</a:t>
                      </a:r>
                    </a:p>
                  </a:txBody>
                  <a:tcPr/>
                </a:tc>
                <a:tc>
                  <a:txBody>
                    <a:bodyPr/>
                    <a:lstStyle/>
                    <a:p>
                      <a:r>
                        <a:rPr lang="en-ES" sz="1400" dirty="0"/>
                        <a:t>CREODIAS – GPU</a:t>
                      </a:r>
                    </a:p>
                  </a:txBody>
                  <a:tcPr/>
                </a:tc>
                <a:extLst>
                  <a:ext uri="{0D108BD9-81ED-4DB2-BD59-A6C34878D82A}">
                    <a16:rowId xmlns:a16="http://schemas.microsoft.com/office/drawing/2014/main" val="1496063143"/>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GRNET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GRNET-KNC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GRNET-KNS-Storage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ES" sz="1400" dirty="0"/>
                    </a:p>
                  </a:txBody>
                  <a:tcPr/>
                </a:tc>
                <a:extLst>
                  <a:ext uri="{0D108BD9-81ED-4DB2-BD59-A6C34878D82A}">
                    <a16:rowId xmlns:a16="http://schemas.microsoft.com/office/drawing/2014/main" val="2312346588"/>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E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GRNET-ARIS (Storage)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GRNET-ARIS (Compute)</a:t>
                      </a:r>
                    </a:p>
                  </a:txBody>
                  <a:tcPr/>
                </a:tc>
                <a:extLst>
                  <a:ext uri="{0D108BD9-81ED-4DB2-BD59-A6C34878D82A}">
                    <a16:rowId xmlns:a16="http://schemas.microsoft.com/office/drawing/2014/main" val="14202128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VITO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VITO - CVB (Compute)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VITO – CVB (Storage)</a:t>
                      </a:r>
                      <a:endParaRPr lang="en-GB" sz="1400" dirty="0"/>
                    </a:p>
                  </a:txBody>
                  <a:tcPr/>
                </a:tc>
                <a:tc>
                  <a:txBody>
                    <a:bodyPr/>
                    <a:lstStyle/>
                    <a:p>
                      <a:endParaRPr lang="en-ES" sz="1400" dirty="0"/>
                    </a:p>
                  </a:txBody>
                  <a:tcPr/>
                </a:tc>
                <a:extLst>
                  <a:ext uri="{0D108BD9-81ED-4DB2-BD59-A6C34878D82A}">
                    <a16:rowId xmlns:a16="http://schemas.microsoft.com/office/drawing/2014/main" val="29981793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CESNET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ES" sz="1400" dirty="0"/>
                        <a:t>CESNET - MetaCentrumCloud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ES" sz="1400" dirty="0"/>
                    </a:p>
                  </a:txBody>
                  <a:tcPr/>
                </a:tc>
                <a:tc>
                  <a:txBody>
                    <a:bodyPr/>
                    <a:lstStyle/>
                    <a:p>
                      <a:endParaRPr lang="en-ES" sz="1400" dirty="0"/>
                    </a:p>
                  </a:txBody>
                  <a:tcPr/>
                </a:tc>
                <a:extLst>
                  <a:ext uri="{0D108BD9-81ED-4DB2-BD59-A6C34878D82A}">
                    <a16:rowId xmlns:a16="http://schemas.microsoft.com/office/drawing/2014/main" val="2933485258"/>
                  </a:ext>
                </a:extLst>
              </a:tr>
            </a:tbl>
          </a:graphicData>
        </a:graphic>
      </p:graphicFrame>
      <p:sp>
        <p:nvSpPr>
          <p:cNvPr id="4" name="Slide Number Placeholder 3">
            <a:extLst>
              <a:ext uri="{FF2B5EF4-FFF2-40B4-BE49-F238E27FC236}">
                <a16:creationId xmlns:a16="http://schemas.microsoft.com/office/drawing/2014/main" id="{3F35B040-89B1-5543-874C-8C1C0D65795C}"/>
              </a:ext>
            </a:extLst>
          </p:cNvPr>
          <p:cNvSpPr>
            <a:spLocks noGrp="1"/>
          </p:cNvSpPr>
          <p:nvPr>
            <p:ph type="sldNum" sz="quarter" idx="4"/>
          </p:nvPr>
        </p:nvSpPr>
        <p:spPr/>
        <p:txBody>
          <a:bodyPr/>
          <a:lstStyle/>
          <a:p>
            <a:fld id="{7B6D159A-995C-4044-91BE-FEC10D0C0044}" type="slidenum">
              <a:rPr lang="de-DE" smtClean="0"/>
              <a:pPr/>
              <a:t>13</a:t>
            </a:fld>
            <a:endParaRPr lang="de-DE" dirty="0"/>
          </a:p>
        </p:txBody>
      </p:sp>
      <p:sp>
        <p:nvSpPr>
          <p:cNvPr id="5" name="Footer Placeholder 4">
            <a:extLst>
              <a:ext uri="{FF2B5EF4-FFF2-40B4-BE49-F238E27FC236}">
                <a16:creationId xmlns:a16="http://schemas.microsoft.com/office/drawing/2014/main" id="{05169DD4-9AF9-994D-AADE-BA72A19FF1DB}"/>
              </a:ext>
            </a:extLst>
          </p:cNvPr>
          <p:cNvSpPr>
            <a:spLocks noGrp="1"/>
          </p:cNvSpPr>
          <p:nvPr>
            <p:ph type="ftr" sz="quarter" idx="11"/>
          </p:nvPr>
        </p:nvSpPr>
        <p:spPr/>
        <p:txBody>
          <a:bodyPr/>
          <a:lstStyle/>
          <a:p>
            <a:pPr algn="ctr"/>
            <a:endParaRPr lang="en-US" dirty="0"/>
          </a:p>
        </p:txBody>
      </p:sp>
      <p:sp>
        <p:nvSpPr>
          <p:cNvPr id="3" name="TextBox 2">
            <a:extLst>
              <a:ext uri="{FF2B5EF4-FFF2-40B4-BE49-F238E27FC236}">
                <a16:creationId xmlns:a16="http://schemas.microsoft.com/office/drawing/2014/main" id="{25E32F65-820D-BB4B-9722-F096563AA95B}"/>
              </a:ext>
            </a:extLst>
          </p:cNvPr>
          <p:cNvSpPr txBox="1"/>
          <p:nvPr/>
        </p:nvSpPr>
        <p:spPr>
          <a:xfrm>
            <a:off x="5491974" y="3296142"/>
            <a:ext cx="5124069" cy="16312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ES" sz="2000" b="1" dirty="0"/>
              <a:t>Total capacity available:</a:t>
            </a:r>
          </a:p>
          <a:p>
            <a:pPr marL="285750" indent="-285750" fontAlgn="base">
              <a:buFont typeface="Arial" panose="020B0604020202020204" pitchFamily="34" charset="0"/>
              <a:buChar char="•"/>
            </a:pPr>
            <a:r>
              <a:rPr lang="en-GB" sz="2000" b="1" dirty="0"/>
              <a:t>12 PB months of storage</a:t>
            </a:r>
          </a:p>
          <a:p>
            <a:pPr marL="285750" indent="-285750" fontAlgn="base">
              <a:buFont typeface="Arial" panose="020B0604020202020204" pitchFamily="34" charset="0"/>
              <a:buChar char="•"/>
            </a:pPr>
            <a:r>
              <a:rPr lang="en-GB" sz="2000" b="1" dirty="0"/>
              <a:t>18 million Cloud CPU hours</a:t>
            </a:r>
          </a:p>
          <a:p>
            <a:pPr marL="285750" indent="-285750" fontAlgn="base">
              <a:buFont typeface="Arial" panose="020B0604020202020204" pitchFamily="34" charset="0"/>
              <a:buChar char="•"/>
            </a:pPr>
            <a:r>
              <a:rPr lang="en-GB" sz="2000" b="1" dirty="0"/>
              <a:t>3.1 million HPC/HTC CPU hours</a:t>
            </a:r>
          </a:p>
          <a:p>
            <a:pPr marL="285750" indent="-285750" fontAlgn="base">
              <a:buFont typeface="Arial" panose="020B0604020202020204" pitchFamily="34" charset="0"/>
              <a:buChar char="•"/>
            </a:pPr>
            <a:r>
              <a:rPr lang="en-GB" sz="2000" b="1" dirty="0"/>
              <a:t>6,000 GPU hours</a:t>
            </a:r>
          </a:p>
        </p:txBody>
      </p:sp>
      <p:pic>
        <p:nvPicPr>
          <p:cNvPr id="7" name="Google Shape;50;p7" descr="A picture containing logo&#10;&#10;Description automatically generated">
            <a:extLst>
              <a:ext uri="{FF2B5EF4-FFF2-40B4-BE49-F238E27FC236}">
                <a16:creationId xmlns:a16="http://schemas.microsoft.com/office/drawing/2014/main" id="{4B1A7B14-E446-724C-BCA0-43D52C2FD29A}"/>
              </a:ext>
            </a:extLst>
          </p:cNvPr>
          <p:cNvPicPr preferRelativeResize="0"/>
          <p:nvPr/>
        </p:nvPicPr>
        <p:blipFill rotWithShape="1">
          <a:blip r:embed="rId2">
            <a:alphaModFix/>
          </a:blip>
          <a:srcRect/>
          <a:stretch/>
        </p:blipFill>
        <p:spPr>
          <a:xfrm>
            <a:off x="142516" y="4477188"/>
            <a:ext cx="1125480" cy="301530"/>
          </a:xfrm>
          <a:prstGeom prst="rect">
            <a:avLst/>
          </a:prstGeom>
          <a:noFill/>
          <a:ln>
            <a:noFill/>
          </a:ln>
        </p:spPr>
      </p:pic>
      <p:pic>
        <p:nvPicPr>
          <p:cNvPr id="8" name="Google Shape;53;p7" descr="Logo&#10;&#10;Description automatically generated">
            <a:extLst>
              <a:ext uri="{FF2B5EF4-FFF2-40B4-BE49-F238E27FC236}">
                <a16:creationId xmlns:a16="http://schemas.microsoft.com/office/drawing/2014/main" id="{2FFF5535-FCD5-604C-86B4-A60DF9A4B477}"/>
              </a:ext>
            </a:extLst>
          </p:cNvPr>
          <p:cNvPicPr preferRelativeResize="0"/>
          <p:nvPr/>
        </p:nvPicPr>
        <p:blipFill rotWithShape="1">
          <a:blip r:embed="rId3">
            <a:alphaModFix/>
          </a:blip>
          <a:srcRect/>
          <a:stretch/>
        </p:blipFill>
        <p:spPr>
          <a:xfrm>
            <a:off x="437227" y="5017446"/>
            <a:ext cx="830769" cy="360000"/>
          </a:xfrm>
          <a:prstGeom prst="rect">
            <a:avLst/>
          </a:prstGeom>
          <a:noFill/>
          <a:ln>
            <a:noFill/>
          </a:ln>
        </p:spPr>
      </p:pic>
      <p:pic>
        <p:nvPicPr>
          <p:cNvPr id="9" name="Google Shape;54;p7" descr="Icon&#10;&#10;Description automatically generated">
            <a:extLst>
              <a:ext uri="{FF2B5EF4-FFF2-40B4-BE49-F238E27FC236}">
                <a16:creationId xmlns:a16="http://schemas.microsoft.com/office/drawing/2014/main" id="{8C455CC0-DF84-C449-8265-622618B14C4E}"/>
              </a:ext>
            </a:extLst>
          </p:cNvPr>
          <p:cNvPicPr preferRelativeResize="0"/>
          <p:nvPr/>
        </p:nvPicPr>
        <p:blipFill rotWithShape="1">
          <a:blip r:embed="rId4">
            <a:alphaModFix/>
          </a:blip>
          <a:srcRect l="12900" t="13449" r="15641" b="13495"/>
          <a:stretch/>
        </p:blipFill>
        <p:spPr>
          <a:xfrm>
            <a:off x="602846" y="4000248"/>
            <a:ext cx="665150" cy="360000"/>
          </a:xfrm>
          <a:prstGeom prst="rect">
            <a:avLst/>
          </a:prstGeom>
          <a:noFill/>
          <a:ln>
            <a:noFill/>
          </a:ln>
        </p:spPr>
      </p:pic>
      <p:pic>
        <p:nvPicPr>
          <p:cNvPr id="10" name="Google Shape;55;p7" descr="A picture containing logo&#10;&#10;Description automatically generated">
            <a:extLst>
              <a:ext uri="{FF2B5EF4-FFF2-40B4-BE49-F238E27FC236}">
                <a16:creationId xmlns:a16="http://schemas.microsoft.com/office/drawing/2014/main" id="{AD1BAC40-16F8-984E-92DE-948D2E18F17A}"/>
              </a:ext>
            </a:extLst>
          </p:cNvPr>
          <p:cNvPicPr preferRelativeResize="0"/>
          <p:nvPr/>
        </p:nvPicPr>
        <p:blipFill rotWithShape="1">
          <a:blip r:embed="rId5">
            <a:alphaModFix/>
          </a:blip>
          <a:srcRect l="15555" t="6838" r="15303" b="5472"/>
          <a:stretch/>
        </p:blipFill>
        <p:spPr>
          <a:xfrm>
            <a:off x="595892" y="2936142"/>
            <a:ext cx="672104" cy="360000"/>
          </a:xfrm>
          <a:prstGeom prst="rect">
            <a:avLst/>
          </a:prstGeom>
          <a:noFill/>
          <a:ln>
            <a:noFill/>
          </a:ln>
        </p:spPr>
      </p:pic>
      <p:pic>
        <p:nvPicPr>
          <p:cNvPr id="11" name="Google Shape;57;p7">
            <a:extLst>
              <a:ext uri="{FF2B5EF4-FFF2-40B4-BE49-F238E27FC236}">
                <a16:creationId xmlns:a16="http://schemas.microsoft.com/office/drawing/2014/main" id="{7F0CC024-3880-EA44-AFC0-B91210704DCB}"/>
              </a:ext>
            </a:extLst>
          </p:cNvPr>
          <p:cNvPicPr preferRelativeResize="0"/>
          <p:nvPr/>
        </p:nvPicPr>
        <p:blipFill rotWithShape="1">
          <a:blip r:embed="rId6">
            <a:alphaModFix/>
          </a:blip>
          <a:srcRect l="14529" t="22207" r="13504" b="16856"/>
          <a:stretch/>
        </p:blipFill>
        <p:spPr>
          <a:xfrm>
            <a:off x="142516" y="5604822"/>
            <a:ext cx="1125480" cy="360000"/>
          </a:xfrm>
          <a:prstGeom prst="rect">
            <a:avLst/>
          </a:prstGeom>
          <a:noFill/>
          <a:ln>
            <a:noFill/>
          </a:ln>
        </p:spPr>
      </p:pic>
      <p:pic>
        <p:nvPicPr>
          <p:cNvPr id="12" name="Google Shape;58;p7">
            <a:extLst>
              <a:ext uri="{FF2B5EF4-FFF2-40B4-BE49-F238E27FC236}">
                <a16:creationId xmlns:a16="http://schemas.microsoft.com/office/drawing/2014/main" id="{C8A9D502-5EAB-F24E-A6FF-12632DD69630}"/>
              </a:ext>
            </a:extLst>
          </p:cNvPr>
          <p:cNvPicPr preferRelativeResize="0"/>
          <p:nvPr/>
        </p:nvPicPr>
        <p:blipFill rotWithShape="1">
          <a:blip r:embed="rId7">
            <a:alphaModFix/>
          </a:blip>
          <a:srcRect l="11986" t="6836" r="13527" b="603"/>
          <a:stretch/>
        </p:blipFill>
        <p:spPr>
          <a:xfrm>
            <a:off x="746532" y="1997585"/>
            <a:ext cx="521464" cy="360000"/>
          </a:xfrm>
          <a:prstGeom prst="rect">
            <a:avLst/>
          </a:prstGeom>
          <a:noFill/>
          <a:ln>
            <a:noFill/>
          </a:ln>
        </p:spPr>
      </p:pic>
      <p:pic>
        <p:nvPicPr>
          <p:cNvPr id="13" name="Google Shape;59;p7">
            <a:extLst>
              <a:ext uri="{FF2B5EF4-FFF2-40B4-BE49-F238E27FC236}">
                <a16:creationId xmlns:a16="http://schemas.microsoft.com/office/drawing/2014/main" id="{5544E01F-0372-BB42-BDFB-2D5B0B7FD057}"/>
              </a:ext>
            </a:extLst>
          </p:cNvPr>
          <p:cNvPicPr preferRelativeResize="0"/>
          <p:nvPr/>
        </p:nvPicPr>
        <p:blipFill rotWithShape="1">
          <a:blip r:embed="rId8">
            <a:alphaModFix/>
          </a:blip>
          <a:srcRect/>
          <a:stretch/>
        </p:blipFill>
        <p:spPr>
          <a:xfrm>
            <a:off x="307996" y="6002250"/>
            <a:ext cx="960000" cy="360000"/>
          </a:xfrm>
          <a:prstGeom prst="rect">
            <a:avLst/>
          </a:prstGeom>
          <a:noFill/>
          <a:ln>
            <a:noFill/>
          </a:ln>
        </p:spPr>
      </p:pic>
      <p:pic>
        <p:nvPicPr>
          <p:cNvPr id="14" name="Google Shape;60;p7">
            <a:extLst>
              <a:ext uri="{FF2B5EF4-FFF2-40B4-BE49-F238E27FC236}">
                <a16:creationId xmlns:a16="http://schemas.microsoft.com/office/drawing/2014/main" id="{E4EC5DD1-AAD2-BD43-B6D1-339808C7FF6D}"/>
              </a:ext>
            </a:extLst>
          </p:cNvPr>
          <p:cNvPicPr preferRelativeResize="0"/>
          <p:nvPr/>
        </p:nvPicPr>
        <p:blipFill rotWithShape="1">
          <a:blip r:embed="rId9">
            <a:alphaModFix/>
          </a:blip>
          <a:srcRect/>
          <a:stretch/>
        </p:blipFill>
        <p:spPr>
          <a:xfrm>
            <a:off x="602357" y="1581042"/>
            <a:ext cx="665639" cy="280876"/>
          </a:xfrm>
          <a:prstGeom prst="rect">
            <a:avLst/>
          </a:prstGeom>
          <a:noFill/>
          <a:ln>
            <a:noFill/>
          </a:ln>
        </p:spPr>
      </p:pic>
    </p:spTree>
    <p:extLst>
      <p:ext uri="{BB962C8B-B14F-4D97-AF65-F5344CB8AC3E}">
        <p14:creationId xmlns:p14="http://schemas.microsoft.com/office/powerpoint/2010/main" val="44837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C08C2E8-F38B-4224-A801-B09FB7FB5B4E}"/>
              </a:ext>
            </a:extLst>
          </p:cNvPr>
          <p:cNvSpPr>
            <a:spLocks noGrp="1"/>
          </p:cNvSpPr>
          <p:nvPr>
            <p:ph type="subTitle" idx="1"/>
          </p:nvPr>
        </p:nvSpPr>
        <p:spPr/>
        <p:txBody>
          <a:bodyPr/>
          <a:lstStyle/>
          <a:p>
            <a:endParaRPr lang="en-GB"/>
          </a:p>
        </p:txBody>
      </p:sp>
      <p:sp>
        <p:nvSpPr>
          <p:cNvPr id="3" name="Text Placeholder 2">
            <a:extLst>
              <a:ext uri="{FF2B5EF4-FFF2-40B4-BE49-F238E27FC236}">
                <a16:creationId xmlns:a16="http://schemas.microsoft.com/office/drawing/2014/main" id="{C0F3CACF-E9E6-4AC8-8A3B-4EB0268C4020}"/>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17597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F3397-79F1-5243-966C-58E60B5B2F34}"/>
              </a:ext>
            </a:extLst>
          </p:cNvPr>
          <p:cNvSpPr>
            <a:spLocks noGrp="1"/>
          </p:cNvSpPr>
          <p:nvPr>
            <p:ph type="title"/>
          </p:nvPr>
        </p:nvSpPr>
        <p:spPr/>
        <p:txBody>
          <a:bodyPr/>
          <a:lstStyle/>
          <a:p>
            <a:r>
              <a:rPr lang="en-ES" dirty="0"/>
              <a:t>Beyond (basic) cloud, HTC/HPC</a:t>
            </a:r>
          </a:p>
        </p:txBody>
      </p:sp>
      <p:sp>
        <p:nvSpPr>
          <p:cNvPr id="3" name="Content Placeholder 2">
            <a:extLst>
              <a:ext uri="{FF2B5EF4-FFF2-40B4-BE49-F238E27FC236}">
                <a16:creationId xmlns:a16="http://schemas.microsoft.com/office/drawing/2014/main" id="{FB0D10CA-11DF-AB45-ABBA-BB8B99D4464A}"/>
              </a:ext>
            </a:extLst>
          </p:cNvPr>
          <p:cNvSpPr>
            <a:spLocks noGrp="1"/>
          </p:cNvSpPr>
          <p:nvPr>
            <p:ph idx="1"/>
          </p:nvPr>
        </p:nvSpPr>
        <p:spPr/>
        <p:txBody>
          <a:bodyPr/>
          <a:lstStyle/>
          <a:p>
            <a:r>
              <a:rPr lang="en-ES" dirty="0"/>
              <a:t>WP3 so far focused on having a working foundation for accessing computing resources - this may be too low-level for some use cases!</a:t>
            </a:r>
          </a:p>
          <a:p>
            <a:r>
              <a:rPr lang="en-ES" dirty="0"/>
              <a:t>Some ways of accessing higher-level abstractions</a:t>
            </a:r>
          </a:p>
          <a:p>
            <a:pPr lvl="1"/>
            <a:r>
              <a:rPr lang="en-ES" dirty="0"/>
              <a:t>T3.3 Batch processing and interactive analysis will provide managed (e.g. OpenEO) and self-managed (i.e. recipes for deployment) tools</a:t>
            </a:r>
          </a:p>
          <a:p>
            <a:pPr lvl="1"/>
            <a:r>
              <a:rPr lang="en-ES" dirty="0"/>
              <a:t>PaaS-Orchestrator facilitates the deployment of ready-to-use platforms, several already available</a:t>
            </a:r>
          </a:p>
          <a:p>
            <a:pPr lvl="1"/>
            <a:r>
              <a:rPr lang="en-ES" dirty="0"/>
              <a:t>Ask for support! We may not be able to provide any platform but for sure can help on making it available</a:t>
            </a:r>
          </a:p>
          <a:p>
            <a:endParaRPr lang="en-ES" dirty="0"/>
          </a:p>
        </p:txBody>
      </p:sp>
      <p:sp>
        <p:nvSpPr>
          <p:cNvPr id="4" name="Slide Number Placeholder 3">
            <a:extLst>
              <a:ext uri="{FF2B5EF4-FFF2-40B4-BE49-F238E27FC236}">
                <a16:creationId xmlns:a16="http://schemas.microsoft.com/office/drawing/2014/main" id="{8BFFC33C-DDFD-6444-8FDC-F4DD89EBB545}"/>
              </a:ext>
            </a:extLst>
          </p:cNvPr>
          <p:cNvSpPr>
            <a:spLocks noGrp="1"/>
          </p:cNvSpPr>
          <p:nvPr>
            <p:ph type="sldNum" sz="quarter" idx="4"/>
          </p:nvPr>
        </p:nvSpPr>
        <p:spPr/>
        <p:txBody>
          <a:bodyPr/>
          <a:lstStyle/>
          <a:p>
            <a:fld id="{7B6D159A-995C-4044-91BE-FEC10D0C0044}" type="slidenum">
              <a:rPr lang="de-DE" smtClean="0"/>
              <a:pPr/>
              <a:t>15</a:t>
            </a:fld>
            <a:endParaRPr lang="de-DE" dirty="0"/>
          </a:p>
        </p:txBody>
      </p:sp>
      <p:sp>
        <p:nvSpPr>
          <p:cNvPr id="5" name="Footer Placeholder 4">
            <a:extLst>
              <a:ext uri="{FF2B5EF4-FFF2-40B4-BE49-F238E27FC236}">
                <a16:creationId xmlns:a16="http://schemas.microsoft.com/office/drawing/2014/main" id="{8BAE5F1C-A102-7445-930D-D2C824BEAD3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3499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DBF0-782D-8A4C-8B56-DA9679540E16}"/>
              </a:ext>
            </a:extLst>
          </p:cNvPr>
          <p:cNvSpPr>
            <a:spLocks noGrp="1"/>
          </p:cNvSpPr>
          <p:nvPr>
            <p:ph type="title"/>
          </p:nvPr>
        </p:nvSpPr>
        <p:spPr/>
        <p:txBody>
          <a:bodyPr>
            <a:normAutofit fontScale="90000"/>
          </a:bodyPr>
          <a:lstStyle/>
          <a:p>
            <a:r>
              <a:rPr lang="en-ES" dirty="0"/>
              <a:t>Copernicus Compute Federation - HTC/HPC – T3.2</a:t>
            </a:r>
          </a:p>
        </p:txBody>
      </p:sp>
      <p:sp>
        <p:nvSpPr>
          <p:cNvPr id="4" name="Slide Number Placeholder 3">
            <a:extLst>
              <a:ext uri="{FF2B5EF4-FFF2-40B4-BE49-F238E27FC236}">
                <a16:creationId xmlns:a16="http://schemas.microsoft.com/office/drawing/2014/main" id="{71606BF8-244D-A242-A426-9724071501AE}"/>
              </a:ext>
            </a:extLst>
          </p:cNvPr>
          <p:cNvSpPr>
            <a:spLocks noGrp="1"/>
          </p:cNvSpPr>
          <p:nvPr>
            <p:ph type="sldNum" sz="quarter" idx="4"/>
          </p:nvPr>
        </p:nvSpPr>
        <p:spPr/>
        <p:txBody>
          <a:bodyPr/>
          <a:lstStyle/>
          <a:p>
            <a:fld id="{7B6D159A-995C-4044-91BE-FEC10D0C0044}" type="slidenum">
              <a:rPr lang="de-DE" smtClean="0"/>
              <a:pPr/>
              <a:t>16</a:t>
            </a:fld>
            <a:endParaRPr lang="de-DE" dirty="0"/>
          </a:p>
        </p:txBody>
      </p:sp>
      <p:sp>
        <p:nvSpPr>
          <p:cNvPr id="5" name="Footer Placeholder 4">
            <a:extLst>
              <a:ext uri="{FF2B5EF4-FFF2-40B4-BE49-F238E27FC236}">
                <a16:creationId xmlns:a16="http://schemas.microsoft.com/office/drawing/2014/main" id="{74E701DB-F3F3-1F40-8370-C19710ED2D41}"/>
              </a:ext>
            </a:extLst>
          </p:cNvPr>
          <p:cNvSpPr>
            <a:spLocks noGrp="1"/>
          </p:cNvSpPr>
          <p:nvPr>
            <p:ph type="ftr" sz="quarter" idx="11"/>
          </p:nvPr>
        </p:nvSpPr>
        <p:spPr/>
        <p:txBody>
          <a:bodyPr/>
          <a:lstStyle/>
          <a:p>
            <a:pPr algn="ctr"/>
            <a:endParaRPr lang="en-US" dirty="0"/>
          </a:p>
        </p:txBody>
      </p:sp>
      <p:pic>
        <p:nvPicPr>
          <p:cNvPr id="6" name="Content Placeholder 5" descr="Graphical user interface, diagram, application&#10;&#10;Description automatically generated">
            <a:extLst>
              <a:ext uri="{FF2B5EF4-FFF2-40B4-BE49-F238E27FC236}">
                <a16:creationId xmlns:a16="http://schemas.microsoft.com/office/drawing/2014/main" id="{5FDEF47B-6344-944A-8D89-FD85DECF9D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3104" y="1303338"/>
            <a:ext cx="8625792" cy="4873625"/>
          </a:xfrm>
          <a:prstGeom prst="rect">
            <a:avLst/>
          </a:prstGeom>
        </p:spPr>
      </p:pic>
    </p:spTree>
    <p:extLst>
      <p:ext uri="{BB962C8B-B14F-4D97-AF65-F5344CB8AC3E}">
        <p14:creationId xmlns:p14="http://schemas.microsoft.com/office/powerpoint/2010/main" val="321274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36A7-8635-4041-B6F1-2FE86ACB09CA}"/>
              </a:ext>
            </a:extLst>
          </p:cNvPr>
          <p:cNvSpPr>
            <a:spLocks noGrp="1"/>
          </p:cNvSpPr>
          <p:nvPr>
            <p:ph type="title"/>
          </p:nvPr>
        </p:nvSpPr>
        <p:spPr/>
        <p:txBody>
          <a:bodyPr/>
          <a:lstStyle/>
          <a:p>
            <a:r>
              <a:rPr lang="en-ES" dirty="0"/>
              <a:t>AAI in Cloud Federation</a:t>
            </a:r>
          </a:p>
        </p:txBody>
      </p:sp>
      <p:sp>
        <p:nvSpPr>
          <p:cNvPr id="3" name="Content Placeholder 2">
            <a:extLst>
              <a:ext uri="{FF2B5EF4-FFF2-40B4-BE49-F238E27FC236}">
                <a16:creationId xmlns:a16="http://schemas.microsoft.com/office/drawing/2014/main" id="{4B279BBD-6115-E649-AA2B-EEA600067EAB}"/>
              </a:ext>
            </a:extLst>
          </p:cNvPr>
          <p:cNvSpPr>
            <a:spLocks noGrp="1"/>
          </p:cNvSpPr>
          <p:nvPr>
            <p:ph idx="1"/>
          </p:nvPr>
        </p:nvSpPr>
        <p:spPr>
          <a:xfrm>
            <a:off x="812074" y="1302589"/>
            <a:ext cx="6290853" cy="4874374"/>
          </a:xfrm>
        </p:spPr>
        <p:txBody>
          <a:bodyPr>
            <a:normAutofit lnSpcReduction="10000"/>
          </a:bodyPr>
          <a:lstStyle/>
          <a:p>
            <a:r>
              <a:rPr lang="en-ES" dirty="0"/>
              <a:t>Based on Check-in</a:t>
            </a:r>
          </a:p>
          <a:p>
            <a:pPr lvl="1"/>
            <a:r>
              <a:rPr lang="en-ES" dirty="0"/>
              <a:t>AARC BP compliant IdP-SP proxy</a:t>
            </a:r>
          </a:p>
          <a:p>
            <a:pPr lvl="1"/>
            <a:r>
              <a:rPr lang="en-ES" dirty="0"/>
              <a:t>OIDC as main technology / usable via browser and API/CLI flows</a:t>
            </a:r>
          </a:p>
          <a:p>
            <a:r>
              <a:rPr lang="en-ES" dirty="0"/>
              <a:t>Users are managed within “VOs” (Virtual Organisations)</a:t>
            </a:r>
          </a:p>
          <a:p>
            <a:pPr lvl="1"/>
            <a:r>
              <a:rPr lang="en-ES" dirty="0"/>
              <a:t>Perun as the VO management system</a:t>
            </a:r>
          </a:p>
          <a:p>
            <a:pPr lvl="1"/>
            <a:r>
              <a:rPr lang="en-ES" dirty="0"/>
              <a:t>User enrolment with approval from VO manager</a:t>
            </a:r>
          </a:p>
          <a:p>
            <a:pPr lvl="1"/>
            <a:r>
              <a:rPr lang="en-ES" dirty="0"/>
              <a:t>Authorisation handled locally at providers by checking assertions that state what VOs a given users belongs to</a:t>
            </a:r>
          </a:p>
          <a:p>
            <a:endParaRPr lang="en-ES" dirty="0"/>
          </a:p>
        </p:txBody>
      </p:sp>
      <p:sp>
        <p:nvSpPr>
          <p:cNvPr id="4" name="Slide Number Placeholder 3">
            <a:extLst>
              <a:ext uri="{FF2B5EF4-FFF2-40B4-BE49-F238E27FC236}">
                <a16:creationId xmlns:a16="http://schemas.microsoft.com/office/drawing/2014/main" id="{99F73AF3-2121-9B4C-A361-2E4BE44C60F6}"/>
              </a:ext>
            </a:extLst>
          </p:cNvPr>
          <p:cNvSpPr>
            <a:spLocks noGrp="1"/>
          </p:cNvSpPr>
          <p:nvPr>
            <p:ph type="sldNum" sz="quarter" idx="4"/>
          </p:nvPr>
        </p:nvSpPr>
        <p:spPr/>
        <p:txBody>
          <a:bodyPr/>
          <a:lstStyle/>
          <a:p>
            <a:fld id="{7B6D159A-995C-4044-91BE-FEC10D0C0044}" type="slidenum">
              <a:rPr lang="de-DE" smtClean="0"/>
              <a:pPr/>
              <a:t>17</a:t>
            </a:fld>
            <a:endParaRPr lang="de-DE" dirty="0"/>
          </a:p>
        </p:txBody>
      </p:sp>
      <p:sp>
        <p:nvSpPr>
          <p:cNvPr id="5" name="Footer Placeholder 4">
            <a:extLst>
              <a:ext uri="{FF2B5EF4-FFF2-40B4-BE49-F238E27FC236}">
                <a16:creationId xmlns:a16="http://schemas.microsoft.com/office/drawing/2014/main" id="{DCB99F96-551C-4948-A471-6B2D9E039560}"/>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3D78821D-081E-A247-A3C3-FC3F267067F7}"/>
              </a:ext>
            </a:extLst>
          </p:cNvPr>
          <p:cNvSpPr/>
          <p:nvPr/>
        </p:nvSpPr>
        <p:spPr>
          <a:xfrm>
            <a:off x="8734696" y="3292160"/>
            <a:ext cx="1358537" cy="6139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ES" dirty="0"/>
              <a:t>Check-in</a:t>
            </a:r>
          </a:p>
        </p:txBody>
      </p:sp>
      <p:pic>
        <p:nvPicPr>
          <p:cNvPr id="7" name="Google Shape;142;p15">
            <a:extLst>
              <a:ext uri="{FF2B5EF4-FFF2-40B4-BE49-F238E27FC236}">
                <a16:creationId xmlns:a16="http://schemas.microsoft.com/office/drawing/2014/main" id="{365D490D-3D94-CC4A-821D-F26F6B97A27E}"/>
              </a:ext>
            </a:extLst>
          </p:cNvPr>
          <p:cNvPicPr preferRelativeResize="0"/>
          <p:nvPr/>
        </p:nvPicPr>
        <p:blipFill rotWithShape="1">
          <a:blip r:embed="rId2">
            <a:alphaModFix/>
          </a:blip>
          <a:srcRect/>
          <a:stretch/>
        </p:blipFill>
        <p:spPr>
          <a:xfrm>
            <a:off x="7487377" y="3349928"/>
            <a:ext cx="626834" cy="498419"/>
          </a:xfrm>
          <a:prstGeom prst="rect">
            <a:avLst/>
          </a:prstGeom>
          <a:noFill/>
          <a:ln>
            <a:noFill/>
          </a:ln>
        </p:spPr>
      </p:pic>
      <p:cxnSp>
        <p:nvCxnSpPr>
          <p:cNvPr id="9" name="Straight Arrow Connector 8">
            <a:extLst>
              <a:ext uri="{FF2B5EF4-FFF2-40B4-BE49-F238E27FC236}">
                <a16:creationId xmlns:a16="http://schemas.microsoft.com/office/drawing/2014/main" id="{B108752A-14F6-ED44-B126-667BB7ACBB28}"/>
              </a:ext>
            </a:extLst>
          </p:cNvPr>
          <p:cNvCxnSpPr>
            <a:cxnSpLocks/>
            <a:stCxn id="7" idx="3"/>
            <a:endCxn id="6" idx="1"/>
          </p:cNvCxnSpPr>
          <p:nvPr/>
        </p:nvCxnSpPr>
        <p:spPr>
          <a:xfrm flipV="1">
            <a:off x="8114211" y="3599137"/>
            <a:ext cx="6204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9FE7571-FCBF-2B48-8230-B129CEA623CC}"/>
              </a:ext>
            </a:extLst>
          </p:cNvPr>
          <p:cNvCxnSpPr>
            <a:cxnSpLocks/>
            <a:stCxn id="15" idx="1"/>
            <a:endCxn id="6" idx="0"/>
          </p:cNvCxnSpPr>
          <p:nvPr/>
        </p:nvCxnSpPr>
        <p:spPr>
          <a:xfrm>
            <a:off x="9413964" y="2905577"/>
            <a:ext cx="1" cy="386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loud Callout 14">
            <a:extLst>
              <a:ext uri="{FF2B5EF4-FFF2-40B4-BE49-F238E27FC236}">
                <a16:creationId xmlns:a16="http://schemas.microsoft.com/office/drawing/2014/main" id="{43444780-0CDF-4D4F-9F4C-5348C6913672}"/>
              </a:ext>
            </a:extLst>
          </p:cNvPr>
          <p:cNvSpPr/>
          <p:nvPr/>
        </p:nvSpPr>
        <p:spPr>
          <a:xfrm>
            <a:off x="8389618" y="1904653"/>
            <a:ext cx="2048692" cy="1001991"/>
          </a:xfrm>
          <a:prstGeom prst="cloudCallout">
            <a:avLst>
              <a:gd name="adj1" fmla="val 2759"/>
              <a:gd name="adj2" fmla="val -398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ES" dirty="0">
                <a:solidFill>
                  <a:schemeClr val="tx1"/>
                </a:solidFill>
              </a:rPr>
              <a:t>eduGAIN + social logins</a:t>
            </a:r>
          </a:p>
        </p:txBody>
      </p:sp>
      <p:sp>
        <p:nvSpPr>
          <p:cNvPr id="16" name="Rectangle 15">
            <a:extLst>
              <a:ext uri="{FF2B5EF4-FFF2-40B4-BE49-F238E27FC236}">
                <a16:creationId xmlns:a16="http://schemas.microsoft.com/office/drawing/2014/main" id="{7C0F842C-6E7D-3F47-B001-E95846F4F017}"/>
              </a:ext>
            </a:extLst>
          </p:cNvPr>
          <p:cNvSpPr/>
          <p:nvPr/>
        </p:nvSpPr>
        <p:spPr>
          <a:xfrm>
            <a:off x="10674530" y="3292160"/>
            <a:ext cx="1358537" cy="6139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ES" dirty="0"/>
              <a:t>Perun</a:t>
            </a:r>
          </a:p>
        </p:txBody>
      </p:sp>
      <p:cxnSp>
        <p:nvCxnSpPr>
          <p:cNvPr id="17" name="Straight Arrow Connector 16">
            <a:extLst>
              <a:ext uri="{FF2B5EF4-FFF2-40B4-BE49-F238E27FC236}">
                <a16:creationId xmlns:a16="http://schemas.microsoft.com/office/drawing/2014/main" id="{29BB30B3-A12E-1D41-9A86-EC0952DA7BEC}"/>
              </a:ext>
            </a:extLst>
          </p:cNvPr>
          <p:cNvCxnSpPr>
            <a:cxnSpLocks/>
            <a:stCxn id="16" idx="1"/>
            <a:endCxn id="6" idx="3"/>
          </p:cNvCxnSpPr>
          <p:nvPr/>
        </p:nvCxnSpPr>
        <p:spPr>
          <a:xfrm flipH="1">
            <a:off x="10093233" y="3599137"/>
            <a:ext cx="5812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2CCB4E4-001F-394D-A496-6D6F05D5A6E1}"/>
              </a:ext>
            </a:extLst>
          </p:cNvPr>
          <p:cNvSpPr/>
          <p:nvPr/>
        </p:nvSpPr>
        <p:spPr>
          <a:xfrm>
            <a:off x="8736872" y="4689098"/>
            <a:ext cx="1358537" cy="61395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ES" dirty="0"/>
              <a:t>Cloud Provider</a:t>
            </a:r>
          </a:p>
        </p:txBody>
      </p:sp>
      <p:cxnSp>
        <p:nvCxnSpPr>
          <p:cNvPr id="23" name="Straight Arrow Connector 22">
            <a:extLst>
              <a:ext uri="{FF2B5EF4-FFF2-40B4-BE49-F238E27FC236}">
                <a16:creationId xmlns:a16="http://schemas.microsoft.com/office/drawing/2014/main" id="{C0F78218-A344-2843-8E06-7EC998095C61}"/>
              </a:ext>
            </a:extLst>
          </p:cNvPr>
          <p:cNvCxnSpPr>
            <a:cxnSpLocks/>
            <a:stCxn id="6" idx="2"/>
            <a:endCxn id="22" idx="0"/>
          </p:cNvCxnSpPr>
          <p:nvPr/>
        </p:nvCxnSpPr>
        <p:spPr>
          <a:xfrm>
            <a:off x="9413965" y="3906114"/>
            <a:ext cx="2176" cy="782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4B43475-1D6E-7D47-9402-B17C2B1B4CA5}"/>
              </a:ext>
            </a:extLst>
          </p:cNvPr>
          <p:cNvSpPr txBox="1"/>
          <p:nvPr/>
        </p:nvSpPr>
        <p:spPr>
          <a:xfrm>
            <a:off x="9405471" y="4242871"/>
            <a:ext cx="554960" cy="307777"/>
          </a:xfrm>
          <a:prstGeom prst="rect">
            <a:avLst/>
          </a:prstGeom>
          <a:noFill/>
        </p:spPr>
        <p:txBody>
          <a:bodyPr wrap="none" rtlCol="0">
            <a:spAutoFit/>
          </a:bodyPr>
          <a:lstStyle/>
          <a:p>
            <a:r>
              <a:rPr lang="en-ES" sz="1400" dirty="0"/>
              <a:t>OIDC</a:t>
            </a:r>
          </a:p>
        </p:txBody>
      </p:sp>
    </p:spTree>
    <p:extLst>
      <p:ext uri="{BB962C8B-B14F-4D97-AF65-F5344CB8AC3E}">
        <p14:creationId xmlns:p14="http://schemas.microsoft.com/office/powerpoint/2010/main" val="2877292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2728-7241-4946-AAFB-98E0F085D4A2}"/>
              </a:ext>
            </a:extLst>
          </p:cNvPr>
          <p:cNvSpPr>
            <a:spLocks noGrp="1"/>
          </p:cNvSpPr>
          <p:nvPr>
            <p:ph type="title"/>
          </p:nvPr>
        </p:nvSpPr>
        <p:spPr/>
        <p:txBody>
          <a:bodyPr/>
          <a:lstStyle/>
          <a:p>
            <a:r>
              <a:rPr lang="en-ES" dirty="0"/>
              <a:t>Onboarding cloud providers</a:t>
            </a:r>
          </a:p>
        </p:txBody>
      </p:sp>
      <p:sp>
        <p:nvSpPr>
          <p:cNvPr id="3" name="Content Placeholder 2">
            <a:extLst>
              <a:ext uri="{FF2B5EF4-FFF2-40B4-BE49-F238E27FC236}">
                <a16:creationId xmlns:a16="http://schemas.microsoft.com/office/drawing/2014/main" id="{DFA0905A-1087-7848-A46C-197DACFDE113}"/>
              </a:ext>
            </a:extLst>
          </p:cNvPr>
          <p:cNvSpPr>
            <a:spLocks noGrp="1"/>
          </p:cNvSpPr>
          <p:nvPr>
            <p:ph idx="1"/>
          </p:nvPr>
        </p:nvSpPr>
        <p:spPr>
          <a:xfrm>
            <a:off x="838199" y="1302589"/>
            <a:ext cx="5067113" cy="4874374"/>
          </a:xfrm>
        </p:spPr>
        <p:txBody>
          <a:bodyPr>
            <a:normAutofit lnSpcReduction="10000"/>
          </a:bodyPr>
          <a:lstStyle/>
          <a:p>
            <a:r>
              <a:rPr lang="en-ES" dirty="0"/>
              <a:t>Rely on EGI cloud federation</a:t>
            </a:r>
          </a:p>
          <a:p>
            <a:pPr lvl="1"/>
            <a:r>
              <a:rPr lang="en-ES" dirty="0"/>
              <a:t>Mature procedures for registration and technical integration</a:t>
            </a:r>
          </a:p>
          <a:p>
            <a:pPr lvl="2"/>
            <a:r>
              <a:rPr lang="en-GB" dirty="0"/>
              <a:t>Ensure provider follows policies, contacts (admins, security), expected availability is met, etc.</a:t>
            </a:r>
          </a:p>
          <a:p>
            <a:pPr lvl="1"/>
            <a:r>
              <a:rPr lang="en-GB" dirty="0"/>
              <a:t>Automated monitoring of providers to quickly detect, correlate, and analyse data for a fast reaction to anomalous behaviour</a:t>
            </a:r>
          </a:p>
          <a:p>
            <a:pPr lvl="1"/>
            <a:r>
              <a:rPr lang="en-GB" dirty="0"/>
              <a:t>Common accounting reporting</a:t>
            </a:r>
          </a:p>
          <a:p>
            <a:pPr lvl="1"/>
            <a:r>
              <a:rPr lang="en-GB" dirty="0"/>
              <a:t>Discovery information </a:t>
            </a:r>
          </a:p>
        </p:txBody>
      </p:sp>
      <p:sp>
        <p:nvSpPr>
          <p:cNvPr id="4" name="Slide Number Placeholder 3">
            <a:extLst>
              <a:ext uri="{FF2B5EF4-FFF2-40B4-BE49-F238E27FC236}">
                <a16:creationId xmlns:a16="http://schemas.microsoft.com/office/drawing/2014/main" id="{1244E5C6-88A1-B646-A55E-43A1999D2254}"/>
              </a:ext>
            </a:extLst>
          </p:cNvPr>
          <p:cNvSpPr>
            <a:spLocks noGrp="1"/>
          </p:cNvSpPr>
          <p:nvPr>
            <p:ph type="sldNum" sz="quarter" idx="4"/>
          </p:nvPr>
        </p:nvSpPr>
        <p:spPr/>
        <p:txBody>
          <a:bodyPr/>
          <a:lstStyle/>
          <a:p>
            <a:fld id="{7B6D159A-995C-4044-91BE-FEC10D0C0044}" type="slidenum">
              <a:rPr lang="de-DE" smtClean="0"/>
              <a:pPr/>
              <a:t>18</a:t>
            </a:fld>
            <a:endParaRPr lang="de-DE" dirty="0"/>
          </a:p>
        </p:txBody>
      </p:sp>
      <p:sp>
        <p:nvSpPr>
          <p:cNvPr id="5" name="Footer Placeholder 4">
            <a:extLst>
              <a:ext uri="{FF2B5EF4-FFF2-40B4-BE49-F238E27FC236}">
                <a16:creationId xmlns:a16="http://schemas.microsoft.com/office/drawing/2014/main" id="{4B64A22D-3875-5747-BF69-7133419A8BFF}"/>
              </a:ext>
            </a:extLst>
          </p:cNvPr>
          <p:cNvSpPr>
            <a:spLocks noGrp="1"/>
          </p:cNvSpPr>
          <p:nvPr>
            <p:ph type="ftr" sz="quarter" idx="11"/>
          </p:nvPr>
        </p:nvSpPr>
        <p:spPr/>
        <p:txBody>
          <a:bodyPr/>
          <a:lstStyle/>
          <a:p>
            <a:endParaRPr lang="en-US" dirty="0"/>
          </a:p>
        </p:txBody>
      </p:sp>
      <p:sp>
        <p:nvSpPr>
          <p:cNvPr id="6" name="Google Shape;157;p7">
            <a:extLst>
              <a:ext uri="{FF2B5EF4-FFF2-40B4-BE49-F238E27FC236}">
                <a16:creationId xmlns:a16="http://schemas.microsoft.com/office/drawing/2014/main" id="{F1E18077-6B54-464E-AC5A-C232F5FFFB8A}"/>
              </a:ext>
            </a:extLst>
          </p:cNvPr>
          <p:cNvSpPr/>
          <p:nvPr/>
        </p:nvSpPr>
        <p:spPr>
          <a:xfrm>
            <a:off x="6584186" y="2560924"/>
            <a:ext cx="2786966" cy="3722316"/>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dk1"/>
              </a:solidFill>
              <a:latin typeface="Arial"/>
              <a:ea typeface="Arial"/>
              <a:cs typeface="Arial"/>
              <a:sym typeface="Arial"/>
            </a:endParaRPr>
          </a:p>
        </p:txBody>
      </p:sp>
      <p:sp>
        <p:nvSpPr>
          <p:cNvPr id="7" name="Google Shape;159;p7">
            <a:extLst>
              <a:ext uri="{FF2B5EF4-FFF2-40B4-BE49-F238E27FC236}">
                <a16:creationId xmlns:a16="http://schemas.microsoft.com/office/drawing/2014/main" id="{CAAEE946-C4D5-E446-A48E-8F8BABC5094E}"/>
              </a:ext>
            </a:extLst>
          </p:cNvPr>
          <p:cNvSpPr/>
          <p:nvPr/>
        </p:nvSpPr>
        <p:spPr>
          <a:xfrm>
            <a:off x="10900355" y="1645923"/>
            <a:ext cx="1080000" cy="540000"/>
          </a:xfrm>
          <a:prstGeom prst="can">
            <a:avLst>
              <a:gd name="adj" fmla="val 25000"/>
            </a:avLst>
          </a:prstGeom>
          <a:solidFill>
            <a:schemeClr val="accent2"/>
          </a:solidFill>
          <a:ln w="25400" cap="flat" cmpd="sng">
            <a:solidFill>
              <a:srgbClr val="AC5B23"/>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200"/>
            </a:pPr>
            <a:r>
              <a:rPr lang="en-GB" sz="1100">
                <a:solidFill>
                  <a:schemeClr val="lt1"/>
                </a:solidFill>
                <a:latin typeface="Calibri"/>
                <a:ea typeface="Calibri"/>
                <a:cs typeface="Calibri"/>
                <a:sym typeface="Calibri"/>
              </a:rPr>
              <a:t>GOCDB</a:t>
            </a:r>
            <a:endParaRPr sz="1100">
              <a:solidFill>
                <a:schemeClr val="lt1"/>
              </a:solidFill>
              <a:latin typeface="Arial"/>
              <a:ea typeface="Arial"/>
              <a:cs typeface="Arial"/>
              <a:sym typeface="Arial"/>
            </a:endParaRPr>
          </a:p>
        </p:txBody>
      </p:sp>
      <p:sp>
        <p:nvSpPr>
          <p:cNvPr id="8" name="Google Shape;160;p7">
            <a:extLst>
              <a:ext uri="{FF2B5EF4-FFF2-40B4-BE49-F238E27FC236}">
                <a16:creationId xmlns:a16="http://schemas.microsoft.com/office/drawing/2014/main" id="{1317F4BE-E9D8-7B44-8F13-1A9B159AECFE}"/>
              </a:ext>
            </a:extLst>
          </p:cNvPr>
          <p:cNvSpPr/>
          <p:nvPr/>
        </p:nvSpPr>
        <p:spPr>
          <a:xfrm>
            <a:off x="10900355" y="4341627"/>
            <a:ext cx="1080000" cy="540000"/>
          </a:xfrm>
          <a:prstGeom prst="can">
            <a:avLst>
              <a:gd name="adj" fmla="val 25000"/>
            </a:avLst>
          </a:prstGeom>
          <a:solidFill>
            <a:schemeClr val="accent2"/>
          </a:solidFill>
          <a:ln w="25400" cap="flat" cmpd="sng">
            <a:solidFill>
              <a:srgbClr val="AC5B23"/>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200"/>
            </a:pPr>
            <a:r>
              <a:rPr lang="en-GB" sz="1100" dirty="0">
                <a:solidFill>
                  <a:schemeClr val="lt1"/>
                </a:solidFill>
                <a:latin typeface="Calibri"/>
                <a:ea typeface="Calibri"/>
                <a:cs typeface="Calibri"/>
                <a:sym typeface="Calibri"/>
              </a:rPr>
              <a:t>Accounting</a:t>
            </a:r>
            <a:endParaRPr sz="1100" dirty="0">
              <a:solidFill>
                <a:schemeClr val="lt1"/>
              </a:solidFill>
              <a:latin typeface="Arial"/>
              <a:ea typeface="Arial"/>
              <a:cs typeface="Arial"/>
              <a:sym typeface="Arial"/>
            </a:endParaRPr>
          </a:p>
        </p:txBody>
      </p:sp>
      <p:sp>
        <p:nvSpPr>
          <p:cNvPr id="10" name="Google Shape;162;p7">
            <a:extLst>
              <a:ext uri="{FF2B5EF4-FFF2-40B4-BE49-F238E27FC236}">
                <a16:creationId xmlns:a16="http://schemas.microsoft.com/office/drawing/2014/main" id="{45E66321-D60A-2646-AE57-29CC6284E41A}"/>
              </a:ext>
            </a:extLst>
          </p:cNvPr>
          <p:cNvSpPr/>
          <p:nvPr/>
        </p:nvSpPr>
        <p:spPr>
          <a:xfrm>
            <a:off x="6839756" y="3091289"/>
            <a:ext cx="2327979" cy="3003532"/>
          </a:xfrm>
          <a:prstGeom prst="rect">
            <a:avLst/>
          </a:prstGeom>
          <a:gradFill>
            <a:gsLst>
              <a:gs pos="0">
                <a:srgbClr val="99B5FF"/>
              </a:gs>
              <a:gs pos="35000">
                <a:srgbClr val="B9CBFF"/>
              </a:gs>
              <a:gs pos="100000">
                <a:srgbClr val="E2E9FF"/>
              </a:gs>
            </a:gsLst>
            <a:lin ang="16200000" scaled="0"/>
          </a:gra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t" anchorCtr="0">
            <a:noAutofit/>
          </a:bodyPr>
          <a:lstStyle/>
          <a:p>
            <a:pPr algn="ctr">
              <a:buClr>
                <a:srgbClr val="000000"/>
              </a:buClr>
              <a:buSzPts val="1200"/>
            </a:pPr>
            <a:r>
              <a:rPr lang="en-GB" sz="1600">
                <a:solidFill>
                  <a:schemeClr val="dk1"/>
                </a:solidFill>
                <a:latin typeface="Calibri"/>
                <a:ea typeface="Calibri"/>
                <a:cs typeface="Calibri"/>
                <a:sym typeface="Calibri"/>
              </a:rPr>
              <a:t>Cloud Management System</a:t>
            </a:r>
            <a:endParaRPr sz="1600">
              <a:solidFill>
                <a:schemeClr val="dk1"/>
              </a:solidFill>
              <a:latin typeface="Arial"/>
              <a:ea typeface="Arial"/>
              <a:cs typeface="Arial"/>
              <a:sym typeface="Arial"/>
            </a:endParaRPr>
          </a:p>
        </p:txBody>
      </p:sp>
      <p:sp>
        <p:nvSpPr>
          <p:cNvPr id="13" name="Google Shape;165;p7">
            <a:extLst>
              <a:ext uri="{FF2B5EF4-FFF2-40B4-BE49-F238E27FC236}">
                <a16:creationId xmlns:a16="http://schemas.microsoft.com/office/drawing/2014/main" id="{58CF03E9-80F5-204C-96BC-794B215D1CF4}"/>
              </a:ext>
            </a:extLst>
          </p:cNvPr>
          <p:cNvSpPr/>
          <p:nvPr/>
        </p:nvSpPr>
        <p:spPr>
          <a:xfrm>
            <a:off x="10900355" y="2958476"/>
            <a:ext cx="1080000" cy="540000"/>
          </a:xfrm>
          <a:prstGeom prst="can">
            <a:avLst>
              <a:gd name="adj" fmla="val 25000"/>
            </a:avLst>
          </a:prstGeom>
          <a:solidFill>
            <a:schemeClr val="accent2"/>
          </a:solidFill>
          <a:ln w="25400" cap="flat" cmpd="sng">
            <a:solidFill>
              <a:srgbClr val="AC5B23"/>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200"/>
            </a:pPr>
            <a:r>
              <a:rPr lang="en-GB" sz="1100">
                <a:solidFill>
                  <a:schemeClr val="lt1"/>
                </a:solidFill>
                <a:latin typeface="Calibri"/>
                <a:ea typeface="Calibri"/>
                <a:cs typeface="Calibri"/>
                <a:sym typeface="Calibri"/>
              </a:rPr>
              <a:t>AppDB IS</a:t>
            </a:r>
            <a:endParaRPr sz="1100">
              <a:solidFill>
                <a:schemeClr val="lt1"/>
              </a:solidFill>
              <a:latin typeface="Arial"/>
              <a:ea typeface="Arial"/>
              <a:cs typeface="Arial"/>
              <a:sym typeface="Arial"/>
            </a:endParaRPr>
          </a:p>
        </p:txBody>
      </p:sp>
      <p:sp>
        <p:nvSpPr>
          <p:cNvPr id="14" name="Google Shape;166;p7">
            <a:extLst>
              <a:ext uri="{FF2B5EF4-FFF2-40B4-BE49-F238E27FC236}">
                <a16:creationId xmlns:a16="http://schemas.microsoft.com/office/drawing/2014/main" id="{AE17C619-F29B-6A4B-84D3-91DF75EDD017}"/>
              </a:ext>
            </a:extLst>
          </p:cNvPr>
          <p:cNvSpPr/>
          <p:nvPr/>
        </p:nvSpPr>
        <p:spPr>
          <a:xfrm>
            <a:off x="9200605" y="1596493"/>
            <a:ext cx="934444" cy="655729"/>
          </a:xfrm>
          <a:prstGeom prst="rect">
            <a:avLst/>
          </a:prstGeom>
          <a:solidFill>
            <a:schemeClr val="accent2"/>
          </a:solidFill>
          <a:ln w="25400" cap="flat" cmpd="sng">
            <a:solidFill>
              <a:srgbClr val="AC5B23"/>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200"/>
            </a:pPr>
            <a:r>
              <a:rPr lang="en-GB" sz="1100" dirty="0">
                <a:solidFill>
                  <a:schemeClr val="lt1"/>
                </a:solidFill>
                <a:latin typeface="Calibri"/>
                <a:ea typeface="Calibri"/>
                <a:cs typeface="Calibri"/>
                <a:sym typeface="Calibri"/>
              </a:rPr>
              <a:t>Argo</a:t>
            </a:r>
            <a:endParaRPr sz="1100" dirty="0">
              <a:solidFill>
                <a:schemeClr val="lt1"/>
              </a:solidFill>
              <a:latin typeface="Arial"/>
              <a:ea typeface="Arial"/>
              <a:cs typeface="Arial"/>
              <a:sym typeface="Arial"/>
            </a:endParaRPr>
          </a:p>
          <a:p>
            <a:pPr algn="ctr">
              <a:buClr>
                <a:srgbClr val="000000"/>
              </a:buClr>
              <a:buSzPts val="1200"/>
            </a:pPr>
            <a:r>
              <a:rPr lang="en-GB" sz="1100" dirty="0">
                <a:solidFill>
                  <a:schemeClr val="lt1"/>
                </a:solidFill>
                <a:latin typeface="Calibri"/>
                <a:ea typeface="Calibri"/>
                <a:cs typeface="Calibri"/>
                <a:sym typeface="Calibri"/>
              </a:rPr>
              <a:t>Monitoring</a:t>
            </a:r>
            <a:endParaRPr sz="1100" dirty="0">
              <a:solidFill>
                <a:schemeClr val="lt1"/>
              </a:solidFill>
              <a:latin typeface="Calibri"/>
              <a:ea typeface="Calibri"/>
              <a:cs typeface="Calibri"/>
              <a:sym typeface="Calibri"/>
            </a:endParaRPr>
          </a:p>
        </p:txBody>
      </p:sp>
      <p:sp>
        <p:nvSpPr>
          <p:cNvPr id="15" name="Google Shape;167;p7">
            <a:extLst>
              <a:ext uri="{FF2B5EF4-FFF2-40B4-BE49-F238E27FC236}">
                <a16:creationId xmlns:a16="http://schemas.microsoft.com/office/drawing/2014/main" id="{0986B8CD-F113-B241-A434-ED24B38B2566}"/>
              </a:ext>
            </a:extLst>
          </p:cNvPr>
          <p:cNvSpPr/>
          <p:nvPr/>
        </p:nvSpPr>
        <p:spPr>
          <a:xfrm>
            <a:off x="10900355" y="5521422"/>
            <a:ext cx="1080000" cy="540000"/>
          </a:xfrm>
          <a:prstGeom prst="can">
            <a:avLst>
              <a:gd name="adj" fmla="val 25000"/>
            </a:avLst>
          </a:prstGeom>
          <a:solidFill>
            <a:schemeClr val="accent2"/>
          </a:solidFill>
          <a:ln w="25400" cap="flat" cmpd="sng">
            <a:solidFill>
              <a:srgbClr val="AC5B23"/>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200"/>
            </a:pPr>
            <a:r>
              <a:rPr lang="en-GB" sz="1100" dirty="0" err="1">
                <a:solidFill>
                  <a:schemeClr val="lt1"/>
                </a:solidFill>
                <a:latin typeface="Calibri"/>
                <a:ea typeface="Calibri"/>
                <a:cs typeface="Calibri"/>
                <a:sym typeface="Calibri"/>
              </a:rPr>
              <a:t>AppDB</a:t>
            </a:r>
            <a:r>
              <a:rPr lang="en-GB" sz="1100" dirty="0">
                <a:solidFill>
                  <a:schemeClr val="lt1"/>
                </a:solidFill>
                <a:latin typeface="Calibri"/>
                <a:ea typeface="Calibri"/>
                <a:cs typeface="Calibri"/>
                <a:sym typeface="Calibri"/>
              </a:rPr>
              <a:t> + VA repository</a:t>
            </a:r>
            <a:endParaRPr sz="1100" dirty="0">
              <a:solidFill>
                <a:schemeClr val="lt1"/>
              </a:solidFill>
              <a:latin typeface="Arial"/>
              <a:ea typeface="Arial"/>
              <a:cs typeface="Arial"/>
              <a:sym typeface="Arial"/>
            </a:endParaRPr>
          </a:p>
        </p:txBody>
      </p:sp>
      <p:sp>
        <p:nvSpPr>
          <p:cNvPr id="17" name="Google Shape;170;p7">
            <a:extLst>
              <a:ext uri="{FF2B5EF4-FFF2-40B4-BE49-F238E27FC236}">
                <a16:creationId xmlns:a16="http://schemas.microsoft.com/office/drawing/2014/main" id="{BF0C4B30-BC97-AE47-ADF1-3E5101B74698}"/>
              </a:ext>
            </a:extLst>
          </p:cNvPr>
          <p:cNvSpPr txBox="1"/>
          <p:nvPr/>
        </p:nvSpPr>
        <p:spPr>
          <a:xfrm>
            <a:off x="10139987" y="1919096"/>
            <a:ext cx="936581" cy="461610"/>
          </a:xfrm>
          <a:prstGeom prst="rect">
            <a:avLst/>
          </a:prstGeom>
          <a:noFill/>
          <a:ln>
            <a:noFill/>
          </a:ln>
        </p:spPr>
        <p:txBody>
          <a:bodyPr spcFirstLastPara="1" wrap="square" lIns="121900" tIns="60933" rIns="121900" bIns="60933" anchor="t" anchorCtr="0">
            <a:spAutoFit/>
          </a:bodyPr>
          <a:lstStyle/>
          <a:p>
            <a:pPr>
              <a:buClr>
                <a:srgbClr val="000000"/>
              </a:buClr>
              <a:buSzPts val="1100"/>
            </a:pPr>
            <a:r>
              <a:rPr lang="en-GB" sz="1100" dirty="0">
                <a:solidFill>
                  <a:srgbClr val="000000"/>
                </a:solidFill>
                <a:latin typeface="Calibri"/>
                <a:ea typeface="Calibri"/>
                <a:cs typeface="Calibri"/>
                <a:sym typeface="Calibri"/>
              </a:rPr>
              <a:t>endpoint</a:t>
            </a:r>
            <a:endParaRPr sz="1100" dirty="0">
              <a:solidFill>
                <a:srgbClr val="000000"/>
              </a:solidFill>
              <a:latin typeface="Arial"/>
              <a:ea typeface="Arial"/>
              <a:cs typeface="Arial"/>
              <a:sym typeface="Arial"/>
            </a:endParaRPr>
          </a:p>
          <a:p>
            <a:pPr>
              <a:buClr>
                <a:srgbClr val="000000"/>
              </a:buClr>
              <a:buSzPts val="1100"/>
            </a:pPr>
            <a:r>
              <a:rPr lang="en-GB" sz="1100" dirty="0">
                <a:solidFill>
                  <a:srgbClr val="000000"/>
                </a:solidFill>
                <a:latin typeface="Calibri"/>
                <a:ea typeface="Calibri"/>
                <a:cs typeface="Calibri"/>
                <a:sym typeface="Calibri"/>
              </a:rPr>
              <a:t>topology</a:t>
            </a:r>
            <a:endParaRPr sz="1100" dirty="0">
              <a:solidFill>
                <a:srgbClr val="000000"/>
              </a:solidFill>
              <a:latin typeface="Arial"/>
              <a:ea typeface="Arial"/>
              <a:cs typeface="Arial"/>
              <a:sym typeface="Arial"/>
            </a:endParaRPr>
          </a:p>
        </p:txBody>
      </p:sp>
      <p:pic>
        <p:nvPicPr>
          <p:cNvPr id="18" name="Google Shape;171;p7">
            <a:extLst>
              <a:ext uri="{FF2B5EF4-FFF2-40B4-BE49-F238E27FC236}">
                <a16:creationId xmlns:a16="http://schemas.microsoft.com/office/drawing/2014/main" id="{E76045B5-0F06-894B-A664-9D2F482CB465}"/>
              </a:ext>
            </a:extLst>
          </p:cNvPr>
          <p:cNvPicPr preferRelativeResize="0"/>
          <p:nvPr/>
        </p:nvPicPr>
        <p:blipFill rotWithShape="1">
          <a:blip r:embed="rId2">
            <a:alphaModFix/>
          </a:blip>
          <a:srcRect/>
          <a:stretch/>
        </p:blipFill>
        <p:spPr>
          <a:xfrm>
            <a:off x="7450821" y="4194068"/>
            <a:ext cx="1308453" cy="232440"/>
          </a:xfrm>
          <a:prstGeom prst="rect">
            <a:avLst/>
          </a:prstGeom>
          <a:noFill/>
          <a:ln>
            <a:noFill/>
          </a:ln>
        </p:spPr>
      </p:pic>
      <p:cxnSp>
        <p:nvCxnSpPr>
          <p:cNvPr id="19" name="Google Shape;172;p7">
            <a:extLst>
              <a:ext uri="{FF2B5EF4-FFF2-40B4-BE49-F238E27FC236}">
                <a16:creationId xmlns:a16="http://schemas.microsoft.com/office/drawing/2014/main" id="{8D089BEE-0F0A-744E-B12D-40637FD1E008}"/>
              </a:ext>
            </a:extLst>
          </p:cNvPr>
          <p:cNvCxnSpPr>
            <a:cxnSpLocks/>
            <a:endCxn id="13" idx="2"/>
          </p:cNvCxnSpPr>
          <p:nvPr/>
        </p:nvCxnSpPr>
        <p:spPr>
          <a:xfrm>
            <a:off x="9156541" y="3212079"/>
            <a:ext cx="1743814" cy="16397"/>
          </a:xfrm>
          <a:prstGeom prst="straightConnector1">
            <a:avLst/>
          </a:prstGeom>
          <a:noFill/>
          <a:ln w="28575" cap="flat" cmpd="sng">
            <a:solidFill>
              <a:schemeClr val="dk1"/>
            </a:solidFill>
            <a:prstDash val="solid"/>
            <a:round/>
            <a:headEnd type="none" w="sm" len="sm"/>
            <a:tailEnd type="triangle" w="med" len="med"/>
          </a:ln>
        </p:spPr>
      </p:cxnSp>
      <p:cxnSp>
        <p:nvCxnSpPr>
          <p:cNvPr id="20" name="Google Shape;173;p7">
            <a:extLst>
              <a:ext uri="{FF2B5EF4-FFF2-40B4-BE49-F238E27FC236}">
                <a16:creationId xmlns:a16="http://schemas.microsoft.com/office/drawing/2014/main" id="{DDAB9B17-E05C-D549-9215-8AAAF7CAE081}"/>
              </a:ext>
            </a:extLst>
          </p:cNvPr>
          <p:cNvCxnSpPr>
            <a:cxnSpLocks/>
            <a:endCxn id="8" idx="2"/>
          </p:cNvCxnSpPr>
          <p:nvPr/>
        </p:nvCxnSpPr>
        <p:spPr>
          <a:xfrm>
            <a:off x="9138078" y="4580971"/>
            <a:ext cx="1762277" cy="30656"/>
          </a:xfrm>
          <a:prstGeom prst="straightConnector1">
            <a:avLst/>
          </a:prstGeom>
          <a:noFill/>
          <a:ln w="28575" cap="flat" cmpd="sng">
            <a:solidFill>
              <a:schemeClr val="dk1"/>
            </a:solidFill>
            <a:prstDash val="solid"/>
            <a:round/>
            <a:headEnd type="none" w="sm" len="sm"/>
            <a:tailEnd type="triangle" w="med" len="med"/>
          </a:ln>
        </p:spPr>
      </p:cxnSp>
      <p:sp>
        <p:nvSpPr>
          <p:cNvPr id="21" name="Google Shape;174;p7">
            <a:extLst>
              <a:ext uri="{FF2B5EF4-FFF2-40B4-BE49-F238E27FC236}">
                <a16:creationId xmlns:a16="http://schemas.microsoft.com/office/drawing/2014/main" id="{2748DEFC-9874-2140-AB6D-D9903DF277FF}"/>
              </a:ext>
            </a:extLst>
          </p:cNvPr>
          <p:cNvSpPr/>
          <p:nvPr/>
        </p:nvSpPr>
        <p:spPr>
          <a:xfrm>
            <a:off x="9903540" y="2780982"/>
            <a:ext cx="781026" cy="2351987"/>
          </a:xfrm>
          <a:prstGeom prst="can">
            <a:avLst>
              <a:gd name="adj" fmla="val 25000"/>
            </a:avLst>
          </a:prstGeom>
          <a:gradFill>
            <a:gsLst>
              <a:gs pos="0">
                <a:srgbClr val="BBF7A3"/>
              </a:gs>
              <a:gs pos="35000">
                <a:srgbClr val="CDF8BE"/>
              </a:gs>
              <a:gs pos="100000">
                <a:srgbClr val="ECFDE5"/>
              </a:gs>
            </a:gsLst>
            <a:lin ang="16200000" scaled="0"/>
          </a:gradFill>
          <a:ln w="9525" cap="flat" cmpd="sng">
            <a:solidFill>
              <a:srgbClr val="6CAB42"/>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121900" tIns="121900" rIns="121900" bIns="121900" anchor="ctr" anchorCtr="0">
            <a:noAutofit/>
          </a:bodyPr>
          <a:lstStyle/>
          <a:p>
            <a:endParaRPr sz="2400"/>
          </a:p>
        </p:txBody>
      </p:sp>
      <p:sp>
        <p:nvSpPr>
          <p:cNvPr id="22" name="Google Shape;175;p7">
            <a:extLst>
              <a:ext uri="{FF2B5EF4-FFF2-40B4-BE49-F238E27FC236}">
                <a16:creationId xmlns:a16="http://schemas.microsoft.com/office/drawing/2014/main" id="{CB41B79F-22F7-D041-AE31-73A5CDC07DB7}"/>
              </a:ext>
            </a:extLst>
          </p:cNvPr>
          <p:cNvSpPr txBox="1"/>
          <p:nvPr/>
        </p:nvSpPr>
        <p:spPr>
          <a:xfrm rot="5400000">
            <a:off x="9225057" y="3646329"/>
            <a:ext cx="2085728" cy="710024"/>
          </a:xfrm>
          <a:prstGeom prst="rect">
            <a:avLst/>
          </a:prstGeom>
          <a:noFill/>
          <a:ln>
            <a:noFill/>
          </a:ln>
        </p:spPr>
        <p:txBody>
          <a:bodyPr spcFirstLastPara="1" wrap="square" lIns="121900" tIns="121900" rIns="121900" bIns="121900" anchor="ctr" anchorCtr="0">
            <a:noAutofit/>
          </a:bodyPr>
          <a:lstStyle/>
          <a:p>
            <a:pPr algn="ctr">
              <a:buClr>
                <a:srgbClr val="000000"/>
              </a:buClr>
              <a:buSzPts val="1200"/>
            </a:pPr>
            <a:r>
              <a:rPr lang="en-GB" sz="1100" dirty="0">
                <a:solidFill>
                  <a:srgbClr val="000000"/>
                </a:solidFill>
                <a:latin typeface="Arial"/>
                <a:ea typeface="Arial"/>
                <a:cs typeface="Arial"/>
                <a:sym typeface="Arial"/>
              </a:rPr>
              <a:t>Argo Messaging System</a:t>
            </a:r>
            <a:endParaRPr sz="1100" dirty="0">
              <a:solidFill>
                <a:srgbClr val="000000"/>
              </a:solidFill>
              <a:latin typeface="Arial"/>
              <a:ea typeface="Arial"/>
              <a:cs typeface="Arial"/>
              <a:sym typeface="Arial"/>
            </a:endParaRPr>
          </a:p>
        </p:txBody>
      </p:sp>
      <p:cxnSp>
        <p:nvCxnSpPr>
          <p:cNvPr id="23" name="Google Shape;176;p7">
            <a:extLst>
              <a:ext uri="{FF2B5EF4-FFF2-40B4-BE49-F238E27FC236}">
                <a16:creationId xmlns:a16="http://schemas.microsoft.com/office/drawing/2014/main" id="{C2DD726B-514E-7A42-849A-E08304C0274E}"/>
              </a:ext>
            </a:extLst>
          </p:cNvPr>
          <p:cNvCxnSpPr>
            <a:cxnSpLocks/>
            <a:stCxn id="15" idx="2"/>
          </p:cNvCxnSpPr>
          <p:nvPr/>
        </p:nvCxnSpPr>
        <p:spPr>
          <a:xfrm flipH="1" flipV="1">
            <a:off x="9177268" y="5784126"/>
            <a:ext cx="1723087" cy="7296"/>
          </a:xfrm>
          <a:prstGeom prst="straightConnector1">
            <a:avLst/>
          </a:prstGeom>
          <a:noFill/>
          <a:ln w="28575" cap="flat" cmpd="sng">
            <a:solidFill>
              <a:schemeClr val="dk1"/>
            </a:solidFill>
            <a:prstDash val="solid"/>
            <a:round/>
            <a:headEnd type="none" w="sm" len="sm"/>
            <a:tailEnd type="triangle" w="med" len="med"/>
          </a:ln>
        </p:spPr>
      </p:cxnSp>
      <p:cxnSp>
        <p:nvCxnSpPr>
          <p:cNvPr id="24" name="Google Shape;177;p7">
            <a:extLst>
              <a:ext uri="{FF2B5EF4-FFF2-40B4-BE49-F238E27FC236}">
                <a16:creationId xmlns:a16="http://schemas.microsoft.com/office/drawing/2014/main" id="{8E2A82A4-930B-234A-AFE6-0B1ECCFF1572}"/>
              </a:ext>
            </a:extLst>
          </p:cNvPr>
          <p:cNvCxnSpPr>
            <a:cxnSpLocks/>
            <a:stCxn id="14" idx="3"/>
            <a:endCxn id="7" idx="2"/>
          </p:cNvCxnSpPr>
          <p:nvPr/>
        </p:nvCxnSpPr>
        <p:spPr>
          <a:xfrm flipV="1">
            <a:off x="10135049" y="1915923"/>
            <a:ext cx="765306" cy="8435"/>
          </a:xfrm>
          <a:prstGeom prst="straightConnector1">
            <a:avLst/>
          </a:prstGeom>
          <a:noFill/>
          <a:ln w="25400" cap="flat" cmpd="sng">
            <a:solidFill>
              <a:schemeClr val="dk1"/>
            </a:solidFill>
            <a:prstDash val="solid"/>
            <a:round/>
            <a:headEnd type="triangle" w="med" len="med"/>
            <a:tailEnd type="none" w="sm" len="sm"/>
          </a:ln>
        </p:spPr>
      </p:cxnSp>
      <p:pic>
        <p:nvPicPr>
          <p:cNvPr id="25" name="Google Shape;178;p7">
            <a:extLst>
              <a:ext uri="{FF2B5EF4-FFF2-40B4-BE49-F238E27FC236}">
                <a16:creationId xmlns:a16="http://schemas.microsoft.com/office/drawing/2014/main" id="{21ADA4DC-DBB6-E647-B6C2-6386F43734CA}"/>
              </a:ext>
            </a:extLst>
          </p:cNvPr>
          <p:cNvPicPr preferRelativeResize="0"/>
          <p:nvPr/>
        </p:nvPicPr>
        <p:blipFill rotWithShape="1">
          <a:blip r:embed="rId3">
            <a:alphaModFix/>
          </a:blip>
          <a:srcRect/>
          <a:stretch/>
        </p:blipFill>
        <p:spPr>
          <a:xfrm>
            <a:off x="7420673" y="783392"/>
            <a:ext cx="732727" cy="586181"/>
          </a:xfrm>
          <a:prstGeom prst="rect">
            <a:avLst/>
          </a:prstGeom>
          <a:noFill/>
          <a:ln>
            <a:noFill/>
          </a:ln>
        </p:spPr>
      </p:pic>
      <p:sp>
        <p:nvSpPr>
          <p:cNvPr id="27" name="Google Shape;180;p7">
            <a:extLst>
              <a:ext uri="{FF2B5EF4-FFF2-40B4-BE49-F238E27FC236}">
                <a16:creationId xmlns:a16="http://schemas.microsoft.com/office/drawing/2014/main" id="{B70762F4-FFA5-E942-8234-F70C4511FF11}"/>
              </a:ext>
            </a:extLst>
          </p:cNvPr>
          <p:cNvSpPr txBox="1"/>
          <p:nvPr/>
        </p:nvSpPr>
        <p:spPr>
          <a:xfrm>
            <a:off x="6584186" y="2574419"/>
            <a:ext cx="1340428" cy="338500"/>
          </a:xfrm>
          <a:prstGeom prst="rect">
            <a:avLst/>
          </a:prstGeom>
          <a:solidFill>
            <a:schemeClr val="lt2"/>
          </a:solidFill>
          <a:ln w="25400" cap="flat" cmpd="sng">
            <a:solidFill>
              <a:schemeClr val="accent1"/>
            </a:solidFill>
            <a:prstDash val="solid"/>
            <a:round/>
            <a:headEnd type="none" w="sm" len="sm"/>
            <a:tailEnd type="none" w="sm" len="sm"/>
          </a:ln>
        </p:spPr>
        <p:txBody>
          <a:bodyPr spcFirstLastPara="1" wrap="square" lIns="121900" tIns="60933" rIns="121900" bIns="60933" anchor="t" anchorCtr="0">
            <a:spAutoFit/>
          </a:bodyPr>
          <a:lstStyle/>
          <a:p>
            <a:pPr>
              <a:buClr>
                <a:srgbClr val="000000"/>
              </a:buClr>
              <a:buSzPts val="1050"/>
            </a:pPr>
            <a:r>
              <a:rPr lang="en-GB" sz="1400" dirty="0">
                <a:solidFill>
                  <a:schemeClr val="dk1"/>
                </a:solidFill>
                <a:latin typeface="Arial"/>
                <a:ea typeface="Arial"/>
                <a:cs typeface="Arial"/>
                <a:sym typeface="Arial"/>
              </a:rPr>
              <a:t>Provider</a:t>
            </a:r>
            <a:endParaRPr sz="1867" dirty="0">
              <a:solidFill>
                <a:srgbClr val="000000"/>
              </a:solidFill>
              <a:latin typeface="Arial"/>
              <a:ea typeface="Arial"/>
              <a:cs typeface="Arial"/>
              <a:sym typeface="Arial"/>
            </a:endParaRPr>
          </a:p>
        </p:txBody>
      </p:sp>
      <p:sp>
        <p:nvSpPr>
          <p:cNvPr id="31" name="Google Shape;184;p7">
            <a:extLst>
              <a:ext uri="{FF2B5EF4-FFF2-40B4-BE49-F238E27FC236}">
                <a16:creationId xmlns:a16="http://schemas.microsoft.com/office/drawing/2014/main" id="{424170FB-E4F5-BC4B-BCEE-B8BB5BA0F3C2}"/>
              </a:ext>
            </a:extLst>
          </p:cNvPr>
          <p:cNvSpPr txBox="1"/>
          <p:nvPr/>
        </p:nvSpPr>
        <p:spPr>
          <a:xfrm>
            <a:off x="9277554" y="2956784"/>
            <a:ext cx="823303" cy="461610"/>
          </a:xfrm>
          <a:prstGeom prst="rect">
            <a:avLst/>
          </a:prstGeom>
          <a:noFill/>
          <a:ln>
            <a:noFill/>
          </a:ln>
        </p:spPr>
        <p:txBody>
          <a:bodyPr spcFirstLastPara="1" wrap="square" lIns="121900" tIns="60933" rIns="121900" bIns="60933" anchor="t" anchorCtr="0">
            <a:spAutoFit/>
          </a:bodyPr>
          <a:lstStyle/>
          <a:p>
            <a:pPr>
              <a:buClr>
                <a:srgbClr val="000000"/>
              </a:buClr>
              <a:buSzPts val="1100"/>
            </a:pPr>
            <a:r>
              <a:rPr lang="en-GB" sz="1100" dirty="0">
                <a:solidFill>
                  <a:srgbClr val="000000"/>
                </a:solidFill>
                <a:latin typeface="Calibri"/>
                <a:ea typeface="Calibri"/>
                <a:cs typeface="Calibri"/>
                <a:sym typeface="Calibri"/>
              </a:rPr>
              <a:t>extract </a:t>
            </a:r>
            <a:endParaRPr sz="1100" dirty="0">
              <a:solidFill>
                <a:srgbClr val="000000"/>
              </a:solidFill>
              <a:latin typeface="Arial"/>
              <a:ea typeface="Arial"/>
              <a:cs typeface="Arial"/>
              <a:sym typeface="Arial"/>
            </a:endParaRPr>
          </a:p>
          <a:p>
            <a:pPr>
              <a:buClr>
                <a:srgbClr val="000000"/>
              </a:buClr>
              <a:buSzPts val="1100"/>
            </a:pPr>
            <a:r>
              <a:rPr lang="en-GB" sz="1100" dirty="0" err="1">
                <a:solidFill>
                  <a:srgbClr val="000000"/>
                </a:solidFill>
                <a:latin typeface="Calibri"/>
                <a:ea typeface="Calibri"/>
                <a:cs typeface="Calibri"/>
                <a:sym typeface="Calibri"/>
              </a:rPr>
              <a:t>infro</a:t>
            </a:r>
            <a:endParaRPr sz="1100" dirty="0">
              <a:solidFill>
                <a:srgbClr val="000000"/>
              </a:solidFill>
              <a:latin typeface="Calibri"/>
              <a:ea typeface="Calibri"/>
              <a:cs typeface="Calibri"/>
              <a:sym typeface="Calibri"/>
            </a:endParaRPr>
          </a:p>
        </p:txBody>
      </p:sp>
      <p:sp>
        <p:nvSpPr>
          <p:cNvPr id="32" name="Google Shape;185;p7">
            <a:extLst>
              <a:ext uri="{FF2B5EF4-FFF2-40B4-BE49-F238E27FC236}">
                <a16:creationId xmlns:a16="http://schemas.microsoft.com/office/drawing/2014/main" id="{08B0DB4E-CFDF-824B-B0C2-95B2F9A5B2DA}"/>
              </a:ext>
            </a:extLst>
          </p:cNvPr>
          <p:cNvSpPr txBox="1"/>
          <p:nvPr/>
        </p:nvSpPr>
        <p:spPr>
          <a:xfrm>
            <a:off x="9289117" y="4315466"/>
            <a:ext cx="823303" cy="461610"/>
          </a:xfrm>
          <a:prstGeom prst="rect">
            <a:avLst/>
          </a:prstGeom>
          <a:noFill/>
          <a:ln>
            <a:noFill/>
          </a:ln>
        </p:spPr>
        <p:txBody>
          <a:bodyPr spcFirstLastPara="1" wrap="square" lIns="121900" tIns="60933" rIns="121900" bIns="60933" anchor="t" anchorCtr="0">
            <a:spAutoFit/>
          </a:bodyPr>
          <a:lstStyle/>
          <a:p>
            <a:pPr>
              <a:buClr>
                <a:srgbClr val="000000"/>
              </a:buClr>
              <a:buSzPts val="1100"/>
            </a:pPr>
            <a:r>
              <a:rPr lang="en-GB" sz="1100" dirty="0">
                <a:solidFill>
                  <a:srgbClr val="000000"/>
                </a:solidFill>
                <a:latin typeface="Calibri"/>
                <a:ea typeface="Calibri"/>
                <a:cs typeface="Calibri"/>
                <a:sym typeface="Calibri"/>
              </a:rPr>
              <a:t>extract </a:t>
            </a:r>
            <a:endParaRPr sz="1100" dirty="0">
              <a:solidFill>
                <a:srgbClr val="000000"/>
              </a:solidFill>
              <a:latin typeface="Arial"/>
              <a:ea typeface="Arial"/>
              <a:cs typeface="Arial"/>
              <a:sym typeface="Arial"/>
            </a:endParaRPr>
          </a:p>
          <a:p>
            <a:pPr>
              <a:buClr>
                <a:srgbClr val="000000"/>
              </a:buClr>
              <a:buSzPts val="1100"/>
            </a:pPr>
            <a:r>
              <a:rPr lang="en-GB" sz="1100" dirty="0">
                <a:solidFill>
                  <a:srgbClr val="000000"/>
                </a:solidFill>
                <a:latin typeface="Calibri"/>
                <a:ea typeface="Calibri"/>
                <a:cs typeface="Calibri"/>
                <a:sym typeface="Calibri"/>
              </a:rPr>
              <a:t>usage</a:t>
            </a:r>
            <a:endParaRPr sz="1100" dirty="0">
              <a:solidFill>
                <a:srgbClr val="000000"/>
              </a:solidFill>
              <a:latin typeface="Arial"/>
              <a:ea typeface="Arial"/>
              <a:cs typeface="Arial"/>
              <a:sym typeface="Arial"/>
            </a:endParaRPr>
          </a:p>
        </p:txBody>
      </p:sp>
      <p:sp>
        <p:nvSpPr>
          <p:cNvPr id="33" name="Google Shape;186;p7">
            <a:extLst>
              <a:ext uri="{FF2B5EF4-FFF2-40B4-BE49-F238E27FC236}">
                <a16:creationId xmlns:a16="http://schemas.microsoft.com/office/drawing/2014/main" id="{2343F82E-D492-A74A-98B9-5FF270F7A2C6}"/>
              </a:ext>
            </a:extLst>
          </p:cNvPr>
          <p:cNvSpPr txBox="1"/>
          <p:nvPr/>
        </p:nvSpPr>
        <p:spPr>
          <a:xfrm>
            <a:off x="9371152" y="5520213"/>
            <a:ext cx="823303" cy="461610"/>
          </a:xfrm>
          <a:prstGeom prst="rect">
            <a:avLst/>
          </a:prstGeom>
          <a:noFill/>
          <a:ln>
            <a:noFill/>
          </a:ln>
        </p:spPr>
        <p:txBody>
          <a:bodyPr spcFirstLastPara="1" wrap="square" lIns="121900" tIns="60933" rIns="121900" bIns="60933" anchor="t" anchorCtr="0">
            <a:spAutoFit/>
          </a:bodyPr>
          <a:lstStyle/>
          <a:p>
            <a:pPr>
              <a:buClr>
                <a:srgbClr val="000000"/>
              </a:buClr>
              <a:buSzPts val="1100"/>
            </a:pPr>
            <a:r>
              <a:rPr lang="en-GB" sz="1100" dirty="0">
                <a:solidFill>
                  <a:srgbClr val="000000"/>
                </a:solidFill>
                <a:latin typeface="Calibri"/>
                <a:ea typeface="Calibri"/>
                <a:cs typeface="Calibri"/>
                <a:sym typeface="Calibri"/>
              </a:rPr>
              <a:t>sync</a:t>
            </a:r>
            <a:endParaRPr sz="1100" dirty="0"/>
          </a:p>
          <a:p>
            <a:pPr>
              <a:buClr>
                <a:srgbClr val="000000"/>
              </a:buClr>
              <a:buSzPts val="1100"/>
            </a:pPr>
            <a:r>
              <a:rPr lang="en-GB" sz="1100" dirty="0">
                <a:solidFill>
                  <a:srgbClr val="000000"/>
                </a:solidFill>
                <a:latin typeface="Calibri"/>
                <a:ea typeface="Calibri"/>
                <a:cs typeface="Calibri"/>
                <a:sym typeface="Calibri"/>
              </a:rPr>
              <a:t>images</a:t>
            </a:r>
            <a:endParaRPr sz="1100" dirty="0">
              <a:solidFill>
                <a:srgbClr val="000000"/>
              </a:solidFill>
              <a:latin typeface="Arial"/>
              <a:ea typeface="Arial"/>
              <a:cs typeface="Arial"/>
              <a:sym typeface="Arial"/>
            </a:endParaRPr>
          </a:p>
        </p:txBody>
      </p:sp>
      <p:sp>
        <p:nvSpPr>
          <p:cNvPr id="37" name="Google Shape;190;p7">
            <a:extLst>
              <a:ext uri="{FF2B5EF4-FFF2-40B4-BE49-F238E27FC236}">
                <a16:creationId xmlns:a16="http://schemas.microsoft.com/office/drawing/2014/main" id="{3D65109C-1C48-BB48-9483-9A76D029CEED}"/>
              </a:ext>
            </a:extLst>
          </p:cNvPr>
          <p:cNvSpPr txBox="1"/>
          <p:nvPr/>
        </p:nvSpPr>
        <p:spPr>
          <a:xfrm>
            <a:off x="8499756" y="1602041"/>
            <a:ext cx="934444" cy="292333"/>
          </a:xfrm>
          <a:prstGeom prst="rect">
            <a:avLst/>
          </a:prstGeom>
          <a:noFill/>
          <a:ln>
            <a:noFill/>
          </a:ln>
        </p:spPr>
        <p:txBody>
          <a:bodyPr spcFirstLastPara="1" wrap="square" lIns="121900" tIns="60933" rIns="121900" bIns="60933" anchor="t" anchorCtr="0">
            <a:spAutoFit/>
          </a:bodyPr>
          <a:lstStyle/>
          <a:p>
            <a:pPr>
              <a:buClr>
                <a:srgbClr val="000000"/>
              </a:buClr>
              <a:buSzPts val="1100"/>
            </a:pPr>
            <a:r>
              <a:rPr lang="en-GB" sz="1100" dirty="0">
                <a:solidFill>
                  <a:srgbClr val="000000"/>
                </a:solidFill>
                <a:latin typeface="Calibri"/>
                <a:ea typeface="Calibri"/>
                <a:cs typeface="Calibri"/>
                <a:sym typeface="Calibri"/>
              </a:rPr>
              <a:t>monitors</a:t>
            </a:r>
            <a:endParaRPr sz="1100" dirty="0">
              <a:solidFill>
                <a:srgbClr val="000000"/>
              </a:solidFill>
              <a:latin typeface="Arial"/>
              <a:ea typeface="Arial"/>
              <a:cs typeface="Arial"/>
              <a:sym typeface="Arial"/>
            </a:endParaRPr>
          </a:p>
        </p:txBody>
      </p:sp>
      <p:cxnSp>
        <p:nvCxnSpPr>
          <p:cNvPr id="51" name="Google Shape;177;p7">
            <a:extLst>
              <a:ext uri="{FF2B5EF4-FFF2-40B4-BE49-F238E27FC236}">
                <a16:creationId xmlns:a16="http://schemas.microsoft.com/office/drawing/2014/main" id="{A0310934-94DF-CB4C-A305-2C12458007B5}"/>
              </a:ext>
            </a:extLst>
          </p:cNvPr>
          <p:cNvCxnSpPr>
            <a:cxnSpLocks/>
            <a:stCxn id="10" idx="0"/>
            <a:endCxn id="14" idx="1"/>
          </p:cNvCxnSpPr>
          <p:nvPr/>
        </p:nvCxnSpPr>
        <p:spPr>
          <a:xfrm rot="5400000" flipH="1" flipV="1">
            <a:off x="8018710" y="1909395"/>
            <a:ext cx="1166931" cy="1196859"/>
          </a:xfrm>
          <a:prstGeom prst="bentConnector2">
            <a:avLst/>
          </a:prstGeom>
          <a:noFill/>
          <a:ln w="25400" cap="flat" cmpd="sng">
            <a:solidFill>
              <a:schemeClr val="dk1"/>
            </a:solidFill>
            <a:prstDash val="solid"/>
            <a:round/>
            <a:headEnd type="triangle" w="med" len="med"/>
            <a:tailEnd type="none" w="sm" len="sm"/>
          </a:ln>
        </p:spPr>
      </p:cxnSp>
      <p:sp>
        <p:nvSpPr>
          <p:cNvPr id="26" name="Google Shape;169;p7">
            <a:extLst>
              <a:ext uri="{FF2B5EF4-FFF2-40B4-BE49-F238E27FC236}">
                <a16:creationId xmlns:a16="http://schemas.microsoft.com/office/drawing/2014/main" id="{03EA76A9-B677-1549-BC6D-E6EA5A804D19}"/>
              </a:ext>
            </a:extLst>
          </p:cNvPr>
          <p:cNvSpPr/>
          <p:nvPr/>
        </p:nvSpPr>
        <p:spPr>
          <a:xfrm>
            <a:off x="7029860" y="1654303"/>
            <a:ext cx="1517504" cy="574516"/>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60933" rIns="121900" bIns="60933" anchor="ctr" anchorCtr="0">
            <a:noAutofit/>
          </a:bodyPr>
          <a:lstStyle/>
          <a:p>
            <a:pPr algn="ctr">
              <a:buClr>
                <a:srgbClr val="000000"/>
              </a:buClr>
              <a:buSzPts val="1200"/>
            </a:pPr>
            <a:r>
              <a:rPr lang="en-GB" sz="1600">
                <a:solidFill>
                  <a:schemeClr val="dk1"/>
                </a:solidFill>
                <a:latin typeface="Calibri"/>
                <a:ea typeface="Calibri"/>
                <a:cs typeface="Calibri"/>
                <a:sym typeface="Calibri"/>
              </a:rPr>
              <a:t>Check-in</a:t>
            </a:r>
            <a:endParaRPr sz="1867">
              <a:solidFill>
                <a:schemeClr val="dk1"/>
              </a:solidFill>
              <a:latin typeface="Arial"/>
              <a:ea typeface="Arial"/>
              <a:cs typeface="Arial"/>
              <a:sym typeface="Arial"/>
            </a:endParaRPr>
          </a:p>
        </p:txBody>
      </p:sp>
      <p:cxnSp>
        <p:nvCxnSpPr>
          <p:cNvPr id="54" name="Google Shape;177;p7">
            <a:extLst>
              <a:ext uri="{FF2B5EF4-FFF2-40B4-BE49-F238E27FC236}">
                <a16:creationId xmlns:a16="http://schemas.microsoft.com/office/drawing/2014/main" id="{AD666E5D-A4F9-B842-BA7D-CBAB4DF0D795}"/>
              </a:ext>
            </a:extLst>
          </p:cNvPr>
          <p:cNvCxnSpPr>
            <a:cxnSpLocks/>
            <a:stCxn id="26" idx="0"/>
            <a:endCxn id="25" idx="2"/>
          </p:cNvCxnSpPr>
          <p:nvPr/>
        </p:nvCxnSpPr>
        <p:spPr>
          <a:xfrm flipH="1" flipV="1">
            <a:off x="7787037" y="1369573"/>
            <a:ext cx="1575" cy="284730"/>
          </a:xfrm>
          <a:prstGeom prst="straightConnector1">
            <a:avLst/>
          </a:prstGeom>
          <a:noFill/>
          <a:ln w="25400" cap="flat" cmpd="sng">
            <a:solidFill>
              <a:schemeClr val="dk1"/>
            </a:solidFill>
            <a:prstDash val="solid"/>
            <a:round/>
            <a:headEnd type="triangle" w="med" len="med"/>
            <a:tailEnd type="none" w="sm" len="sm"/>
          </a:ln>
        </p:spPr>
      </p:cxnSp>
    </p:spTree>
    <p:extLst>
      <p:ext uri="{BB962C8B-B14F-4D97-AF65-F5344CB8AC3E}">
        <p14:creationId xmlns:p14="http://schemas.microsoft.com/office/powerpoint/2010/main" val="2338685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B53CB4ED-A5FC-8240-8A47-3C8139877741}"/>
              </a:ext>
            </a:extLst>
          </p:cNvPr>
          <p:cNvSpPr/>
          <p:nvPr/>
        </p:nvSpPr>
        <p:spPr>
          <a:xfrm>
            <a:off x="4389415" y="3819635"/>
            <a:ext cx="6465819" cy="173577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ES"/>
          </a:p>
        </p:txBody>
      </p:sp>
      <p:sp>
        <p:nvSpPr>
          <p:cNvPr id="2" name="Title 1">
            <a:extLst>
              <a:ext uri="{FF2B5EF4-FFF2-40B4-BE49-F238E27FC236}">
                <a16:creationId xmlns:a16="http://schemas.microsoft.com/office/drawing/2014/main" id="{6D300443-72F3-1840-A32E-610D38B614E1}"/>
              </a:ext>
            </a:extLst>
          </p:cNvPr>
          <p:cNvSpPr>
            <a:spLocks noGrp="1"/>
          </p:cNvSpPr>
          <p:nvPr>
            <p:ph type="title"/>
          </p:nvPr>
        </p:nvSpPr>
        <p:spPr/>
        <p:txBody>
          <a:bodyPr/>
          <a:lstStyle/>
          <a:p>
            <a:r>
              <a:rPr lang="en-ES" dirty="0"/>
              <a:t>HPC/HTC Federation</a:t>
            </a:r>
          </a:p>
        </p:txBody>
      </p:sp>
      <p:sp>
        <p:nvSpPr>
          <p:cNvPr id="3" name="Content Placeholder 2">
            <a:extLst>
              <a:ext uri="{FF2B5EF4-FFF2-40B4-BE49-F238E27FC236}">
                <a16:creationId xmlns:a16="http://schemas.microsoft.com/office/drawing/2014/main" id="{26D21E31-0C0F-C14F-B997-A3BF00AF1172}"/>
              </a:ext>
            </a:extLst>
          </p:cNvPr>
          <p:cNvSpPr>
            <a:spLocks noGrp="1"/>
          </p:cNvSpPr>
          <p:nvPr>
            <p:ph idx="1"/>
          </p:nvPr>
        </p:nvSpPr>
        <p:spPr/>
        <p:txBody>
          <a:bodyPr/>
          <a:lstStyle/>
          <a:p>
            <a:r>
              <a:rPr lang="en-ES" dirty="0"/>
              <a:t>SSH access to HPC/HTC (batch processing facilities) with common AAI</a:t>
            </a:r>
          </a:p>
        </p:txBody>
      </p:sp>
      <p:sp>
        <p:nvSpPr>
          <p:cNvPr id="4" name="Slide Number Placeholder 3">
            <a:extLst>
              <a:ext uri="{FF2B5EF4-FFF2-40B4-BE49-F238E27FC236}">
                <a16:creationId xmlns:a16="http://schemas.microsoft.com/office/drawing/2014/main" id="{45524BB0-71DF-434F-A8F4-4D233DC7FC9E}"/>
              </a:ext>
            </a:extLst>
          </p:cNvPr>
          <p:cNvSpPr>
            <a:spLocks noGrp="1"/>
          </p:cNvSpPr>
          <p:nvPr>
            <p:ph type="sldNum" sz="quarter" idx="4"/>
          </p:nvPr>
        </p:nvSpPr>
        <p:spPr/>
        <p:txBody>
          <a:bodyPr/>
          <a:lstStyle/>
          <a:p>
            <a:fld id="{7B6D159A-995C-4044-91BE-FEC10D0C0044}" type="slidenum">
              <a:rPr lang="de-DE" smtClean="0"/>
              <a:pPr/>
              <a:t>19</a:t>
            </a:fld>
            <a:endParaRPr lang="de-DE" dirty="0"/>
          </a:p>
        </p:txBody>
      </p:sp>
      <p:sp>
        <p:nvSpPr>
          <p:cNvPr id="5" name="Footer Placeholder 4">
            <a:extLst>
              <a:ext uri="{FF2B5EF4-FFF2-40B4-BE49-F238E27FC236}">
                <a16:creationId xmlns:a16="http://schemas.microsoft.com/office/drawing/2014/main" id="{63C53FF0-F91D-D043-B6F1-105B3BD25AC1}"/>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8A6493CA-1E83-9F4B-B24D-98303ED876F7}"/>
              </a:ext>
            </a:extLst>
          </p:cNvPr>
          <p:cNvSpPr/>
          <p:nvPr/>
        </p:nvSpPr>
        <p:spPr>
          <a:xfrm>
            <a:off x="4687389" y="4145516"/>
            <a:ext cx="1042851" cy="734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ES" dirty="0"/>
              <a:t>UI</a:t>
            </a:r>
          </a:p>
        </p:txBody>
      </p:sp>
      <p:pic>
        <p:nvPicPr>
          <p:cNvPr id="7" name="Google Shape;142;p15">
            <a:extLst>
              <a:ext uri="{FF2B5EF4-FFF2-40B4-BE49-F238E27FC236}">
                <a16:creationId xmlns:a16="http://schemas.microsoft.com/office/drawing/2014/main" id="{27100BA8-6036-1C4D-A94F-D94CAACCBF07}"/>
              </a:ext>
            </a:extLst>
          </p:cNvPr>
          <p:cNvPicPr preferRelativeResize="0"/>
          <p:nvPr/>
        </p:nvPicPr>
        <p:blipFill rotWithShape="1">
          <a:blip r:embed="rId2">
            <a:alphaModFix/>
          </a:blip>
          <a:srcRect/>
          <a:stretch/>
        </p:blipFill>
        <p:spPr>
          <a:xfrm>
            <a:off x="2122990" y="4256106"/>
            <a:ext cx="626834" cy="498419"/>
          </a:xfrm>
          <a:prstGeom prst="rect">
            <a:avLst/>
          </a:prstGeom>
          <a:noFill/>
          <a:ln>
            <a:noFill/>
          </a:ln>
        </p:spPr>
      </p:pic>
      <p:cxnSp>
        <p:nvCxnSpPr>
          <p:cNvPr id="9" name="Straight Arrow Connector 8">
            <a:extLst>
              <a:ext uri="{FF2B5EF4-FFF2-40B4-BE49-F238E27FC236}">
                <a16:creationId xmlns:a16="http://schemas.microsoft.com/office/drawing/2014/main" id="{0AED8A1F-EE05-AD40-BBC4-2156C96BC1E1}"/>
              </a:ext>
            </a:extLst>
          </p:cNvPr>
          <p:cNvCxnSpPr>
            <a:stCxn id="7" idx="3"/>
            <a:endCxn id="6" idx="1"/>
          </p:cNvCxnSpPr>
          <p:nvPr/>
        </p:nvCxnSpPr>
        <p:spPr>
          <a:xfrm>
            <a:off x="2749824" y="4505316"/>
            <a:ext cx="1937565" cy="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AE8361-0A11-0643-B648-61F8E997058E}"/>
              </a:ext>
            </a:extLst>
          </p:cNvPr>
          <p:cNvSpPr txBox="1"/>
          <p:nvPr/>
        </p:nvSpPr>
        <p:spPr>
          <a:xfrm>
            <a:off x="3675312" y="4204865"/>
            <a:ext cx="420308" cy="307777"/>
          </a:xfrm>
          <a:prstGeom prst="rect">
            <a:avLst/>
          </a:prstGeom>
          <a:noFill/>
        </p:spPr>
        <p:txBody>
          <a:bodyPr wrap="none" rtlCol="0">
            <a:spAutoFit/>
          </a:bodyPr>
          <a:lstStyle/>
          <a:p>
            <a:r>
              <a:rPr lang="en-ES" sz="1400" dirty="0"/>
              <a:t>ssh</a:t>
            </a:r>
          </a:p>
        </p:txBody>
      </p:sp>
      <p:sp>
        <p:nvSpPr>
          <p:cNvPr id="13" name="Rounded Rectangle 12">
            <a:extLst>
              <a:ext uri="{FF2B5EF4-FFF2-40B4-BE49-F238E27FC236}">
                <a16:creationId xmlns:a16="http://schemas.microsoft.com/office/drawing/2014/main" id="{AA1533EA-F9BB-5F4D-AAA2-4F868F32948B}"/>
              </a:ext>
            </a:extLst>
          </p:cNvPr>
          <p:cNvSpPr/>
          <p:nvPr/>
        </p:nvSpPr>
        <p:spPr>
          <a:xfrm>
            <a:off x="6690365" y="3982118"/>
            <a:ext cx="3814354" cy="1046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ES" dirty="0"/>
              <a:t>Batch processing farm</a:t>
            </a:r>
          </a:p>
        </p:txBody>
      </p:sp>
      <p:cxnSp>
        <p:nvCxnSpPr>
          <p:cNvPr id="14" name="Straight Arrow Connector 13">
            <a:extLst>
              <a:ext uri="{FF2B5EF4-FFF2-40B4-BE49-F238E27FC236}">
                <a16:creationId xmlns:a16="http://schemas.microsoft.com/office/drawing/2014/main" id="{3E79BE64-8B05-CE49-BD65-A4DC22DE1248}"/>
              </a:ext>
            </a:extLst>
          </p:cNvPr>
          <p:cNvCxnSpPr>
            <a:cxnSpLocks/>
            <a:stCxn id="6" idx="3"/>
            <a:endCxn id="13" idx="1"/>
          </p:cNvCxnSpPr>
          <p:nvPr/>
        </p:nvCxnSpPr>
        <p:spPr>
          <a:xfrm flipV="1">
            <a:off x="5730240" y="4505315"/>
            <a:ext cx="960125" cy="7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E8CFB90-AEA3-204D-B864-2FB114003C98}"/>
              </a:ext>
            </a:extLst>
          </p:cNvPr>
          <p:cNvSpPr txBox="1"/>
          <p:nvPr/>
        </p:nvSpPr>
        <p:spPr>
          <a:xfrm>
            <a:off x="5802379" y="4498951"/>
            <a:ext cx="596638" cy="307777"/>
          </a:xfrm>
          <a:prstGeom prst="rect">
            <a:avLst/>
          </a:prstGeom>
          <a:noFill/>
        </p:spPr>
        <p:txBody>
          <a:bodyPr wrap="none" rtlCol="0">
            <a:spAutoFit/>
          </a:bodyPr>
          <a:lstStyle/>
          <a:p>
            <a:r>
              <a:rPr lang="en-ES" sz="1400" dirty="0"/>
              <a:t>slurm</a:t>
            </a:r>
          </a:p>
        </p:txBody>
      </p:sp>
      <p:sp>
        <p:nvSpPr>
          <p:cNvPr id="24" name="Rectangle 23">
            <a:extLst>
              <a:ext uri="{FF2B5EF4-FFF2-40B4-BE49-F238E27FC236}">
                <a16:creationId xmlns:a16="http://schemas.microsoft.com/office/drawing/2014/main" id="{842C1EA6-510F-E64A-866D-1E8238913E33}"/>
              </a:ext>
            </a:extLst>
          </p:cNvPr>
          <p:cNvSpPr/>
          <p:nvPr/>
        </p:nvSpPr>
        <p:spPr>
          <a:xfrm>
            <a:off x="3206197" y="2460698"/>
            <a:ext cx="1358537" cy="6139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ES" dirty="0"/>
              <a:t>SRAM</a:t>
            </a:r>
          </a:p>
        </p:txBody>
      </p:sp>
      <p:sp>
        <p:nvSpPr>
          <p:cNvPr id="26" name="Can 25">
            <a:extLst>
              <a:ext uri="{FF2B5EF4-FFF2-40B4-BE49-F238E27FC236}">
                <a16:creationId xmlns:a16="http://schemas.microsoft.com/office/drawing/2014/main" id="{4A56AB3F-B8DC-5946-B432-EE97BD6B6B4C}"/>
              </a:ext>
            </a:extLst>
          </p:cNvPr>
          <p:cNvSpPr/>
          <p:nvPr/>
        </p:nvSpPr>
        <p:spPr>
          <a:xfrm>
            <a:off x="6399017" y="4921302"/>
            <a:ext cx="830434" cy="573193"/>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ES" sz="900" dirty="0"/>
              <a:t>storage</a:t>
            </a:r>
          </a:p>
        </p:txBody>
      </p:sp>
      <p:cxnSp>
        <p:nvCxnSpPr>
          <p:cNvPr id="27" name="Straight Arrow Connector 26">
            <a:extLst>
              <a:ext uri="{FF2B5EF4-FFF2-40B4-BE49-F238E27FC236}">
                <a16:creationId xmlns:a16="http://schemas.microsoft.com/office/drawing/2014/main" id="{2D335251-AA44-CA46-9C8D-F1F772AC3977}"/>
              </a:ext>
            </a:extLst>
          </p:cNvPr>
          <p:cNvCxnSpPr>
            <a:cxnSpLocks/>
            <a:stCxn id="6" idx="2"/>
            <a:endCxn id="26" idx="2"/>
          </p:cNvCxnSpPr>
          <p:nvPr/>
        </p:nvCxnSpPr>
        <p:spPr>
          <a:xfrm rot="16200000" flipH="1">
            <a:off x="5639851" y="4448732"/>
            <a:ext cx="328131" cy="1190202"/>
          </a:xfrm>
          <a:prstGeom prst="bentConnector2">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6F0A660-F0AA-884F-A93B-F9A8D2EF47D3}"/>
              </a:ext>
            </a:extLst>
          </p:cNvPr>
          <p:cNvCxnSpPr>
            <a:cxnSpLocks/>
            <a:stCxn id="7" idx="0"/>
            <a:endCxn id="24" idx="2"/>
          </p:cNvCxnSpPr>
          <p:nvPr/>
        </p:nvCxnSpPr>
        <p:spPr>
          <a:xfrm flipV="1">
            <a:off x="2436407" y="3074652"/>
            <a:ext cx="1449059" cy="1181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760A96C-F8F1-674D-A199-E6EC54C16A0E}"/>
              </a:ext>
            </a:extLst>
          </p:cNvPr>
          <p:cNvCxnSpPr>
            <a:cxnSpLocks/>
            <a:stCxn id="24" idx="3"/>
            <a:endCxn id="6" idx="0"/>
          </p:cNvCxnSpPr>
          <p:nvPr/>
        </p:nvCxnSpPr>
        <p:spPr>
          <a:xfrm>
            <a:off x="4564734" y="2767675"/>
            <a:ext cx="644081" cy="13778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4BD7AA2-18AB-9D4B-ADA2-4980032558C1}"/>
              </a:ext>
            </a:extLst>
          </p:cNvPr>
          <p:cNvSpPr txBox="1"/>
          <p:nvPr/>
        </p:nvSpPr>
        <p:spPr>
          <a:xfrm>
            <a:off x="4961424" y="2475764"/>
            <a:ext cx="565155" cy="307777"/>
          </a:xfrm>
          <a:prstGeom prst="rect">
            <a:avLst/>
          </a:prstGeom>
          <a:noFill/>
        </p:spPr>
        <p:txBody>
          <a:bodyPr wrap="none" rtlCol="0">
            <a:spAutoFit/>
          </a:bodyPr>
          <a:lstStyle/>
          <a:p>
            <a:r>
              <a:rPr lang="en-ES" sz="1400" dirty="0"/>
              <a:t>LDAP</a:t>
            </a:r>
          </a:p>
        </p:txBody>
      </p:sp>
    </p:spTree>
    <p:extLst>
      <p:ext uri="{BB962C8B-B14F-4D97-AF65-F5344CB8AC3E}">
        <p14:creationId xmlns:p14="http://schemas.microsoft.com/office/powerpoint/2010/main" val="84431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73B9-8EA8-8049-9B19-3E28F8192E59}"/>
              </a:ext>
            </a:extLst>
          </p:cNvPr>
          <p:cNvSpPr>
            <a:spLocks noGrp="1"/>
          </p:cNvSpPr>
          <p:nvPr>
            <p:ph type="title"/>
          </p:nvPr>
        </p:nvSpPr>
        <p:spPr/>
        <p:txBody>
          <a:bodyPr/>
          <a:lstStyle/>
          <a:p>
            <a:r>
              <a:rPr lang="en-ES" dirty="0"/>
              <a:t>Motivation</a:t>
            </a:r>
          </a:p>
        </p:txBody>
      </p:sp>
      <p:sp>
        <p:nvSpPr>
          <p:cNvPr id="3" name="Content Placeholder 2">
            <a:extLst>
              <a:ext uri="{FF2B5EF4-FFF2-40B4-BE49-F238E27FC236}">
                <a16:creationId xmlns:a16="http://schemas.microsoft.com/office/drawing/2014/main" id="{7EE51CC6-7AAB-9F43-AA8D-41220C7C3DF0}"/>
              </a:ext>
            </a:extLst>
          </p:cNvPr>
          <p:cNvSpPr>
            <a:spLocks noGrp="1"/>
          </p:cNvSpPr>
          <p:nvPr>
            <p:ph idx="1"/>
          </p:nvPr>
        </p:nvSpPr>
        <p:spPr/>
        <p:txBody>
          <a:bodyPr>
            <a:normAutofit/>
          </a:bodyPr>
          <a:lstStyle/>
          <a:p>
            <a:pPr marL="0" indent="0">
              <a:buNone/>
            </a:pPr>
            <a:r>
              <a:rPr lang="en-GB" dirty="0"/>
              <a:t>C-SCALE aims at providing an adequate IT infrastructure to allow researchers to easily discover, access and process the massive streams of high resolution EO data  from Copernicus and related initiatives.</a:t>
            </a:r>
          </a:p>
          <a:p>
            <a:r>
              <a:rPr lang="en-GB" dirty="0">
                <a:solidFill>
                  <a:schemeClr val="tx1"/>
                </a:solidFill>
              </a:rPr>
              <a:t>Avoid lock-in and and use a distributed infrastructure </a:t>
            </a:r>
            <a:r>
              <a:rPr lang="en-GB" dirty="0">
                <a:solidFill>
                  <a:schemeClr val="tx1"/>
                </a:solidFill>
                <a:sym typeface="Wingdings" pitchFamily="2" charset="2"/>
              </a:rPr>
              <a:t> federation</a:t>
            </a:r>
            <a:r>
              <a:rPr lang="en-GB" dirty="0">
                <a:solidFill>
                  <a:schemeClr val="tx1"/>
                </a:solidFill>
              </a:rPr>
              <a:t>  </a:t>
            </a:r>
          </a:p>
          <a:p>
            <a:r>
              <a:rPr lang="en-GB" dirty="0">
                <a:solidFill>
                  <a:schemeClr val="tx1"/>
                </a:solidFill>
              </a:rPr>
              <a:t>Flexible approach to computing </a:t>
            </a:r>
            <a:r>
              <a:rPr lang="en-GB" dirty="0">
                <a:solidFill>
                  <a:schemeClr val="tx1"/>
                </a:solidFill>
                <a:sym typeface="Wingdings" pitchFamily="2" charset="2"/>
              </a:rPr>
              <a:t> support Cloud, HTC/HPC, PaaS &amp; interactive analysis</a:t>
            </a:r>
          </a:p>
          <a:p>
            <a:r>
              <a:rPr lang="en-GB" dirty="0">
                <a:solidFill>
                  <a:schemeClr val="tx1"/>
                </a:solidFill>
                <a:sym typeface="Wingdings" pitchFamily="2" charset="2"/>
              </a:rPr>
              <a:t>Free at point of use  Virtual Access</a:t>
            </a:r>
          </a:p>
          <a:p>
            <a:endParaRPr lang="en-ES" dirty="0"/>
          </a:p>
        </p:txBody>
      </p:sp>
      <p:sp>
        <p:nvSpPr>
          <p:cNvPr id="4" name="Slide Number Placeholder 3">
            <a:extLst>
              <a:ext uri="{FF2B5EF4-FFF2-40B4-BE49-F238E27FC236}">
                <a16:creationId xmlns:a16="http://schemas.microsoft.com/office/drawing/2014/main" id="{B2E8A21E-1D7F-D041-BEDF-8978C633B839}"/>
              </a:ext>
            </a:extLst>
          </p:cNvPr>
          <p:cNvSpPr>
            <a:spLocks noGrp="1"/>
          </p:cNvSpPr>
          <p:nvPr>
            <p:ph type="sldNum" sz="quarter" idx="4"/>
          </p:nvPr>
        </p:nvSpPr>
        <p:spPr/>
        <p:txBody>
          <a:bodyPr/>
          <a:lstStyle/>
          <a:p>
            <a:fld id="{7B6D159A-995C-4044-91BE-FEC10D0C0044}" type="slidenum">
              <a:rPr lang="de-DE" smtClean="0"/>
              <a:pPr/>
              <a:t>2</a:t>
            </a:fld>
            <a:endParaRPr lang="de-DE" dirty="0"/>
          </a:p>
        </p:txBody>
      </p:sp>
      <p:sp>
        <p:nvSpPr>
          <p:cNvPr id="5" name="Footer Placeholder 4">
            <a:extLst>
              <a:ext uri="{FF2B5EF4-FFF2-40B4-BE49-F238E27FC236}">
                <a16:creationId xmlns:a16="http://schemas.microsoft.com/office/drawing/2014/main" id="{D5684903-6C66-F242-9731-D8E88116D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015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2728-7241-4946-AAFB-98E0F085D4A2}"/>
              </a:ext>
            </a:extLst>
          </p:cNvPr>
          <p:cNvSpPr>
            <a:spLocks noGrp="1"/>
          </p:cNvSpPr>
          <p:nvPr>
            <p:ph type="title"/>
          </p:nvPr>
        </p:nvSpPr>
        <p:spPr/>
        <p:txBody>
          <a:bodyPr/>
          <a:lstStyle/>
          <a:p>
            <a:r>
              <a:rPr lang="en-ES" dirty="0"/>
              <a:t>Onboarding HTC/HPC providers</a:t>
            </a:r>
          </a:p>
        </p:txBody>
      </p:sp>
      <p:sp>
        <p:nvSpPr>
          <p:cNvPr id="3" name="Content Placeholder 2">
            <a:extLst>
              <a:ext uri="{FF2B5EF4-FFF2-40B4-BE49-F238E27FC236}">
                <a16:creationId xmlns:a16="http://schemas.microsoft.com/office/drawing/2014/main" id="{DFA0905A-1087-7848-A46C-197DACFDE113}"/>
              </a:ext>
            </a:extLst>
          </p:cNvPr>
          <p:cNvSpPr>
            <a:spLocks noGrp="1"/>
          </p:cNvSpPr>
          <p:nvPr>
            <p:ph idx="1"/>
          </p:nvPr>
        </p:nvSpPr>
        <p:spPr>
          <a:xfrm>
            <a:off x="838200" y="1302589"/>
            <a:ext cx="5913119" cy="4874374"/>
          </a:xfrm>
        </p:spPr>
        <p:txBody>
          <a:bodyPr>
            <a:normAutofit/>
          </a:bodyPr>
          <a:lstStyle/>
          <a:p>
            <a:r>
              <a:rPr lang="en-ES" dirty="0"/>
              <a:t>SRAM registration</a:t>
            </a:r>
          </a:p>
          <a:p>
            <a:pPr lvl="1"/>
            <a:r>
              <a:rPr lang="en-ES" dirty="0"/>
              <a:t>Established procedure to get provider information via a form (contacts, policies …)</a:t>
            </a:r>
          </a:p>
          <a:p>
            <a:pPr lvl="1"/>
            <a:r>
              <a:rPr lang="en-GB" dirty="0"/>
              <a:t>Couple CO with provider</a:t>
            </a:r>
          </a:p>
          <a:p>
            <a:pPr lvl="1"/>
            <a:r>
              <a:rPr lang="en-GB" dirty="0"/>
              <a:t>Configure LDAP synchronisation into the provider</a:t>
            </a:r>
          </a:p>
          <a:p>
            <a:pPr lvl="1"/>
            <a:r>
              <a:rPr lang="en-GB" dirty="0"/>
              <a:t>Accounting and monitoring to be explored in 2022</a:t>
            </a:r>
          </a:p>
        </p:txBody>
      </p:sp>
      <p:sp>
        <p:nvSpPr>
          <p:cNvPr id="4" name="Slide Number Placeholder 3">
            <a:extLst>
              <a:ext uri="{FF2B5EF4-FFF2-40B4-BE49-F238E27FC236}">
                <a16:creationId xmlns:a16="http://schemas.microsoft.com/office/drawing/2014/main" id="{1244E5C6-88A1-B646-A55E-43A1999D2254}"/>
              </a:ext>
            </a:extLst>
          </p:cNvPr>
          <p:cNvSpPr>
            <a:spLocks noGrp="1"/>
          </p:cNvSpPr>
          <p:nvPr>
            <p:ph type="sldNum" sz="quarter" idx="4"/>
          </p:nvPr>
        </p:nvSpPr>
        <p:spPr/>
        <p:txBody>
          <a:bodyPr/>
          <a:lstStyle/>
          <a:p>
            <a:fld id="{7B6D159A-995C-4044-91BE-FEC10D0C0044}" type="slidenum">
              <a:rPr lang="de-DE" smtClean="0"/>
              <a:pPr/>
              <a:t>20</a:t>
            </a:fld>
            <a:endParaRPr lang="de-DE" dirty="0"/>
          </a:p>
        </p:txBody>
      </p:sp>
      <p:sp>
        <p:nvSpPr>
          <p:cNvPr id="5" name="Footer Placeholder 4">
            <a:extLst>
              <a:ext uri="{FF2B5EF4-FFF2-40B4-BE49-F238E27FC236}">
                <a16:creationId xmlns:a16="http://schemas.microsoft.com/office/drawing/2014/main" id="{4B64A22D-3875-5747-BF69-7133419A8BFF}"/>
              </a:ext>
            </a:extLst>
          </p:cNvPr>
          <p:cNvSpPr>
            <a:spLocks noGrp="1"/>
          </p:cNvSpPr>
          <p:nvPr>
            <p:ph type="ftr" sz="quarter" idx="11"/>
          </p:nvPr>
        </p:nvSpPr>
        <p:spPr/>
        <p:txBody>
          <a:bodyPr/>
          <a:lstStyle/>
          <a:p>
            <a:endParaRPr lang="en-US" dirty="0"/>
          </a:p>
        </p:txBody>
      </p:sp>
      <p:pic>
        <p:nvPicPr>
          <p:cNvPr id="30" name="image6.png" descr="Graphical user interface&#10;&#10;Description automatically generated">
            <a:extLst>
              <a:ext uri="{FF2B5EF4-FFF2-40B4-BE49-F238E27FC236}">
                <a16:creationId xmlns:a16="http://schemas.microsoft.com/office/drawing/2014/main" id="{226DBDAD-AFAB-EE4A-8A67-33B058A4FD87}"/>
              </a:ext>
            </a:extLst>
          </p:cNvPr>
          <p:cNvPicPr/>
          <p:nvPr/>
        </p:nvPicPr>
        <p:blipFill>
          <a:blip r:embed="rId2"/>
          <a:stretch>
            <a:fillRect/>
          </a:stretch>
        </p:blipFill>
        <p:spPr bwMode="auto">
          <a:xfrm>
            <a:off x="6751319" y="1289946"/>
            <a:ext cx="4602480" cy="4899660"/>
          </a:xfrm>
          <a:prstGeom prst="rect">
            <a:avLst/>
          </a:prstGeom>
        </p:spPr>
      </p:pic>
    </p:spTree>
    <p:extLst>
      <p:ext uri="{BB962C8B-B14F-4D97-AF65-F5344CB8AC3E}">
        <p14:creationId xmlns:p14="http://schemas.microsoft.com/office/powerpoint/2010/main" val="37452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2299-BF6E-6243-B744-80BEB293E672}"/>
              </a:ext>
            </a:extLst>
          </p:cNvPr>
          <p:cNvSpPr>
            <a:spLocks noGrp="1"/>
          </p:cNvSpPr>
          <p:nvPr>
            <p:ph type="title"/>
          </p:nvPr>
        </p:nvSpPr>
        <p:spPr/>
        <p:txBody>
          <a:bodyPr/>
          <a:lstStyle/>
          <a:p>
            <a:r>
              <a:rPr lang="en-ES" dirty="0"/>
              <a:t>Use case onboarding</a:t>
            </a:r>
          </a:p>
        </p:txBody>
      </p:sp>
      <p:sp>
        <p:nvSpPr>
          <p:cNvPr id="3" name="Content Placeholder 2">
            <a:extLst>
              <a:ext uri="{FF2B5EF4-FFF2-40B4-BE49-F238E27FC236}">
                <a16:creationId xmlns:a16="http://schemas.microsoft.com/office/drawing/2014/main" id="{E9806288-4318-C54B-8AD6-BFCF4E4D5FF5}"/>
              </a:ext>
            </a:extLst>
          </p:cNvPr>
          <p:cNvSpPr>
            <a:spLocks noGrp="1"/>
          </p:cNvSpPr>
          <p:nvPr>
            <p:ph idx="1"/>
          </p:nvPr>
        </p:nvSpPr>
        <p:spPr/>
        <p:txBody>
          <a:bodyPr>
            <a:normAutofit lnSpcReduction="10000"/>
          </a:bodyPr>
          <a:lstStyle/>
          <a:p>
            <a:pPr marL="514350" indent="-514350">
              <a:buFont typeface="+mj-lt"/>
              <a:buAutoNum type="arabicPeriod"/>
            </a:pPr>
            <a:r>
              <a:rPr lang="en-ES" dirty="0"/>
              <a:t>Create supporting VO/CO in Perun/SRAM</a:t>
            </a:r>
          </a:p>
          <a:p>
            <a:pPr lvl="1"/>
            <a:r>
              <a:rPr lang="en-ES" dirty="0"/>
              <a:t>Identify VO Manager/PI that will handle </a:t>
            </a:r>
          </a:p>
          <a:p>
            <a:pPr marL="514350" indent="-514350">
              <a:buFont typeface="+mj-lt"/>
              <a:buAutoNum type="arabicPeriod"/>
            </a:pPr>
            <a:r>
              <a:rPr lang="en-ES" dirty="0"/>
              <a:t>Agree support with providers</a:t>
            </a:r>
          </a:p>
          <a:p>
            <a:pPr lvl="1"/>
            <a:r>
              <a:rPr lang="en-ES" dirty="0"/>
              <a:t>SLA/OLA related procedures on EGI sites</a:t>
            </a:r>
          </a:p>
          <a:p>
            <a:pPr lvl="1"/>
            <a:r>
              <a:rPr lang="en-ES" dirty="0"/>
              <a:t>Still to be properly defined for HTC/HPC, so far we have a collection of information required from each use case to be supported at the sites, but no common procedure</a:t>
            </a:r>
          </a:p>
          <a:p>
            <a:pPr marL="514350" indent="-514350">
              <a:buFont typeface="+mj-lt"/>
              <a:buAutoNum type="arabicPeriod"/>
            </a:pPr>
            <a:r>
              <a:rPr lang="en-ES" dirty="0"/>
              <a:t>Configure providers</a:t>
            </a:r>
          </a:p>
          <a:p>
            <a:pPr lvl="1"/>
            <a:r>
              <a:rPr lang="en-ES" dirty="0"/>
              <a:t>Configure VO in OpenStack/CO LDAP tree sync</a:t>
            </a:r>
          </a:p>
          <a:p>
            <a:pPr marL="457200" indent="-457200">
              <a:buFont typeface="+mj-lt"/>
              <a:buAutoNum type="arabicPeriod"/>
            </a:pPr>
            <a:r>
              <a:rPr lang="en-ES" dirty="0"/>
              <a:t>Enrol users into VO/CO</a:t>
            </a:r>
          </a:p>
          <a:p>
            <a:pPr lvl="1"/>
            <a:r>
              <a:rPr lang="en-ES" dirty="0"/>
              <a:t>Approval by VO Manager/PI</a:t>
            </a:r>
          </a:p>
          <a:p>
            <a:pPr marL="457200" indent="-457200">
              <a:buFont typeface="+mj-lt"/>
              <a:buAutoNum type="arabicPeriod"/>
            </a:pPr>
            <a:r>
              <a:rPr lang="en-ES" dirty="0"/>
              <a:t>Access!</a:t>
            </a:r>
          </a:p>
          <a:p>
            <a:pPr marL="971550" lvl="1" indent="-514350">
              <a:buFont typeface="+mj-lt"/>
              <a:buAutoNum type="arabicPeriod"/>
            </a:pPr>
            <a:endParaRPr lang="en-ES" dirty="0"/>
          </a:p>
        </p:txBody>
      </p:sp>
      <p:sp>
        <p:nvSpPr>
          <p:cNvPr id="4" name="Slide Number Placeholder 3">
            <a:extLst>
              <a:ext uri="{FF2B5EF4-FFF2-40B4-BE49-F238E27FC236}">
                <a16:creationId xmlns:a16="http://schemas.microsoft.com/office/drawing/2014/main" id="{D17F3E01-FD73-0749-A67A-2E8E879E2D6B}"/>
              </a:ext>
            </a:extLst>
          </p:cNvPr>
          <p:cNvSpPr>
            <a:spLocks noGrp="1"/>
          </p:cNvSpPr>
          <p:nvPr>
            <p:ph type="sldNum" sz="quarter" idx="4"/>
          </p:nvPr>
        </p:nvSpPr>
        <p:spPr/>
        <p:txBody>
          <a:bodyPr/>
          <a:lstStyle/>
          <a:p>
            <a:fld id="{7B6D159A-995C-4044-91BE-FEC10D0C0044}" type="slidenum">
              <a:rPr lang="de-DE" smtClean="0"/>
              <a:pPr/>
              <a:t>21</a:t>
            </a:fld>
            <a:endParaRPr lang="de-DE" dirty="0"/>
          </a:p>
        </p:txBody>
      </p:sp>
      <p:sp>
        <p:nvSpPr>
          <p:cNvPr id="5" name="Footer Placeholder 4">
            <a:extLst>
              <a:ext uri="{FF2B5EF4-FFF2-40B4-BE49-F238E27FC236}">
                <a16:creationId xmlns:a16="http://schemas.microsoft.com/office/drawing/2014/main" id="{3EFC1F61-6695-2343-A863-3233F51644C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2093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0870-FB1B-7F40-A89A-38BAAC49B09F}"/>
              </a:ext>
            </a:extLst>
          </p:cNvPr>
          <p:cNvSpPr>
            <a:spLocks noGrp="1"/>
          </p:cNvSpPr>
          <p:nvPr>
            <p:ph type="title"/>
          </p:nvPr>
        </p:nvSpPr>
        <p:spPr/>
        <p:txBody>
          <a:bodyPr/>
          <a:lstStyle/>
          <a:p>
            <a:r>
              <a:rPr lang="en-ES" dirty="0"/>
              <a:t>Copernicus Data Analytics Federation</a:t>
            </a:r>
          </a:p>
        </p:txBody>
      </p:sp>
      <p:pic>
        <p:nvPicPr>
          <p:cNvPr id="9" name="Content Placeholder 8" descr="Diagram&#10;&#10;Description automatically generated">
            <a:extLst>
              <a:ext uri="{FF2B5EF4-FFF2-40B4-BE49-F238E27FC236}">
                <a16:creationId xmlns:a16="http://schemas.microsoft.com/office/drawing/2014/main" id="{B6A4F566-7131-454A-BE9D-911600F03B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6936" y="1303338"/>
            <a:ext cx="8658128" cy="4873625"/>
          </a:xfrm>
        </p:spPr>
      </p:pic>
      <p:sp>
        <p:nvSpPr>
          <p:cNvPr id="4" name="Slide Number Placeholder 3">
            <a:extLst>
              <a:ext uri="{FF2B5EF4-FFF2-40B4-BE49-F238E27FC236}">
                <a16:creationId xmlns:a16="http://schemas.microsoft.com/office/drawing/2014/main" id="{D435025E-7D41-BA4D-AB3E-CADCE8E2D63B}"/>
              </a:ext>
            </a:extLst>
          </p:cNvPr>
          <p:cNvSpPr>
            <a:spLocks noGrp="1"/>
          </p:cNvSpPr>
          <p:nvPr>
            <p:ph type="sldNum" sz="quarter" idx="4"/>
          </p:nvPr>
        </p:nvSpPr>
        <p:spPr/>
        <p:txBody>
          <a:bodyPr/>
          <a:lstStyle/>
          <a:p>
            <a:fld id="{7B6D159A-995C-4044-91BE-FEC10D0C0044}" type="slidenum">
              <a:rPr lang="de-DE" smtClean="0"/>
              <a:pPr/>
              <a:t>3</a:t>
            </a:fld>
            <a:endParaRPr lang="de-DE" dirty="0"/>
          </a:p>
        </p:txBody>
      </p:sp>
      <p:sp>
        <p:nvSpPr>
          <p:cNvPr id="5" name="Footer Placeholder 4">
            <a:extLst>
              <a:ext uri="{FF2B5EF4-FFF2-40B4-BE49-F238E27FC236}">
                <a16:creationId xmlns:a16="http://schemas.microsoft.com/office/drawing/2014/main" id="{FDB79A90-2310-4045-B981-B242CC58A4C7}"/>
              </a:ext>
            </a:extLst>
          </p:cNvPr>
          <p:cNvSpPr>
            <a:spLocks noGrp="1"/>
          </p:cNvSpPr>
          <p:nvPr>
            <p:ph type="ftr" sz="quarter" idx="11"/>
          </p:nvPr>
        </p:nvSpPr>
        <p:spPr/>
        <p:txBody>
          <a:bodyPr/>
          <a:lstStyle/>
          <a:p>
            <a:pPr algn="ctr"/>
            <a:endParaRPr lang="en-US" dirty="0"/>
          </a:p>
        </p:txBody>
      </p:sp>
      <p:sp>
        <p:nvSpPr>
          <p:cNvPr id="3" name="Rectangle 2">
            <a:extLst>
              <a:ext uri="{FF2B5EF4-FFF2-40B4-BE49-F238E27FC236}">
                <a16:creationId xmlns:a16="http://schemas.microsoft.com/office/drawing/2014/main" id="{3156C059-A054-D34D-AEFF-8C5A6D459D79}"/>
              </a:ext>
            </a:extLst>
          </p:cNvPr>
          <p:cNvSpPr/>
          <p:nvPr/>
        </p:nvSpPr>
        <p:spPr>
          <a:xfrm>
            <a:off x="5392270" y="3738281"/>
            <a:ext cx="3119716" cy="605119"/>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7" name="Rectangle 6">
            <a:extLst>
              <a:ext uri="{FF2B5EF4-FFF2-40B4-BE49-F238E27FC236}">
                <a16:creationId xmlns:a16="http://schemas.microsoft.com/office/drawing/2014/main" id="{F3403D97-9AB7-E141-9551-BB5017D5F2DF}"/>
              </a:ext>
            </a:extLst>
          </p:cNvPr>
          <p:cNvSpPr/>
          <p:nvPr/>
        </p:nvSpPr>
        <p:spPr>
          <a:xfrm>
            <a:off x="6387353" y="4352503"/>
            <a:ext cx="3227294" cy="182446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6" name="TextBox 5">
            <a:extLst>
              <a:ext uri="{FF2B5EF4-FFF2-40B4-BE49-F238E27FC236}">
                <a16:creationId xmlns:a16="http://schemas.microsoft.com/office/drawing/2014/main" id="{B0B7BC74-F97B-4F41-912D-B5155193271F}"/>
              </a:ext>
            </a:extLst>
          </p:cNvPr>
          <p:cNvSpPr txBox="1"/>
          <p:nvPr/>
        </p:nvSpPr>
        <p:spPr>
          <a:xfrm>
            <a:off x="10112318" y="3368949"/>
            <a:ext cx="1561966" cy="1200329"/>
          </a:xfrm>
          <a:prstGeom prst="rect">
            <a:avLst/>
          </a:prstGeom>
          <a:noFill/>
        </p:spPr>
        <p:txBody>
          <a:bodyPr wrap="none" rtlCol="0">
            <a:spAutoFit/>
          </a:bodyPr>
          <a:lstStyle/>
          <a:p>
            <a:r>
              <a:rPr lang="en-ES" sz="2400" b="1" dirty="0"/>
              <a:t>C-SCALE</a:t>
            </a:r>
          </a:p>
          <a:p>
            <a:r>
              <a:rPr lang="en-ES" sz="2400" b="1" dirty="0"/>
              <a:t>Compute </a:t>
            </a:r>
          </a:p>
          <a:p>
            <a:r>
              <a:rPr lang="en-ES" sz="2400" b="1" dirty="0"/>
              <a:t>Federation</a:t>
            </a:r>
          </a:p>
        </p:txBody>
      </p:sp>
      <p:cxnSp>
        <p:nvCxnSpPr>
          <p:cNvPr id="10" name="Straight Arrow Connector 9">
            <a:extLst>
              <a:ext uri="{FF2B5EF4-FFF2-40B4-BE49-F238E27FC236}">
                <a16:creationId xmlns:a16="http://schemas.microsoft.com/office/drawing/2014/main" id="{9499ACBD-26BA-5A47-B33B-445ADF4E1B0E}"/>
              </a:ext>
            </a:extLst>
          </p:cNvPr>
          <p:cNvCxnSpPr>
            <a:cxnSpLocks/>
            <a:stCxn id="6" idx="1"/>
            <a:endCxn id="3" idx="3"/>
          </p:cNvCxnSpPr>
          <p:nvPr/>
        </p:nvCxnSpPr>
        <p:spPr>
          <a:xfrm flipH="1">
            <a:off x="8511986" y="3969114"/>
            <a:ext cx="1600332" cy="7172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C8DD5F3-D242-5749-B30B-B8D9AB2D208C}"/>
              </a:ext>
            </a:extLst>
          </p:cNvPr>
          <p:cNvCxnSpPr>
            <a:cxnSpLocks/>
            <a:stCxn id="6" idx="2"/>
            <a:endCxn id="7" idx="3"/>
          </p:cNvCxnSpPr>
          <p:nvPr/>
        </p:nvCxnSpPr>
        <p:spPr>
          <a:xfrm flipH="1">
            <a:off x="9614647" y="4569278"/>
            <a:ext cx="1278654" cy="69545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40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294106E9-8E17-344F-8DBA-4C85BAFE3DCC}"/>
              </a:ext>
            </a:extLst>
          </p:cNvPr>
          <p:cNvSpPr/>
          <p:nvPr/>
        </p:nvSpPr>
        <p:spPr>
          <a:xfrm>
            <a:off x="4180114" y="2129246"/>
            <a:ext cx="4430485" cy="245581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 name="Title 1">
            <a:extLst>
              <a:ext uri="{FF2B5EF4-FFF2-40B4-BE49-F238E27FC236}">
                <a16:creationId xmlns:a16="http://schemas.microsoft.com/office/drawing/2014/main" id="{BE9721C1-8AD6-974F-96DC-3729AA5282FF}"/>
              </a:ext>
            </a:extLst>
          </p:cNvPr>
          <p:cNvSpPr>
            <a:spLocks noGrp="1"/>
          </p:cNvSpPr>
          <p:nvPr>
            <p:ph type="title"/>
          </p:nvPr>
        </p:nvSpPr>
        <p:spPr/>
        <p:txBody>
          <a:bodyPr/>
          <a:lstStyle/>
          <a:p>
            <a:r>
              <a:rPr lang="en-ES" dirty="0"/>
              <a:t>Compute federation – the high level picture </a:t>
            </a:r>
          </a:p>
        </p:txBody>
      </p:sp>
      <p:sp>
        <p:nvSpPr>
          <p:cNvPr id="4" name="Slide Number Placeholder 3">
            <a:extLst>
              <a:ext uri="{FF2B5EF4-FFF2-40B4-BE49-F238E27FC236}">
                <a16:creationId xmlns:a16="http://schemas.microsoft.com/office/drawing/2014/main" id="{1B44E212-F610-6D4D-8E4D-5587F9F8E86F}"/>
              </a:ext>
            </a:extLst>
          </p:cNvPr>
          <p:cNvSpPr>
            <a:spLocks noGrp="1"/>
          </p:cNvSpPr>
          <p:nvPr>
            <p:ph type="sldNum" sz="quarter" idx="4"/>
          </p:nvPr>
        </p:nvSpPr>
        <p:spPr/>
        <p:txBody>
          <a:bodyPr/>
          <a:lstStyle/>
          <a:p>
            <a:fld id="{7B6D159A-995C-4044-91BE-FEC10D0C0044}" type="slidenum">
              <a:rPr lang="de-DE" smtClean="0"/>
              <a:pPr/>
              <a:t>4</a:t>
            </a:fld>
            <a:endParaRPr lang="de-DE" dirty="0"/>
          </a:p>
        </p:txBody>
      </p:sp>
      <p:sp>
        <p:nvSpPr>
          <p:cNvPr id="5" name="Footer Placeholder 4">
            <a:extLst>
              <a:ext uri="{FF2B5EF4-FFF2-40B4-BE49-F238E27FC236}">
                <a16:creationId xmlns:a16="http://schemas.microsoft.com/office/drawing/2014/main" id="{31DBDE3E-26B1-3245-AB5B-BA1B686624A4}"/>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3DABEF2D-7857-354A-B406-5D00D5D3FB48}"/>
              </a:ext>
            </a:extLst>
          </p:cNvPr>
          <p:cNvSpPr/>
          <p:nvPr/>
        </p:nvSpPr>
        <p:spPr>
          <a:xfrm>
            <a:off x="4548640" y="3232019"/>
            <a:ext cx="1475509" cy="661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ES" sz="1400" dirty="0"/>
              <a:t>Container orchestrator</a:t>
            </a:r>
          </a:p>
        </p:txBody>
      </p:sp>
      <p:sp>
        <p:nvSpPr>
          <p:cNvPr id="7" name="Cube 6">
            <a:extLst>
              <a:ext uri="{FF2B5EF4-FFF2-40B4-BE49-F238E27FC236}">
                <a16:creationId xmlns:a16="http://schemas.microsoft.com/office/drawing/2014/main" id="{3574547E-3456-3B46-88BB-1D3E83FCFB77}"/>
              </a:ext>
            </a:extLst>
          </p:cNvPr>
          <p:cNvSpPr/>
          <p:nvPr/>
        </p:nvSpPr>
        <p:spPr>
          <a:xfrm>
            <a:off x="4632065" y="3813427"/>
            <a:ext cx="571094" cy="446809"/>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ES" sz="900" dirty="0"/>
              <a:t>cont</a:t>
            </a:r>
          </a:p>
        </p:txBody>
      </p:sp>
      <p:sp>
        <p:nvSpPr>
          <p:cNvPr id="8" name="Can 7">
            <a:extLst>
              <a:ext uri="{FF2B5EF4-FFF2-40B4-BE49-F238E27FC236}">
                <a16:creationId xmlns:a16="http://schemas.microsoft.com/office/drawing/2014/main" id="{E92ABDAD-C866-8343-B591-9E6A12406D3E}"/>
              </a:ext>
            </a:extLst>
          </p:cNvPr>
          <p:cNvSpPr/>
          <p:nvPr/>
        </p:nvSpPr>
        <p:spPr>
          <a:xfrm>
            <a:off x="5455916" y="3813427"/>
            <a:ext cx="467591" cy="446809"/>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ES" sz="900" dirty="0"/>
          </a:p>
        </p:txBody>
      </p:sp>
      <p:sp>
        <p:nvSpPr>
          <p:cNvPr id="10" name="Rectangle 9">
            <a:extLst>
              <a:ext uri="{FF2B5EF4-FFF2-40B4-BE49-F238E27FC236}">
                <a16:creationId xmlns:a16="http://schemas.microsoft.com/office/drawing/2014/main" id="{7691F8D9-171E-814B-A8ED-A1CADA843963}"/>
              </a:ext>
            </a:extLst>
          </p:cNvPr>
          <p:cNvSpPr/>
          <p:nvPr/>
        </p:nvSpPr>
        <p:spPr>
          <a:xfrm>
            <a:off x="6921729" y="3232019"/>
            <a:ext cx="1475509" cy="661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ES" sz="1400" dirty="0"/>
              <a:t>IaaS Cloud</a:t>
            </a:r>
          </a:p>
        </p:txBody>
      </p:sp>
      <p:sp>
        <p:nvSpPr>
          <p:cNvPr id="11" name="Cube 10">
            <a:extLst>
              <a:ext uri="{FF2B5EF4-FFF2-40B4-BE49-F238E27FC236}">
                <a16:creationId xmlns:a16="http://schemas.microsoft.com/office/drawing/2014/main" id="{4AE1F6D7-EF17-9E46-B494-B65A6F9A82BA}"/>
              </a:ext>
            </a:extLst>
          </p:cNvPr>
          <p:cNvSpPr/>
          <p:nvPr/>
        </p:nvSpPr>
        <p:spPr>
          <a:xfrm>
            <a:off x="7009606" y="3813427"/>
            <a:ext cx="467591" cy="446809"/>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ES" sz="900" dirty="0"/>
              <a:t>VM</a:t>
            </a:r>
          </a:p>
        </p:txBody>
      </p:sp>
      <p:sp>
        <p:nvSpPr>
          <p:cNvPr id="12" name="Can 11">
            <a:extLst>
              <a:ext uri="{FF2B5EF4-FFF2-40B4-BE49-F238E27FC236}">
                <a16:creationId xmlns:a16="http://schemas.microsoft.com/office/drawing/2014/main" id="{35B38B8F-9D6E-5F41-B938-792C597EEB1D}"/>
              </a:ext>
            </a:extLst>
          </p:cNvPr>
          <p:cNvSpPr/>
          <p:nvPr/>
        </p:nvSpPr>
        <p:spPr>
          <a:xfrm>
            <a:off x="7833457" y="3813427"/>
            <a:ext cx="467591" cy="446809"/>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ES" sz="900" dirty="0"/>
          </a:p>
        </p:txBody>
      </p:sp>
      <p:sp>
        <p:nvSpPr>
          <p:cNvPr id="13" name="Rectangle 12">
            <a:extLst>
              <a:ext uri="{FF2B5EF4-FFF2-40B4-BE49-F238E27FC236}">
                <a16:creationId xmlns:a16="http://schemas.microsoft.com/office/drawing/2014/main" id="{05C78075-0D37-A042-B3C5-48B624C1C2EF}"/>
              </a:ext>
            </a:extLst>
          </p:cNvPr>
          <p:cNvSpPr/>
          <p:nvPr/>
        </p:nvSpPr>
        <p:spPr>
          <a:xfrm>
            <a:off x="2374863" y="3232019"/>
            <a:ext cx="1475509" cy="661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ES" sz="1400" dirty="0"/>
              <a:t>HPC/HTC</a:t>
            </a:r>
          </a:p>
        </p:txBody>
      </p:sp>
      <p:sp>
        <p:nvSpPr>
          <p:cNvPr id="14" name="Cube 13">
            <a:extLst>
              <a:ext uri="{FF2B5EF4-FFF2-40B4-BE49-F238E27FC236}">
                <a16:creationId xmlns:a16="http://schemas.microsoft.com/office/drawing/2014/main" id="{17DE4824-1724-1746-BD25-00C4B0E06E2B}"/>
              </a:ext>
            </a:extLst>
          </p:cNvPr>
          <p:cNvSpPr/>
          <p:nvPr/>
        </p:nvSpPr>
        <p:spPr>
          <a:xfrm>
            <a:off x="2501630" y="3813427"/>
            <a:ext cx="567149" cy="446809"/>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ES" sz="900" dirty="0"/>
              <a:t>jobs</a:t>
            </a:r>
          </a:p>
        </p:txBody>
      </p:sp>
      <p:sp>
        <p:nvSpPr>
          <p:cNvPr id="15" name="Can 14">
            <a:extLst>
              <a:ext uri="{FF2B5EF4-FFF2-40B4-BE49-F238E27FC236}">
                <a16:creationId xmlns:a16="http://schemas.microsoft.com/office/drawing/2014/main" id="{E8664238-92BF-354D-A132-4152857ED42D}"/>
              </a:ext>
            </a:extLst>
          </p:cNvPr>
          <p:cNvSpPr/>
          <p:nvPr/>
        </p:nvSpPr>
        <p:spPr>
          <a:xfrm>
            <a:off x="3325481" y="3813427"/>
            <a:ext cx="467591" cy="446809"/>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ES" sz="900" dirty="0"/>
          </a:p>
        </p:txBody>
      </p:sp>
      <p:sp>
        <p:nvSpPr>
          <p:cNvPr id="16" name="Rounded Rectangle 15">
            <a:extLst>
              <a:ext uri="{FF2B5EF4-FFF2-40B4-BE49-F238E27FC236}">
                <a16:creationId xmlns:a16="http://schemas.microsoft.com/office/drawing/2014/main" id="{4EA76487-FA34-244C-B760-BCEF1735108A}"/>
              </a:ext>
            </a:extLst>
          </p:cNvPr>
          <p:cNvSpPr/>
          <p:nvPr/>
        </p:nvSpPr>
        <p:spPr>
          <a:xfrm>
            <a:off x="4534986" y="2415258"/>
            <a:ext cx="3862252" cy="480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ES" sz="1400" dirty="0"/>
              <a:t>PaaS Orchestrator</a:t>
            </a:r>
          </a:p>
        </p:txBody>
      </p:sp>
      <p:cxnSp>
        <p:nvCxnSpPr>
          <p:cNvPr id="19" name="Straight Arrow Connector 18">
            <a:extLst>
              <a:ext uri="{FF2B5EF4-FFF2-40B4-BE49-F238E27FC236}">
                <a16:creationId xmlns:a16="http://schemas.microsoft.com/office/drawing/2014/main" id="{B8F112BC-3DE5-9A49-BDCD-C43E4BDC5250}"/>
              </a:ext>
            </a:extLst>
          </p:cNvPr>
          <p:cNvCxnSpPr>
            <a:cxnSpLocks/>
            <a:stCxn id="16" idx="2"/>
            <a:endCxn id="10" idx="0"/>
          </p:cNvCxnSpPr>
          <p:nvPr/>
        </p:nvCxnSpPr>
        <p:spPr>
          <a:xfrm rot="16200000" flipH="1">
            <a:off x="6894686" y="2467221"/>
            <a:ext cx="336224" cy="11933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8">
            <a:extLst>
              <a:ext uri="{FF2B5EF4-FFF2-40B4-BE49-F238E27FC236}">
                <a16:creationId xmlns:a16="http://schemas.microsoft.com/office/drawing/2014/main" id="{52203213-CB0F-484D-B391-BF8DCD570D73}"/>
              </a:ext>
            </a:extLst>
          </p:cNvPr>
          <p:cNvCxnSpPr>
            <a:cxnSpLocks/>
            <a:stCxn id="16" idx="2"/>
            <a:endCxn id="6" idx="0"/>
          </p:cNvCxnSpPr>
          <p:nvPr/>
        </p:nvCxnSpPr>
        <p:spPr>
          <a:xfrm rot="5400000">
            <a:off x="5708142" y="2474049"/>
            <a:ext cx="336224" cy="11797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CE9B8A-ED11-B84A-8BAE-EA1AC5DCC163}"/>
              </a:ext>
            </a:extLst>
          </p:cNvPr>
          <p:cNvCxnSpPr>
            <a:cxnSpLocks/>
            <a:stCxn id="17" idx="4"/>
            <a:endCxn id="7" idx="3"/>
          </p:cNvCxnSpPr>
          <p:nvPr/>
        </p:nvCxnSpPr>
        <p:spPr>
          <a:xfrm flipV="1">
            <a:off x="2341534" y="4260236"/>
            <a:ext cx="2520227" cy="5251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5E801B6-ED3D-A54A-A0AB-3E148D89A6F0}"/>
              </a:ext>
            </a:extLst>
          </p:cNvPr>
          <p:cNvCxnSpPr>
            <a:cxnSpLocks/>
            <a:stCxn id="17" idx="4"/>
            <a:endCxn id="11" idx="3"/>
          </p:cNvCxnSpPr>
          <p:nvPr/>
        </p:nvCxnSpPr>
        <p:spPr>
          <a:xfrm flipV="1">
            <a:off x="2341534" y="4260236"/>
            <a:ext cx="4846016" cy="5251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652B181-FEB8-D84F-B715-B1325E42D41C}"/>
              </a:ext>
            </a:extLst>
          </p:cNvPr>
          <p:cNvCxnSpPr>
            <a:cxnSpLocks/>
            <a:stCxn id="17" idx="4"/>
            <a:endCxn id="14" idx="3"/>
          </p:cNvCxnSpPr>
          <p:nvPr/>
        </p:nvCxnSpPr>
        <p:spPr>
          <a:xfrm flipV="1">
            <a:off x="2341534" y="4260236"/>
            <a:ext cx="387819" cy="5251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33FD4352-65E8-F145-8BB8-F153E477E952}"/>
              </a:ext>
            </a:extLst>
          </p:cNvPr>
          <p:cNvSpPr/>
          <p:nvPr/>
        </p:nvSpPr>
        <p:spPr>
          <a:xfrm>
            <a:off x="2134351" y="5362317"/>
            <a:ext cx="6452710" cy="4805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ES" sz="1400" dirty="0"/>
              <a:t>C-SCALE Data Federation</a:t>
            </a:r>
          </a:p>
        </p:txBody>
      </p:sp>
      <p:cxnSp>
        <p:nvCxnSpPr>
          <p:cNvPr id="38" name="Straight Arrow Connector 37">
            <a:extLst>
              <a:ext uri="{FF2B5EF4-FFF2-40B4-BE49-F238E27FC236}">
                <a16:creationId xmlns:a16="http://schemas.microsoft.com/office/drawing/2014/main" id="{20000FDC-1608-474E-A975-A7AB98E3A185}"/>
              </a:ext>
            </a:extLst>
          </p:cNvPr>
          <p:cNvCxnSpPr>
            <a:cxnSpLocks/>
            <a:stCxn id="37" idx="0"/>
            <a:endCxn id="15" idx="3"/>
          </p:cNvCxnSpPr>
          <p:nvPr/>
        </p:nvCxnSpPr>
        <p:spPr>
          <a:xfrm flipH="1" flipV="1">
            <a:off x="3559277" y="4260236"/>
            <a:ext cx="1801429" cy="1102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00FA213-F269-6743-9547-3B7166140BA1}"/>
              </a:ext>
            </a:extLst>
          </p:cNvPr>
          <p:cNvCxnSpPr>
            <a:cxnSpLocks/>
            <a:stCxn id="37" idx="0"/>
            <a:endCxn id="12" idx="3"/>
          </p:cNvCxnSpPr>
          <p:nvPr/>
        </p:nvCxnSpPr>
        <p:spPr>
          <a:xfrm flipV="1">
            <a:off x="5360706" y="4260236"/>
            <a:ext cx="2706547" cy="1102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8241EEB-5A23-E64B-B0EF-1F7A16D6B134}"/>
              </a:ext>
            </a:extLst>
          </p:cNvPr>
          <p:cNvCxnSpPr>
            <a:cxnSpLocks/>
            <a:stCxn id="37" idx="0"/>
            <a:endCxn id="8" idx="3"/>
          </p:cNvCxnSpPr>
          <p:nvPr/>
        </p:nvCxnSpPr>
        <p:spPr>
          <a:xfrm flipV="1">
            <a:off x="5360706" y="4260236"/>
            <a:ext cx="329006" cy="1102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a:extLst>
              <a:ext uri="{FF2B5EF4-FFF2-40B4-BE49-F238E27FC236}">
                <a16:creationId xmlns:a16="http://schemas.microsoft.com/office/drawing/2014/main" id="{C6A744D5-E7B8-174A-AD57-063BED685161}"/>
              </a:ext>
            </a:extLst>
          </p:cNvPr>
          <p:cNvSpPr/>
          <p:nvPr/>
        </p:nvSpPr>
        <p:spPr>
          <a:xfrm>
            <a:off x="2152219" y="1343388"/>
            <a:ext cx="6458380" cy="48053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ES" sz="1400" dirty="0"/>
              <a:t>Batch Processing and interactive analysis</a:t>
            </a:r>
          </a:p>
        </p:txBody>
      </p:sp>
      <p:pic>
        <p:nvPicPr>
          <p:cNvPr id="59" name="Google Shape;142;p15">
            <a:extLst>
              <a:ext uri="{FF2B5EF4-FFF2-40B4-BE49-F238E27FC236}">
                <a16:creationId xmlns:a16="http://schemas.microsoft.com/office/drawing/2014/main" id="{128E915C-2FFE-9542-B69C-F2294524EDD8}"/>
              </a:ext>
            </a:extLst>
          </p:cNvPr>
          <p:cNvPicPr preferRelativeResize="0"/>
          <p:nvPr/>
        </p:nvPicPr>
        <p:blipFill rotWithShape="1">
          <a:blip r:embed="rId2">
            <a:alphaModFix/>
          </a:blip>
          <a:srcRect/>
          <a:stretch/>
        </p:blipFill>
        <p:spPr>
          <a:xfrm>
            <a:off x="838201" y="3338320"/>
            <a:ext cx="549545" cy="439636"/>
          </a:xfrm>
          <a:prstGeom prst="rect">
            <a:avLst/>
          </a:prstGeom>
          <a:noFill/>
          <a:ln>
            <a:noFill/>
          </a:ln>
        </p:spPr>
      </p:pic>
      <p:pic>
        <p:nvPicPr>
          <p:cNvPr id="60" name="Google Shape;142;p15">
            <a:extLst>
              <a:ext uri="{FF2B5EF4-FFF2-40B4-BE49-F238E27FC236}">
                <a16:creationId xmlns:a16="http://schemas.microsoft.com/office/drawing/2014/main" id="{8FEBAC31-DA66-0147-B64E-56D7F4C8B0C1}"/>
              </a:ext>
            </a:extLst>
          </p:cNvPr>
          <p:cNvPicPr preferRelativeResize="0"/>
          <p:nvPr/>
        </p:nvPicPr>
        <p:blipFill rotWithShape="1">
          <a:blip r:embed="rId2">
            <a:alphaModFix/>
          </a:blip>
          <a:srcRect/>
          <a:stretch/>
        </p:blipFill>
        <p:spPr>
          <a:xfrm>
            <a:off x="9929655" y="3373791"/>
            <a:ext cx="549545" cy="439636"/>
          </a:xfrm>
          <a:prstGeom prst="rect">
            <a:avLst/>
          </a:prstGeom>
          <a:noFill/>
          <a:ln>
            <a:noFill/>
          </a:ln>
        </p:spPr>
      </p:pic>
      <p:sp>
        <p:nvSpPr>
          <p:cNvPr id="69" name="TextBox 68">
            <a:extLst>
              <a:ext uri="{FF2B5EF4-FFF2-40B4-BE49-F238E27FC236}">
                <a16:creationId xmlns:a16="http://schemas.microsoft.com/office/drawing/2014/main" id="{218436BE-1D40-2C4B-B889-6454BA633124}"/>
              </a:ext>
            </a:extLst>
          </p:cNvPr>
          <p:cNvSpPr txBox="1"/>
          <p:nvPr/>
        </p:nvSpPr>
        <p:spPr>
          <a:xfrm>
            <a:off x="9793764" y="3771420"/>
            <a:ext cx="806311" cy="307777"/>
          </a:xfrm>
          <a:prstGeom prst="rect">
            <a:avLst/>
          </a:prstGeom>
          <a:noFill/>
        </p:spPr>
        <p:txBody>
          <a:bodyPr wrap="none" rtlCol="0">
            <a:spAutoFit/>
          </a:bodyPr>
          <a:lstStyle/>
          <a:p>
            <a:r>
              <a:rPr lang="en-ES" sz="1400" dirty="0"/>
              <a:t>Check-in</a:t>
            </a:r>
          </a:p>
        </p:txBody>
      </p:sp>
      <p:cxnSp>
        <p:nvCxnSpPr>
          <p:cNvPr id="71" name="Straight Arrow Connector 70">
            <a:extLst>
              <a:ext uri="{FF2B5EF4-FFF2-40B4-BE49-F238E27FC236}">
                <a16:creationId xmlns:a16="http://schemas.microsoft.com/office/drawing/2014/main" id="{A695F487-A5BC-F049-85D6-8473FBDC800C}"/>
              </a:ext>
            </a:extLst>
          </p:cNvPr>
          <p:cNvCxnSpPr>
            <a:cxnSpLocks/>
            <a:stCxn id="60" idx="1"/>
            <a:endCxn id="37" idx="3"/>
          </p:cNvCxnSpPr>
          <p:nvPr/>
        </p:nvCxnSpPr>
        <p:spPr>
          <a:xfrm flipH="1">
            <a:off x="8587061" y="3593609"/>
            <a:ext cx="1342594" cy="2008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3B87386-6E73-FF44-8B4D-EE3C633B6336}"/>
              </a:ext>
            </a:extLst>
          </p:cNvPr>
          <p:cNvCxnSpPr>
            <a:cxnSpLocks/>
            <a:stCxn id="60" idx="1"/>
            <a:endCxn id="16" idx="3"/>
          </p:cNvCxnSpPr>
          <p:nvPr/>
        </p:nvCxnSpPr>
        <p:spPr>
          <a:xfrm flipH="1" flipV="1">
            <a:off x="8397238" y="2655527"/>
            <a:ext cx="1532417" cy="938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DFEADAA-A078-9444-887A-89B1686BE47A}"/>
              </a:ext>
            </a:extLst>
          </p:cNvPr>
          <p:cNvCxnSpPr>
            <a:cxnSpLocks/>
            <a:stCxn id="60" idx="1"/>
            <a:endCxn id="58" idx="3"/>
          </p:cNvCxnSpPr>
          <p:nvPr/>
        </p:nvCxnSpPr>
        <p:spPr>
          <a:xfrm flipH="1" flipV="1">
            <a:off x="8610599" y="1583657"/>
            <a:ext cx="1319056" cy="2009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18">
            <a:extLst>
              <a:ext uri="{FF2B5EF4-FFF2-40B4-BE49-F238E27FC236}">
                <a16:creationId xmlns:a16="http://schemas.microsoft.com/office/drawing/2014/main" id="{C440452B-0895-7B48-93F3-965F4DD63B70}"/>
              </a:ext>
            </a:extLst>
          </p:cNvPr>
          <p:cNvCxnSpPr>
            <a:cxnSpLocks/>
            <a:stCxn id="58" idx="2"/>
            <a:endCxn id="13" idx="0"/>
          </p:cNvCxnSpPr>
          <p:nvPr/>
        </p:nvCxnSpPr>
        <p:spPr>
          <a:xfrm flipH="1">
            <a:off x="3112618" y="1823925"/>
            <a:ext cx="2268791" cy="1408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18">
            <a:extLst>
              <a:ext uri="{FF2B5EF4-FFF2-40B4-BE49-F238E27FC236}">
                <a16:creationId xmlns:a16="http://schemas.microsoft.com/office/drawing/2014/main" id="{F2862500-03E8-8A44-AB42-48F4C7761596}"/>
              </a:ext>
            </a:extLst>
          </p:cNvPr>
          <p:cNvCxnSpPr>
            <a:cxnSpLocks/>
            <a:stCxn id="58" idx="2"/>
            <a:endCxn id="16" idx="0"/>
          </p:cNvCxnSpPr>
          <p:nvPr/>
        </p:nvCxnSpPr>
        <p:spPr>
          <a:xfrm>
            <a:off x="5381409" y="1823925"/>
            <a:ext cx="1084703" cy="591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E42B93BF-C490-AD4E-A2D1-BD6E3EFDD60B}"/>
              </a:ext>
            </a:extLst>
          </p:cNvPr>
          <p:cNvSpPr txBox="1"/>
          <p:nvPr/>
        </p:nvSpPr>
        <p:spPr>
          <a:xfrm>
            <a:off x="801830" y="3761227"/>
            <a:ext cx="622286" cy="307777"/>
          </a:xfrm>
          <a:prstGeom prst="rect">
            <a:avLst/>
          </a:prstGeom>
          <a:noFill/>
        </p:spPr>
        <p:txBody>
          <a:bodyPr wrap="none" rtlCol="0">
            <a:spAutoFit/>
          </a:bodyPr>
          <a:lstStyle/>
          <a:p>
            <a:r>
              <a:rPr lang="en-ES" sz="1400" dirty="0"/>
              <a:t>SRAM</a:t>
            </a:r>
          </a:p>
        </p:txBody>
      </p:sp>
      <p:cxnSp>
        <p:nvCxnSpPr>
          <p:cNvPr id="87" name="Straight Arrow Connector 86">
            <a:extLst>
              <a:ext uri="{FF2B5EF4-FFF2-40B4-BE49-F238E27FC236}">
                <a16:creationId xmlns:a16="http://schemas.microsoft.com/office/drawing/2014/main" id="{01F6B888-EC0C-2F4B-A8CD-72D4A0820BD2}"/>
              </a:ext>
            </a:extLst>
          </p:cNvPr>
          <p:cNvCxnSpPr>
            <a:cxnSpLocks/>
            <a:stCxn id="59" idx="3"/>
            <a:endCxn id="13" idx="1"/>
          </p:cNvCxnSpPr>
          <p:nvPr/>
        </p:nvCxnSpPr>
        <p:spPr>
          <a:xfrm>
            <a:off x="1387746" y="3558138"/>
            <a:ext cx="987117" cy="4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5E5162E8-F271-DE47-9899-C352987FD4C0}"/>
              </a:ext>
            </a:extLst>
          </p:cNvPr>
          <p:cNvCxnSpPr>
            <a:cxnSpLocks/>
            <a:stCxn id="60" idx="1"/>
            <a:endCxn id="10" idx="3"/>
          </p:cNvCxnSpPr>
          <p:nvPr/>
        </p:nvCxnSpPr>
        <p:spPr>
          <a:xfrm flipH="1" flipV="1">
            <a:off x="8397238" y="3562728"/>
            <a:ext cx="1532417" cy="30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60B49FAE-9A53-9741-8FC3-12A8EEA1BC30}"/>
              </a:ext>
            </a:extLst>
          </p:cNvPr>
          <p:cNvSpPr/>
          <p:nvPr/>
        </p:nvSpPr>
        <p:spPr>
          <a:xfrm>
            <a:off x="2152218" y="2123474"/>
            <a:ext cx="1870349" cy="245581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117" name="TextBox 116">
            <a:extLst>
              <a:ext uri="{FF2B5EF4-FFF2-40B4-BE49-F238E27FC236}">
                <a16:creationId xmlns:a16="http://schemas.microsoft.com/office/drawing/2014/main" id="{2406385C-6CFA-2243-8082-EE19CB49B66B}"/>
              </a:ext>
            </a:extLst>
          </p:cNvPr>
          <p:cNvSpPr txBox="1"/>
          <p:nvPr/>
        </p:nvSpPr>
        <p:spPr>
          <a:xfrm>
            <a:off x="7227078" y="2115431"/>
            <a:ext cx="1435073" cy="307777"/>
          </a:xfrm>
          <a:prstGeom prst="rect">
            <a:avLst/>
          </a:prstGeom>
          <a:noFill/>
        </p:spPr>
        <p:txBody>
          <a:bodyPr wrap="none" rtlCol="0">
            <a:spAutoFit/>
          </a:bodyPr>
          <a:lstStyle/>
          <a:p>
            <a:r>
              <a:rPr lang="en-ES" sz="1400" dirty="0"/>
              <a:t>Cloud Federation</a:t>
            </a:r>
          </a:p>
        </p:txBody>
      </p:sp>
      <p:sp>
        <p:nvSpPr>
          <p:cNvPr id="118" name="TextBox 117">
            <a:extLst>
              <a:ext uri="{FF2B5EF4-FFF2-40B4-BE49-F238E27FC236}">
                <a16:creationId xmlns:a16="http://schemas.microsoft.com/office/drawing/2014/main" id="{153A783E-0AE7-3B47-AAE5-463142764BB7}"/>
              </a:ext>
            </a:extLst>
          </p:cNvPr>
          <p:cNvSpPr txBox="1"/>
          <p:nvPr/>
        </p:nvSpPr>
        <p:spPr>
          <a:xfrm>
            <a:off x="2134350" y="2112448"/>
            <a:ext cx="1676677" cy="307777"/>
          </a:xfrm>
          <a:prstGeom prst="rect">
            <a:avLst/>
          </a:prstGeom>
          <a:noFill/>
        </p:spPr>
        <p:txBody>
          <a:bodyPr wrap="none" rtlCol="0">
            <a:spAutoFit/>
          </a:bodyPr>
          <a:lstStyle/>
          <a:p>
            <a:r>
              <a:rPr lang="en-ES" sz="1400" dirty="0"/>
              <a:t>HTC/HPC Federation</a:t>
            </a:r>
          </a:p>
        </p:txBody>
      </p:sp>
      <p:sp>
        <p:nvSpPr>
          <p:cNvPr id="17" name="Can 16">
            <a:extLst>
              <a:ext uri="{FF2B5EF4-FFF2-40B4-BE49-F238E27FC236}">
                <a16:creationId xmlns:a16="http://schemas.microsoft.com/office/drawing/2014/main" id="{6E9045C4-6FE4-9847-A14E-7F7C29FB819B}"/>
              </a:ext>
            </a:extLst>
          </p:cNvPr>
          <p:cNvSpPr/>
          <p:nvPr/>
        </p:nvSpPr>
        <p:spPr>
          <a:xfrm>
            <a:off x="1181736" y="4355520"/>
            <a:ext cx="1159798" cy="859779"/>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ES" sz="1200" dirty="0"/>
              <a:t>C-SCALE Software repository</a:t>
            </a:r>
          </a:p>
        </p:txBody>
      </p:sp>
    </p:spTree>
    <p:extLst>
      <p:ext uri="{BB962C8B-B14F-4D97-AF65-F5344CB8AC3E}">
        <p14:creationId xmlns:p14="http://schemas.microsoft.com/office/powerpoint/2010/main" val="398036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09DD-3A6F-7143-9B44-78B6CCBB7348}"/>
              </a:ext>
            </a:extLst>
          </p:cNvPr>
          <p:cNvSpPr>
            <a:spLocks noGrp="1"/>
          </p:cNvSpPr>
          <p:nvPr>
            <p:ph type="title"/>
          </p:nvPr>
        </p:nvSpPr>
        <p:spPr/>
        <p:txBody>
          <a:bodyPr>
            <a:normAutofit/>
          </a:bodyPr>
          <a:lstStyle/>
          <a:p>
            <a:r>
              <a:rPr lang="en-ES" dirty="0"/>
              <a:t>AAI</a:t>
            </a:r>
          </a:p>
        </p:txBody>
      </p:sp>
      <p:sp>
        <p:nvSpPr>
          <p:cNvPr id="3" name="Content Placeholder 2">
            <a:extLst>
              <a:ext uri="{FF2B5EF4-FFF2-40B4-BE49-F238E27FC236}">
                <a16:creationId xmlns:a16="http://schemas.microsoft.com/office/drawing/2014/main" id="{0A34FD16-D5BA-D242-A75E-796CB25C7C44}"/>
              </a:ext>
            </a:extLst>
          </p:cNvPr>
          <p:cNvSpPr>
            <a:spLocks noGrp="1"/>
          </p:cNvSpPr>
          <p:nvPr>
            <p:ph idx="1"/>
          </p:nvPr>
        </p:nvSpPr>
        <p:spPr/>
        <p:txBody>
          <a:bodyPr>
            <a:normAutofit/>
          </a:bodyPr>
          <a:lstStyle/>
          <a:p>
            <a:r>
              <a:rPr lang="en-GB" dirty="0"/>
              <a:t>AAI (Authentication and Authorization Infrastructure) provides federated login into the distributed providers</a:t>
            </a:r>
          </a:p>
          <a:p>
            <a:pPr lvl="1"/>
            <a:r>
              <a:rPr lang="en-GB" dirty="0"/>
              <a:t>Using mature products: Check-in and SRAM</a:t>
            </a:r>
          </a:p>
          <a:p>
            <a:pPr lvl="1"/>
            <a:r>
              <a:rPr lang="en-GB" dirty="0"/>
              <a:t>Build on the existing work around EOSC AAI and AARC</a:t>
            </a:r>
          </a:p>
          <a:p>
            <a:pPr lvl="1"/>
            <a:r>
              <a:rPr lang="en-GB" dirty="0"/>
              <a:t>Proven technology: OpenID Connect and LDAP</a:t>
            </a:r>
          </a:p>
          <a:p>
            <a:r>
              <a:rPr lang="en-ES" dirty="0"/>
              <a:t>Clear responsibility model</a:t>
            </a:r>
          </a:p>
          <a:p>
            <a:pPr lvl="1"/>
            <a:r>
              <a:rPr lang="en-ES" dirty="0"/>
              <a:t>Each community has a (set of) managers that decide who is entitled to be a member of the community</a:t>
            </a:r>
          </a:p>
          <a:p>
            <a:pPr lvl="1"/>
            <a:r>
              <a:rPr lang="en-ES" dirty="0"/>
              <a:t>Providers take authorisation decisions locally based on membership to communities of users (and potentially other attributes)</a:t>
            </a:r>
          </a:p>
          <a:p>
            <a:endParaRPr lang="en-ES" dirty="0"/>
          </a:p>
        </p:txBody>
      </p:sp>
      <p:sp>
        <p:nvSpPr>
          <p:cNvPr id="4" name="Slide Number Placeholder 3">
            <a:extLst>
              <a:ext uri="{FF2B5EF4-FFF2-40B4-BE49-F238E27FC236}">
                <a16:creationId xmlns:a16="http://schemas.microsoft.com/office/drawing/2014/main" id="{58C42F58-EA42-AD49-88DB-9C22C2172D3B}"/>
              </a:ext>
            </a:extLst>
          </p:cNvPr>
          <p:cNvSpPr>
            <a:spLocks noGrp="1"/>
          </p:cNvSpPr>
          <p:nvPr>
            <p:ph type="sldNum" sz="quarter" idx="4"/>
          </p:nvPr>
        </p:nvSpPr>
        <p:spPr/>
        <p:txBody>
          <a:bodyPr/>
          <a:lstStyle/>
          <a:p>
            <a:fld id="{7B6D159A-995C-4044-91BE-FEC10D0C0044}" type="slidenum">
              <a:rPr lang="de-DE" smtClean="0"/>
              <a:pPr/>
              <a:t>5</a:t>
            </a:fld>
            <a:endParaRPr lang="de-DE" dirty="0"/>
          </a:p>
        </p:txBody>
      </p:sp>
      <p:sp>
        <p:nvSpPr>
          <p:cNvPr id="5" name="Footer Placeholder 4">
            <a:extLst>
              <a:ext uri="{FF2B5EF4-FFF2-40B4-BE49-F238E27FC236}">
                <a16:creationId xmlns:a16="http://schemas.microsoft.com/office/drawing/2014/main" id="{60CDE664-F908-D042-B0FE-15E8CEADC8A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2104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25CF-4E1E-8948-9408-270FAF8322EA}"/>
              </a:ext>
            </a:extLst>
          </p:cNvPr>
          <p:cNvSpPr>
            <a:spLocks noGrp="1"/>
          </p:cNvSpPr>
          <p:nvPr>
            <p:ph type="title"/>
          </p:nvPr>
        </p:nvSpPr>
        <p:spPr/>
        <p:txBody>
          <a:bodyPr/>
          <a:lstStyle/>
          <a:p>
            <a:r>
              <a:rPr lang="en-ES" dirty="0"/>
              <a:t>AppDB as a Software catalogue</a:t>
            </a:r>
          </a:p>
        </p:txBody>
      </p:sp>
      <p:sp>
        <p:nvSpPr>
          <p:cNvPr id="4" name="Slide Number Placeholder 3">
            <a:extLst>
              <a:ext uri="{FF2B5EF4-FFF2-40B4-BE49-F238E27FC236}">
                <a16:creationId xmlns:a16="http://schemas.microsoft.com/office/drawing/2014/main" id="{D69F252D-CBA6-B840-9913-8C347B3C8C66}"/>
              </a:ext>
            </a:extLst>
          </p:cNvPr>
          <p:cNvSpPr>
            <a:spLocks noGrp="1"/>
          </p:cNvSpPr>
          <p:nvPr>
            <p:ph type="sldNum" sz="quarter" idx="4"/>
          </p:nvPr>
        </p:nvSpPr>
        <p:spPr/>
        <p:txBody>
          <a:bodyPr/>
          <a:lstStyle/>
          <a:p>
            <a:fld id="{7B6D159A-995C-4044-91BE-FEC10D0C0044}" type="slidenum">
              <a:rPr lang="de-DE" smtClean="0"/>
              <a:pPr/>
              <a:t>6</a:t>
            </a:fld>
            <a:endParaRPr lang="de-DE" dirty="0"/>
          </a:p>
        </p:txBody>
      </p:sp>
      <p:sp>
        <p:nvSpPr>
          <p:cNvPr id="5" name="Footer Placeholder 4">
            <a:extLst>
              <a:ext uri="{FF2B5EF4-FFF2-40B4-BE49-F238E27FC236}">
                <a16:creationId xmlns:a16="http://schemas.microsoft.com/office/drawing/2014/main" id="{FF70284C-E16A-8940-9C9A-FF6B2AF175D8}"/>
              </a:ext>
            </a:extLst>
          </p:cNvPr>
          <p:cNvSpPr>
            <a:spLocks noGrp="1"/>
          </p:cNvSpPr>
          <p:nvPr>
            <p:ph type="ftr" sz="quarter" idx="11"/>
          </p:nvPr>
        </p:nvSpPr>
        <p:spPr/>
        <p:txBody>
          <a:bodyPr/>
          <a:lstStyle/>
          <a:p>
            <a:endParaRPr lang="en-US" dirty="0"/>
          </a:p>
        </p:txBody>
      </p:sp>
      <p:pic>
        <p:nvPicPr>
          <p:cNvPr id="9" name="Picture 8">
            <a:extLst>
              <a:ext uri="{FF2B5EF4-FFF2-40B4-BE49-F238E27FC236}">
                <a16:creationId xmlns:a16="http://schemas.microsoft.com/office/drawing/2014/main" id="{BB851012-E489-7541-BB09-A4E280E11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07" y="1685108"/>
            <a:ext cx="5762204" cy="3960000"/>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59C88180-3A16-E846-BD27-873F0C3A7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896" y="1685108"/>
            <a:ext cx="5762205" cy="3960000"/>
          </a:xfrm>
          <a:prstGeom prst="rect">
            <a:avLst/>
          </a:prstGeom>
        </p:spPr>
      </p:pic>
    </p:spTree>
    <p:extLst>
      <p:ext uri="{BB962C8B-B14F-4D97-AF65-F5344CB8AC3E}">
        <p14:creationId xmlns:p14="http://schemas.microsoft.com/office/powerpoint/2010/main" val="22735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3A58-9A4F-C643-9FE2-2182AA731C2C}"/>
              </a:ext>
            </a:extLst>
          </p:cNvPr>
          <p:cNvSpPr>
            <a:spLocks noGrp="1"/>
          </p:cNvSpPr>
          <p:nvPr>
            <p:ph type="title"/>
          </p:nvPr>
        </p:nvSpPr>
        <p:spPr/>
        <p:txBody>
          <a:bodyPr/>
          <a:lstStyle/>
          <a:p>
            <a:r>
              <a:rPr lang="en-ES" dirty="0"/>
              <a:t>Cloud Federation</a:t>
            </a:r>
          </a:p>
        </p:txBody>
      </p:sp>
      <p:sp>
        <p:nvSpPr>
          <p:cNvPr id="7" name="Content Placeholder 6">
            <a:extLst>
              <a:ext uri="{FF2B5EF4-FFF2-40B4-BE49-F238E27FC236}">
                <a16:creationId xmlns:a16="http://schemas.microsoft.com/office/drawing/2014/main" id="{85211160-12C8-9340-81E6-5D5698405C9B}"/>
              </a:ext>
            </a:extLst>
          </p:cNvPr>
          <p:cNvSpPr>
            <a:spLocks noGrp="1"/>
          </p:cNvSpPr>
          <p:nvPr>
            <p:ph idx="1"/>
          </p:nvPr>
        </p:nvSpPr>
        <p:spPr>
          <a:ln>
            <a:noFill/>
          </a:ln>
        </p:spPr>
        <p:txBody>
          <a:bodyPr>
            <a:normAutofit fontScale="92500" lnSpcReduction="10000"/>
          </a:bodyPr>
          <a:lstStyle/>
          <a:p>
            <a:r>
              <a:rPr lang="en-GB" dirty="0"/>
              <a:t>VM-based IaaS</a:t>
            </a:r>
          </a:p>
          <a:p>
            <a:pPr lvl="1"/>
            <a:r>
              <a:rPr lang="en-GB" dirty="0"/>
              <a:t>Flexible environment to run potentially any kind of workloads – but puts responsibility on the user to become VM admin</a:t>
            </a:r>
          </a:p>
          <a:p>
            <a:pPr lvl="1"/>
            <a:r>
              <a:rPr lang="en-GB" dirty="0"/>
              <a:t>VM images catalogue in </a:t>
            </a:r>
            <a:r>
              <a:rPr lang="en-GB" dirty="0" err="1"/>
              <a:t>AppDB</a:t>
            </a:r>
            <a:endParaRPr lang="en-GB" dirty="0"/>
          </a:p>
          <a:p>
            <a:r>
              <a:rPr lang="en-GB" dirty="0"/>
              <a:t>Container Orchestration platform</a:t>
            </a:r>
          </a:p>
          <a:p>
            <a:pPr lvl="1"/>
            <a:r>
              <a:rPr lang="en-GB" dirty="0"/>
              <a:t>Run containers on k8s – flexible and powerful platform – still complex to use</a:t>
            </a:r>
          </a:p>
          <a:p>
            <a:pPr lvl="1"/>
            <a:r>
              <a:rPr lang="en-GB" dirty="0"/>
              <a:t>No providers directly supporting k8s right now, can be deployed on VMs automatically thanks to orchestrator or similar tools</a:t>
            </a:r>
          </a:p>
          <a:p>
            <a:pPr lvl="1"/>
            <a:r>
              <a:rPr lang="en-GB" dirty="0"/>
              <a:t>Container registry in </a:t>
            </a:r>
            <a:r>
              <a:rPr lang="en-GB" dirty="0" err="1"/>
              <a:t>AppDB</a:t>
            </a:r>
            <a:endParaRPr lang="en-GB" dirty="0"/>
          </a:p>
          <a:p>
            <a:r>
              <a:rPr lang="en-GB" dirty="0"/>
              <a:t>PaaS Orchestration</a:t>
            </a:r>
          </a:p>
          <a:p>
            <a:pPr lvl="1"/>
            <a:r>
              <a:rPr lang="en-GB" dirty="0"/>
              <a:t>Deploy applications across different infrastructures (VM + containers + potentially others) with data aware deployment</a:t>
            </a:r>
          </a:p>
          <a:p>
            <a:pPr lvl="1"/>
            <a:r>
              <a:rPr lang="en-GB" dirty="0"/>
              <a:t>Templates for commonly used applications (e.g. k8s, spark, …)</a:t>
            </a:r>
          </a:p>
          <a:p>
            <a:pPr lvl="1"/>
            <a:endParaRPr lang="en-GB" dirty="0"/>
          </a:p>
          <a:p>
            <a:pPr lvl="1"/>
            <a:endParaRPr lang="en-ES" dirty="0"/>
          </a:p>
          <a:p>
            <a:endParaRPr lang="en-ES" dirty="0"/>
          </a:p>
        </p:txBody>
      </p:sp>
      <p:sp>
        <p:nvSpPr>
          <p:cNvPr id="4" name="Slide Number Placeholder 3">
            <a:extLst>
              <a:ext uri="{FF2B5EF4-FFF2-40B4-BE49-F238E27FC236}">
                <a16:creationId xmlns:a16="http://schemas.microsoft.com/office/drawing/2014/main" id="{569CC427-2DDC-8045-AD9E-5B3D30B58259}"/>
              </a:ext>
            </a:extLst>
          </p:cNvPr>
          <p:cNvSpPr>
            <a:spLocks noGrp="1"/>
          </p:cNvSpPr>
          <p:nvPr>
            <p:ph type="sldNum" sz="quarter" idx="4"/>
          </p:nvPr>
        </p:nvSpPr>
        <p:spPr/>
        <p:txBody>
          <a:bodyPr/>
          <a:lstStyle/>
          <a:p>
            <a:fld id="{7B6D159A-995C-4044-91BE-FEC10D0C0044}" type="slidenum">
              <a:rPr lang="de-DE" smtClean="0"/>
              <a:pPr/>
              <a:t>7</a:t>
            </a:fld>
            <a:endParaRPr lang="de-DE" dirty="0"/>
          </a:p>
        </p:txBody>
      </p:sp>
      <p:sp>
        <p:nvSpPr>
          <p:cNvPr id="5" name="Footer Placeholder 4">
            <a:extLst>
              <a:ext uri="{FF2B5EF4-FFF2-40B4-BE49-F238E27FC236}">
                <a16:creationId xmlns:a16="http://schemas.microsoft.com/office/drawing/2014/main" id="{033D2DD2-2371-4F43-92C9-B0ADD9940A6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796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3BF8-9C6E-B141-842D-ACF2156D9AD4}"/>
              </a:ext>
            </a:extLst>
          </p:cNvPr>
          <p:cNvSpPr>
            <a:spLocks noGrp="1"/>
          </p:cNvSpPr>
          <p:nvPr>
            <p:ph type="title"/>
          </p:nvPr>
        </p:nvSpPr>
        <p:spPr/>
        <p:txBody>
          <a:bodyPr/>
          <a:lstStyle/>
          <a:p>
            <a:r>
              <a:rPr lang="en-ES" dirty="0"/>
              <a:t>HTC/HPC Federation</a:t>
            </a:r>
          </a:p>
        </p:txBody>
      </p:sp>
      <p:sp>
        <p:nvSpPr>
          <p:cNvPr id="3" name="Content Placeholder 2">
            <a:extLst>
              <a:ext uri="{FF2B5EF4-FFF2-40B4-BE49-F238E27FC236}">
                <a16:creationId xmlns:a16="http://schemas.microsoft.com/office/drawing/2014/main" id="{48A704F1-507B-1B47-A96C-1FFFFF703AF0}"/>
              </a:ext>
            </a:extLst>
          </p:cNvPr>
          <p:cNvSpPr>
            <a:spLocks noGrp="1"/>
          </p:cNvSpPr>
          <p:nvPr>
            <p:ph idx="1"/>
          </p:nvPr>
        </p:nvSpPr>
        <p:spPr/>
        <p:txBody>
          <a:bodyPr/>
          <a:lstStyle/>
          <a:p>
            <a:r>
              <a:rPr lang="en-ES" dirty="0"/>
              <a:t>Access to </a:t>
            </a:r>
            <a:r>
              <a:rPr lang="en-GB" dirty="0"/>
              <a:t>large, shared computing systems for running computational jobs at scale</a:t>
            </a:r>
          </a:p>
          <a:p>
            <a:pPr lvl="1"/>
            <a:r>
              <a:rPr lang="en-GB" dirty="0"/>
              <a:t>HTC is typically oriented towards the execution of many independent tasks over long times while HPC supports very optimised applications that need large amounts of parallel computing power over short periods of time</a:t>
            </a:r>
          </a:p>
          <a:p>
            <a:pPr lvl="1"/>
            <a:r>
              <a:rPr lang="en-GB" dirty="0"/>
              <a:t>Managed: users do not need to care about infrastructure, just submit jobs to a queue</a:t>
            </a:r>
          </a:p>
          <a:p>
            <a:pPr lvl="1"/>
            <a:r>
              <a:rPr lang="en-GB" dirty="0"/>
              <a:t>Tuned: highly available, scalable filesystems, accelerators (e.g. GPUs), low-latency network (e.g. </a:t>
            </a:r>
            <a:r>
              <a:rPr lang="en-GB" dirty="0" err="1"/>
              <a:t>Infiniband</a:t>
            </a:r>
            <a:r>
              <a:rPr lang="en-GB" dirty="0"/>
              <a:t>)</a:t>
            </a:r>
          </a:p>
          <a:p>
            <a:pPr lvl="1"/>
            <a:endParaRPr lang="en-GB" dirty="0"/>
          </a:p>
          <a:p>
            <a:endParaRPr lang="en-ES" dirty="0"/>
          </a:p>
        </p:txBody>
      </p:sp>
      <p:sp>
        <p:nvSpPr>
          <p:cNvPr id="4" name="Slide Number Placeholder 3">
            <a:extLst>
              <a:ext uri="{FF2B5EF4-FFF2-40B4-BE49-F238E27FC236}">
                <a16:creationId xmlns:a16="http://schemas.microsoft.com/office/drawing/2014/main" id="{C43C4931-EB36-B449-9DF1-5B1E9C2B75D3}"/>
              </a:ext>
            </a:extLst>
          </p:cNvPr>
          <p:cNvSpPr>
            <a:spLocks noGrp="1"/>
          </p:cNvSpPr>
          <p:nvPr>
            <p:ph type="sldNum" sz="quarter" idx="4"/>
          </p:nvPr>
        </p:nvSpPr>
        <p:spPr/>
        <p:txBody>
          <a:bodyPr/>
          <a:lstStyle/>
          <a:p>
            <a:fld id="{7B6D159A-995C-4044-91BE-FEC10D0C0044}" type="slidenum">
              <a:rPr lang="de-DE" smtClean="0"/>
              <a:pPr/>
              <a:t>8</a:t>
            </a:fld>
            <a:endParaRPr lang="de-DE" dirty="0"/>
          </a:p>
        </p:txBody>
      </p:sp>
      <p:sp>
        <p:nvSpPr>
          <p:cNvPr id="5" name="Footer Placeholder 4">
            <a:extLst>
              <a:ext uri="{FF2B5EF4-FFF2-40B4-BE49-F238E27FC236}">
                <a16:creationId xmlns:a16="http://schemas.microsoft.com/office/drawing/2014/main" id="{635D52AE-F22A-6A4F-AC16-4F9936004E2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8670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B0AE-4EEA-0840-95F5-03389C8AB14A}"/>
              </a:ext>
            </a:extLst>
          </p:cNvPr>
          <p:cNvSpPr>
            <a:spLocks noGrp="1"/>
          </p:cNvSpPr>
          <p:nvPr>
            <p:ph type="title"/>
          </p:nvPr>
        </p:nvSpPr>
        <p:spPr/>
        <p:txBody>
          <a:bodyPr/>
          <a:lstStyle/>
          <a:p>
            <a:r>
              <a:rPr lang="en-ES" dirty="0"/>
              <a:t>Batch processing and analytics</a:t>
            </a:r>
          </a:p>
        </p:txBody>
      </p:sp>
      <p:sp>
        <p:nvSpPr>
          <p:cNvPr id="3" name="Content Placeholder 2">
            <a:extLst>
              <a:ext uri="{FF2B5EF4-FFF2-40B4-BE49-F238E27FC236}">
                <a16:creationId xmlns:a16="http://schemas.microsoft.com/office/drawing/2014/main" id="{B494EA1D-835B-CA47-8F69-56A05737DF8B}"/>
              </a:ext>
            </a:extLst>
          </p:cNvPr>
          <p:cNvSpPr>
            <a:spLocks noGrp="1"/>
          </p:cNvSpPr>
          <p:nvPr>
            <p:ph idx="1"/>
          </p:nvPr>
        </p:nvSpPr>
        <p:spPr>
          <a:xfrm>
            <a:off x="838199" y="1302589"/>
            <a:ext cx="10515599" cy="4874374"/>
          </a:xfrm>
        </p:spPr>
        <p:txBody>
          <a:bodyPr/>
          <a:lstStyle/>
          <a:p>
            <a:r>
              <a:rPr lang="en-ES" dirty="0"/>
              <a:t>Provide higher level abstractions to facilitate access to  computational resources</a:t>
            </a:r>
          </a:p>
          <a:p>
            <a:pPr lvl="1"/>
            <a:r>
              <a:rPr lang="en-ES" dirty="0"/>
              <a:t>Managed: </a:t>
            </a:r>
            <a:r>
              <a:rPr lang="en-US" dirty="0"/>
              <a:t>where the batch processing system is operated by a third party, and there is no need for the user to directly interact with the underlying infrastructure </a:t>
            </a:r>
          </a:p>
          <a:p>
            <a:pPr lvl="1"/>
            <a:endParaRPr lang="en-ES" dirty="0"/>
          </a:p>
          <a:p>
            <a:pPr lvl="1"/>
            <a:r>
              <a:rPr lang="en-ES" dirty="0"/>
              <a:t>Self-managed: </a:t>
            </a:r>
            <a:r>
              <a:rPr lang="en-US" dirty="0"/>
              <a:t>where a user can choose a pre-packaged processing system and request deployment on his chosen compute infrastructure. </a:t>
            </a:r>
          </a:p>
        </p:txBody>
      </p:sp>
      <p:sp>
        <p:nvSpPr>
          <p:cNvPr id="4" name="Slide Number Placeholder 3">
            <a:extLst>
              <a:ext uri="{FF2B5EF4-FFF2-40B4-BE49-F238E27FC236}">
                <a16:creationId xmlns:a16="http://schemas.microsoft.com/office/drawing/2014/main" id="{FFF30A40-454A-724B-AB58-5E3D0C0F17B4}"/>
              </a:ext>
            </a:extLst>
          </p:cNvPr>
          <p:cNvSpPr>
            <a:spLocks noGrp="1"/>
          </p:cNvSpPr>
          <p:nvPr>
            <p:ph type="sldNum" sz="quarter" idx="4"/>
          </p:nvPr>
        </p:nvSpPr>
        <p:spPr/>
        <p:txBody>
          <a:bodyPr/>
          <a:lstStyle/>
          <a:p>
            <a:fld id="{7B6D159A-995C-4044-91BE-FEC10D0C0044}" type="slidenum">
              <a:rPr lang="de-DE" smtClean="0"/>
              <a:pPr/>
              <a:t>9</a:t>
            </a:fld>
            <a:endParaRPr lang="de-DE" dirty="0"/>
          </a:p>
        </p:txBody>
      </p:sp>
      <p:sp>
        <p:nvSpPr>
          <p:cNvPr id="5" name="Footer Placeholder 4">
            <a:extLst>
              <a:ext uri="{FF2B5EF4-FFF2-40B4-BE49-F238E27FC236}">
                <a16:creationId xmlns:a16="http://schemas.microsoft.com/office/drawing/2014/main" id="{40829057-9FC9-FE4E-99B5-B8772B02393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26435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F558337C366C4AA6E75FB774203350" ma:contentTypeVersion="12" ma:contentTypeDescription="Create a new document." ma:contentTypeScope="" ma:versionID="c9b10775e448a0ca8b0fb713b55b3b03">
  <xsd:schema xmlns:xsd="http://www.w3.org/2001/XMLSchema" xmlns:xs="http://www.w3.org/2001/XMLSchema" xmlns:p="http://schemas.microsoft.com/office/2006/metadata/properties" xmlns:ns2="df8798bc-6a45-4b4b-99dd-f8f60a242a70" xmlns:ns3="a9ecc961-acf6-4034-bdca-927836ba0222" targetNamespace="http://schemas.microsoft.com/office/2006/metadata/properties" ma:root="true" ma:fieldsID="76a5f38f613c3ca17a3273ba203d52a4" ns2:_="" ns3:_="">
    <xsd:import namespace="df8798bc-6a45-4b4b-99dd-f8f60a242a70"/>
    <xsd:import namespace="a9ecc961-acf6-4034-bdca-927836ba02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8798bc-6a45-4b4b-99dd-f8f60a242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ecc961-acf6-4034-bdca-927836ba022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868FF5-6721-4D81-9137-79D34F778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8798bc-6a45-4b4b-99dd-f8f60a242a70"/>
    <ds:schemaRef ds:uri="a9ecc961-acf6-4034-bdca-927836ba0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AB5971-DFD4-4439-9A69-9D3FCD99F7B8}">
  <ds:schemaRefs>
    <ds:schemaRef ds:uri="http://schemas.microsoft.com/sharepoint/v3/contenttype/forms"/>
  </ds:schemaRefs>
</ds:datastoreItem>
</file>

<file path=customXml/itemProps3.xml><?xml version="1.0" encoding="utf-8"?>
<ds:datastoreItem xmlns:ds="http://schemas.openxmlformats.org/officeDocument/2006/customXml" ds:itemID="{CE2D2256-55A1-402C-9734-19F458E744C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4222</TotalTime>
  <Words>1195</Words>
  <Application>Microsoft Macintosh PowerPoint</Application>
  <PresentationFormat>Widescreen</PresentationFormat>
  <Paragraphs>210</Paragraphs>
  <Slides>21</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Custom Design</vt:lpstr>
      <vt:lpstr>Federating national resources to process trans-national data</vt:lpstr>
      <vt:lpstr>Motivation</vt:lpstr>
      <vt:lpstr>Copernicus Data Analytics Federation</vt:lpstr>
      <vt:lpstr>Compute federation – the high level picture </vt:lpstr>
      <vt:lpstr>AAI</vt:lpstr>
      <vt:lpstr>AppDB as a Software catalogue</vt:lpstr>
      <vt:lpstr>Cloud Federation</vt:lpstr>
      <vt:lpstr>HTC/HPC Federation</vt:lpstr>
      <vt:lpstr>Batch processing and analytics</vt:lpstr>
      <vt:lpstr>OpenEO deployment</vt:lpstr>
      <vt:lpstr>Interactive analysis</vt:lpstr>
      <vt:lpstr>Interaction with Data Federation</vt:lpstr>
      <vt:lpstr>VA installations</vt:lpstr>
      <vt:lpstr>PowerPoint Presentation</vt:lpstr>
      <vt:lpstr>Beyond (basic) cloud, HTC/HPC</vt:lpstr>
      <vt:lpstr>Copernicus Compute Federation - HTC/HPC – T3.2</vt:lpstr>
      <vt:lpstr>AAI in Cloud Federation</vt:lpstr>
      <vt:lpstr>Onboarding cloud providers</vt:lpstr>
      <vt:lpstr>HPC/HTC Federation</vt:lpstr>
      <vt:lpstr>Onboarding HTC/HPC providers</vt:lpstr>
      <vt:lpstr>Use case onboarding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Charis Chatzikyriakou</dc:creator>
  <cp:lastModifiedBy>Enol Fernandez</cp:lastModifiedBy>
  <cp:revision>53</cp:revision>
  <dcterms:created xsi:type="dcterms:W3CDTF">2021-01-12T21:53:13Z</dcterms:created>
  <dcterms:modified xsi:type="dcterms:W3CDTF">2021-10-25T13:31:36Z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0x010100F9F558337C366C4AA6E75FB774203350</vt:lpwstr>
  </property>
</Properties>
</file>