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1"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78">
          <p15:clr>
            <a:srgbClr val="9AA0A6"/>
          </p15:clr>
        </p15:guide>
        <p15:guide id="2" pos="2880">
          <p15:clr>
            <a:srgbClr val="9AA0A6"/>
          </p15:clr>
        </p15:guide>
      </p15:sldGuideLst>
    </p:ext>
    <p:ext uri="http://customooxmlschemas.google.com/">
      <go:slidesCustomData xmlns:go="http://customooxmlschemas.google.com/" r:id="rId30" roundtripDataSignature="AMtx7midjy9im3tELCEMGbQbUkSSwNz/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78"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9e3c0f436_0_1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a9e3c0f436_0_1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a9e3c0f436_0_1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9beacd3a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f9beacd3a7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9beacd3a7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f9beacd3a7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f9beacd3a7_0_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f92c107e8f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f92c107e8f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f92c107e8f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f92c107e8f_0_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f92c107e8f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f92c107e8f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9e3c0f436_0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a9e3c0f436_0_1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a9e3c0f436_0_1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f92c107e8f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f92c107e8f_0_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9e3c0f436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a9e3c0f436_0_1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a9e3c0f436_0_1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900"/>
              <a:buFont typeface="Calibri"/>
              <a:buNone/>
            </a:pPr>
            <a:r>
              <a:t/>
            </a:r>
            <a:endParaRPr/>
          </a:p>
        </p:txBody>
      </p:sp>
      <p:sp>
        <p:nvSpPr>
          <p:cNvPr id="94" name="Google Shape;9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f8ed15e58f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f8ed15e58f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f8ed15e58f_0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b87a3a57e3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b87a3a57e3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b87a3a57e3_0_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f9beacd3a7_0_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0" name="Google Shape;270;gf9beacd3a7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92c107e8f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f92c107e8f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92c107e8f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f92c107e8f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87a3a57e3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900"/>
              <a:buFont typeface="Calibri"/>
              <a:buNone/>
            </a:pPr>
            <a:r>
              <a:t/>
            </a:r>
            <a:endParaRPr/>
          </a:p>
        </p:txBody>
      </p:sp>
      <p:sp>
        <p:nvSpPr>
          <p:cNvPr id="124" name="Google Shape;124;gb87a3a57e3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92c107e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f92c107e8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f92c107e8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f92c107e8f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f92c107e8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f92c107e8f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92c107e8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f92c107e8f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7" name="Shape 17"/>
        <p:cNvGrpSpPr/>
        <p:nvPr/>
      </p:nvGrpSpPr>
      <p:grpSpPr>
        <a:xfrm>
          <a:off x="0" y="0"/>
          <a:ext cx="0" cy="0"/>
          <a:chOff x="0" y="0"/>
          <a:chExt cx="0" cy="0"/>
        </a:xfrm>
      </p:grpSpPr>
      <p:sp>
        <p:nvSpPr>
          <p:cNvPr id="18" name="Google Shape;18;p35"/>
          <p:cNvSpPr txBox="1"/>
          <p:nvPr>
            <p:ph idx="1" type="subTitle"/>
          </p:nvPr>
        </p:nvSpPr>
        <p:spPr>
          <a:xfrm>
            <a:off x="329919" y="2490809"/>
            <a:ext cx="4543746" cy="48013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2700"/>
              <a:buFont typeface="Arial"/>
              <a:buNone/>
              <a:defRPr b="0" i="1" sz="2700" u="none" cap="none" strike="noStrike">
                <a:solidFill>
                  <a:schemeClr val="lt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9" name="Google Shape;19;p35"/>
          <p:cNvSpPr txBox="1"/>
          <p:nvPr>
            <p:ph type="title"/>
          </p:nvPr>
        </p:nvSpPr>
        <p:spPr>
          <a:xfrm>
            <a:off x="329919" y="1948714"/>
            <a:ext cx="4815417" cy="5216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000"/>
              <a:buFont typeface="Calibri"/>
              <a:buNone/>
              <a:defRPr b="1" i="0" sz="3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35"/>
          <p:cNvSpPr txBox="1"/>
          <p:nvPr>
            <p:ph idx="2" type="body"/>
          </p:nvPr>
        </p:nvSpPr>
        <p:spPr>
          <a:xfrm>
            <a:off x="354634" y="3636204"/>
            <a:ext cx="1936583" cy="2509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1200"/>
              <a:buFont typeface="Arial"/>
              <a:buNone/>
              <a:defRPr b="0" i="1" sz="12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1" name="Google Shape;21;p35"/>
          <p:cNvSpPr txBox="1"/>
          <p:nvPr>
            <p:ph idx="3" type="body"/>
          </p:nvPr>
        </p:nvSpPr>
        <p:spPr>
          <a:xfrm>
            <a:off x="354634" y="3353555"/>
            <a:ext cx="1936583" cy="2509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Text + image">
    <p:spTree>
      <p:nvGrpSpPr>
        <p:cNvPr id="67" name="Shape 67"/>
        <p:cNvGrpSpPr/>
        <p:nvPr/>
      </p:nvGrpSpPr>
      <p:grpSpPr>
        <a:xfrm>
          <a:off x="0" y="0"/>
          <a:ext cx="0" cy="0"/>
          <a:chOff x="0" y="0"/>
          <a:chExt cx="0" cy="0"/>
        </a:xfrm>
      </p:grpSpPr>
      <p:sp>
        <p:nvSpPr>
          <p:cNvPr id="68" name="Google Shape;68;p43"/>
          <p:cNvSpPr/>
          <p:nvPr>
            <p:ph idx="2" type="pic"/>
          </p:nvPr>
        </p:nvSpPr>
        <p:spPr>
          <a:xfrm>
            <a:off x="4649933" y="1370013"/>
            <a:ext cx="4275858" cy="3197225"/>
          </a:xfrm>
          <a:prstGeom prst="rect">
            <a:avLst/>
          </a:prstGeom>
          <a:noFill/>
          <a:ln>
            <a:noFill/>
          </a:ln>
        </p:spPr>
      </p:sp>
      <p:sp>
        <p:nvSpPr>
          <p:cNvPr id="69" name="Google Shape;69;p43"/>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43"/>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71" name="Google Shape;71;p43"/>
          <p:cNvSpPr txBox="1"/>
          <p:nvPr>
            <p:ph idx="3"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cSld name="end">
    <p:spTree>
      <p:nvGrpSpPr>
        <p:cNvPr id="81" name="Shape 81"/>
        <p:cNvGrpSpPr/>
        <p:nvPr/>
      </p:nvGrpSpPr>
      <p:grpSpPr>
        <a:xfrm>
          <a:off x="0" y="0"/>
          <a:ext cx="0" cy="0"/>
          <a:chOff x="0" y="0"/>
          <a:chExt cx="0" cy="0"/>
        </a:xfrm>
      </p:grpSpPr>
      <p:sp>
        <p:nvSpPr>
          <p:cNvPr id="82" name="Google Shape;82;gf9beacd3a7_0_83"/>
          <p:cNvSpPr txBox="1"/>
          <p:nvPr/>
        </p:nvSpPr>
        <p:spPr>
          <a:xfrm>
            <a:off x="723100" y="4558808"/>
            <a:ext cx="2173800" cy="309000"/>
          </a:xfrm>
          <a:prstGeom prst="rect">
            <a:avLst/>
          </a:prstGeom>
          <a:noFill/>
          <a:ln>
            <a:noFill/>
          </a:ln>
        </p:spPr>
        <p:txBody>
          <a:bodyPr anchorCtr="0" anchor="ctr" bIns="45700" lIns="90000" spcFirstLastPara="1" rIns="91425" wrap="square" tIns="45700">
            <a:noAutofit/>
          </a:bodyPr>
          <a:lstStyle/>
          <a:p>
            <a:pPr indent="0" lvl="0" marL="0" marR="0" rtl="0" algn="l">
              <a:lnSpc>
                <a:spcPct val="100000"/>
              </a:lnSpc>
              <a:spcBef>
                <a:spcPts val="0"/>
              </a:spcBef>
              <a:spcAft>
                <a:spcPts val="0"/>
              </a:spcAft>
              <a:buClr>
                <a:srgbClr val="0E67AD"/>
              </a:buClr>
              <a:buSzPts val="700"/>
              <a:buFont typeface="Arial"/>
              <a:buNone/>
            </a:pPr>
            <a:r>
              <a:rPr b="1" i="0" lang="fr-FR" sz="700" u="none" cap="none" strike="noStrike">
                <a:solidFill>
                  <a:srgbClr val="0E67AD"/>
                </a:solidFill>
                <a:latin typeface="Calibri"/>
                <a:ea typeface="Calibri"/>
                <a:cs typeface="Calibri"/>
                <a:sym typeface="Calibri"/>
              </a:rPr>
              <a:t>The work of the EGI Foundation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E67AD"/>
              </a:buClr>
              <a:buSzPts val="700"/>
              <a:buFont typeface="Arial"/>
              <a:buNone/>
            </a:pPr>
            <a:r>
              <a:rPr b="0" i="1" lang="fr-FR" sz="700" u="none" cap="none" strike="noStrike">
                <a:solidFill>
                  <a:srgbClr val="0E67AD"/>
                </a:solidFill>
                <a:latin typeface="Calibri"/>
                <a:ea typeface="Calibri"/>
                <a:cs typeface="Calibri"/>
                <a:sym typeface="Calibri"/>
              </a:rPr>
              <a:t>is partly funded by the European Commission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E67AD"/>
              </a:buClr>
              <a:buSzPts val="700"/>
              <a:buFont typeface="Arial"/>
              <a:buNone/>
            </a:pPr>
            <a:r>
              <a:rPr b="0" i="1" lang="fr-FR" sz="700" u="none" cap="none" strike="noStrike">
                <a:solidFill>
                  <a:srgbClr val="0E67AD"/>
                </a:solidFill>
                <a:latin typeface="Calibri"/>
                <a:ea typeface="Calibri"/>
                <a:cs typeface="Calibri"/>
                <a:sym typeface="Calibri"/>
              </a:rPr>
              <a:t>under H2020 Framework Programme</a:t>
            </a:r>
            <a:endParaRPr b="0" i="0" sz="1400" u="none" cap="none" strike="noStrike">
              <a:solidFill>
                <a:srgbClr val="000000"/>
              </a:solidFill>
              <a:latin typeface="Arial"/>
              <a:ea typeface="Arial"/>
              <a:cs typeface="Arial"/>
              <a:sym typeface="Arial"/>
            </a:endParaRPr>
          </a:p>
        </p:txBody>
      </p:sp>
      <p:pic>
        <p:nvPicPr>
          <p:cNvPr id="83" name="Google Shape;83;gf9beacd3a7_0_83"/>
          <p:cNvPicPr preferRelativeResize="0"/>
          <p:nvPr/>
        </p:nvPicPr>
        <p:blipFill rotWithShape="1">
          <a:blip r:embed="rId2">
            <a:alphaModFix/>
          </a:blip>
          <a:srcRect b="0" l="0" r="0" t="0"/>
          <a:stretch/>
        </p:blipFill>
        <p:spPr>
          <a:xfrm>
            <a:off x="176761" y="4558808"/>
            <a:ext cx="471315" cy="3090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p:cSld name="1_Text">
    <p:spTree>
      <p:nvGrpSpPr>
        <p:cNvPr id="22" name="Shape 22"/>
        <p:cNvGrpSpPr/>
        <p:nvPr/>
      </p:nvGrpSpPr>
      <p:grpSpPr>
        <a:xfrm>
          <a:off x="0" y="0"/>
          <a:ext cx="0" cy="0"/>
          <a:chOff x="0" y="0"/>
          <a:chExt cx="0" cy="0"/>
        </a:xfrm>
      </p:grpSpPr>
      <p:sp>
        <p:nvSpPr>
          <p:cNvPr id="23" name="Google Shape;23;g53f72c9169_15_41"/>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1pPr>
            <a:lvl2pPr indent="-342900" lvl="1" marL="9144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Calibri"/>
                <a:ea typeface="Calibri"/>
                <a:cs typeface="Calibri"/>
                <a:sym typeface="Calibri"/>
              </a:defRPr>
            </a:lvl2pPr>
            <a:lvl3pPr indent="-330200" lvl="2" marL="1371600" marR="0" rtl="0" algn="l">
              <a:lnSpc>
                <a:spcPct val="100000"/>
              </a:lnSpc>
              <a:spcBef>
                <a:spcPts val="0"/>
              </a:spcBef>
              <a:spcAft>
                <a:spcPts val="0"/>
              </a:spcAft>
              <a:buClr>
                <a:srgbClr val="000000"/>
              </a:buClr>
              <a:buSzPts val="1600"/>
              <a:buFont typeface="Courier New"/>
              <a:buChar char="o"/>
              <a:defRPr b="0" i="0" sz="1600" u="none" cap="none" strike="noStrike">
                <a:solidFill>
                  <a:srgbClr val="000000"/>
                </a:solidFill>
                <a:latin typeface="Calibri"/>
                <a:ea typeface="Calibri"/>
                <a:cs typeface="Calibri"/>
                <a:sym typeface="Calibri"/>
              </a:defRPr>
            </a:lvl3pPr>
            <a:lvl4pPr indent="-290830" lvl="3" marL="1828800" marR="0" rtl="0" algn="l">
              <a:lnSpc>
                <a:spcPct val="100000"/>
              </a:lnSpc>
              <a:spcBef>
                <a:spcPts val="0"/>
              </a:spcBef>
              <a:spcAft>
                <a:spcPts val="0"/>
              </a:spcAft>
              <a:buClr>
                <a:srgbClr val="000000"/>
              </a:buClr>
              <a:buSzPts val="980"/>
              <a:buFont typeface="Noto Sans Symbols"/>
              <a:buChar char="⮚"/>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g53f72c9169_15_41"/>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g53f72c9169_15_41"/>
          <p:cNvSpPr txBox="1"/>
          <p:nvPr>
            <p:ph idx="2"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35" name="Shape 35"/>
        <p:cNvGrpSpPr/>
        <p:nvPr/>
      </p:nvGrpSpPr>
      <p:grpSpPr>
        <a:xfrm>
          <a:off x="0" y="0"/>
          <a:ext cx="0" cy="0"/>
          <a:chOff x="0" y="0"/>
          <a:chExt cx="0" cy="0"/>
        </a:xfrm>
      </p:grpSpPr>
      <p:sp>
        <p:nvSpPr>
          <p:cNvPr id="36" name="Google Shape;36;p38"/>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7" name="Google Shape;37;p38"/>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38"/>
          <p:cNvSpPr txBox="1"/>
          <p:nvPr>
            <p:ph idx="2"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39" name="Google Shape;39;p38"/>
          <p:cNvSpPr txBox="1"/>
          <p:nvPr/>
        </p:nvSpPr>
        <p:spPr>
          <a:xfrm>
            <a:off x="7680960" y="5004262"/>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1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11"/>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3" name="Google Shape;43;p1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1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46" name="Shape 4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7" name="Shape 47"/>
        <p:cNvGrpSpPr/>
        <p:nvPr/>
      </p:nvGrpSpPr>
      <p:grpSpPr>
        <a:xfrm>
          <a:off x="0" y="0"/>
          <a:ext cx="0" cy="0"/>
          <a:chOff x="0" y="0"/>
          <a:chExt cx="0" cy="0"/>
        </a:xfrm>
      </p:grpSpPr>
      <p:sp>
        <p:nvSpPr>
          <p:cNvPr id="48" name="Google Shape;48;p12"/>
          <p:cNvSpPr txBox="1"/>
          <p:nvPr>
            <p:ph type="title"/>
          </p:nvPr>
        </p:nvSpPr>
        <p:spPr>
          <a:xfrm>
            <a:off x="342901" y="285750"/>
            <a:ext cx="5482532" cy="33470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2175" u="none" cap="none" strike="noStrike">
                <a:solidFill>
                  <a:srgbClr val="4C4D4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12"/>
          <p:cNvSpPr txBox="1"/>
          <p:nvPr>
            <p:ph idx="1" type="body"/>
          </p:nvPr>
        </p:nvSpPr>
        <p:spPr>
          <a:xfrm>
            <a:off x="342900" y="857250"/>
            <a:ext cx="7598035" cy="27699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800"/>
              <a:buFont typeface="Arial"/>
              <a:buNone/>
              <a:defRPr b="1" i="0" sz="1800" u="none" cap="none" strike="noStrike">
                <a:solidFill>
                  <a:srgbClr val="4C4D4F"/>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12"/>
          <p:cNvSpPr txBox="1"/>
          <p:nvPr>
            <p:ph idx="2" type="body"/>
          </p:nvPr>
        </p:nvSpPr>
        <p:spPr>
          <a:xfrm>
            <a:off x="342900" y="1543050"/>
            <a:ext cx="7715250" cy="742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342900" lvl="1" marL="914400" marR="0" rtl="0" algn="l">
              <a:lnSpc>
                <a:spcPct val="100000"/>
              </a:lnSpc>
              <a:spcBef>
                <a:spcPts val="0"/>
              </a:spcBef>
              <a:spcAft>
                <a:spcPts val="0"/>
              </a:spcAft>
              <a:buClr>
                <a:srgbClr val="000000"/>
              </a:buClr>
              <a:buSzPts val="1800"/>
              <a:buFont typeface="Courier New"/>
              <a:buChar char="o"/>
              <a:defRPr b="0" i="0" sz="1800" u="none" cap="none" strike="noStrike">
                <a:solidFill>
                  <a:srgbClr val="000000"/>
                </a:solidFill>
                <a:latin typeface="Arial"/>
                <a:ea typeface="Arial"/>
                <a:cs typeface="Arial"/>
                <a:sym typeface="Arial"/>
              </a:defRPr>
            </a:lvl2pPr>
            <a:lvl3pPr indent="-342900" lvl="2" marL="13716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342900" lvl="4" marL="22860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12"/>
          <p:cNvSpPr txBox="1"/>
          <p:nvPr>
            <p:ph idx="12" type="sldNum"/>
          </p:nvPr>
        </p:nvSpPr>
        <p:spPr>
          <a:xfrm>
            <a:off x="6991350" y="4867275"/>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2" name="Shape 52"/>
        <p:cNvGrpSpPr/>
        <p:nvPr/>
      </p:nvGrpSpPr>
      <p:grpSpPr>
        <a:xfrm>
          <a:off x="0" y="0"/>
          <a:ext cx="0" cy="0"/>
          <a:chOff x="0" y="0"/>
          <a:chExt cx="0" cy="0"/>
        </a:xfrm>
      </p:grpSpPr>
      <p:sp>
        <p:nvSpPr>
          <p:cNvPr id="53" name="Google Shape;53;p40"/>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40"/>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columns">
  <p:cSld name="Text 2 columns">
    <p:spTree>
      <p:nvGrpSpPr>
        <p:cNvPr id="55" name="Shape 55"/>
        <p:cNvGrpSpPr/>
        <p:nvPr/>
      </p:nvGrpSpPr>
      <p:grpSpPr>
        <a:xfrm>
          <a:off x="0" y="0"/>
          <a:ext cx="0" cy="0"/>
          <a:chOff x="0" y="0"/>
          <a:chExt cx="0" cy="0"/>
        </a:xfrm>
      </p:grpSpPr>
      <p:sp>
        <p:nvSpPr>
          <p:cNvPr id="56" name="Google Shape;56;p41"/>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41"/>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58" name="Google Shape;58;p41"/>
          <p:cNvSpPr txBox="1"/>
          <p:nvPr>
            <p:ph idx="2"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9" name="Google Shape;59;p41"/>
          <p:cNvSpPr txBox="1"/>
          <p:nvPr>
            <p:ph idx="3" type="body"/>
          </p:nvPr>
        </p:nvSpPr>
        <p:spPr>
          <a:xfrm>
            <a:off x="4649932" y="1369219"/>
            <a:ext cx="4317422"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0" name="Google Shape;60;p41"/>
          <p:cNvSpPr txBox="1"/>
          <p:nvPr/>
        </p:nvSpPr>
        <p:spPr>
          <a:xfrm>
            <a:off x="8321040" y="5020887"/>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spTree>
      <p:nvGrpSpPr>
        <p:cNvPr id="61" name="Shape 61"/>
        <p:cNvGrpSpPr/>
        <p:nvPr/>
      </p:nvGrpSpPr>
      <p:grpSpPr>
        <a:xfrm>
          <a:off x="0" y="0"/>
          <a:ext cx="0" cy="0"/>
          <a:chOff x="0" y="0"/>
          <a:chExt cx="0" cy="0"/>
        </a:xfrm>
      </p:grpSpPr>
      <p:sp>
        <p:nvSpPr>
          <p:cNvPr id="62" name="Google Shape;62;p42"/>
          <p:cNvSpPr txBox="1"/>
          <p:nvPr>
            <p:ph idx="1" type="body"/>
          </p:nvPr>
        </p:nvSpPr>
        <p:spPr>
          <a:xfrm>
            <a:off x="176646" y="1369217"/>
            <a:ext cx="2811410" cy="319737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3" name="Google Shape;63;p42"/>
          <p:cNvSpPr txBox="1"/>
          <p:nvPr>
            <p:ph idx="2" type="body"/>
          </p:nvPr>
        </p:nvSpPr>
        <p:spPr>
          <a:xfrm>
            <a:off x="3180000" y="1369217"/>
            <a:ext cx="2783999"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4" name="Google Shape;64;p42"/>
          <p:cNvSpPr txBox="1"/>
          <p:nvPr>
            <p:ph idx="3" type="body"/>
          </p:nvPr>
        </p:nvSpPr>
        <p:spPr>
          <a:xfrm>
            <a:off x="6155944" y="1369216"/>
            <a:ext cx="2783999" cy="3197369"/>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5" name="Google Shape;65;p42"/>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42"/>
          <p:cNvSpPr txBox="1"/>
          <p:nvPr>
            <p:ph idx="4"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3.xml"/><Relationship Id="rId12" Type="http://schemas.openxmlformats.org/officeDocument/2006/relationships/slideLayout" Target="../slideLayouts/slideLayout10.xml"/><Relationship Id="rId1" Type="http://schemas.openxmlformats.org/officeDocument/2006/relationships/image" Target="../media/image7.png"/><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6.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slideLayout" Target="../slideLayouts/slideLayout11.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4"/>
          <p:cNvSpPr txBox="1"/>
          <p:nvPr/>
        </p:nvSpPr>
        <p:spPr>
          <a:xfrm>
            <a:off x="546242" y="816345"/>
            <a:ext cx="1656681" cy="358195"/>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900"/>
              <a:buFont typeface="Arial"/>
              <a:buNone/>
            </a:pPr>
            <a:r>
              <a:rPr b="1" i="0" lang="fr-FR" sz="900" u="none" cap="none" strike="noStrike">
                <a:solidFill>
                  <a:srgbClr val="0E67AD"/>
                </a:solidFill>
                <a:latin typeface="Calibri"/>
                <a:ea typeface="Calibri"/>
                <a:cs typeface="Calibri"/>
                <a:sym typeface="Calibri"/>
              </a:rPr>
              <a:t>www.egi.eu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E67AD"/>
              </a:buClr>
              <a:buSzPts val="900"/>
              <a:buFont typeface="Arial"/>
              <a:buNone/>
            </a:pPr>
            <a:r>
              <a:rPr b="0" i="0" lang="fr-FR" sz="900" u="none" cap="none" strike="noStrike">
                <a:solidFill>
                  <a:srgbClr val="0E67AD"/>
                </a:solidFill>
                <a:latin typeface="Calibri"/>
                <a:ea typeface="Calibri"/>
                <a:cs typeface="Calibri"/>
                <a:sym typeface="Calibri"/>
              </a:rPr>
              <a:t>@EGI_eInfra</a:t>
            </a:r>
            <a:endParaRPr b="0" i="0" sz="1400" u="none" cap="none" strike="noStrike">
              <a:solidFill>
                <a:srgbClr val="000000"/>
              </a:solidFill>
              <a:latin typeface="Arial"/>
              <a:ea typeface="Arial"/>
              <a:cs typeface="Arial"/>
              <a:sym typeface="Arial"/>
            </a:endParaRPr>
          </a:p>
        </p:txBody>
      </p:sp>
      <p:sp>
        <p:nvSpPr>
          <p:cNvPr id="11" name="Google Shape;11;p34"/>
          <p:cNvSpPr txBox="1"/>
          <p:nvPr/>
        </p:nvSpPr>
        <p:spPr>
          <a:xfrm>
            <a:off x="723100" y="4558808"/>
            <a:ext cx="2173781" cy="309008"/>
          </a:xfrm>
          <a:prstGeom prst="rect">
            <a:avLst/>
          </a:prstGeom>
          <a:noFill/>
          <a:ln>
            <a:noFill/>
          </a:ln>
        </p:spPr>
        <p:txBody>
          <a:bodyPr anchorCtr="0" anchor="ctr" bIns="45700" lIns="90000" spcFirstLastPara="1" rIns="91425" wrap="square" tIns="45700">
            <a:noAutofit/>
          </a:bodyPr>
          <a:lstStyle/>
          <a:p>
            <a:pPr indent="0" lvl="0" marL="0" marR="0" rtl="0" algn="l">
              <a:lnSpc>
                <a:spcPct val="100000"/>
              </a:lnSpc>
              <a:spcBef>
                <a:spcPts val="0"/>
              </a:spcBef>
              <a:spcAft>
                <a:spcPts val="0"/>
              </a:spcAft>
              <a:buClr>
                <a:srgbClr val="0E67AD"/>
              </a:buClr>
              <a:buSzPts val="700"/>
              <a:buFont typeface="Arial"/>
              <a:buNone/>
            </a:pPr>
            <a:r>
              <a:rPr b="1" i="0" lang="fr-FR" sz="700" u="none" cap="none" strike="noStrike">
                <a:solidFill>
                  <a:srgbClr val="0E67AD"/>
                </a:solidFill>
                <a:latin typeface="Calibri"/>
                <a:ea typeface="Calibri"/>
                <a:cs typeface="Calibri"/>
                <a:sym typeface="Calibri"/>
              </a:rPr>
              <a:t>The work of the EGI Foundation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E67AD"/>
              </a:buClr>
              <a:buSzPts val="700"/>
              <a:buFont typeface="Arial"/>
              <a:buNone/>
            </a:pPr>
            <a:r>
              <a:rPr b="0" i="1" lang="fr-FR" sz="700" u="none" cap="none" strike="noStrike">
                <a:solidFill>
                  <a:srgbClr val="0E67AD"/>
                </a:solidFill>
                <a:latin typeface="Calibri"/>
                <a:ea typeface="Calibri"/>
                <a:cs typeface="Calibri"/>
                <a:sym typeface="Calibri"/>
              </a:rPr>
              <a:t>is partly funded by the European Commission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E67AD"/>
              </a:buClr>
              <a:buSzPts val="700"/>
              <a:buFont typeface="Arial"/>
              <a:buNone/>
            </a:pPr>
            <a:r>
              <a:rPr b="0" i="1" lang="fr-FR" sz="700" u="none" cap="none" strike="noStrike">
                <a:solidFill>
                  <a:srgbClr val="0E67AD"/>
                </a:solidFill>
                <a:latin typeface="Calibri"/>
                <a:ea typeface="Calibri"/>
                <a:cs typeface="Calibri"/>
                <a:sym typeface="Calibri"/>
              </a:rPr>
              <a:t>under H2020 Framework Programme</a:t>
            </a:r>
            <a:endParaRPr b="0" i="0" sz="1400" u="none" cap="none" strike="noStrike">
              <a:solidFill>
                <a:srgbClr val="000000"/>
              </a:solidFill>
              <a:latin typeface="Arial"/>
              <a:ea typeface="Arial"/>
              <a:cs typeface="Arial"/>
              <a:sym typeface="Arial"/>
            </a:endParaRPr>
          </a:p>
        </p:txBody>
      </p:sp>
      <p:pic>
        <p:nvPicPr>
          <p:cNvPr id="12" name="Google Shape;12;p34"/>
          <p:cNvPicPr preferRelativeResize="0"/>
          <p:nvPr/>
        </p:nvPicPr>
        <p:blipFill rotWithShape="1">
          <a:blip r:embed="rId2">
            <a:alphaModFix/>
          </a:blip>
          <a:srcRect b="0" l="0" r="0" t="0"/>
          <a:stretch/>
        </p:blipFill>
        <p:spPr>
          <a:xfrm>
            <a:off x="176761" y="4558808"/>
            <a:ext cx="471315" cy="309008"/>
          </a:xfrm>
          <a:prstGeom prst="rect">
            <a:avLst/>
          </a:prstGeom>
          <a:noFill/>
          <a:ln>
            <a:noFill/>
          </a:ln>
        </p:spPr>
      </p:pic>
      <p:pic>
        <p:nvPicPr>
          <p:cNvPr id="13" name="Google Shape;13;p34"/>
          <p:cNvPicPr preferRelativeResize="0"/>
          <p:nvPr/>
        </p:nvPicPr>
        <p:blipFill rotWithShape="1">
          <a:blip r:embed="rId3">
            <a:alphaModFix/>
          </a:blip>
          <a:srcRect b="0" l="0" r="0" t="0"/>
          <a:stretch/>
        </p:blipFill>
        <p:spPr>
          <a:xfrm>
            <a:off x="412418" y="1050147"/>
            <a:ext cx="133824" cy="118955"/>
          </a:xfrm>
          <a:prstGeom prst="rect">
            <a:avLst/>
          </a:prstGeom>
          <a:noFill/>
          <a:ln>
            <a:noFill/>
          </a:ln>
        </p:spPr>
      </p:pic>
      <p:pic>
        <p:nvPicPr>
          <p:cNvPr id="14" name="Google Shape;14;p34"/>
          <p:cNvPicPr preferRelativeResize="0"/>
          <p:nvPr/>
        </p:nvPicPr>
        <p:blipFill rotWithShape="1">
          <a:blip r:embed="rId4">
            <a:alphaModFix/>
          </a:blip>
          <a:srcRect b="0" l="0" r="0" t="0"/>
          <a:stretch/>
        </p:blipFill>
        <p:spPr>
          <a:xfrm>
            <a:off x="6360238" y="2080636"/>
            <a:ext cx="2136858" cy="1641441"/>
          </a:xfrm>
          <a:prstGeom prst="rect">
            <a:avLst/>
          </a:prstGeom>
          <a:noFill/>
          <a:ln>
            <a:noFill/>
          </a:ln>
        </p:spPr>
      </p:pic>
      <p:pic>
        <p:nvPicPr>
          <p:cNvPr id="15" name="Google Shape;15;p34"/>
          <p:cNvPicPr preferRelativeResize="0"/>
          <p:nvPr/>
        </p:nvPicPr>
        <p:blipFill rotWithShape="1">
          <a:blip r:embed="rId5">
            <a:alphaModFix/>
          </a:blip>
          <a:srcRect b="0" l="0" r="0" t="0"/>
          <a:stretch/>
        </p:blipFill>
        <p:spPr>
          <a:xfrm>
            <a:off x="432986" y="892073"/>
            <a:ext cx="113256" cy="118955"/>
          </a:xfrm>
          <a:prstGeom prst="rect">
            <a:avLst/>
          </a:prstGeom>
          <a:noFill/>
          <a:ln>
            <a:noFill/>
          </a:ln>
        </p:spPr>
      </p:pic>
      <p:sp>
        <p:nvSpPr>
          <p:cNvPr id="16" name="Google Shape;16;p34"/>
          <p:cNvSpPr txBox="1"/>
          <p:nvPr/>
        </p:nvSpPr>
        <p:spPr>
          <a:xfrm>
            <a:off x="2624575" y="53846"/>
            <a:ext cx="4091495" cy="443675"/>
          </a:xfrm>
          <a:prstGeom prst="rect">
            <a:avLst/>
          </a:prstGeom>
          <a:noFill/>
          <a:ln>
            <a:noFill/>
          </a:ln>
        </p:spPr>
        <p:txBody>
          <a:bodyPr anchorCtr="0" anchor="ctr" bIns="45700" lIns="90000" spcFirstLastPara="1" rIns="91425" wrap="square" tIns="45700">
            <a:noAutofit/>
          </a:bodyPr>
          <a:lstStyle/>
          <a:p>
            <a:pPr indent="0" lvl="0" marL="0" marR="0" rtl="0" algn="l">
              <a:lnSpc>
                <a:spcPct val="100000"/>
              </a:lnSpc>
              <a:spcBef>
                <a:spcPts val="0"/>
              </a:spcBef>
              <a:spcAft>
                <a:spcPts val="0"/>
              </a:spcAft>
              <a:buClr>
                <a:srgbClr val="0E67AD"/>
              </a:buClr>
              <a:buSzPts val="1800"/>
              <a:buFont typeface="Arial"/>
              <a:buNone/>
            </a:pPr>
            <a:r>
              <a:rPr b="1" i="0" lang="fr-FR" sz="1800" u="none" cap="none" strike="noStrike">
                <a:solidFill>
                  <a:srgbClr val="0E67AD"/>
                </a:solidFill>
                <a:latin typeface="Calibri"/>
                <a:ea typeface="Calibri"/>
                <a:cs typeface="Calibri"/>
                <a:sym typeface="Calibri"/>
              </a:rPr>
              <a:t>EGI: Advanced Computing for Research</a:t>
            </a:r>
            <a:endParaRPr b="1" i="0" sz="1800" u="none" cap="none" strike="noStrike">
              <a:solidFill>
                <a:srgbClr val="0E67AD"/>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6" name="Shape 26"/>
        <p:cNvGrpSpPr/>
        <p:nvPr/>
      </p:nvGrpSpPr>
      <p:grpSpPr>
        <a:xfrm>
          <a:off x="0" y="0"/>
          <a:ext cx="0" cy="0"/>
          <a:chOff x="0" y="0"/>
          <a:chExt cx="0" cy="0"/>
        </a:xfrm>
      </p:grpSpPr>
      <p:sp>
        <p:nvSpPr>
          <p:cNvPr id="27" name="Google Shape;27;p37"/>
          <p:cNvSpPr txBox="1"/>
          <p:nvPr/>
        </p:nvSpPr>
        <p:spPr>
          <a:xfrm>
            <a:off x="6359778" y="4909725"/>
            <a:ext cx="980136" cy="156744"/>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0" i="0" lang="fr-FR" sz="800" u="none" cap="none" strike="noStrike">
                <a:solidFill>
                  <a:srgbClr val="0E67AD"/>
                </a:solidFill>
                <a:latin typeface="Calibri"/>
                <a:ea typeface="Calibri"/>
                <a:cs typeface="Calibri"/>
                <a:sym typeface="Calibri"/>
              </a:rPr>
              <a:t>@EGI_eInfra</a:t>
            </a:r>
            <a:endParaRPr b="0" i="0" sz="800" u="none" cap="none" strike="noStrike">
              <a:solidFill>
                <a:srgbClr val="0E67AD"/>
              </a:solidFill>
              <a:latin typeface="Calibri"/>
              <a:ea typeface="Calibri"/>
              <a:cs typeface="Calibri"/>
              <a:sym typeface="Calibri"/>
            </a:endParaRPr>
          </a:p>
        </p:txBody>
      </p:sp>
      <p:sp>
        <p:nvSpPr>
          <p:cNvPr id="28" name="Google Shape;28;p37"/>
          <p:cNvSpPr txBox="1"/>
          <p:nvPr/>
        </p:nvSpPr>
        <p:spPr>
          <a:xfrm>
            <a:off x="5481272" y="4909682"/>
            <a:ext cx="716899" cy="161981"/>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1" i="0" lang="fr-FR" sz="800" u="none" cap="none" strike="noStrike">
                <a:solidFill>
                  <a:srgbClr val="0E67AD"/>
                </a:solidFill>
                <a:latin typeface="Calibri"/>
                <a:ea typeface="Calibri"/>
                <a:cs typeface="Calibri"/>
                <a:sym typeface="Calibri"/>
              </a:rPr>
              <a:t>www.egi.eu</a:t>
            </a:r>
            <a:endParaRPr b="0" i="0" sz="800" u="none" cap="none" strike="noStrike">
              <a:solidFill>
                <a:srgbClr val="0E67AD"/>
              </a:solidFill>
              <a:latin typeface="Calibri"/>
              <a:ea typeface="Calibri"/>
              <a:cs typeface="Calibri"/>
              <a:sym typeface="Calibri"/>
            </a:endParaRPr>
          </a:p>
        </p:txBody>
      </p:sp>
      <p:cxnSp>
        <p:nvCxnSpPr>
          <p:cNvPr id="29" name="Google Shape;29;p37"/>
          <p:cNvCxnSpPr/>
          <p:nvPr/>
        </p:nvCxnSpPr>
        <p:spPr>
          <a:xfrm>
            <a:off x="6150117" y="4965272"/>
            <a:ext cx="0" cy="178228"/>
          </a:xfrm>
          <a:prstGeom prst="straightConnector1">
            <a:avLst/>
          </a:prstGeom>
          <a:noFill/>
          <a:ln cap="flat" cmpd="sng" w="9525">
            <a:solidFill>
              <a:schemeClr val="accent1"/>
            </a:solidFill>
            <a:prstDash val="solid"/>
            <a:miter lim="800000"/>
            <a:headEnd len="sm" w="sm" type="none"/>
            <a:tailEnd len="sm" w="sm" type="none"/>
          </a:ln>
        </p:spPr>
      </p:cxnSp>
      <p:pic>
        <p:nvPicPr>
          <p:cNvPr id="30" name="Google Shape;30;p37"/>
          <p:cNvPicPr preferRelativeResize="0"/>
          <p:nvPr/>
        </p:nvPicPr>
        <p:blipFill rotWithShape="1">
          <a:blip r:embed="rId2">
            <a:alphaModFix/>
          </a:blip>
          <a:srcRect b="0" l="0" r="0" t="0"/>
          <a:stretch/>
        </p:blipFill>
        <p:spPr>
          <a:xfrm>
            <a:off x="1552255" y="61362"/>
            <a:ext cx="523131" cy="402662"/>
          </a:xfrm>
          <a:prstGeom prst="rect">
            <a:avLst/>
          </a:prstGeom>
          <a:noFill/>
          <a:ln>
            <a:noFill/>
          </a:ln>
        </p:spPr>
      </p:pic>
      <p:sp>
        <p:nvSpPr>
          <p:cNvPr id="31" name="Google Shape;31;p37"/>
          <p:cNvSpPr txBox="1"/>
          <p:nvPr/>
        </p:nvSpPr>
        <p:spPr>
          <a:xfrm>
            <a:off x="7425796" y="4923175"/>
            <a:ext cx="806100" cy="2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lang="fr-FR" sz="900">
                <a:solidFill>
                  <a:schemeClr val="lt1"/>
                </a:solidFill>
                <a:latin typeface="Calibri"/>
                <a:ea typeface="Calibri"/>
                <a:cs typeface="Calibri"/>
                <a:sym typeface="Calibri"/>
              </a:rPr>
              <a:t>21</a:t>
            </a:r>
            <a:r>
              <a:rPr b="1" i="0" lang="fr-FR" sz="900" u="none" cap="none" strike="noStrike">
                <a:solidFill>
                  <a:schemeClr val="lt1"/>
                </a:solidFill>
                <a:latin typeface="Calibri"/>
                <a:ea typeface="Calibri"/>
                <a:cs typeface="Calibri"/>
                <a:sym typeface="Calibri"/>
              </a:rPr>
              <a:t>/</a:t>
            </a:r>
            <a:r>
              <a:rPr b="1" lang="fr-FR" sz="900">
                <a:solidFill>
                  <a:schemeClr val="lt1"/>
                </a:solidFill>
                <a:latin typeface="Calibri"/>
                <a:ea typeface="Calibri"/>
                <a:cs typeface="Calibri"/>
                <a:sym typeface="Calibri"/>
              </a:rPr>
              <a:t>10</a:t>
            </a:r>
            <a:r>
              <a:rPr b="1" i="0" lang="fr-FR" sz="900" u="none" cap="none" strike="noStrike">
                <a:solidFill>
                  <a:schemeClr val="lt1"/>
                </a:solidFill>
                <a:latin typeface="Calibri"/>
                <a:ea typeface="Calibri"/>
                <a:cs typeface="Calibri"/>
                <a:sym typeface="Calibri"/>
              </a:rPr>
              <a:t>/</a:t>
            </a:r>
            <a:r>
              <a:rPr b="1" lang="fr-FR" sz="900">
                <a:solidFill>
                  <a:schemeClr val="lt1"/>
                </a:solidFill>
                <a:latin typeface="Calibri"/>
                <a:ea typeface="Calibri"/>
                <a:cs typeface="Calibri"/>
                <a:sym typeface="Calibri"/>
              </a:rPr>
              <a:t>21</a:t>
            </a:r>
            <a:endParaRPr b="1" i="0" sz="900" u="none" cap="none" strike="noStrike">
              <a:solidFill>
                <a:schemeClr val="lt1"/>
              </a:solidFill>
              <a:latin typeface="Calibri"/>
              <a:ea typeface="Calibri"/>
              <a:cs typeface="Calibri"/>
              <a:sym typeface="Calibri"/>
            </a:endParaRPr>
          </a:p>
        </p:txBody>
      </p:sp>
      <p:sp>
        <p:nvSpPr>
          <p:cNvPr id="32" name="Google Shape;32;p37"/>
          <p:cNvSpPr txBox="1"/>
          <p:nvPr/>
        </p:nvSpPr>
        <p:spPr>
          <a:xfrm>
            <a:off x="8783491" y="4915226"/>
            <a:ext cx="38985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1" i="0" lang="fr-FR"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pic>
        <p:nvPicPr>
          <p:cNvPr id="33" name="Google Shape;33;p37"/>
          <p:cNvPicPr preferRelativeResize="0"/>
          <p:nvPr/>
        </p:nvPicPr>
        <p:blipFill rotWithShape="1">
          <a:blip r:embed="rId3">
            <a:alphaModFix/>
          </a:blip>
          <a:srcRect b="0" l="0" r="0" t="0"/>
          <a:stretch/>
        </p:blipFill>
        <p:spPr>
          <a:xfrm>
            <a:off x="6276638" y="4965272"/>
            <a:ext cx="119690" cy="106391"/>
          </a:xfrm>
          <a:prstGeom prst="rect">
            <a:avLst/>
          </a:prstGeom>
          <a:noFill/>
          <a:ln>
            <a:noFill/>
          </a:ln>
        </p:spPr>
      </p:pic>
      <p:pic>
        <p:nvPicPr>
          <p:cNvPr id="34" name="Google Shape;34;p37"/>
          <p:cNvPicPr preferRelativeResize="0"/>
          <p:nvPr/>
        </p:nvPicPr>
        <p:blipFill rotWithShape="1">
          <a:blip r:embed="rId4">
            <a:alphaModFix/>
          </a:blip>
          <a:srcRect b="0" l="0" r="0" t="0"/>
          <a:stretch/>
        </p:blipFill>
        <p:spPr>
          <a:xfrm>
            <a:off x="5429503" y="4965701"/>
            <a:ext cx="93380" cy="980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2" name="Shape 72"/>
        <p:cNvGrpSpPr/>
        <p:nvPr/>
      </p:nvGrpSpPr>
      <p:grpSpPr>
        <a:xfrm>
          <a:off x="0" y="0"/>
          <a:ext cx="0" cy="0"/>
          <a:chOff x="0" y="0"/>
          <a:chExt cx="0" cy="0"/>
        </a:xfrm>
      </p:grpSpPr>
      <p:sp>
        <p:nvSpPr>
          <p:cNvPr id="73" name="Google Shape;73;gf9beacd3a7_0_74"/>
          <p:cNvSpPr txBox="1"/>
          <p:nvPr/>
        </p:nvSpPr>
        <p:spPr>
          <a:xfrm>
            <a:off x="6481460" y="3988285"/>
            <a:ext cx="1691400" cy="357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E67AD"/>
              </a:buClr>
              <a:buSzPts val="700"/>
              <a:buFont typeface="Arial"/>
              <a:buNone/>
            </a:pPr>
            <a:r>
              <a:rPr b="1" i="0" lang="fr-FR" sz="700" u="none" cap="none" strike="noStrike">
                <a:solidFill>
                  <a:srgbClr val="0E67AD"/>
                </a:solidFill>
                <a:latin typeface="Calibri"/>
                <a:ea typeface="Calibri"/>
                <a:cs typeface="Calibri"/>
                <a:sym typeface="Calibri"/>
              </a:rPr>
              <a:t>This work by the EGI Foundation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E67AD"/>
              </a:buClr>
              <a:buSzPts val="700"/>
              <a:buFont typeface="Arial"/>
              <a:buNone/>
            </a:pPr>
            <a:r>
              <a:rPr b="0" i="1" lang="fr-FR" sz="700" u="none" cap="none" strike="noStrike">
                <a:solidFill>
                  <a:srgbClr val="0E67AD"/>
                </a:solidFill>
                <a:latin typeface="Calibri"/>
                <a:ea typeface="Calibri"/>
                <a:cs typeface="Calibri"/>
                <a:sym typeface="Calibri"/>
              </a:rPr>
              <a:t>is licensed under a Creative Commons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E67AD"/>
              </a:buClr>
              <a:buSzPts val="700"/>
              <a:buFont typeface="Arial"/>
              <a:buNone/>
            </a:pPr>
            <a:r>
              <a:rPr b="0" i="1" lang="fr-FR" sz="700" u="none" cap="none" strike="noStrike">
                <a:solidFill>
                  <a:srgbClr val="0E67AD"/>
                </a:solidFill>
                <a:latin typeface="Calibri"/>
                <a:ea typeface="Calibri"/>
                <a:cs typeface="Calibri"/>
                <a:sym typeface="Calibri"/>
              </a:rPr>
              <a:t>Attribution 4.0 International License.</a:t>
            </a:r>
            <a:endParaRPr b="0" i="0" sz="1400" u="none" cap="none" strike="noStrike">
              <a:solidFill>
                <a:srgbClr val="000000"/>
              </a:solidFill>
              <a:latin typeface="Arial"/>
              <a:ea typeface="Arial"/>
              <a:cs typeface="Arial"/>
              <a:sym typeface="Arial"/>
            </a:endParaRPr>
          </a:p>
        </p:txBody>
      </p:sp>
      <p:pic>
        <p:nvPicPr>
          <p:cNvPr id="74" name="Google Shape;74;gf9beacd3a7_0_74"/>
          <p:cNvPicPr preferRelativeResize="0"/>
          <p:nvPr/>
        </p:nvPicPr>
        <p:blipFill rotWithShape="1">
          <a:blip r:embed="rId2">
            <a:alphaModFix/>
          </a:blip>
          <a:srcRect b="0" l="0" r="0" t="0"/>
          <a:stretch/>
        </p:blipFill>
        <p:spPr>
          <a:xfrm>
            <a:off x="6373609" y="2067920"/>
            <a:ext cx="2268644" cy="1742674"/>
          </a:xfrm>
          <a:prstGeom prst="rect">
            <a:avLst/>
          </a:prstGeom>
          <a:noFill/>
          <a:ln>
            <a:noFill/>
          </a:ln>
        </p:spPr>
      </p:pic>
      <p:sp>
        <p:nvSpPr>
          <p:cNvPr id="75" name="Google Shape;75;gf9beacd3a7_0_74"/>
          <p:cNvSpPr txBox="1"/>
          <p:nvPr/>
        </p:nvSpPr>
        <p:spPr>
          <a:xfrm>
            <a:off x="1962684" y="3078738"/>
            <a:ext cx="2609400" cy="4140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lt1"/>
              </a:buClr>
              <a:buSzPts val="2000"/>
              <a:buFont typeface="Arial"/>
              <a:buNone/>
            </a:pPr>
            <a:r>
              <a:rPr b="1" i="1" lang="fr-FR" sz="2000" u="none" cap="none" strike="noStrike">
                <a:solidFill>
                  <a:schemeClr val="lt1"/>
                </a:solidFill>
                <a:latin typeface="Calibri"/>
                <a:ea typeface="Calibri"/>
                <a:cs typeface="Calibri"/>
                <a:sym typeface="Calibri"/>
              </a:rPr>
              <a:t>Questions?</a:t>
            </a:r>
            <a:endParaRPr b="0" i="0" sz="1400" u="none" cap="none" strike="noStrike">
              <a:solidFill>
                <a:srgbClr val="000000"/>
              </a:solidFill>
              <a:latin typeface="Arial"/>
              <a:ea typeface="Arial"/>
              <a:cs typeface="Arial"/>
              <a:sym typeface="Arial"/>
            </a:endParaRPr>
          </a:p>
        </p:txBody>
      </p:sp>
      <p:sp>
        <p:nvSpPr>
          <p:cNvPr id="76" name="Google Shape;76;gf9beacd3a7_0_74"/>
          <p:cNvSpPr txBox="1"/>
          <p:nvPr/>
        </p:nvSpPr>
        <p:spPr>
          <a:xfrm>
            <a:off x="1962684" y="2233154"/>
            <a:ext cx="2811600" cy="7524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lt1"/>
              </a:buClr>
              <a:buSzPts val="2000"/>
              <a:buFont typeface="Calibri"/>
              <a:buNone/>
            </a:pPr>
            <a:r>
              <a:rPr b="1" i="0" lang="fr-FR" sz="2000" u="none" cap="none" strike="noStrike">
                <a:solidFill>
                  <a:schemeClr val="lt1"/>
                </a:solidFill>
                <a:latin typeface="Calibri"/>
                <a:ea typeface="Calibri"/>
                <a:cs typeface="Calibri"/>
                <a:sym typeface="Calibri"/>
              </a:rPr>
              <a:t>Thank you</a:t>
            </a:r>
            <a:br>
              <a:rPr b="1" i="0" lang="fr-FR" sz="2000" u="none" cap="none" strike="noStrike">
                <a:solidFill>
                  <a:schemeClr val="lt1"/>
                </a:solidFill>
                <a:latin typeface="Calibri"/>
                <a:ea typeface="Calibri"/>
                <a:cs typeface="Calibri"/>
                <a:sym typeface="Calibri"/>
              </a:rPr>
            </a:br>
            <a:r>
              <a:rPr b="1" i="0" lang="fr-FR" sz="2000" u="none" cap="none" strike="noStrike">
                <a:solidFill>
                  <a:schemeClr val="lt1"/>
                </a:solidFill>
                <a:latin typeface="Calibri"/>
                <a:ea typeface="Calibri"/>
                <a:cs typeface="Calibri"/>
                <a:sym typeface="Calibri"/>
              </a:rPr>
              <a:t>for your attention.</a:t>
            </a:r>
            <a:endParaRPr b="0" i="0" sz="1400" u="none" cap="none" strike="noStrike">
              <a:solidFill>
                <a:srgbClr val="000000"/>
              </a:solidFill>
              <a:latin typeface="Arial"/>
              <a:ea typeface="Arial"/>
              <a:cs typeface="Arial"/>
              <a:sym typeface="Arial"/>
            </a:endParaRPr>
          </a:p>
        </p:txBody>
      </p:sp>
      <p:sp>
        <p:nvSpPr>
          <p:cNvPr id="77" name="Google Shape;77;gf9beacd3a7_0_74"/>
          <p:cNvSpPr txBox="1"/>
          <p:nvPr/>
        </p:nvSpPr>
        <p:spPr>
          <a:xfrm>
            <a:off x="546242" y="828045"/>
            <a:ext cx="1656600" cy="358200"/>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900"/>
              <a:buFont typeface="Arial"/>
              <a:buNone/>
            </a:pPr>
            <a:r>
              <a:rPr b="1" i="0" lang="fr-FR" sz="900" u="none" cap="none" strike="noStrike">
                <a:solidFill>
                  <a:srgbClr val="0E67AD"/>
                </a:solidFill>
                <a:latin typeface="Calibri"/>
                <a:ea typeface="Calibri"/>
                <a:cs typeface="Calibri"/>
                <a:sym typeface="Calibri"/>
              </a:rPr>
              <a:t>www.egi.eu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E67AD"/>
              </a:buClr>
              <a:buSzPts val="900"/>
              <a:buFont typeface="Arial"/>
              <a:buNone/>
            </a:pPr>
            <a:r>
              <a:rPr b="0" i="0" lang="fr-FR" sz="900" u="none" cap="none" strike="noStrike">
                <a:solidFill>
                  <a:srgbClr val="0E67AD"/>
                </a:solidFill>
                <a:latin typeface="Calibri"/>
                <a:ea typeface="Calibri"/>
                <a:cs typeface="Calibri"/>
                <a:sym typeface="Calibri"/>
              </a:rPr>
              <a:t>@EGI_eInfra</a:t>
            </a:r>
            <a:endParaRPr b="0" i="0" sz="1400" u="none" cap="none" strike="noStrike">
              <a:solidFill>
                <a:srgbClr val="000000"/>
              </a:solidFill>
              <a:latin typeface="Arial"/>
              <a:ea typeface="Arial"/>
              <a:cs typeface="Arial"/>
              <a:sym typeface="Arial"/>
            </a:endParaRPr>
          </a:p>
        </p:txBody>
      </p:sp>
      <p:pic>
        <p:nvPicPr>
          <p:cNvPr id="78" name="Google Shape;78;gf9beacd3a7_0_74"/>
          <p:cNvPicPr preferRelativeResize="0"/>
          <p:nvPr/>
        </p:nvPicPr>
        <p:blipFill rotWithShape="1">
          <a:blip r:embed="rId3">
            <a:alphaModFix/>
          </a:blip>
          <a:srcRect b="0" l="0" r="0" t="0"/>
          <a:stretch/>
        </p:blipFill>
        <p:spPr>
          <a:xfrm>
            <a:off x="412418" y="1074373"/>
            <a:ext cx="133824" cy="118955"/>
          </a:xfrm>
          <a:prstGeom prst="rect">
            <a:avLst/>
          </a:prstGeom>
          <a:noFill/>
          <a:ln>
            <a:noFill/>
          </a:ln>
        </p:spPr>
      </p:pic>
      <p:pic>
        <p:nvPicPr>
          <p:cNvPr id="79" name="Google Shape;79;gf9beacd3a7_0_74"/>
          <p:cNvPicPr preferRelativeResize="0"/>
          <p:nvPr/>
        </p:nvPicPr>
        <p:blipFill rotWithShape="1">
          <a:blip r:embed="rId4">
            <a:alphaModFix/>
          </a:blip>
          <a:srcRect b="0" l="0" r="0" t="0"/>
          <a:stretch/>
        </p:blipFill>
        <p:spPr>
          <a:xfrm>
            <a:off x="432986" y="903773"/>
            <a:ext cx="113256" cy="118955"/>
          </a:xfrm>
          <a:prstGeom prst="rect">
            <a:avLst/>
          </a:prstGeom>
          <a:noFill/>
          <a:ln>
            <a:noFill/>
          </a:ln>
        </p:spPr>
      </p:pic>
      <p:sp>
        <p:nvSpPr>
          <p:cNvPr id="80" name="Google Shape;80;gf9beacd3a7_0_74"/>
          <p:cNvSpPr txBox="1"/>
          <p:nvPr/>
        </p:nvSpPr>
        <p:spPr>
          <a:xfrm>
            <a:off x="2624575" y="53846"/>
            <a:ext cx="4091400" cy="443700"/>
          </a:xfrm>
          <a:prstGeom prst="rect">
            <a:avLst/>
          </a:prstGeom>
          <a:noFill/>
          <a:ln>
            <a:noFill/>
          </a:ln>
        </p:spPr>
        <p:txBody>
          <a:bodyPr anchorCtr="0" anchor="ctr" bIns="45700" lIns="90000" spcFirstLastPara="1" rIns="91425" wrap="square" tIns="45700">
            <a:noAutofit/>
          </a:bodyPr>
          <a:lstStyle/>
          <a:p>
            <a:pPr indent="0" lvl="0" marL="0" marR="0" rtl="0" algn="l">
              <a:lnSpc>
                <a:spcPct val="100000"/>
              </a:lnSpc>
              <a:spcBef>
                <a:spcPts val="0"/>
              </a:spcBef>
              <a:spcAft>
                <a:spcPts val="0"/>
              </a:spcAft>
              <a:buClr>
                <a:srgbClr val="0E67AD"/>
              </a:buClr>
              <a:buSzPts val="1800"/>
              <a:buFont typeface="Arial"/>
              <a:buNone/>
            </a:pPr>
            <a:r>
              <a:rPr b="1" i="0" lang="fr-FR" sz="1800" u="none" cap="none" strike="noStrike">
                <a:solidFill>
                  <a:srgbClr val="0E67AD"/>
                </a:solidFill>
                <a:latin typeface="Calibri"/>
                <a:ea typeface="Calibri"/>
                <a:cs typeface="Calibri"/>
                <a:sym typeface="Calibri"/>
              </a:rPr>
              <a:t>EGI: Advanced Computing for Research</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confluence.egi.eu/display/EGIBG/Working+Group%3A+Data+Transfer"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hyperlink" Target="https://indico.egi.eu/event/5464/sessions/4769/#2021102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indico.egi.eu/event/5464/contributions/15700/" TargetMode="Externa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twiki.cern.ch/twiki/bin/view/DPM/" TargetMode="External"/><Relationship Id="rId4" Type="http://schemas.openxmlformats.org/officeDocument/2006/relationships/hyperlink" Target="https://twiki.cern.ch/twiki/bin/view/DPM/" TargetMode="External"/><Relationship Id="rId9" Type="http://schemas.openxmlformats.org/officeDocument/2006/relationships/image" Target="../media/image22.png"/><Relationship Id="rId5" Type="http://schemas.openxmlformats.org/officeDocument/2006/relationships/hyperlink" Target="https://www.dcache.org/" TargetMode="External"/><Relationship Id="rId6" Type="http://schemas.openxmlformats.org/officeDocument/2006/relationships/hyperlink" Target="https://www.dcache.org/" TargetMode="External"/><Relationship Id="rId7" Type="http://schemas.openxmlformats.org/officeDocument/2006/relationships/hyperlink" Target="https://italiangrid.github.io/storm/" TargetMode="External"/><Relationship Id="rId8" Type="http://schemas.openxmlformats.org/officeDocument/2006/relationships/hyperlink" Target="https://italiangrid.github.io/stor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329919" y="1948714"/>
            <a:ext cx="5433207" cy="5216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Calibri"/>
              <a:buNone/>
            </a:pPr>
            <a:r>
              <a:rPr lang="fr-FR"/>
              <a:t>EGI Data services  Roadmap</a:t>
            </a:r>
            <a:endParaRPr/>
          </a:p>
        </p:txBody>
      </p:sp>
      <p:sp>
        <p:nvSpPr>
          <p:cNvPr id="89" name="Google Shape;89;p1"/>
          <p:cNvSpPr txBox="1"/>
          <p:nvPr>
            <p:ph idx="2" type="body"/>
          </p:nvPr>
        </p:nvSpPr>
        <p:spPr>
          <a:xfrm>
            <a:off x="354617" y="3636200"/>
            <a:ext cx="3598200" cy="25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200"/>
              <a:buNone/>
            </a:pPr>
            <a:r>
              <a:t/>
            </a:r>
            <a:endParaRPr/>
          </a:p>
        </p:txBody>
      </p:sp>
      <p:sp>
        <p:nvSpPr>
          <p:cNvPr id="90" name="Google Shape;90;p1"/>
          <p:cNvSpPr txBox="1"/>
          <p:nvPr>
            <p:ph idx="3" type="body"/>
          </p:nvPr>
        </p:nvSpPr>
        <p:spPr>
          <a:xfrm>
            <a:off x="354618" y="3353550"/>
            <a:ext cx="3459000" cy="25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i="1" lang="fr-FR"/>
              <a:t>Andrea Manzi</a:t>
            </a:r>
            <a:r>
              <a:rPr lang="fr-FR"/>
              <a:t> </a:t>
            </a:r>
            <a:endParaRPr/>
          </a:p>
          <a:p>
            <a:pPr indent="0" lvl="0" marL="0" rtl="0" algn="l">
              <a:lnSpc>
                <a:spcPct val="90000"/>
              </a:lnSpc>
              <a:spcBef>
                <a:spcPts val="0"/>
              </a:spcBef>
              <a:spcAft>
                <a:spcPts val="0"/>
              </a:spcAft>
              <a:buSzPts val="2000"/>
              <a:buNone/>
            </a:pPr>
            <a:r>
              <a:rPr lang="fr-FR"/>
              <a:t>(EGI Foundation)</a:t>
            </a:r>
            <a:endParaRPr/>
          </a:p>
        </p:txBody>
      </p:sp>
      <p:pic>
        <p:nvPicPr>
          <p:cNvPr id="91" name="Google Shape;91;p1"/>
          <p:cNvPicPr preferRelativeResize="0"/>
          <p:nvPr/>
        </p:nvPicPr>
        <p:blipFill>
          <a:blip r:embed="rId3">
            <a:alphaModFix/>
          </a:blip>
          <a:stretch>
            <a:fillRect/>
          </a:stretch>
        </p:blipFill>
        <p:spPr>
          <a:xfrm>
            <a:off x="6614829" y="430200"/>
            <a:ext cx="2152650" cy="1219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a9e3c0f436_0_143"/>
          <p:cNvSpPr txBox="1"/>
          <p:nvPr>
            <p:ph type="title"/>
          </p:nvPr>
        </p:nvSpPr>
        <p:spPr>
          <a:xfrm>
            <a:off x="2419251" y="218907"/>
            <a:ext cx="5788200"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250"/>
              <a:buFont typeface="Calibri"/>
              <a:buNone/>
            </a:pPr>
            <a:r>
              <a:rPr b="1" lang="fr-FR" sz="2550">
                <a:solidFill>
                  <a:srgbClr val="0E67AD"/>
                </a:solidFill>
                <a:latin typeface="Calibri"/>
                <a:ea typeface="Calibri"/>
                <a:cs typeface="Calibri"/>
                <a:sym typeface="Calibri"/>
              </a:rPr>
              <a:t>Online Storage</a:t>
            </a:r>
            <a:endParaRPr sz="2550"/>
          </a:p>
        </p:txBody>
      </p:sp>
      <p:sp>
        <p:nvSpPr>
          <p:cNvPr id="170" name="Google Shape;170;ga9e3c0f436_0_143"/>
          <p:cNvSpPr txBox="1"/>
          <p:nvPr>
            <p:ph idx="1" type="body"/>
          </p:nvPr>
        </p:nvSpPr>
        <p:spPr>
          <a:xfrm>
            <a:off x="176652" y="988225"/>
            <a:ext cx="8490300" cy="31974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Font typeface="Calibri"/>
              <a:buChar char="•"/>
            </a:pPr>
            <a:r>
              <a:rPr lang="fr-FR" sz="1800">
                <a:latin typeface="Calibri"/>
                <a:ea typeface="Calibri"/>
                <a:cs typeface="Calibri"/>
                <a:sym typeface="Calibri"/>
              </a:rPr>
              <a:t>Production service in the EGI catalogue </a:t>
            </a:r>
            <a:endParaRPr sz="1800">
              <a:latin typeface="Calibri"/>
              <a:ea typeface="Calibri"/>
              <a:cs typeface="Calibri"/>
              <a:sym typeface="Calibri"/>
            </a:endParaRPr>
          </a:p>
          <a:p>
            <a:pPr indent="0" lvl="0" marL="457200" rtl="0" algn="l">
              <a:lnSpc>
                <a:spcPct val="90000"/>
              </a:lnSpc>
              <a:spcBef>
                <a:spcPts val="0"/>
              </a:spcBef>
              <a:spcAft>
                <a:spcPts val="0"/>
              </a:spcAft>
              <a:buNone/>
            </a:pPr>
            <a:r>
              <a:t/>
            </a:r>
            <a:endParaRPr sz="1800">
              <a:latin typeface="Calibri"/>
              <a:ea typeface="Calibri"/>
              <a:cs typeface="Calibri"/>
              <a:sym typeface="Calibri"/>
            </a:endParaRPr>
          </a:p>
          <a:p>
            <a:pPr indent="-342900" lvl="0" marL="457200" rtl="0" algn="l">
              <a:lnSpc>
                <a:spcPct val="90000"/>
              </a:lnSpc>
              <a:spcBef>
                <a:spcPts val="0"/>
              </a:spcBef>
              <a:spcAft>
                <a:spcPts val="0"/>
              </a:spcAft>
              <a:buSzPts val="1800"/>
              <a:buFont typeface="Calibri"/>
              <a:buChar char="•"/>
            </a:pPr>
            <a:r>
              <a:rPr lang="fr-FR" sz="1800">
                <a:solidFill>
                  <a:schemeClr val="dk1"/>
                </a:solidFill>
                <a:latin typeface="Calibri"/>
                <a:ea typeface="Calibri"/>
                <a:cs typeface="Calibri"/>
                <a:sym typeface="Calibri"/>
              </a:rPr>
              <a:t>Roadmap</a:t>
            </a:r>
            <a:endParaRPr sz="1800">
              <a:solidFill>
                <a:schemeClr val="dk1"/>
              </a:solidFill>
              <a:latin typeface="Calibri"/>
              <a:ea typeface="Calibri"/>
              <a:cs typeface="Calibri"/>
              <a:sym typeface="Calibri"/>
            </a:endParaRPr>
          </a:p>
          <a:p>
            <a:pPr indent="-342900" lvl="1" marL="914400" rtl="0" algn="l">
              <a:lnSpc>
                <a:spcPct val="90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File storage </a:t>
            </a:r>
            <a:endParaRPr sz="1800">
              <a:solidFill>
                <a:schemeClr val="dk1"/>
              </a:solidFill>
              <a:latin typeface="Calibri"/>
              <a:ea typeface="Calibri"/>
              <a:cs typeface="Calibri"/>
              <a:sym typeface="Calibri"/>
            </a:endParaRPr>
          </a:p>
          <a:p>
            <a:pPr indent="-342900" lvl="2" marL="1371600" rtl="0" algn="l">
              <a:lnSpc>
                <a:spcPct val="90000"/>
              </a:lnSpc>
              <a:spcBef>
                <a:spcPts val="0"/>
              </a:spcBef>
              <a:spcAft>
                <a:spcPts val="0"/>
              </a:spcAft>
              <a:buSzPts val="1800"/>
              <a:buFont typeface="Calibri"/>
              <a:buChar char="■"/>
            </a:pPr>
            <a:r>
              <a:rPr lang="fr-FR" sz="1800">
                <a:solidFill>
                  <a:schemeClr val="dk1"/>
                </a:solidFill>
                <a:latin typeface="Calibri"/>
                <a:ea typeface="Calibri"/>
                <a:cs typeface="Calibri"/>
                <a:sym typeface="Calibri"/>
              </a:rPr>
              <a:t>DPM End of Support </a:t>
            </a:r>
            <a:endParaRPr sz="1800">
              <a:solidFill>
                <a:schemeClr val="dk1"/>
              </a:solidFill>
              <a:latin typeface="Calibri"/>
              <a:ea typeface="Calibri"/>
              <a:cs typeface="Calibri"/>
              <a:sym typeface="Calibri"/>
            </a:endParaRPr>
          </a:p>
          <a:p>
            <a:pPr indent="-342900" lvl="3" marL="1828800" rtl="0" algn="l">
              <a:lnSpc>
                <a:spcPct val="90000"/>
              </a:lnSpc>
              <a:spcBef>
                <a:spcPts val="0"/>
              </a:spcBef>
              <a:spcAft>
                <a:spcPts val="0"/>
              </a:spcAft>
              <a:buSzPts val="1800"/>
              <a:buFont typeface="Calibri"/>
              <a:buChar char="●"/>
            </a:pPr>
            <a:r>
              <a:rPr lang="fr-FR" sz="1800">
                <a:solidFill>
                  <a:schemeClr val="dk1"/>
                </a:solidFill>
                <a:latin typeface="Calibri"/>
                <a:ea typeface="Calibri"/>
                <a:cs typeface="Calibri"/>
                <a:sym typeface="Calibri"/>
              </a:rPr>
              <a:t>EGI-ACE support till end of the project (June 2023)</a:t>
            </a:r>
            <a:endParaRPr sz="1800">
              <a:solidFill>
                <a:schemeClr val="dk1"/>
              </a:solidFill>
              <a:latin typeface="Calibri"/>
              <a:ea typeface="Calibri"/>
              <a:cs typeface="Calibri"/>
              <a:sym typeface="Calibri"/>
            </a:endParaRPr>
          </a:p>
          <a:p>
            <a:pPr indent="-342900" lvl="4" marL="2286000" rtl="0" algn="l">
              <a:lnSpc>
                <a:spcPct val="90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Migration tools to dCache </a:t>
            </a:r>
            <a:r>
              <a:rPr lang="fr-FR" sz="1800">
                <a:solidFill>
                  <a:srgbClr val="FFD966"/>
                </a:solidFill>
                <a:latin typeface="Calibri"/>
                <a:ea typeface="Calibri"/>
                <a:cs typeface="Calibri"/>
                <a:sym typeface="Calibri"/>
              </a:rPr>
              <a:t>ONGOING</a:t>
            </a:r>
            <a:endParaRPr sz="1800">
              <a:solidFill>
                <a:schemeClr val="dk1"/>
              </a:solidFill>
              <a:latin typeface="Calibri"/>
              <a:ea typeface="Calibri"/>
              <a:cs typeface="Calibri"/>
              <a:sym typeface="Calibri"/>
            </a:endParaRPr>
          </a:p>
          <a:p>
            <a:pPr indent="-342900" lvl="2" marL="1371600" rtl="0" algn="l">
              <a:lnSpc>
                <a:spcPct val="90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EOS  in UMD  </a:t>
            </a:r>
            <a:r>
              <a:rPr lang="fr-FR" sz="1800">
                <a:solidFill>
                  <a:srgbClr val="FFD966"/>
                </a:solidFill>
                <a:latin typeface="Calibri"/>
                <a:ea typeface="Calibri"/>
                <a:cs typeface="Calibri"/>
                <a:sym typeface="Calibri"/>
              </a:rPr>
              <a:t>ONGOING</a:t>
            </a:r>
            <a:endParaRPr sz="1800">
              <a:solidFill>
                <a:srgbClr val="FFD966"/>
              </a:solidFill>
              <a:latin typeface="Calibri"/>
              <a:ea typeface="Calibri"/>
              <a:cs typeface="Calibri"/>
              <a:sym typeface="Calibri"/>
            </a:endParaRPr>
          </a:p>
          <a:p>
            <a:pPr indent="-342900" lvl="2" marL="1371600" rtl="0" algn="l">
              <a:lnSpc>
                <a:spcPct val="90000"/>
              </a:lnSpc>
              <a:spcBef>
                <a:spcPts val="0"/>
              </a:spcBef>
              <a:spcAft>
                <a:spcPts val="0"/>
              </a:spcAft>
              <a:buSzPts val="1800"/>
              <a:buFont typeface="Calibri"/>
              <a:buChar char="■"/>
            </a:pPr>
            <a:r>
              <a:rPr lang="fr-FR" sz="1800">
                <a:solidFill>
                  <a:schemeClr val="dk1"/>
                </a:solidFill>
                <a:latin typeface="Calibri"/>
                <a:ea typeface="Calibri"/>
                <a:cs typeface="Calibri"/>
                <a:sym typeface="Calibri"/>
              </a:rPr>
              <a:t>Gridftp and GSI end of support coordination ( EGI operations ) </a:t>
            </a:r>
            <a:r>
              <a:rPr lang="fr-FR" sz="1800">
                <a:solidFill>
                  <a:srgbClr val="FFD966"/>
                </a:solidFill>
                <a:latin typeface="Calibri"/>
                <a:ea typeface="Calibri"/>
                <a:cs typeface="Calibri"/>
                <a:sym typeface="Calibri"/>
              </a:rPr>
              <a:t>ONGOING</a:t>
            </a:r>
            <a:endParaRPr sz="1800">
              <a:solidFill>
                <a:schemeClr val="dk1"/>
              </a:solidFill>
              <a:latin typeface="Calibri"/>
              <a:ea typeface="Calibri"/>
              <a:cs typeface="Calibri"/>
              <a:sym typeface="Calibri"/>
            </a:endParaRPr>
          </a:p>
          <a:p>
            <a:pPr indent="-342900" lvl="1" marL="914400" rtl="0" algn="l">
              <a:lnSpc>
                <a:spcPct val="90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Block Storage</a:t>
            </a:r>
            <a:endParaRPr sz="1800">
              <a:solidFill>
                <a:schemeClr val="dk1"/>
              </a:solidFill>
              <a:latin typeface="Calibri"/>
              <a:ea typeface="Calibri"/>
              <a:cs typeface="Calibri"/>
              <a:sym typeface="Calibri"/>
            </a:endParaRPr>
          </a:p>
          <a:p>
            <a:pPr indent="-342900" lvl="2" marL="1371600" rtl="0" algn="l">
              <a:lnSpc>
                <a:spcPct val="90000"/>
              </a:lnSpc>
              <a:spcBef>
                <a:spcPts val="0"/>
              </a:spcBef>
              <a:spcAft>
                <a:spcPts val="0"/>
              </a:spcAft>
              <a:buSzPts val="1800"/>
              <a:buFont typeface="Calibri"/>
              <a:buChar char="■"/>
            </a:pPr>
            <a:r>
              <a:rPr lang="fr-FR" sz="1800">
                <a:solidFill>
                  <a:schemeClr val="dk1"/>
                </a:solidFill>
                <a:latin typeface="Calibri"/>
                <a:ea typeface="Calibri"/>
                <a:cs typeface="Calibri"/>
                <a:sym typeface="Calibri"/>
              </a:rPr>
              <a:t>Accounting   </a:t>
            </a:r>
            <a:r>
              <a:rPr lang="fr-FR" sz="1800">
                <a:solidFill>
                  <a:srgbClr val="FFD966"/>
                </a:solidFill>
                <a:latin typeface="Calibri"/>
                <a:ea typeface="Calibri"/>
                <a:cs typeface="Calibri"/>
                <a:sym typeface="Calibri"/>
              </a:rPr>
              <a:t>ONGOING</a:t>
            </a:r>
            <a:endParaRPr sz="1800">
              <a:solidFill>
                <a:schemeClr val="dk1"/>
              </a:solidFill>
              <a:latin typeface="Calibri"/>
              <a:ea typeface="Calibri"/>
              <a:cs typeface="Calibri"/>
              <a:sym typeface="Calibri"/>
            </a:endParaRPr>
          </a:p>
          <a:p>
            <a:pPr indent="-342900" lvl="1" marL="914400" rtl="0" algn="l">
              <a:lnSpc>
                <a:spcPct val="90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Object Storage</a:t>
            </a:r>
            <a:endParaRPr sz="1800">
              <a:solidFill>
                <a:schemeClr val="dk1"/>
              </a:solidFill>
              <a:latin typeface="Calibri"/>
              <a:ea typeface="Calibri"/>
              <a:cs typeface="Calibri"/>
              <a:sym typeface="Calibri"/>
            </a:endParaRPr>
          </a:p>
          <a:p>
            <a:pPr indent="-355600" lvl="2" marL="1371600" rtl="0" algn="l">
              <a:lnSpc>
                <a:spcPct val="90000"/>
              </a:lnSpc>
              <a:spcBef>
                <a:spcPts val="0"/>
              </a:spcBef>
              <a:spcAft>
                <a:spcPts val="0"/>
              </a:spcAft>
              <a:buSzPts val="2000"/>
              <a:buFont typeface="Calibri"/>
              <a:buChar char="■"/>
            </a:pPr>
            <a:r>
              <a:rPr lang="fr-FR" sz="1800">
                <a:solidFill>
                  <a:schemeClr val="dk1"/>
                </a:solidFill>
                <a:latin typeface="Calibri"/>
                <a:ea typeface="Calibri"/>
                <a:cs typeface="Calibri"/>
                <a:sym typeface="Calibri"/>
              </a:rPr>
              <a:t>Accounting  </a:t>
            </a:r>
            <a:r>
              <a:rPr lang="fr-FR" sz="1900">
                <a:solidFill>
                  <a:srgbClr val="FF0000"/>
                </a:solidFill>
                <a:latin typeface="Calibri"/>
                <a:ea typeface="Calibri"/>
                <a:cs typeface="Calibri"/>
                <a:sym typeface="Calibri"/>
              </a:rPr>
              <a:t>TODO</a:t>
            </a:r>
            <a:endParaRPr sz="1800">
              <a:solidFill>
                <a:schemeClr val="dk1"/>
              </a:solidFill>
              <a:latin typeface="Calibri"/>
              <a:ea typeface="Calibri"/>
              <a:cs typeface="Calibri"/>
              <a:sym typeface="Calibri"/>
            </a:endParaRPr>
          </a:p>
          <a:p>
            <a:pPr indent="-355600" lvl="2" marL="1371600" rtl="0" algn="l">
              <a:lnSpc>
                <a:spcPct val="90000"/>
              </a:lnSpc>
              <a:spcBef>
                <a:spcPts val="0"/>
              </a:spcBef>
              <a:spcAft>
                <a:spcPts val="0"/>
              </a:spcAft>
              <a:buSzPts val="2000"/>
              <a:buFont typeface="Calibri"/>
              <a:buChar char="■"/>
            </a:pPr>
            <a:r>
              <a:rPr lang="fr-FR" sz="1800">
                <a:solidFill>
                  <a:schemeClr val="dk1"/>
                </a:solidFill>
                <a:latin typeface="Calibri"/>
                <a:ea typeface="Calibri"/>
                <a:cs typeface="Calibri"/>
                <a:sym typeface="Calibri"/>
              </a:rPr>
              <a:t>Tutorial on data transfer  </a:t>
            </a:r>
            <a:r>
              <a:rPr lang="fr-FR" sz="1900">
                <a:solidFill>
                  <a:srgbClr val="FF0000"/>
                </a:solidFill>
                <a:latin typeface="Calibri"/>
                <a:ea typeface="Calibri"/>
                <a:cs typeface="Calibri"/>
                <a:sym typeface="Calibri"/>
              </a:rPr>
              <a:t>TODO</a:t>
            </a:r>
            <a:endParaRPr sz="1800">
              <a:solidFill>
                <a:schemeClr val="dk1"/>
              </a:solidFill>
              <a:latin typeface="Calibri"/>
              <a:ea typeface="Calibri"/>
              <a:cs typeface="Calibri"/>
              <a:sym typeface="Calibri"/>
            </a:endParaRPr>
          </a:p>
          <a:p>
            <a:pPr indent="0" lvl="0" marL="914400" rtl="0" algn="l">
              <a:lnSpc>
                <a:spcPct val="90000"/>
              </a:lnSpc>
              <a:spcBef>
                <a:spcPts val="0"/>
              </a:spcBef>
              <a:spcAft>
                <a:spcPts val="0"/>
              </a:spcAft>
              <a:buSzPts val="1800"/>
              <a:buNone/>
            </a:pPr>
            <a:r>
              <a:t/>
            </a:r>
            <a:endParaRPr sz="1500">
              <a:solidFill>
                <a:schemeClr val="dk1"/>
              </a:solidFill>
              <a:latin typeface="Calibri"/>
              <a:ea typeface="Calibri"/>
              <a:cs typeface="Calibri"/>
              <a:sym typeface="Calibri"/>
            </a:endParaRPr>
          </a:p>
          <a:p>
            <a:pPr indent="0" lvl="0" marL="0" rtl="0" algn="l">
              <a:lnSpc>
                <a:spcPct val="90000"/>
              </a:lnSpc>
              <a:spcBef>
                <a:spcPts val="0"/>
              </a:spcBef>
              <a:spcAft>
                <a:spcPts val="0"/>
              </a:spcAft>
              <a:buSzPts val="1800"/>
              <a:buNone/>
            </a:pPr>
            <a:r>
              <a:t/>
            </a:r>
            <a:endParaRPr sz="1500">
              <a:solidFill>
                <a:schemeClr val="dk1"/>
              </a:solidFill>
              <a:latin typeface="Calibri"/>
              <a:ea typeface="Calibri"/>
              <a:cs typeface="Calibri"/>
              <a:sym typeface="Calibri"/>
            </a:endParaRPr>
          </a:p>
          <a:p>
            <a:pPr indent="0" lvl="0" marL="0" rtl="0" algn="l">
              <a:lnSpc>
                <a:spcPct val="90000"/>
              </a:lnSpc>
              <a:spcBef>
                <a:spcPts val="0"/>
              </a:spcBef>
              <a:spcAft>
                <a:spcPts val="0"/>
              </a:spcAft>
              <a:buSzPts val="1800"/>
              <a:buNone/>
            </a:pPr>
            <a:r>
              <a:t/>
            </a:r>
            <a:endParaRPr sz="1500">
              <a:solidFill>
                <a:schemeClr val="dk1"/>
              </a:solidFill>
              <a:latin typeface="Calibri"/>
              <a:ea typeface="Calibri"/>
              <a:cs typeface="Calibri"/>
              <a:sym typeface="Calibri"/>
            </a:endParaRPr>
          </a:p>
          <a:p>
            <a:pPr indent="0" lvl="0" marL="0" rtl="0" algn="l">
              <a:lnSpc>
                <a:spcPct val="90000"/>
              </a:lnSpc>
              <a:spcBef>
                <a:spcPts val="0"/>
              </a:spcBef>
              <a:spcAft>
                <a:spcPts val="0"/>
              </a:spcAft>
              <a:buSzPts val="1800"/>
              <a:buNone/>
            </a:pPr>
            <a:r>
              <a:t/>
            </a:r>
            <a:endParaRPr>
              <a:solidFill>
                <a:schemeClr val="dk1"/>
              </a:solidFill>
              <a:latin typeface="Calibri"/>
              <a:ea typeface="Calibri"/>
              <a:cs typeface="Calibri"/>
              <a:sym typeface="Calibri"/>
            </a:endParaRPr>
          </a:p>
          <a:p>
            <a:pPr indent="0" lvl="0" marL="0" rtl="0" algn="l">
              <a:lnSpc>
                <a:spcPct val="90000"/>
              </a:lnSpc>
              <a:spcBef>
                <a:spcPts val="0"/>
              </a:spcBef>
              <a:spcAft>
                <a:spcPts val="0"/>
              </a:spcAft>
              <a:buSzPts val="1800"/>
              <a:buNone/>
            </a:pPr>
            <a:r>
              <a:t/>
            </a:r>
            <a:endParaRPr/>
          </a:p>
          <a:p>
            <a:pPr indent="0" lvl="0" marL="914400" rtl="0" algn="l">
              <a:lnSpc>
                <a:spcPct val="90000"/>
              </a:lnSpc>
              <a:spcBef>
                <a:spcPts val="400"/>
              </a:spcBef>
              <a:spcAft>
                <a:spcPts val="0"/>
              </a:spcAft>
              <a:buSzPts val="2000"/>
              <a:buNone/>
            </a:pPr>
            <a:r>
              <a:t/>
            </a:r>
            <a:endParaRPr/>
          </a:p>
          <a:p>
            <a:pPr indent="0" lvl="0" marL="914400" rtl="0" algn="l">
              <a:lnSpc>
                <a:spcPct val="90000"/>
              </a:lnSpc>
              <a:spcBef>
                <a:spcPts val="400"/>
              </a:spcBef>
              <a:spcAft>
                <a:spcPts val="0"/>
              </a:spcAft>
              <a:buSzPts val="2000"/>
              <a:buNone/>
            </a:pPr>
            <a:r>
              <a:t/>
            </a:r>
            <a:endParaRPr/>
          </a:p>
          <a:p>
            <a:pPr indent="0" lvl="0" marL="0" rtl="0" algn="l">
              <a:lnSpc>
                <a:spcPct val="90000"/>
              </a:lnSpc>
              <a:spcBef>
                <a:spcPts val="0"/>
              </a:spcBef>
              <a:spcAft>
                <a:spcPts val="0"/>
              </a:spcAft>
              <a:buSzPts val="2000"/>
              <a:buNone/>
            </a:pPr>
            <a:r>
              <a:t/>
            </a:r>
            <a:endParaRPr/>
          </a:p>
        </p:txBody>
      </p:sp>
      <p:sp>
        <p:nvSpPr>
          <p:cNvPr id="171" name="Google Shape;171;ga9e3c0f436_0_143"/>
          <p:cNvSpPr txBox="1"/>
          <p:nvPr>
            <p:ph idx="1" type="subTitle"/>
          </p:nvPr>
        </p:nvSpPr>
        <p:spPr>
          <a:xfrm>
            <a:off x="2459676" y="618933"/>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i="1" lang="fr-FR" sz="2000">
                <a:solidFill>
                  <a:srgbClr val="7F7F7F"/>
                </a:solidFill>
                <a:latin typeface="Calibri"/>
                <a:ea typeface="Calibri"/>
                <a:cs typeface="Calibri"/>
                <a:sym typeface="Calibri"/>
              </a:rPr>
              <a:t>Status and Roadmap</a:t>
            </a:r>
            <a:endParaRPr i="1" sz="2000">
              <a:solidFill>
                <a:srgbClr val="7F7F7F"/>
              </a:solidFill>
              <a:latin typeface="Calibri"/>
              <a:ea typeface="Calibri"/>
              <a:cs typeface="Calibri"/>
              <a:sym typeface="Calibri"/>
            </a:endParaRPr>
          </a:p>
        </p:txBody>
      </p:sp>
      <p:pic>
        <p:nvPicPr>
          <p:cNvPr id="172" name="Google Shape;172;ga9e3c0f436_0_143"/>
          <p:cNvPicPr preferRelativeResize="0"/>
          <p:nvPr/>
        </p:nvPicPr>
        <p:blipFill rotWithShape="1">
          <a:blip r:embed="rId3">
            <a:alphaModFix/>
          </a:blip>
          <a:srcRect b="0" l="0" r="0" t="0"/>
          <a:stretch/>
        </p:blipFill>
        <p:spPr>
          <a:xfrm>
            <a:off x="7723600" y="343000"/>
            <a:ext cx="773864" cy="851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f9beacd3a7_0_18"/>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Data Transfer </a:t>
            </a:r>
            <a:endParaRPr/>
          </a:p>
        </p:txBody>
      </p:sp>
      <p:sp>
        <p:nvSpPr>
          <p:cNvPr id="178" name="Google Shape;178;gf9beacd3a7_0_18"/>
          <p:cNvSpPr txBox="1"/>
          <p:nvPr>
            <p:ph idx="1" type="body"/>
          </p:nvPr>
        </p:nvSpPr>
        <p:spPr>
          <a:xfrm>
            <a:off x="157520" y="1115144"/>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sz="2100"/>
          </a:p>
          <a:p>
            <a:pPr indent="-361950" lvl="0" marL="457200" rtl="0" algn="l">
              <a:lnSpc>
                <a:spcPct val="90000"/>
              </a:lnSpc>
              <a:spcBef>
                <a:spcPts val="0"/>
              </a:spcBef>
              <a:spcAft>
                <a:spcPts val="0"/>
              </a:spcAft>
              <a:buSzPts val="2100"/>
              <a:buChar char="•"/>
            </a:pPr>
            <a:r>
              <a:rPr lang="fr-FR" sz="2100"/>
              <a:t>Orchestrates transfers between EGI Online storage instances and external storages using standard protocols ( e.g. HTTP/WebDAV, gridftp)</a:t>
            </a:r>
            <a:endParaRPr sz="2100"/>
          </a:p>
          <a:p>
            <a:pPr indent="0" lvl="0" marL="457200" rtl="0" algn="l">
              <a:lnSpc>
                <a:spcPct val="90000"/>
              </a:lnSpc>
              <a:spcBef>
                <a:spcPts val="0"/>
              </a:spcBef>
              <a:spcAft>
                <a:spcPts val="0"/>
              </a:spcAft>
              <a:buSzPts val="2000"/>
              <a:buNone/>
            </a:pPr>
            <a:r>
              <a:t/>
            </a:r>
            <a:endParaRPr sz="2100"/>
          </a:p>
          <a:p>
            <a:pPr indent="-361950" lvl="0" marL="457200" rtl="0" algn="l">
              <a:lnSpc>
                <a:spcPct val="90000"/>
              </a:lnSpc>
              <a:spcBef>
                <a:spcPts val="0"/>
              </a:spcBef>
              <a:spcAft>
                <a:spcPts val="0"/>
              </a:spcAft>
              <a:buSzPts val="2100"/>
              <a:buChar char="•"/>
            </a:pPr>
            <a:r>
              <a:rPr b="1" lang="fr-FR" sz="2100"/>
              <a:t>UKRI-STFC</a:t>
            </a:r>
            <a:r>
              <a:rPr lang="fr-FR" sz="2100"/>
              <a:t> is providing the service and planning to operate the end user graphical interface (WebFTS)</a:t>
            </a:r>
            <a:endParaRPr sz="2100"/>
          </a:p>
          <a:p>
            <a:pPr indent="0" lvl="0" marL="0" rtl="0" algn="l">
              <a:lnSpc>
                <a:spcPct val="90000"/>
              </a:lnSpc>
              <a:spcBef>
                <a:spcPts val="0"/>
              </a:spcBef>
              <a:spcAft>
                <a:spcPts val="0"/>
              </a:spcAft>
              <a:buSzPts val="2000"/>
              <a:buNone/>
            </a:pPr>
            <a:r>
              <a:t/>
            </a:r>
            <a:endParaRPr sz="2100"/>
          </a:p>
          <a:p>
            <a:pPr indent="0" lvl="0" marL="0" rtl="0" algn="l">
              <a:lnSpc>
                <a:spcPct val="90000"/>
              </a:lnSpc>
              <a:spcBef>
                <a:spcPts val="0"/>
              </a:spcBef>
              <a:spcAft>
                <a:spcPts val="0"/>
              </a:spcAft>
              <a:buSzPts val="2000"/>
              <a:buNone/>
            </a:pPr>
            <a:r>
              <a:t/>
            </a:r>
            <a:endParaRPr sz="2100"/>
          </a:p>
          <a:p>
            <a:pPr indent="0" lvl="0" marL="0" rtl="0" algn="l">
              <a:lnSpc>
                <a:spcPct val="90000"/>
              </a:lnSpc>
              <a:spcBef>
                <a:spcPts val="0"/>
              </a:spcBef>
              <a:spcAft>
                <a:spcPts val="0"/>
              </a:spcAft>
              <a:buSzPts val="2000"/>
              <a:buNone/>
            </a:pPr>
            <a:r>
              <a:t/>
            </a:r>
            <a:endParaRPr sz="2100"/>
          </a:p>
          <a:p>
            <a:pPr indent="0" lvl="0" marL="0" rtl="0" algn="l">
              <a:lnSpc>
                <a:spcPct val="90000"/>
              </a:lnSpc>
              <a:spcBef>
                <a:spcPts val="0"/>
              </a:spcBef>
              <a:spcAft>
                <a:spcPts val="0"/>
              </a:spcAft>
              <a:buSzPts val="2000"/>
              <a:buNone/>
            </a:pPr>
            <a:r>
              <a:t/>
            </a:r>
            <a:endParaRPr/>
          </a:p>
          <a:p>
            <a:pPr indent="0" lvl="0" marL="0" rtl="0" algn="l">
              <a:lnSpc>
                <a:spcPct val="90000"/>
              </a:lnSpc>
              <a:spcBef>
                <a:spcPts val="0"/>
              </a:spcBef>
              <a:spcAft>
                <a:spcPts val="0"/>
              </a:spcAft>
              <a:buSzPts val="2000"/>
              <a:buNone/>
            </a:pPr>
            <a:r>
              <a:rPr lang="fr-FR"/>
              <a:t>  </a:t>
            </a:r>
            <a:endParaRPr/>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pic>
        <p:nvPicPr>
          <p:cNvPr id="179" name="Google Shape;179;gf9beacd3a7_0_18"/>
          <p:cNvPicPr preferRelativeResize="0"/>
          <p:nvPr/>
        </p:nvPicPr>
        <p:blipFill rotWithShape="1">
          <a:blip r:embed="rId3">
            <a:alphaModFix/>
          </a:blip>
          <a:srcRect b="0" l="0" r="0" t="0"/>
          <a:stretch/>
        </p:blipFill>
        <p:spPr>
          <a:xfrm>
            <a:off x="690074" y="3224974"/>
            <a:ext cx="4021200" cy="1607925"/>
          </a:xfrm>
          <a:prstGeom prst="rect">
            <a:avLst/>
          </a:prstGeom>
          <a:noFill/>
          <a:ln>
            <a:noFill/>
          </a:ln>
        </p:spPr>
      </p:pic>
      <p:pic>
        <p:nvPicPr>
          <p:cNvPr id="180" name="Google Shape;180;gf9beacd3a7_0_18"/>
          <p:cNvPicPr preferRelativeResize="0"/>
          <p:nvPr/>
        </p:nvPicPr>
        <p:blipFill rotWithShape="1">
          <a:blip r:embed="rId4">
            <a:alphaModFix/>
          </a:blip>
          <a:srcRect b="0" l="0" r="0" t="0"/>
          <a:stretch/>
        </p:blipFill>
        <p:spPr>
          <a:xfrm>
            <a:off x="5307900" y="3041275"/>
            <a:ext cx="3603925" cy="1746825"/>
          </a:xfrm>
          <a:prstGeom prst="rect">
            <a:avLst/>
          </a:prstGeom>
          <a:noFill/>
          <a:ln>
            <a:noFill/>
          </a:ln>
        </p:spPr>
      </p:pic>
      <p:pic>
        <p:nvPicPr>
          <p:cNvPr id="181" name="Google Shape;181;gf9beacd3a7_0_18"/>
          <p:cNvPicPr preferRelativeResize="0"/>
          <p:nvPr/>
        </p:nvPicPr>
        <p:blipFill rotWithShape="1">
          <a:blip r:embed="rId5">
            <a:alphaModFix/>
          </a:blip>
          <a:srcRect b="0" l="0" r="0" t="0"/>
          <a:stretch/>
        </p:blipFill>
        <p:spPr>
          <a:xfrm>
            <a:off x="7538175" y="108861"/>
            <a:ext cx="1116225" cy="844113"/>
          </a:xfrm>
          <a:prstGeom prst="rect">
            <a:avLst/>
          </a:prstGeom>
          <a:noFill/>
          <a:ln>
            <a:noFill/>
          </a:ln>
        </p:spPr>
      </p:pic>
      <p:sp>
        <p:nvSpPr>
          <p:cNvPr id="182" name="Google Shape;182;gf9beacd3a7_0_18"/>
          <p:cNvSpPr txBox="1"/>
          <p:nvPr>
            <p:ph idx="2" type="subTitle"/>
          </p:nvPr>
        </p:nvSpPr>
        <p:spPr>
          <a:xfrm>
            <a:off x="2579075" y="628350"/>
            <a:ext cx="54243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fr-FR"/>
              <a:t>Transfer large datasets between storages</a:t>
            </a:r>
            <a:endParaRPr/>
          </a:p>
        </p:txBody>
      </p:sp>
      <p:pic>
        <p:nvPicPr>
          <p:cNvPr id="183" name="Google Shape;183;gf9beacd3a7_0_18"/>
          <p:cNvPicPr preferRelativeResize="0"/>
          <p:nvPr/>
        </p:nvPicPr>
        <p:blipFill rotWithShape="1">
          <a:blip r:embed="rId6">
            <a:alphaModFix/>
          </a:blip>
          <a:srcRect b="0" l="0" r="0" t="0"/>
          <a:stretch/>
        </p:blipFill>
        <p:spPr>
          <a:xfrm>
            <a:off x="395575" y="703975"/>
            <a:ext cx="1654100" cy="7614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f9beacd3a7_0_27"/>
          <p:cNvSpPr txBox="1"/>
          <p:nvPr>
            <p:ph type="title"/>
          </p:nvPr>
        </p:nvSpPr>
        <p:spPr>
          <a:xfrm>
            <a:off x="2143701" y="191332"/>
            <a:ext cx="5788200"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250"/>
              <a:buFont typeface="Calibri"/>
              <a:buNone/>
            </a:pPr>
            <a:r>
              <a:rPr b="1" lang="fr-FR" sz="2550">
                <a:solidFill>
                  <a:srgbClr val="0E67AD"/>
                </a:solidFill>
                <a:latin typeface="Calibri"/>
                <a:ea typeface="Calibri"/>
                <a:cs typeface="Calibri"/>
                <a:sym typeface="Calibri"/>
              </a:rPr>
              <a:t>    </a:t>
            </a:r>
            <a:r>
              <a:rPr b="1" lang="fr-FR" sz="2550">
                <a:solidFill>
                  <a:srgbClr val="0E67AD"/>
                </a:solidFill>
                <a:latin typeface="Calibri"/>
                <a:ea typeface="Calibri"/>
                <a:cs typeface="Calibri"/>
                <a:sym typeface="Calibri"/>
              </a:rPr>
              <a:t>Data</a:t>
            </a:r>
            <a:r>
              <a:rPr lang="fr-FR" sz="2550"/>
              <a:t> </a:t>
            </a:r>
            <a:r>
              <a:rPr b="1" lang="fr-FR" sz="2550">
                <a:solidFill>
                  <a:srgbClr val="0E67AD"/>
                </a:solidFill>
                <a:latin typeface="Calibri"/>
                <a:ea typeface="Calibri"/>
                <a:cs typeface="Calibri"/>
                <a:sym typeface="Calibri"/>
              </a:rPr>
              <a:t>Transfer</a:t>
            </a:r>
            <a:endParaRPr sz="2550"/>
          </a:p>
        </p:txBody>
      </p:sp>
      <p:sp>
        <p:nvSpPr>
          <p:cNvPr id="190" name="Google Shape;190;gf9beacd3a7_0_27"/>
          <p:cNvSpPr txBox="1"/>
          <p:nvPr>
            <p:ph idx="1" type="body"/>
          </p:nvPr>
        </p:nvSpPr>
        <p:spPr>
          <a:xfrm>
            <a:off x="164102" y="799400"/>
            <a:ext cx="8490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sz="1700">
              <a:latin typeface="Calibri"/>
              <a:ea typeface="Calibri"/>
              <a:cs typeface="Calibri"/>
              <a:sym typeface="Calibri"/>
            </a:endParaRPr>
          </a:p>
          <a:p>
            <a:pPr indent="-349250" lvl="0" marL="457200" rtl="0" algn="l">
              <a:lnSpc>
                <a:spcPct val="90000"/>
              </a:lnSpc>
              <a:spcBef>
                <a:spcPts val="0"/>
              </a:spcBef>
              <a:spcAft>
                <a:spcPts val="0"/>
              </a:spcAft>
              <a:buSzPts val="1900"/>
              <a:buFont typeface="Calibri"/>
              <a:buChar char="•"/>
            </a:pPr>
            <a:r>
              <a:rPr lang="fr-FR" sz="1900">
                <a:latin typeface="Calibri"/>
                <a:ea typeface="Calibri"/>
                <a:cs typeface="Calibri"/>
                <a:sym typeface="Calibri"/>
              </a:rPr>
              <a:t>Production service in the EGI Catalogue</a:t>
            </a:r>
            <a:endParaRPr sz="1900">
              <a:latin typeface="Calibri"/>
              <a:ea typeface="Calibri"/>
              <a:cs typeface="Calibri"/>
              <a:sym typeface="Calibri"/>
            </a:endParaRPr>
          </a:p>
          <a:p>
            <a:pPr indent="-349250" lvl="1" marL="914400" rtl="0" algn="l">
              <a:lnSpc>
                <a:spcPct val="90000"/>
              </a:lnSpc>
              <a:spcBef>
                <a:spcPts val="0"/>
              </a:spcBef>
              <a:spcAft>
                <a:spcPts val="0"/>
              </a:spcAft>
              <a:buSzPts val="1900"/>
              <a:buFont typeface="Calibri"/>
              <a:buChar char="▪"/>
            </a:pPr>
            <a:r>
              <a:rPr lang="fr-FR" sz="1900">
                <a:solidFill>
                  <a:schemeClr val="dk1"/>
                </a:solidFill>
                <a:latin typeface="Calibri"/>
                <a:ea typeface="Calibri"/>
                <a:cs typeface="Calibri"/>
                <a:sym typeface="Calibri"/>
              </a:rPr>
              <a:t>OLA for  EGI-ACE  ( both with </a:t>
            </a:r>
            <a:r>
              <a:rPr b="1" lang="fr-FR" sz="1900">
                <a:solidFill>
                  <a:schemeClr val="dk1"/>
                </a:solidFill>
                <a:latin typeface="Calibri"/>
                <a:ea typeface="Calibri"/>
                <a:cs typeface="Calibri"/>
                <a:sym typeface="Calibri"/>
              </a:rPr>
              <a:t>CERN</a:t>
            </a:r>
            <a:r>
              <a:rPr lang="fr-FR" sz="1900">
                <a:solidFill>
                  <a:schemeClr val="dk1"/>
                </a:solidFill>
                <a:latin typeface="Calibri"/>
                <a:ea typeface="Calibri"/>
                <a:cs typeface="Calibri"/>
                <a:sym typeface="Calibri"/>
              </a:rPr>
              <a:t> and </a:t>
            </a:r>
            <a:r>
              <a:rPr b="1" lang="fr-FR" sz="1900">
                <a:solidFill>
                  <a:schemeClr val="dk1"/>
                </a:solidFill>
                <a:latin typeface="Calibri"/>
                <a:ea typeface="Calibri"/>
                <a:cs typeface="Calibri"/>
                <a:sym typeface="Calibri"/>
              </a:rPr>
              <a:t>UKRI- STFC</a:t>
            </a:r>
            <a:r>
              <a:rPr lang="fr-FR" sz="1900">
                <a:solidFill>
                  <a:schemeClr val="dk1"/>
                </a:solidFill>
                <a:latin typeface="Calibri"/>
                <a:ea typeface="Calibri"/>
                <a:cs typeface="Calibri"/>
                <a:sym typeface="Calibri"/>
              </a:rPr>
              <a:t>)  </a:t>
            </a:r>
            <a:r>
              <a:rPr lang="fr-FR" sz="1900">
                <a:solidFill>
                  <a:srgbClr val="6AA84F"/>
                </a:solidFill>
                <a:latin typeface="Calibri"/>
                <a:ea typeface="Calibri"/>
                <a:cs typeface="Calibri"/>
                <a:sym typeface="Calibri"/>
              </a:rPr>
              <a:t>DONE</a:t>
            </a:r>
            <a:endParaRPr sz="1900">
              <a:solidFill>
                <a:schemeClr val="dk1"/>
              </a:solidFill>
              <a:latin typeface="Calibri"/>
              <a:ea typeface="Calibri"/>
              <a:cs typeface="Calibri"/>
              <a:sym typeface="Calibri"/>
            </a:endParaRPr>
          </a:p>
          <a:p>
            <a:pPr indent="0" lvl="0" marL="0" rtl="0" algn="l">
              <a:lnSpc>
                <a:spcPct val="90000"/>
              </a:lnSpc>
              <a:spcBef>
                <a:spcPts val="0"/>
              </a:spcBef>
              <a:spcAft>
                <a:spcPts val="0"/>
              </a:spcAft>
              <a:buSzPts val="1800"/>
              <a:buNone/>
            </a:pPr>
            <a:r>
              <a:t/>
            </a:r>
            <a:endParaRPr sz="1900">
              <a:solidFill>
                <a:schemeClr val="dk1"/>
              </a:solidFill>
              <a:latin typeface="Calibri"/>
              <a:ea typeface="Calibri"/>
              <a:cs typeface="Calibri"/>
              <a:sym typeface="Calibri"/>
            </a:endParaRPr>
          </a:p>
          <a:p>
            <a:pPr indent="-349250" lvl="0" marL="457200" rtl="0" algn="l">
              <a:lnSpc>
                <a:spcPct val="90000"/>
              </a:lnSpc>
              <a:spcBef>
                <a:spcPts val="0"/>
              </a:spcBef>
              <a:spcAft>
                <a:spcPts val="0"/>
              </a:spcAft>
              <a:buClr>
                <a:schemeClr val="dk1"/>
              </a:buClr>
              <a:buSzPts val="1900"/>
              <a:buFont typeface="Calibri"/>
              <a:buChar char="•"/>
            </a:pPr>
            <a:r>
              <a:rPr lang="fr-FR" sz="1900">
                <a:solidFill>
                  <a:schemeClr val="dk1"/>
                </a:solidFill>
                <a:latin typeface="Calibri"/>
                <a:ea typeface="Calibri"/>
                <a:cs typeface="Calibri"/>
                <a:sym typeface="Calibri"/>
              </a:rPr>
              <a:t>RoadMap</a:t>
            </a:r>
            <a:endParaRPr sz="1900">
              <a:solidFill>
                <a:schemeClr val="dk1"/>
              </a:solidFill>
              <a:latin typeface="Calibri"/>
              <a:ea typeface="Calibri"/>
              <a:cs typeface="Calibri"/>
              <a:sym typeface="Calibri"/>
            </a:endParaRPr>
          </a:p>
          <a:p>
            <a:pPr indent="-349250" lvl="1" marL="914400" rtl="0" algn="l">
              <a:lnSpc>
                <a:spcPct val="90000"/>
              </a:lnSpc>
              <a:spcBef>
                <a:spcPts val="0"/>
              </a:spcBef>
              <a:spcAft>
                <a:spcPts val="0"/>
              </a:spcAft>
              <a:buSzPts val="1900"/>
              <a:buFont typeface="Courier New"/>
              <a:buChar char="▪"/>
            </a:pPr>
            <a:r>
              <a:rPr lang="fr-FR" sz="1900">
                <a:solidFill>
                  <a:schemeClr val="dk1"/>
                </a:solidFill>
                <a:latin typeface="Calibri"/>
                <a:ea typeface="Calibri"/>
                <a:cs typeface="Calibri"/>
                <a:sym typeface="Calibri"/>
              </a:rPr>
              <a:t>Deployment of EGI </a:t>
            </a:r>
            <a:r>
              <a:rPr lang="fr-FR" sz="1900">
                <a:solidFill>
                  <a:schemeClr val="dk1"/>
                </a:solidFill>
                <a:latin typeface="Calibri"/>
                <a:ea typeface="Calibri"/>
                <a:cs typeface="Calibri"/>
                <a:sym typeface="Calibri"/>
              </a:rPr>
              <a:t>dedicated</a:t>
            </a:r>
            <a:r>
              <a:rPr lang="fr-FR" sz="1900">
                <a:solidFill>
                  <a:schemeClr val="dk1"/>
                </a:solidFill>
                <a:latin typeface="Calibri"/>
                <a:ea typeface="Calibri"/>
                <a:cs typeface="Calibri"/>
                <a:sym typeface="Calibri"/>
              </a:rPr>
              <a:t> </a:t>
            </a:r>
            <a:r>
              <a:rPr lang="fr-FR" sz="1900">
                <a:solidFill>
                  <a:schemeClr val="dk1"/>
                </a:solidFill>
                <a:latin typeface="Calibri"/>
                <a:ea typeface="Calibri"/>
                <a:cs typeface="Calibri"/>
                <a:sym typeface="Calibri"/>
              </a:rPr>
              <a:t>instance</a:t>
            </a:r>
            <a:r>
              <a:rPr lang="fr-FR" sz="1900">
                <a:solidFill>
                  <a:schemeClr val="dk1"/>
                </a:solidFill>
                <a:latin typeface="Calibri"/>
                <a:ea typeface="Calibri"/>
                <a:cs typeface="Calibri"/>
                <a:sym typeface="Calibri"/>
              </a:rPr>
              <a:t> at UKRI-STFC ( both FTS and WebFTS) </a:t>
            </a:r>
            <a:r>
              <a:rPr lang="fr-FR" sz="1900">
                <a:solidFill>
                  <a:srgbClr val="FFD966"/>
                </a:solidFill>
                <a:latin typeface="Calibri"/>
                <a:ea typeface="Calibri"/>
                <a:cs typeface="Calibri"/>
                <a:sym typeface="Calibri"/>
              </a:rPr>
              <a:t>ONGOING</a:t>
            </a:r>
            <a:endParaRPr sz="1900">
              <a:solidFill>
                <a:schemeClr val="dk1"/>
              </a:solidFill>
              <a:latin typeface="Calibri"/>
              <a:ea typeface="Calibri"/>
              <a:cs typeface="Calibri"/>
              <a:sym typeface="Calibri"/>
            </a:endParaRPr>
          </a:p>
          <a:p>
            <a:pPr indent="-349250" lvl="1" marL="914400" rtl="0" algn="l">
              <a:lnSpc>
                <a:spcPct val="90000"/>
              </a:lnSpc>
              <a:spcBef>
                <a:spcPts val="0"/>
              </a:spcBef>
              <a:spcAft>
                <a:spcPts val="0"/>
              </a:spcAft>
              <a:buSzPts val="1900"/>
              <a:buFont typeface="Courier New"/>
              <a:buChar char="▪"/>
            </a:pPr>
            <a:r>
              <a:rPr lang="fr-FR" sz="1900">
                <a:solidFill>
                  <a:schemeClr val="dk1"/>
                </a:solidFill>
                <a:latin typeface="Calibri"/>
                <a:ea typeface="Calibri"/>
                <a:cs typeface="Calibri"/>
                <a:sym typeface="Calibri"/>
              </a:rPr>
              <a:t>EGI-Checkin integration </a:t>
            </a:r>
            <a:r>
              <a:rPr lang="fr-FR" sz="1900">
                <a:solidFill>
                  <a:srgbClr val="FFD966"/>
                </a:solidFill>
                <a:latin typeface="Calibri"/>
                <a:ea typeface="Calibri"/>
                <a:cs typeface="Calibri"/>
                <a:sym typeface="Calibri"/>
              </a:rPr>
              <a:t>ONGOING</a:t>
            </a:r>
            <a:endParaRPr sz="1900">
              <a:solidFill>
                <a:srgbClr val="FFD966"/>
              </a:solidFill>
              <a:latin typeface="Calibri"/>
              <a:ea typeface="Calibri"/>
              <a:cs typeface="Calibri"/>
              <a:sym typeface="Calibri"/>
            </a:endParaRPr>
          </a:p>
          <a:p>
            <a:pPr indent="0" lvl="0" marL="1371600" rtl="0" algn="l">
              <a:lnSpc>
                <a:spcPct val="90000"/>
              </a:lnSpc>
              <a:spcBef>
                <a:spcPts val="0"/>
              </a:spcBef>
              <a:spcAft>
                <a:spcPts val="0"/>
              </a:spcAft>
              <a:buSzPts val="1800"/>
              <a:buNone/>
            </a:pPr>
            <a:r>
              <a:t/>
            </a:r>
            <a:endParaRPr sz="1900">
              <a:latin typeface="Calibri"/>
              <a:ea typeface="Calibri"/>
              <a:cs typeface="Calibri"/>
              <a:sym typeface="Calibri"/>
            </a:endParaRPr>
          </a:p>
          <a:p>
            <a:pPr indent="-349250" lvl="0" marL="457200" rtl="0" algn="l">
              <a:lnSpc>
                <a:spcPct val="90000"/>
              </a:lnSpc>
              <a:spcBef>
                <a:spcPts val="0"/>
              </a:spcBef>
              <a:spcAft>
                <a:spcPts val="0"/>
              </a:spcAft>
              <a:buSzPts val="1900"/>
              <a:buFont typeface="Calibri"/>
              <a:buChar char="•"/>
            </a:pPr>
            <a:r>
              <a:rPr lang="fr-FR" sz="1900">
                <a:solidFill>
                  <a:schemeClr val="dk1"/>
                </a:solidFill>
                <a:latin typeface="Calibri"/>
                <a:ea typeface="Calibri"/>
                <a:cs typeface="Calibri"/>
                <a:sym typeface="Calibri"/>
              </a:rPr>
              <a:t>Data Transfer WG </a:t>
            </a:r>
            <a:endParaRPr sz="1900">
              <a:solidFill>
                <a:schemeClr val="dk1"/>
              </a:solidFill>
              <a:latin typeface="Calibri"/>
              <a:ea typeface="Calibri"/>
              <a:cs typeface="Calibri"/>
              <a:sym typeface="Calibri"/>
            </a:endParaRPr>
          </a:p>
          <a:p>
            <a:pPr indent="-349250" lvl="1" marL="914400" rtl="0" algn="l">
              <a:lnSpc>
                <a:spcPct val="90000"/>
              </a:lnSpc>
              <a:spcBef>
                <a:spcPts val="0"/>
              </a:spcBef>
              <a:spcAft>
                <a:spcPts val="0"/>
              </a:spcAft>
              <a:buSzPts val="1900"/>
              <a:buFont typeface="Calibri"/>
              <a:buChar char="▪"/>
            </a:pPr>
            <a:r>
              <a:rPr lang="fr-FR" sz="1900" u="sng">
                <a:solidFill>
                  <a:schemeClr val="hlink"/>
                </a:solidFill>
                <a:latin typeface="Calibri"/>
                <a:ea typeface="Calibri"/>
                <a:cs typeface="Calibri"/>
                <a:sym typeface="Calibri"/>
                <a:hlinkClick r:id="rId3"/>
              </a:rPr>
              <a:t>Workshop organized at the conference </a:t>
            </a:r>
            <a:endParaRPr sz="1900">
              <a:solidFill>
                <a:schemeClr val="dk1"/>
              </a:solidFill>
              <a:latin typeface="Calibri"/>
              <a:ea typeface="Calibri"/>
              <a:cs typeface="Calibri"/>
              <a:sym typeface="Calibri"/>
            </a:endParaRPr>
          </a:p>
          <a:p>
            <a:pPr indent="-349250" lvl="1" marL="914400" rtl="0" algn="l">
              <a:lnSpc>
                <a:spcPct val="90000"/>
              </a:lnSpc>
              <a:spcBef>
                <a:spcPts val="0"/>
              </a:spcBef>
              <a:spcAft>
                <a:spcPts val="0"/>
              </a:spcAft>
              <a:buClr>
                <a:schemeClr val="dk1"/>
              </a:buClr>
              <a:buSzPts val="1900"/>
              <a:buFont typeface="Calibri"/>
              <a:buChar char="▪"/>
            </a:pPr>
            <a:r>
              <a:rPr lang="fr-FR" sz="1900">
                <a:solidFill>
                  <a:schemeClr val="dk1"/>
                </a:solidFill>
                <a:latin typeface="Calibri"/>
                <a:ea typeface="Calibri"/>
                <a:cs typeface="Calibri"/>
                <a:sym typeface="Calibri"/>
              </a:rPr>
              <a:t>Understanding needs from communities, piloting new </a:t>
            </a:r>
            <a:r>
              <a:rPr lang="fr-FR" sz="1900">
                <a:solidFill>
                  <a:schemeClr val="dk1"/>
                </a:solidFill>
                <a:latin typeface="Calibri"/>
                <a:ea typeface="Calibri"/>
                <a:cs typeface="Calibri"/>
                <a:sym typeface="Calibri"/>
              </a:rPr>
              <a:t>technologies</a:t>
            </a:r>
            <a:r>
              <a:rPr lang="fr-FR"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0" lvl="0" marL="914400" rtl="0" algn="l">
              <a:lnSpc>
                <a:spcPct val="90000"/>
              </a:lnSpc>
              <a:spcBef>
                <a:spcPts val="0"/>
              </a:spcBef>
              <a:spcAft>
                <a:spcPts val="0"/>
              </a:spcAft>
              <a:buNone/>
            </a:pPr>
            <a:r>
              <a:t/>
            </a:r>
            <a:endParaRPr sz="1900">
              <a:solidFill>
                <a:schemeClr val="dk1"/>
              </a:solidFill>
              <a:latin typeface="Calibri"/>
              <a:ea typeface="Calibri"/>
              <a:cs typeface="Calibri"/>
              <a:sym typeface="Calibri"/>
            </a:endParaRPr>
          </a:p>
          <a:p>
            <a:pPr indent="-349250" lvl="0" marL="457200" rtl="0" algn="l">
              <a:lnSpc>
                <a:spcPct val="90000"/>
              </a:lnSpc>
              <a:spcBef>
                <a:spcPts val="0"/>
              </a:spcBef>
              <a:spcAft>
                <a:spcPts val="0"/>
              </a:spcAft>
              <a:buClr>
                <a:schemeClr val="dk1"/>
              </a:buClr>
              <a:buSzPts val="1900"/>
              <a:buFont typeface="Calibri"/>
              <a:buChar char="•"/>
            </a:pPr>
            <a:r>
              <a:rPr lang="fr-FR" sz="1900">
                <a:solidFill>
                  <a:schemeClr val="dk1"/>
                </a:solidFill>
                <a:latin typeface="Calibri"/>
                <a:ea typeface="Calibri"/>
                <a:cs typeface="Calibri"/>
                <a:sym typeface="Calibri"/>
              </a:rPr>
              <a:t>EOSC Future </a:t>
            </a:r>
            <a:endParaRPr sz="1900">
              <a:solidFill>
                <a:schemeClr val="dk1"/>
              </a:solidFill>
              <a:latin typeface="Calibri"/>
              <a:ea typeface="Calibri"/>
              <a:cs typeface="Calibri"/>
              <a:sym typeface="Calibri"/>
            </a:endParaRPr>
          </a:p>
          <a:p>
            <a:pPr indent="-349250" lvl="1" marL="914400" rtl="0" algn="l">
              <a:lnSpc>
                <a:spcPct val="90000"/>
              </a:lnSpc>
              <a:spcBef>
                <a:spcPts val="0"/>
              </a:spcBef>
              <a:spcAft>
                <a:spcPts val="0"/>
              </a:spcAft>
              <a:buClr>
                <a:schemeClr val="dk1"/>
              </a:buClr>
              <a:buSzPts val="1900"/>
              <a:buFont typeface="Calibri"/>
              <a:buChar char="▪"/>
            </a:pPr>
            <a:r>
              <a:rPr lang="fr-FR" sz="1900">
                <a:solidFill>
                  <a:schemeClr val="dk1"/>
                </a:solidFill>
                <a:latin typeface="Calibri"/>
                <a:ea typeface="Calibri"/>
                <a:cs typeface="Calibri"/>
                <a:sym typeface="Calibri"/>
              </a:rPr>
              <a:t>Plans to provide the service as the EOSC Data Transfer service </a:t>
            </a:r>
            <a:endParaRPr sz="1900">
              <a:solidFill>
                <a:schemeClr val="dk1"/>
              </a:solidFill>
              <a:latin typeface="Calibri"/>
              <a:ea typeface="Calibri"/>
              <a:cs typeface="Calibri"/>
              <a:sym typeface="Calibri"/>
            </a:endParaRPr>
          </a:p>
          <a:p>
            <a:pPr indent="-349250" lvl="1" marL="914400" rtl="0" algn="l">
              <a:lnSpc>
                <a:spcPct val="90000"/>
              </a:lnSpc>
              <a:spcBef>
                <a:spcPts val="0"/>
              </a:spcBef>
              <a:spcAft>
                <a:spcPts val="0"/>
              </a:spcAft>
              <a:buClr>
                <a:schemeClr val="dk1"/>
              </a:buClr>
              <a:buSzPts val="1900"/>
              <a:buFont typeface="Calibri"/>
              <a:buChar char="▪"/>
            </a:pPr>
            <a:r>
              <a:rPr lang="fr-FR" sz="1900">
                <a:solidFill>
                  <a:schemeClr val="dk1"/>
                </a:solidFill>
                <a:latin typeface="Calibri"/>
                <a:ea typeface="Calibri"/>
                <a:cs typeface="Calibri"/>
                <a:sym typeface="Calibri"/>
              </a:rPr>
              <a:t>Activity planned for 2022</a:t>
            </a:r>
            <a:endParaRPr sz="1900">
              <a:solidFill>
                <a:schemeClr val="dk1"/>
              </a:solidFill>
              <a:latin typeface="Calibri"/>
              <a:ea typeface="Calibri"/>
              <a:cs typeface="Calibri"/>
              <a:sym typeface="Calibri"/>
            </a:endParaRPr>
          </a:p>
          <a:p>
            <a:pPr indent="0" lvl="0" marL="914400" rtl="0" algn="l">
              <a:lnSpc>
                <a:spcPct val="90000"/>
              </a:lnSpc>
              <a:spcBef>
                <a:spcPts val="0"/>
              </a:spcBef>
              <a:spcAft>
                <a:spcPts val="0"/>
              </a:spcAft>
              <a:buSzPts val="1800"/>
              <a:buNone/>
            </a:pPr>
            <a:r>
              <a:rPr lang="fr-FR"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0" lvl="0" marL="914400" rtl="0" algn="l">
              <a:lnSpc>
                <a:spcPct val="90000"/>
              </a:lnSpc>
              <a:spcBef>
                <a:spcPts val="0"/>
              </a:spcBef>
              <a:spcAft>
                <a:spcPts val="0"/>
              </a:spcAft>
              <a:buSzPts val="1800"/>
              <a:buNone/>
            </a:pPr>
            <a:r>
              <a:t/>
            </a:r>
            <a:endParaRPr/>
          </a:p>
          <a:p>
            <a:pPr indent="0" lvl="0" marL="914400" rtl="0" algn="l">
              <a:lnSpc>
                <a:spcPct val="90000"/>
              </a:lnSpc>
              <a:spcBef>
                <a:spcPts val="0"/>
              </a:spcBef>
              <a:spcAft>
                <a:spcPts val="0"/>
              </a:spcAft>
              <a:buSzPts val="1800"/>
              <a:buNone/>
            </a:pPr>
            <a:r>
              <a:t/>
            </a:r>
            <a:endParaRPr/>
          </a:p>
          <a:p>
            <a:pPr indent="0" lvl="0" marL="914400" rtl="0" algn="l">
              <a:lnSpc>
                <a:spcPct val="90000"/>
              </a:lnSpc>
              <a:spcBef>
                <a:spcPts val="0"/>
              </a:spcBef>
              <a:spcAft>
                <a:spcPts val="0"/>
              </a:spcAft>
              <a:buSzPts val="1800"/>
              <a:buNone/>
            </a:pPr>
            <a:r>
              <a:t/>
            </a:r>
            <a:endParaRPr/>
          </a:p>
          <a:p>
            <a:pPr indent="0" lvl="0" marL="914400" rtl="0" algn="l">
              <a:lnSpc>
                <a:spcPct val="90000"/>
              </a:lnSpc>
              <a:spcBef>
                <a:spcPts val="400"/>
              </a:spcBef>
              <a:spcAft>
                <a:spcPts val="0"/>
              </a:spcAft>
              <a:buSzPts val="2000"/>
              <a:buNone/>
            </a:pPr>
            <a:r>
              <a:t/>
            </a:r>
            <a:endParaRPr/>
          </a:p>
          <a:p>
            <a:pPr indent="0" lvl="0" marL="914400" rtl="0" algn="l">
              <a:lnSpc>
                <a:spcPct val="90000"/>
              </a:lnSpc>
              <a:spcBef>
                <a:spcPts val="400"/>
              </a:spcBef>
              <a:spcAft>
                <a:spcPts val="0"/>
              </a:spcAft>
              <a:buSzPts val="2000"/>
              <a:buNone/>
            </a:pPr>
            <a:r>
              <a:t/>
            </a:r>
            <a:endParaRPr/>
          </a:p>
          <a:p>
            <a:pPr indent="0" lvl="0" marL="0" rtl="0" algn="l">
              <a:lnSpc>
                <a:spcPct val="90000"/>
              </a:lnSpc>
              <a:spcBef>
                <a:spcPts val="0"/>
              </a:spcBef>
              <a:spcAft>
                <a:spcPts val="0"/>
              </a:spcAft>
              <a:buSzPts val="2000"/>
              <a:buNone/>
            </a:pPr>
            <a:r>
              <a:t/>
            </a:r>
            <a:endParaRPr/>
          </a:p>
        </p:txBody>
      </p:sp>
      <p:pic>
        <p:nvPicPr>
          <p:cNvPr id="191" name="Google Shape;191;gf9beacd3a7_0_27"/>
          <p:cNvPicPr preferRelativeResize="0"/>
          <p:nvPr/>
        </p:nvPicPr>
        <p:blipFill rotWithShape="1">
          <a:blip r:embed="rId4">
            <a:alphaModFix/>
          </a:blip>
          <a:srcRect b="0" l="0" r="0" t="0"/>
          <a:stretch/>
        </p:blipFill>
        <p:spPr>
          <a:xfrm>
            <a:off x="7538175" y="108861"/>
            <a:ext cx="1116225" cy="844113"/>
          </a:xfrm>
          <a:prstGeom prst="rect">
            <a:avLst/>
          </a:prstGeom>
          <a:noFill/>
          <a:ln>
            <a:noFill/>
          </a:ln>
        </p:spPr>
      </p:pic>
      <p:sp>
        <p:nvSpPr>
          <p:cNvPr id="192" name="Google Shape;192;gf9beacd3a7_0_27"/>
          <p:cNvSpPr txBox="1"/>
          <p:nvPr>
            <p:ph idx="1" type="subTitle"/>
          </p:nvPr>
        </p:nvSpPr>
        <p:spPr>
          <a:xfrm>
            <a:off x="2459676" y="618933"/>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i="1" lang="fr-FR" sz="2000">
                <a:solidFill>
                  <a:srgbClr val="7F7F7F"/>
                </a:solidFill>
                <a:latin typeface="Calibri"/>
                <a:ea typeface="Calibri"/>
                <a:cs typeface="Calibri"/>
                <a:sym typeface="Calibri"/>
              </a:rPr>
              <a:t>Status and Roadmap</a:t>
            </a:r>
            <a:endParaRPr i="1" sz="2000">
              <a:solidFill>
                <a:srgbClr val="7F7F7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f92c107e8f_0_208"/>
          <p:cNvSpPr txBox="1"/>
          <p:nvPr>
            <p:ph idx="1" type="body"/>
          </p:nvPr>
        </p:nvSpPr>
        <p:spPr>
          <a:xfrm>
            <a:off x="194850" y="1278276"/>
            <a:ext cx="8754300" cy="3541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fr-FR" sz="2300"/>
              <a:t>Rucio is the software developed at CERN for the management of LHC experiments data</a:t>
            </a:r>
            <a:endParaRPr sz="2300"/>
          </a:p>
          <a:p>
            <a:pPr indent="-358775" lvl="0" marL="457200" rtl="0" algn="l">
              <a:lnSpc>
                <a:spcPct val="90000"/>
              </a:lnSpc>
              <a:spcBef>
                <a:spcPts val="0"/>
              </a:spcBef>
              <a:spcAft>
                <a:spcPts val="0"/>
              </a:spcAft>
              <a:buSzPts val="2050"/>
              <a:buFont typeface="Calibri"/>
              <a:buChar char="•"/>
            </a:pPr>
            <a:r>
              <a:rPr lang="fr-FR" sz="2050"/>
              <a:t>provides a complete and generic scientific data management service</a:t>
            </a:r>
            <a:endParaRPr sz="2050"/>
          </a:p>
          <a:p>
            <a:pPr indent="-358775" lvl="0" marL="457200" rtl="0" algn="l">
              <a:lnSpc>
                <a:spcPct val="90000"/>
              </a:lnSpc>
              <a:spcBef>
                <a:spcPts val="0"/>
              </a:spcBef>
              <a:spcAft>
                <a:spcPts val="0"/>
              </a:spcAft>
              <a:buSzPts val="2050"/>
              <a:buFont typeface="Calibri"/>
              <a:buChar char="•"/>
            </a:pPr>
            <a:r>
              <a:rPr lang="fr-FR" sz="2050"/>
              <a:t>Rucio manages multi-location data in a heterogeneous distributed environment</a:t>
            </a:r>
            <a:endParaRPr sz="1650"/>
          </a:p>
          <a:p>
            <a:pPr indent="-361950" lvl="1" marL="914400" rtl="0" algn="l">
              <a:lnSpc>
                <a:spcPct val="90000"/>
              </a:lnSpc>
              <a:spcBef>
                <a:spcPts val="0"/>
              </a:spcBef>
              <a:spcAft>
                <a:spcPts val="0"/>
              </a:spcAft>
              <a:buSzPts val="2100"/>
              <a:buFont typeface="Calibri"/>
              <a:buChar char="▪"/>
            </a:pPr>
            <a:r>
              <a:rPr lang="fr-FR" sz="1650"/>
              <a:t>Creation, location, transfer, and deletion of replicas of data</a:t>
            </a:r>
            <a:endParaRPr sz="1650"/>
          </a:p>
          <a:p>
            <a:pPr indent="-361950" lvl="1" marL="914400" rtl="0" algn="l">
              <a:lnSpc>
                <a:spcPct val="90000"/>
              </a:lnSpc>
              <a:spcBef>
                <a:spcPts val="0"/>
              </a:spcBef>
              <a:spcAft>
                <a:spcPts val="0"/>
              </a:spcAft>
              <a:buSzPts val="2100"/>
              <a:buFont typeface="Calibri"/>
              <a:buChar char="▪"/>
            </a:pPr>
            <a:r>
              <a:rPr lang="fr-FR" sz="1650"/>
              <a:t>Orchestration according to both low-level and high-level driven data management policies (usage policies, access control, and data lifetime)</a:t>
            </a:r>
            <a:endParaRPr sz="1650"/>
          </a:p>
          <a:p>
            <a:pPr indent="-361950" lvl="1" marL="914400" rtl="0" algn="l">
              <a:lnSpc>
                <a:spcPct val="90000"/>
              </a:lnSpc>
              <a:spcBef>
                <a:spcPts val="0"/>
              </a:spcBef>
              <a:spcAft>
                <a:spcPts val="0"/>
              </a:spcAft>
              <a:buSzPts val="2100"/>
              <a:buFont typeface="Calibri"/>
              <a:buChar char="▪"/>
            </a:pPr>
            <a:r>
              <a:rPr lang="fr-FR" sz="1650"/>
              <a:t>Interfaces with workflow management systems</a:t>
            </a:r>
            <a:endParaRPr sz="1650"/>
          </a:p>
          <a:p>
            <a:pPr indent="-361950" lvl="1" marL="914400" rtl="0" algn="l">
              <a:lnSpc>
                <a:spcPct val="90000"/>
              </a:lnSpc>
              <a:spcBef>
                <a:spcPts val="0"/>
              </a:spcBef>
              <a:spcAft>
                <a:spcPts val="0"/>
              </a:spcAft>
              <a:buSzPts val="2100"/>
              <a:buChar char="▪"/>
            </a:pPr>
            <a:r>
              <a:rPr lang="fr-FR" sz="1650"/>
              <a:t>Large-scale and repetitive operational tasks can be automated</a:t>
            </a:r>
            <a:endParaRPr sz="1400"/>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sp>
        <p:nvSpPr>
          <p:cNvPr id="198" name="Google Shape;198;gf92c107e8f_0_208"/>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Rucio</a:t>
            </a:r>
            <a:endParaRPr/>
          </a:p>
        </p:txBody>
      </p:sp>
      <p:sp>
        <p:nvSpPr>
          <p:cNvPr id="199" name="Google Shape;199;gf92c107e8f_0_208"/>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fr-FR"/>
              <a:t>Scalable data management</a:t>
            </a:r>
            <a:endParaRPr/>
          </a:p>
        </p:txBody>
      </p:sp>
      <p:pic>
        <p:nvPicPr>
          <p:cNvPr id="200" name="Google Shape;200;gf92c107e8f_0_208"/>
          <p:cNvPicPr preferRelativeResize="0"/>
          <p:nvPr/>
        </p:nvPicPr>
        <p:blipFill rotWithShape="1">
          <a:blip r:embed="rId3">
            <a:alphaModFix/>
          </a:blip>
          <a:srcRect b="0" l="0" r="0" t="0"/>
          <a:stretch/>
        </p:blipFill>
        <p:spPr>
          <a:xfrm>
            <a:off x="6130359" y="347025"/>
            <a:ext cx="2702591" cy="542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6"/>
          <p:cNvSpPr txBox="1"/>
          <p:nvPr>
            <p:ph type="title"/>
          </p:nvPr>
        </p:nvSpPr>
        <p:spPr>
          <a:xfrm>
            <a:off x="2457001" y="180450"/>
            <a:ext cx="31302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 Rucio</a:t>
            </a:r>
            <a:endParaRPr/>
          </a:p>
        </p:txBody>
      </p:sp>
      <p:sp>
        <p:nvSpPr>
          <p:cNvPr id="206" name="Google Shape;206;p6"/>
          <p:cNvSpPr txBox="1"/>
          <p:nvPr>
            <p:ph idx="1" type="body"/>
          </p:nvPr>
        </p:nvSpPr>
        <p:spPr>
          <a:xfrm>
            <a:off x="176652" y="988225"/>
            <a:ext cx="8490300" cy="3197400"/>
          </a:xfrm>
          <a:prstGeom prst="rect">
            <a:avLst/>
          </a:prstGeom>
          <a:noFill/>
          <a:ln>
            <a:noFill/>
          </a:ln>
        </p:spPr>
        <p:txBody>
          <a:bodyPr anchorCtr="0" anchor="t" bIns="45700" lIns="91425" spcFirstLastPara="1" rIns="91425" wrap="square" tIns="45700">
            <a:noAutofit/>
          </a:bodyPr>
          <a:lstStyle/>
          <a:p>
            <a:pPr indent="-352425" lvl="0" marL="457200" rtl="0" algn="l">
              <a:spcBef>
                <a:spcPts val="0"/>
              </a:spcBef>
              <a:spcAft>
                <a:spcPts val="0"/>
              </a:spcAft>
              <a:buSzPts val="1950"/>
              <a:buFont typeface="Calibri"/>
              <a:buChar char="•"/>
            </a:pPr>
            <a:r>
              <a:rPr b="1" lang="fr-FR"/>
              <a:t>UKRI-STFC </a:t>
            </a:r>
            <a:r>
              <a:rPr lang="fr-FR"/>
              <a:t>implemented</a:t>
            </a:r>
            <a:r>
              <a:rPr b="1" lang="fr-FR"/>
              <a:t> extensions for Multi-VO support </a:t>
            </a:r>
            <a:r>
              <a:rPr lang="fr-FR"/>
              <a:t>and is operating the service in EGI-ACE</a:t>
            </a:r>
            <a:endParaRPr/>
          </a:p>
          <a:p>
            <a:pPr indent="0" lvl="0" marL="0" rtl="0" algn="l">
              <a:spcBef>
                <a:spcPts val="0"/>
              </a:spcBef>
              <a:spcAft>
                <a:spcPts val="0"/>
              </a:spcAft>
              <a:buNone/>
            </a:pPr>
            <a:r>
              <a:t/>
            </a:r>
            <a:endParaRPr sz="2100"/>
          </a:p>
          <a:p>
            <a:pPr indent="-355600" lvl="0" marL="457200" rtl="0" algn="l">
              <a:lnSpc>
                <a:spcPct val="90000"/>
              </a:lnSpc>
              <a:spcBef>
                <a:spcPts val="0"/>
              </a:spcBef>
              <a:spcAft>
                <a:spcPts val="0"/>
              </a:spcAft>
              <a:buSzPts val="2000"/>
              <a:buChar char="•"/>
            </a:pPr>
            <a:r>
              <a:rPr lang="fr-FR"/>
              <a:t>Initial activities</a:t>
            </a:r>
            <a:endParaRPr/>
          </a:p>
          <a:p>
            <a:pPr indent="-355600" lvl="1" marL="914400" rtl="0" algn="l">
              <a:lnSpc>
                <a:spcPct val="90000"/>
              </a:lnSpc>
              <a:spcBef>
                <a:spcPts val="0"/>
              </a:spcBef>
              <a:spcAft>
                <a:spcPts val="0"/>
              </a:spcAft>
              <a:buSzPts val="2000"/>
              <a:buChar char="▪"/>
            </a:pPr>
            <a:r>
              <a:rPr lang="fr-FR" sz="2000"/>
              <a:t>Monitoring, Helpdesk and GOCDB </a:t>
            </a:r>
            <a:r>
              <a:rPr lang="fr-FR" sz="2000">
                <a:solidFill>
                  <a:srgbClr val="6AA84F"/>
                </a:solidFill>
              </a:rPr>
              <a:t>DONE</a:t>
            </a:r>
            <a:endParaRPr sz="2000"/>
          </a:p>
          <a:p>
            <a:pPr indent="-355600" lvl="1" marL="914400" rtl="0" algn="l">
              <a:lnSpc>
                <a:spcPct val="90000"/>
              </a:lnSpc>
              <a:spcBef>
                <a:spcPts val="0"/>
              </a:spcBef>
              <a:spcAft>
                <a:spcPts val="0"/>
              </a:spcAft>
              <a:buSzPts val="2000"/>
              <a:buChar char="▪"/>
            </a:pPr>
            <a:r>
              <a:rPr lang="fr-FR" sz="2000"/>
              <a:t>OLA with </a:t>
            </a:r>
            <a:r>
              <a:rPr b="1" lang="fr-FR" sz="2000"/>
              <a:t>UKRI-STFC</a:t>
            </a:r>
            <a:r>
              <a:rPr lang="fr-FR" sz="2000"/>
              <a:t> </a:t>
            </a:r>
            <a:r>
              <a:rPr lang="fr-FR" sz="2000">
                <a:solidFill>
                  <a:srgbClr val="6AA84F"/>
                </a:solidFill>
              </a:rPr>
              <a:t>DONE</a:t>
            </a:r>
            <a:r>
              <a:rPr lang="fr-FR" sz="2000"/>
              <a:t> </a:t>
            </a:r>
            <a:endParaRPr sz="2000"/>
          </a:p>
          <a:p>
            <a:pPr indent="-355600" lvl="1" marL="914400" rtl="0" algn="l">
              <a:lnSpc>
                <a:spcPct val="90000"/>
              </a:lnSpc>
              <a:spcBef>
                <a:spcPts val="0"/>
              </a:spcBef>
              <a:spcAft>
                <a:spcPts val="0"/>
              </a:spcAft>
              <a:buSzPts val="2000"/>
              <a:buChar char="▪"/>
            </a:pPr>
            <a:r>
              <a:rPr lang="fr-FR" sz="2000"/>
              <a:t>EOSC registration </a:t>
            </a:r>
            <a:r>
              <a:rPr lang="fr-FR" sz="2000">
                <a:solidFill>
                  <a:srgbClr val="FFD966"/>
                </a:solidFill>
              </a:rPr>
              <a:t>ONGOING</a:t>
            </a:r>
            <a:endParaRPr/>
          </a:p>
          <a:p>
            <a:pPr indent="-355600" lvl="0" marL="457200" rtl="0" algn="l">
              <a:lnSpc>
                <a:spcPct val="90000"/>
              </a:lnSpc>
              <a:spcBef>
                <a:spcPts val="0"/>
              </a:spcBef>
              <a:spcAft>
                <a:spcPts val="0"/>
              </a:spcAft>
              <a:buSzPts val="2000"/>
              <a:buChar char="•"/>
            </a:pPr>
            <a:r>
              <a:rPr lang="fr-FR"/>
              <a:t>RoadMap</a:t>
            </a:r>
            <a:endParaRPr/>
          </a:p>
          <a:p>
            <a:pPr indent="-355600" lvl="1" marL="914400" rtl="0" algn="l">
              <a:lnSpc>
                <a:spcPct val="90000"/>
              </a:lnSpc>
              <a:spcBef>
                <a:spcPts val="0"/>
              </a:spcBef>
              <a:spcAft>
                <a:spcPts val="0"/>
              </a:spcAft>
              <a:buSzPts val="2000"/>
              <a:buChar char="▪"/>
            </a:pPr>
            <a:r>
              <a:rPr lang="fr-FR" sz="2000"/>
              <a:t>New service in the </a:t>
            </a:r>
            <a:r>
              <a:rPr lang="fr-FR" sz="2000"/>
              <a:t>catalogue</a:t>
            </a:r>
            <a:endParaRPr sz="2000"/>
          </a:p>
          <a:p>
            <a:pPr indent="-355600" lvl="2" marL="1371600" rtl="0" algn="l">
              <a:lnSpc>
                <a:spcPct val="90000"/>
              </a:lnSpc>
              <a:spcBef>
                <a:spcPts val="0"/>
              </a:spcBef>
              <a:spcAft>
                <a:spcPts val="0"/>
              </a:spcAft>
              <a:buSzPts val="2000"/>
              <a:buChar char="o"/>
            </a:pPr>
            <a:r>
              <a:rPr lang="fr-FR" sz="2000"/>
              <a:t>EGI Data orchestrator </a:t>
            </a:r>
            <a:r>
              <a:rPr lang="fr-FR" sz="2000">
                <a:solidFill>
                  <a:srgbClr val="FFD966"/>
                </a:solidFill>
              </a:rPr>
              <a:t>ONGOING</a:t>
            </a:r>
            <a:endParaRPr>
              <a:solidFill>
                <a:srgbClr val="FFD966"/>
              </a:solidFill>
            </a:endParaRPr>
          </a:p>
          <a:p>
            <a:pPr indent="-355600" lvl="1" marL="914400" rtl="0" algn="l">
              <a:lnSpc>
                <a:spcPct val="90000"/>
              </a:lnSpc>
              <a:spcBef>
                <a:spcPts val="0"/>
              </a:spcBef>
              <a:spcAft>
                <a:spcPts val="0"/>
              </a:spcAft>
              <a:buSzPts val="2000"/>
              <a:buChar char="▪"/>
            </a:pPr>
            <a:r>
              <a:rPr lang="fr-FR" sz="2000"/>
              <a:t> Integration activities  </a:t>
            </a:r>
            <a:endParaRPr sz="2000"/>
          </a:p>
          <a:p>
            <a:pPr indent="-355600" lvl="2" marL="1371600" rtl="0" algn="l">
              <a:spcBef>
                <a:spcPts val="0"/>
              </a:spcBef>
              <a:spcAft>
                <a:spcPts val="0"/>
              </a:spcAft>
              <a:buSzPts val="2000"/>
              <a:buChar char="o"/>
            </a:pPr>
            <a:r>
              <a:rPr lang="fr-FR" sz="2000"/>
              <a:t>Documentation  </a:t>
            </a:r>
            <a:r>
              <a:rPr lang="fr-FR" sz="2000">
                <a:solidFill>
                  <a:srgbClr val="FFD966"/>
                </a:solidFill>
              </a:rPr>
              <a:t>ONGOING</a:t>
            </a:r>
            <a:endParaRPr sz="2000"/>
          </a:p>
          <a:p>
            <a:pPr indent="-355600" lvl="2" marL="1371600" rtl="0" algn="l">
              <a:lnSpc>
                <a:spcPct val="90000"/>
              </a:lnSpc>
              <a:spcBef>
                <a:spcPts val="0"/>
              </a:spcBef>
              <a:spcAft>
                <a:spcPts val="0"/>
              </a:spcAft>
              <a:buSzPts val="2000"/>
              <a:buChar char="o"/>
            </a:pPr>
            <a:r>
              <a:rPr lang="fr-FR" sz="2000"/>
              <a:t>EGI-Checkin integration </a:t>
            </a:r>
            <a:r>
              <a:rPr lang="fr-FR" sz="2000">
                <a:solidFill>
                  <a:srgbClr val="FFD966"/>
                </a:solidFill>
              </a:rPr>
              <a:t>ONGOING</a:t>
            </a:r>
            <a:endParaRPr sz="2000"/>
          </a:p>
          <a:p>
            <a:pPr indent="-355600" lvl="2" marL="1371600" rtl="0" algn="l">
              <a:lnSpc>
                <a:spcPct val="90000"/>
              </a:lnSpc>
              <a:spcBef>
                <a:spcPts val="0"/>
              </a:spcBef>
              <a:spcAft>
                <a:spcPts val="0"/>
              </a:spcAft>
              <a:buSzPts val="2000"/>
              <a:buChar char="o"/>
            </a:pPr>
            <a:r>
              <a:rPr lang="fr-FR" sz="2000"/>
              <a:t>WebUI for Multi-VO  </a:t>
            </a:r>
            <a:r>
              <a:rPr lang="fr-FR" sz="2000">
                <a:solidFill>
                  <a:srgbClr val="FF0000"/>
                </a:solidFill>
              </a:rPr>
              <a:t>TODO</a:t>
            </a:r>
            <a:endParaRPr sz="2000">
              <a:solidFill>
                <a:srgbClr val="FF0000"/>
              </a:solidFill>
            </a:endParaRPr>
          </a:p>
          <a:p>
            <a:pPr indent="0" lvl="0" marL="1371600" rtl="0" algn="l">
              <a:lnSpc>
                <a:spcPct val="90000"/>
              </a:lnSpc>
              <a:spcBef>
                <a:spcPts val="0"/>
              </a:spcBef>
              <a:spcAft>
                <a:spcPts val="0"/>
              </a:spcAft>
              <a:buNone/>
            </a:pPr>
            <a:r>
              <a:t/>
            </a:r>
            <a:endParaRPr sz="2000">
              <a:solidFill>
                <a:srgbClr val="FF0000"/>
              </a:solidFill>
            </a:endParaRPr>
          </a:p>
          <a:p>
            <a:pPr indent="0" lvl="0" marL="1371600" rtl="0" algn="l">
              <a:lnSpc>
                <a:spcPct val="90000"/>
              </a:lnSpc>
              <a:spcBef>
                <a:spcPts val="0"/>
              </a:spcBef>
              <a:spcAft>
                <a:spcPts val="0"/>
              </a:spcAft>
              <a:buNone/>
            </a:pPr>
            <a:r>
              <a:t/>
            </a:r>
            <a:endParaRPr sz="2000"/>
          </a:p>
          <a:p>
            <a:pPr indent="0" lvl="0" marL="1371600" rtl="0" algn="l">
              <a:lnSpc>
                <a:spcPct val="90000"/>
              </a:lnSpc>
              <a:spcBef>
                <a:spcPts val="0"/>
              </a:spcBef>
              <a:spcAft>
                <a:spcPts val="0"/>
              </a:spcAft>
              <a:buSzPts val="2000"/>
              <a:buNone/>
            </a:pPr>
            <a:r>
              <a:t/>
            </a:r>
            <a:endParaRPr/>
          </a:p>
          <a:p>
            <a:pPr indent="0" lvl="0" marL="0" rtl="0" algn="l">
              <a:lnSpc>
                <a:spcPct val="90000"/>
              </a:lnSpc>
              <a:spcBef>
                <a:spcPts val="0"/>
              </a:spcBef>
              <a:spcAft>
                <a:spcPts val="0"/>
              </a:spcAft>
              <a:buSzPts val="2000"/>
              <a:buNone/>
            </a:pPr>
            <a:r>
              <a:t/>
            </a:r>
            <a:endParaRPr/>
          </a:p>
          <a:p>
            <a:pPr indent="0" lvl="0" marL="914400" rtl="0" algn="l">
              <a:lnSpc>
                <a:spcPct val="90000"/>
              </a:lnSpc>
              <a:spcBef>
                <a:spcPts val="400"/>
              </a:spcBef>
              <a:spcAft>
                <a:spcPts val="0"/>
              </a:spcAft>
              <a:buSzPts val="2000"/>
              <a:buNone/>
            </a:pPr>
            <a:r>
              <a:t/>
            </a:r>
            <a:endParaRPr/>
          </a:p>
          <a:p>
            <a:pPr indent="0" lvl="0" marL="914400" rtl="0" algn="l">
              <a:lnSpc>
                <a:spcPct val="90000"/>
              </a:lnSpc>
              <a:spcBef>
                <a:spcPts val="400"/>
              </a:spcBef>
              <a:spcAft>
                <a:spcPts val="0"/>
              </a:spcAft>
              <a:buSzPts val="2000"/>
              <a:buNone/>
            </a:pPr>
            <a:r>
              <a:t/>
            </a:r>
            <a:endParaRPr/>
          </a:p>
          <a:p>
            <a:pPr indent="0" lvl="0" marL="0" rtl="0" algn="l">
              <a:lnSpc>
                <a:spcPct val="90000"/>
              </a:lnSpc>
              <a:spcBef>
                <a:spcPts val="0"/>
              </a:spcBef>
              <a:spcAft>
                <a:spcPts val="0"/>
              </a:spcAft>
              <a:buSzPts val="2000"/>
              <a:buNone/>
            </a:pPr>
            <a:r>
              <a:t/>
            </a:r>
            <a:endParaRPr/>
          </a:p>
        </p:txBody>
      </p:sp>
      <p:pic>
        <p:nvPicPr>
          <p:cNvPr id="207" name="Google Shape;207;p6"/>
          <p:cNvPicPr preferRelativeResize="0"/>
          <p:nvPr/>
        </p:nvPicPr>
        <p:blipFill rotWithShape="1">
          <a:blip r:embed="rId3">
            <a:alphaModFix/>
          </a:blip>
          <a:srcRect b="0" l="0" r="0" t="0"/>
          <a:stretch/>
        </p:blipFill>
        <p:spPr>
          <a:xfrm>
            <a:off x="5738252" y="180459"/>
            <a:ext cx="3282150" cy="653081"/>
          </a:xfrm>
          <a:prstGeom prst="rect">
            <a:avLst/>
          </a:prstGeom>
          <a:noFill/>
          <a:ln>
            <a:noFill/>
          </a:ln>
        </p:spPr>
      </p:pic>
      <p:sp>
        <p:nvSpPr>
          <p:cNvPr id="208" name="Google Shape;208;p6"/>
          <p:cNvSpPr txBox="1"/>
          <p:nvPr>
            <p:ph idx="2" type="subTitle"/>
          </p:nvPr>
        </p:nvSpPr>
        <p:spPr>
          <a:xfrm>
            <a:off x="2459676" y="618933"/>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i="1" lang="fr-FR" sz="2000">
                <a:solidFill>
                  <a:srgbClr val="7F7F7F"/>
                </a:solidFill>
                <a:latin typeface="Calibri"/>
                <a:ea typeface="Calibri"/>
                <a:cs typeface="Calibri"/>
                <a:sym typeface="Calibri"/>
              </a:rPr>
              <a:t>Status and Roadmap</a:t>
            </a:r>
            <a:endParaRPr i="1" sz="2000">
              <a:solidFill>
                <a:srgbClr val="7F7F7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f92c107e8f_0_273"/>
          <p:cNvSpPr txBox="1"/>
          <p:nvPr>
            <p:ph idx="1" type="body"/>
          </p:nvPr>
        </p:nvSpPr>
        <p:spPr>
          <a:xfrm>
            <a:off x="194845" y="127826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sp>
        <p:nvSpPr>
          <p:cNvPr id="214" name="Google Shape;214;gf92c107e8f_0_273"/>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o</a:t>
            </a:r>
            <a:r>
              <a:rPr lang="fr-FR"/>
              <a:t>penRDM</a:t>
            </a:r>
            <a:endParaRPr/>
          </a:p>
        </p:txBody>
      </p:sp>
      <p:sp>
        <p:nvSpPr>
          <p:cNvPr id="215" name="Google Shape;215;gf92c107e8f_0_273"/>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Clr>
                <a:schemeClr val="dk1"/>
              </a:buClr>
              <a:buSzPts val="1100"/>
              <a:buFont typeface="Arial"/>
              <a:buNone/>
            </a:pPr>
            <a:r>
              <a:rPr lang="fr-FR"/>
              <a:t>Main functionalities</a:t>
            </a:r>
            <a:endParaRPr/>
          </a:p>
        </p:txBody>
      </p:sp>
      <p:sp>
        <p:nvSpPr>
          <p:cNvPr id="216" name="Google Shape;216;gf92c107e8f_0_273"/>
          <p:cNvSpPr txBox="1"/>
          <p:nvPr>
            <p:ph idx="1" type="body"/>
          </p:nvPr>
        </p:nvSpPr>
        <p:spPr>
          <a:xfrm>
            <a:off x="232170" y="117376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000"/>
              <a:buNone/>
            </a:pPr>
            <a:r>
              <a:rPr lang="fr-FR" sz="1850">
                <a:solidFill>
                  <a:srgbClr val="000000"/>
                </a:solidFill>
              </a:rPr>
              <a:t>A </a:t>
            </a:r>
            <a:r>
              <a:rPr b="1" lang="fr-FR" sz="1850">
                <a:solidFill>
                  <a:srgbClr val="000000"/>
                </a:solidFill>
              </a:rPr>
              <a:t>complete solution for managing research data</a:t>
            </a:r>
            <a:r>
              <a:rPr lang="fr-FR" sz="1850">
                <a:solidFill>
                  <a:srgbClr val="000000"/>
                </a:solidFill>
              </a:rPr>
              <a:t>, based on the openBIS software. </a:t>
            </a:r>
            <a:r>
              <a:rPr lang="fr-FR" sz="1800">
                <a:solidFill>
                  <a:srgbClr val="000000"/>
                </a:solidFill>
              </a:rPr>
              <a:t>Targeting </a:t>
            </a:r>
            <a:r>
              <a:rPr lang="fr-FR" sz="1800"/>
              <a:t>research labs working with quantitative research data</a:t>
            </a:r>
            <a:endParaRPr sz="1850">
              <a:solidFill>
                <a:srgbClr val="000000"/>
              </a:solidFill>
            </a:endParaRPr>
          </a:p>
          <a:p>
            <a:pPr indent="-346075" lvl="0" marL="457200" rtl="0" algn="l">
              <a:lnSpc>
                <a:spcPct val="115000"/>
              </a:lnSpc>
              <a:spcBef>
                <a:spcPts val="0"/>
              </a:spcBef>
              <a:spcAft>
                <a:spcPts val="0"/>
              </a:spcAft>
              <a:buClr>
                <a:srgbClr val="000000"/>
              </a:buClr>
              <a:buSzPts val="1850"/>
              <a:buChar char="•"/>
            </a:pPr>
            <a:r>
              <a:rPr b="1" lang="fr-FR" sz="1850">
                <a:solidFill>
                  <a:srgbClr val="000000"/>
                </a:solidFill>
              </a:rPr>
              <a:t>Inventory</a:t>
            </a:r>
            <a:r>
              <a:rPr lang="fr-FR" sz="1850">
                <a:solidFill>
                  <a:srgbClr val="000000"/>
                </a:solidFill>
              </a:rPr>
              <a:t> management</a:t>
            </a:r>
            <a:endParaRPr sz="1850">
              <a:solidFill>
                <a:srgbClr val="000000"/>
              </a:solidFill>
            </a:endParaRPr>
          </a:p>
          <a:p>
            <a:pPr indent="-346075" lvl="1" marL="914400" rtl="0" algn="l">
              <a:lnSpc>
                <a:spcPct val="115000"/>
              </a:lnSpc>
              <a:spcBef>
                <a:spcPts val="0"/>
              </a:spcBef>
              <a:spcAft>
                <a:spcPts val="0"/>
              </a:spcAft>
              <a:buClr>
                <a:srgbClr val="000000"/>
              </a:buClr>
              <a:buSzPts val="1850"/>
              <a:buChar char="▪"/>
            </a:pPr>
            <a:r>
              <a:rPr lang="fr-FR" sz="1850">
                <a:solidFill>
                  <a:srgbClr val="000000"/>
                </a:solidFill>
              </a:rPr>
              <a:t>Keep track of all materials and samples used in a lab</a:t>
            </a:r>
            <a:endParaRPr sz="1850">
              <a:solidFill>
                <a:srgbClr val="000000"/>
              </a:solidFill>
            </a:endParaRPr>
          </a:p>
          <a:p>
            <a:pPr indent="-346075" lvl="0" marL="457200" rtl="0" algn="l">
              <a:lnSpc>
                <a:spcPct val="115000"/>
              </a:lnSpc>
              <a:spcBef>
                <a:spcPts val="0"/>
              </a:spcBef>
              <a:spcAft>
                <a:spcPts val="0"/>
              </a:spcAft>
              <a:buClr>
                <a:srgbClr val="000000"/>
              </a:buClr>
              <a:buSzPts val="1850"/>
              <a:buChar char="•"/>
            </a:pPr>
            <a:r>
              <a:rPr b="1" lang="fr-FR" sz="1850">
                <a:solidFill>
                  <a:srgbClr val="000000"/>
                </a:solidFill>
              </a:rPr>
              <a:t>Electronic lab</a:t>
            </a:r>
            <a:r>
              <a:rPr lang="fr-FR" sz="1850">
                <a:solidFill>
                  <a:srgbClr val="000000"/>
                </a:solidFill>
              </a:rPr>
              <a:t> notebook</a:t>
            </a:r>
            <a:endParaRPr sz="1850">
              <a:solidFill>
                <a:srgbClr val="000000"/>
              </a:solidFill>
            </a:endParaRPr>
          </a:p>
          <a:p>
            <a:pPr indent="-346075" lvl="1" marL="914400" rtl="0" algn="l">
              <a:lnSpc>
                <a:spcPct val="115000"/>
              </a:lnSpc>
              <a:spcBef>
                <a:spcPts val="0"/>
              </a:spcBef>
              <a:spcAft>
                <a:spcPts val="0"/>
              </a:spcAft>
              <a:buClr>
                <a:srgbClr val="000000"/>
              </a:buClr>
              <a:buSzPts val="1850"/>
              <a:buChar char="▪"/>
            </a:pPr>
            <a:r>
              <a:rPr lang="fr-FR" sz="1850">
                <a:solidFill>
                  <a:srgbClr val="000000"/>
                </a:solidFill>
              </a:rPr>
              <a:t>Describe computational experiments and links to the materials, samples and protocols stored in the inventory</a:t>
            </a:r>
            <a:endParaRPr sz="1850">
              <a:solidFill>
                <a:srgbClr val="000000"/>
              </a:solidFill>
            </a:endParaRPr>
          </a:p>
          <a:p>
            <a:pPr indent="-346075" lvl="0" marL="457200" rtl="0" algn="l">
              <a:lnSpc>
                <a:spcPct val="115000"/>
              </a:lnSpc>
              <a:spcBef>
                <a:spcPts val="0"/>
              </a:spcBef>
              <a:spcAft>
                <a:spcPts val="0"/>
              </a:spcAft>
              <a:buClr>
                <a:srgbClr val="000000"/>
              </a:buClr>
              <a:buSzPts val="1850"/>
              <a:buChar char="•"/>
            </a:pPr>
            <a:r>
              <a:rPr b="1" lang="fr-FR" sz="1850"/>
              <a:t>Data analysis</a:t>
            </a:r>
            <a:r>
              <a:rPr lang="fr-FR" sz="1850"/>
              <a:t> integration</a:t>
            </a:r>
            <a:endParaRPr sz="1850">
              <a:solidFill>
                <a:srgbClr val="000000"/>
              </a:solidFill>
            </a:endParaRPr>
          </a:p>
          <a:p>
            <a:pPr indent="-346075" lvl="1" marL="914400" rtl="0" algn="l">
              <a:lnSpc>
                <a:spcPct val="115000"/>
              </a:lnSpc>
              <a:spcBef>
                <a:spcPts val="0"/>
              </a:spcBef>
              <a:spcAft>
                <a:spcPts val="0"/>
              </a:spcAft>
              <a:buClr>
                <a:srgbClr val="000000"/>
              </a:buClr>
              <a:buSzPts val="1850"/>
              <a:buChar char="▪"/>
            </a:pPr>
            <a:r>
              <a:rPr lang="fr-FR" sz="1850">
                <a:solidFill>
                  <a:srgbClr val="000000"/>
                </a:solidFill>
              </a:rPr>
              <a:t>Jupyter notebook integration and access to external computing clusters</a:t>
            </a:r>
            <a:endParaRPr sz="1850">
              <a:solidFill>
                <a:srgbClr val="000000"/>
              </a:solidFill>
            </a:endParaRPr>
          </a:p>
          <a:p>
            <a:pPr indent="-346075" lvl="0" marL="457200" rtl="0" algn="l">
              <a:lnSpc>
                <a:spcPct val="115000"/>
              </a:lnSpc>
              <a:spcBef>
                <a:spcPts val="0"/>
              </a:spcBef>
              <a:spcAft>
                <a:spcPts val="0"/>
              </a:spcAft>
              <a:buClr>
                <a:srgbClr val="000000"/>
              </a:buClr>
              <a:buSzPts val="1850"/>
              <a:buChar char="•"/>
            </a:pPr>
            <a:r>
              <a:rPr b="1" lang="fr-FR" sz="1850">
                <a:solidFill>
                  <a:srgbClr val="000000"/>
                </a:solidFill>
              </a:rPr>
              <a:t>Data management</a:t>
            </a:r>
            <a:endParaRPr b="1" sz="1850">
              <a:solidFill>
                <a:srgbClr val="000000"/>
              </a:solidFill>
            </a:endParaRPr>
          </a:p>
          <a:p>
            <a:pPr indent="-346075" lvl="1" marL="914400" rtl="0" algn="l">
              <a:lnSpc>
                <a:spcPct val="115000"/>
              </a:lnSpc>
              <a:spcBef>
                <a:spcPts val="0"/>
              </a:spcBef>
              <a:spcAft>
                <a:spcPts val="0"/>
              </a:spcAft>
              <a:buClr>
                <a:srgbClr val="000000"/>
              </a:buClr>
              <a:buSzPts val="1850"/>
              <a:buChar char="▪"/>
            </a:pPr>
            <a:r>
              <a:rPr lang="fr-FR" sz="1850">
                <a:solidFill>
                  <a:srgbClr val="000000"/>
                </a:solidFill>
              </a:rPr>
              <a:t>Store all data connected to experiments, export to data repos like Zenodo</a:t>
            </a:r>
            <a:endParaRPr sz="1850">
              <a:solidFill>
                <a:srgbClr val="000000"/>
              </a:solidFill>
            </a:endParaRPr>
          </a:p>
          <a:p>
            <a:pPr indent="0" lvl="0" marL="457200" rtl="0" algn="l">
              <a:lnSpc>
                <a:spcPct val="115000"/>
              </a:lnSpc>
              <a:spcBef>
                <a:spcPts val="0"/>
              </a:spcBef>
              <a:spcAft>
                <a:spcPts val="0"/>
              </a:spcAft>
              <a:buSzPts val="2000"/>
              <a:buNone/>
            </a:pPr>
            <a:r>
              <a:t/>
            </a:r>
            <a:endParaRPr sz="1850">
              <a:solidFill>
                <a:srgbClr val="000000"/>
              </a:solidFill>
            </a:endParaRPr>
          </a:p>
          <a:p>
            <a:pPr indent="0" lvl="0" marL="0" rtl="0" algn="l">
              <a:lnSpc>
                <a:spcPct val="115000"/>
              </a:lnSpc>
              <a:spcBef>
                <a:spcPts val="0"/>
              </a:spcBef>
              <a:spcAft>
                <a:spcPts val="0"/>
              </a:spcAft>
              <a:buSzPts val="2000"/>
              <a:buNone/>
            </a:pPr>
            <a:r>
              <a:t/>
            </a:r>
            <a:endParaRPr/>
          </a:p>
        </p:txBody>
      </p:sp>
      <p:pic>
        <p:nvPicPr>
          <p:cNvPr id="217" name="Google Shape;217;gf92c107e8f_0_273"/>
          <p:cNvPicPr preferRelativeResize="0"/>
          <p:nvPr/>
        </p:nvPicPr>
        <p:blipFill rotWithShape="1">
          <a:blip r:embed="rId3">
            <a:alphaModFix/>
          </a:blip>
          <a:srcRect b="0" l="0" r="0" t="0"/>
          <a:stretch/>
        </p:blipFill>
        <p:spPr>
          <a:xfrm>
            <a:off x="7113409" y="87775"/>
            <a:ext cx="1929266" cy="950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f92c107e8f_0_281"/>
          <p:cNvSpPr txBox="1"/>
          <p:nvPr>
            <p:ph idx="1" type="body"/>
          </p:nvPr>
        </p:nvSpPr>
        <p:spPr>
          <a:xfrm>
            <a:off x="194845" y="127826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sp>
        <p:nvSpPr>
          <p:cNvPr id="223" name="Google Shape;223;gf92c107e8f_0_281"/>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o</a:t>
            </a:r>
            <a:r>
              <a:rPr lang="fr-FR"/>
              <a:t>penRDM</a:t>
            </a:r>
            <a:endParaRPr/>
          </a:p>
        </p:txBody>
      </p:sp>
      <p:sp>
        <p:nvSpPr>
          <p:cNvPr id="224" name="Google Shape;224;gf92c107e8f_0_281"/>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fr-FR"/>
              <a:t>Service Operations</a:t>
            </a:r>
            <a:endParaRPr/>
          </a:p>
          <a:p>
            <a:pPr indent="0" lvl="0" marL="0" rtl="0" algn="l">
              <a:lnSpc>
                <a:spcPct val="90000"/>
              </a:lnSpc>
              <a:spcBef>
                <a:spcPts val="750"/>
              </a:spcBef>
              <a:spcAft>
                <a:spcPts val="0"/>
              </a:spcAft>
              <a:buSzPts val="2000"/>
              <a:buNone/>
            </a:pPr>
            <a:r>
              <a:t/>
            </a:r>
            <a:endParaRPr/>
          </a:p>
        </p:txBody>
      </p:sp>
      <p:sp>
        <p:nvSpPr>
          <p:cNvPr id="225" name="Google Shape;225;gf92c107e8f_0_281"/>
          <p:cNvSpPr txBox="1"/>
          <p:nvPr>
            <p:ph idx="1" type="body"/>
          </p:nvPr>
        </p:nvSpPr>
        <p:spPr>
          <a:xfrm>
            <a:off x="194845" y="1278269"/>
            <a:ext cx="8754300" cy="3197400"/>
          </a:xfrm>
          <a:prstGeom prst="rect">
            <a:avLst/>
          </a:prstGeom>
          <a:noFill/>
          <a:ln>
            <a:noFill/>
          </a:ln>
        </p:spPr>
        <p:txBody>
          <a:bodyPr anchorCtr="0" anchor="t" bIns="45700" lIns="91425" spcFirstLastPara="1" rIns="91425" wrap="square" tIns="45700">
            <a:noAutofit/>
          </a:bodyPr>
          <a:lstStyle/>
          <a:p>
            <a:pPr indent="-342900" lvl="0" marL="457200" rtl="0" algn="just">
              <a:lnSpc>
                <a:spcPct val="115000"/>
              </a:lnSpc>
              <a:spcBef>
                <a:spcPts val="0"/>
              </a:spcBef>
              <a:spcAft>
                <a:spcPts val="0"/>
              </a:spcAft>
              <a:buSzPts val="1800"/>
              <a:buChar char="•"/>
            </a:pPr>
            <a:r>
              <a:rPr lang="fr-FR" sz="1800"/>
              <a:t>The service is provided by </a:t>
            </a:r>
            <a:r>
              <a:rPr b="1" lang="fr-FR" sz="1800"/>
              <a:t>EnhanceR</a:t>
            </a:r>
            <a:r>
              <a:rPr lang="fr-FR" sz="1800"/>
              <a:t> as a managed instance on the EGI Cloud providing access to </a:t>
            </a:r>
            <a:r>
              <a:rPr b="1" lang="fr-FR" sz="1800"/>
              <a:t>long-tail of science</a:t>
            </a:r>
            <a:r>
              <a:rPr lang="fr-FR" sz="1800"/>
              <a:t> type use cases for evaluation</a:t>
            </a:r>
            <a:endParaRPr sz="1800"/>
          </a:p>
          <a:p>
            <a:pPr indent="0" lvl="0" marL="457200" rtl="0" algn="just">
              <a:lnSpc>
                <a:spcPct val="115000"/>
              </a:lnSpc>
              <a:spcBef>
                <a:spcPts val="600"/>
              </a:spcBef>
              <a:spcAft>
                <a:spcPts val="0"/>
              </a:spcAft>
              <a:buSzPts val="2000"/>
              <a:buNone/>
            </a:pPr>
            <a:r>
              <a:t/>
            </a:r>
            <a:endParaRPr sz="1800"/>
          </a:p>
          <a:p>
            <a:pPr indent="-342900" lvl="0" marL="457200" rtl="0" algn="just">
              <a:lnSpc>
                <a:spcPct val="115000"/>
              </a:lnSpc>
              <a:spcBef>
                <a:spcPts val="600"/>
              </a:spcBef>
              <a:spcAft>
                <a:spcPts val="0"/>
              </a:spcAft>
              <a:buSzPts val="1800"/>
              <a:buChar char="•"/>
            </a:pPr>
            <a:r>
              <a:rPr lang="fr-FR" sz="1800"/>
              <a:t>Additionally dedicated instances for </a:t>
            </a:r>
            <a:endParaRPr sz="1800"/>
          </a:p>
          <a:p>
            <a:pPr indent="0" lvl="0" marL="0" rtl="0" algn="just">
              <a:lnSpc>
                <a:spcPct val="115000"/>
              </a:lnSpc>
              <a:spcBef>
                <a:spcPts val="600"/>
              </a:spcBef>
              <a:spcAft>
                <a:spcPts val="0"/>
              </a:spcAft>
              <a:buSzPts val="2000"/>
              <a:buNone/>
            </a:pPr>
            <a:r>
              <a:rPr lang="fr-FR" sz="1800"/>
              <a:t>         specific communities will be setup on top</a:t>
            </a:r>
            <a:endParaRPr sz="1800"/>
          </a:p>
          <a:p>
            <a:pPr indent="0" lvl="0" marL="0" rtl="0" algn="just">
              <a:lnSpc>
                <a:spcPct val="115000"/>
              </a:lnSpc>
              <a:spcBef>
                <a:spcPts val="600"/>
              </a:spcBef>
              <a:spcAft>
                <a:spcPts val="0"/>
              </a:spcAft>
              <a:buSzPts val="2000"/>
              <a:buNone/>
            </a:pPr>
            <a:r>
              <a:rPr lang="fr-FR" sz="1800"/>
              <a:t>         of EGI Federated resources</a:t>
            </a:r>
            <a:endParaRPr sz="1800"/>
          </a:p>
          <a:p>
            <a:pPr indent="-342900" lvl="0" marL="457200" rtl="0" algn="just">
              <a:lnSpc>
                <a:spcPct val="115000"/>
              </a:lnSpc>
              <a:spcBef>
                <a:spcPts val="600"/>
              </a:spcBef>
              <a:spcAft>
                <a:spcPts val="0"/>
              </a:spcAft>
              <a:buSzPts val="1800"/>
              <a:buChar char="•"/>
            </a:pPr>
            <a:r>
              <a:rPr lang="fr-FR" sz="1800"/>
              <a:t>Support for in house installations is also </a:t>
            </a:r>
            <a:endParaRPr sz="1800"/>
          </a:p>
          <a:p>
            <a:pPr indent="0" lvl="0" marL="457200" rtl="0" algn="just">
              <a:lnSpc>
                <a:spcPct val="115000"/>
              </a:lnSpc>
              <a:spcBef>
                <a:spcPts val="600"/>
              </a:spcBef>
              <a:spcAft>
                <a:spcPts val="0"/>
              </a:spcAft>
              <a:buNone/>
            </a:pPr>
            <a:r>
              <a:rPr lang="fr-FR" sz="1800"/>
              <a:t>provided</a:t>
            </a:r>
            <a:endParaRPr sz="1800"/>
          </a:p>
          <a:p>
            <a:pPr indent="0" lvl="0" marL="0" rtl="0" algn="just">
              <a:lnSpc>
                <a:spcPct val="115000"/>
              </a:lnSpc>
              <a:spcBef>
                <a:spcPts val="600"/>
              </a:spcBef>
              <a:spcAft>
                <a:spcPts val="0"/>
              </a:spcAft>
              <a:buSzPts val="2000"/>
              <a:buNone/>
            </a:pPr>
            <a:r>
              <a:t/>
            </a:r>
            <a:endParaRPr sz="1800"/>
          </a:p>
          <a:p>
            <a:pPr indent="0" lvl="0" marL="0" rtl="0" algn="just">
              <a:lnSpc>
                <a:spcPct val="115000"/>
              </a:lnSpc>
              <a:spcBef>
                <a:spcPts val="600"/>
              </a:spcBef>
              <a:spcAft>
                <a:spcPts val="0"/>
              </a:spcAft>
              <a:buSzPts val="2000"/>
              <a:buNone/>
            </a:pPr>
            <a:r>
              <a:t/>
            </a:r>
            <a:endParaRPr sz="1800"/>
          </a:p>
          <a:p>
            <a:pPr indent="0" lvl="0" marL="0" rtl="0" algn="just">
              <a:lnSpc>
                <a:spcPct val="115000"/>
              </a:lnSpc>
              <a:spcBef>
                <a:spcPts val="600"/>
              </a:spcBef>
              <a:spcAft>
                <a:spcPts val="0"/>
              </a:spcAft>
              <a:buSzPts val="2000"/>
              <a:buNone/>
            </a:pPr>
            <a:r>
              <a:t/>
            </a:r>
            <a:endParaRPr sz="1800"/>
          </a:p>
          <a:p>
            <a:pPr indent="0" lvl="0" marL="0" rtl="0" algn="l">
              <a:lnSpc>
                <a:spcPct val="90000"/>
              </a:lnSpc>
              <a:spcBef>
                <a:spcPts val="600"/>
              </a:spcBef>
              <a:spcAft>
                <a:spcPts val="0"/>
              </a:spcAft>
              <a:buSzPts val="2000"/>
              <a:buNone/>
            </a:pPr>
            <a:r>
              <a:t/>
            </a:r>
            <a:endParaRPr b="1">
              <a:solidFill>
                <a:srgbClr val="000000"/>
              </a:solidFill>
            </a:endParaRPr>
          </a:p>
          <a:p>
            <a:pPr indent="0" lvl="0" marL="0" rtl="0" algn="l">
              <a:lnSpc>
                <a:spcPct val="90000"/>
              </a:lnSpc>
              <a:spcBef>
                <a:spcPts val="0"/>
              </a:spcBef>
              <a:spcAft>
                <a:spcPts val="0"/>
              </a:spcAft>
              <a:buSzPts val="2000"/>
              <a:buNone/>
            </a:pPr>
            <a:r>
              <a:t/>
            </a:r>
            <a:endParaRPr b="1">
              <a:solidFill>
                <a:srgbClr val="000000"/>
              </a:solidFill>
            </a:endParaRPr>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rPr lang="fr-FR"/>
              <a:t>   </a:t>
            </a:r>
            <a:endParaRPr/>
          </a:p>
        </p:txBody>
      </p:sp>
      <p:pic>
        <p:nvPicPr>
          <p:cNvPr id="226" name="Google Shape;226;gf92c107e8f_0_281"/>
          <p:cNvPicPr preferRelativeResize="0"/>
          <p:nvPr/>
        </p:nvPicPr>
        <p:blipFill rotWithShape="1">
          <a:blip r:embed="rId3">
            <a:alphaModFix/>
          </a:blip>
          <a:srcRect b="0" l="0" r="0" t="0"/>
          <a:stretch/>
        </p:blipFill>
        <p:spPr>
          <a:xfrm>
            <a:off x="4625575" y="1906800"/>
            <a:ext cx="4432750" cy="29708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a9e3c0f436_0_155"/>
          <p:cNvSpPr txBox="1"/>
          <p:nvPr>
            <p:ph type="title"/>
          </p:nvPr>
        </p:nvSpPr>
        <p:spPr>
          <a:xfrm>
            <a:off x="2459676" y="203782"/>
            <a:ext cx="5788200"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250"/>
              <a:buFont typeface="Calibri"/>
              <a:buNone/>
            </a:pPr>
            <a:r>
              <a:rPr b="1" lang="fr-FR" sz="2550">
                <a:solidFill>
                  <a:srgbClr val="0E67AD"/>
                </a:solidFill>
                <a:latin typeface="Calibri"/>
                <a:ea typeface="Calibri"/>
                <a:cs typeface="Calibri"/>
                <a:sym typeface="Calibri"/>
              </a:rPr>
              <a:t>openRDM </a:t>
            </a:r>
            <a:endParaRPr sz="2550"/>
          </a:p>
        </p:txBody>
      </p:sp>
      <p:sp>
        <p:nvSpPr>
          <p:cNvPr id="233" name="Google Shape;233;ga9e3c0f436_0_155"/>
          <p:cNvSpPr txBox="1"/>
          <p:nvPr>
            <p:ph idx="1" type="body"/>
          </p:nvPr>
        </p:nvSpPr>
        <p:spPr>
          <a:xfrm>
            <a:off x="176652" y="988225"/>
            <a:ext cx="8490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sz="1900">
              <a:latin typeface="Calibri"/>
              <a:ea typeface="Calibri"/>
              <a:cs typeface="Calibri"/>
              <a:sym typeface="Calibri"/>
            </a:endParaRPr>
          </a:p>
          <a:p>
            <a:pPr indent="-374650" lvl="0" marL="457200" rtl="0" algn="l">
              <a:lnSpc>
                <a:spcPct val="90000"/>
              </a:lnSpc>
              <a:spcBef>
                <a:spcPts val="0"/>
              </a:spcBef>
              <a:spcAft>
                <a:spcPts val="0"/>
              </a:spcAft>
              <a:buClr>
                <a:schemeClr val="dk1"/>
              </a:buClr>
              <a:buSzPts val="2300"/>
              <a:buFont typeface="Calibri"/>
              <a:buChar char="•"/>
            </a:pPr>
            <a:r>
              <a:rPr lang="fr-FR" sz="1900">
                <a:latin typeface="Calibri"/>
                <a:ea typeface="Calibri"/>
                <a:cs typeface="Calibri"/>
                <a:sym typeface="Calibri"/>
              </a:rPr>
              <a:t>Initial Activities</a:t>
            </a:r>
            <a:endParaRPr sz="1900">
              <a:latin typeface="Calibri"/>
              <a:ea typeface="Calibri"/>
              <a:cs typeface="Calibri"/>
              <a:sym typeface="Calibri"/>
            </a:endParaRPr>
          </a:p>
          <a:p>
            <a:pPr indent="-374650" lvl="1" marL="914400" rtl="0" algn="l">
              <a:lnSpc>
                <a:spcPct val="90000"/>
              </a:lnSpc>
              <a:spcBef>
                <a:spcPts val="0"/>
              </a:spcBef>
              <a:spcAft>
                <a:spcPts val="0"/>
              </a:spcAft>
              <a:buSzPts val="2300"/>
              <a:buFont typeface="Calibri"/>
              <a:buChar char="○"/>
            </a:pPr>
            <a:r>
              <a:rPr lang="fr-FR" sz="1900">
                <a:latin typeface="Calibri"/>
                <a:ea typeface="Calibri"/>
                <a:cs typeface="Calibri"/>
                <a:sym typeface="Calibri"/>
              </a:rPr>
              <a:t>Monitoring, Helpdesk and GOCDB </a:t>
            </a:r>
            <a:r>
              <a:rPr lang="fr-FR" sz="1800">
                <a:solidFill>
                  <a:srgbClr val="6AA84F"/>
                </a:solidFill>
                <a:latin typeface="Calibri"/>
                <a:ea typeface="Calibri"/>
                <a:cs typeface="Calibri"/>
                <a:sym typeface="Calibri"/>
              </a:rPr>
              <a:t>DONE</a:t>
            </a:r>
            <a:endParaRPr sz="1800">
              <a:solidFill>
                <a:srgbClr val="6AA84F"/>
              </a:solidFill>
              <a:latin typeface="Calibri"/>
              <a:ea typeface="Calibri"/>
              <a:cs typeface="Calibri"/>
              <a:sym typeface="Calibri"/>
            </a:endParaRPr>
          </a:p>
          <a:p>
            <a:pPr indent="-342900" lvl="1" marL="914400" rtl="0" algn="l">
              <a:lnSpc>
                <a:spcPct val="90000"/>
              </a:lnSpc>
              <a:spcBef>
                <a:spcPts val="0"/>
              </a:spcBef>
              <a:spcAft>
                <a:spcPts val="0"/>
              </a:spcAft>
              <a:buSzPts val="1800"/>
              <a:buFont typeface="Calibri"/>
              <a:buChar char="○"/>
            </a:pPr>
            <a:r>
              <a:rPr lang="fr-FR" sz="1900">
                <a:solidFill>
                  <a:schemeClr val="dk1"/>
                </a:solidFill>
                <a:latin typeface="Calibri"/>
                <a:ea typeface="Calibri"/>
                <a:cs typeface="Calibri"/>
                <a:sym typeface="Calibri"/>
              </a:rPr>
              <a:t>OLA with Enhance-R </a:t>
            </a:r>
            <a:r>
              <a:rPr lang="fr-FR" sz="1800">
                <a:solidFill>
                  <a:srgbClr val="6AA84F"/>
                </a:solidFill>
                <a:latin typeface="Calibri"/>
                <a:ea typeface="Calibri"/>
                <a:cs typeface="Calibri"/>
                <a:sym typeface="Calibri"/>
              </a:rPr>
              <a:t>DONE</a:t>
            </a:r>
            <a:endParaRPr sz="1800">
              <a:solidFill>
                <a:srgbClr val="6AA84F"/>
              </a:solidFill>
              <a:latin typeface="Calibri"/>
              <a:ea typeface="Calibri"/>
              <a:cs typeface="Calibri"/>
              <a:sym typeface="Calibri"/>
            </a:endParaRPr>
          </a:p>
          <a:p>
            <a:pPr indent="-374650" lvl="1" marL="914400" rtl="0" algn="l">
              <a:lnSpc>
                <a:spcPct val="90000"/>
              </a:lnSpc>
              <a:spcBef>
                <a:spcPts val="0"/>
              </a:spcBef>
              <a:spcAft>
                <a:spcPts val="0"/>
              </a:spcAft>
              <a:buSzPts val="2300"/>
              <a:buFont typeface="Calibri"/>
              <a:buChar char="○"/>
            </a:pPr>
            <a:r>
              <a:rPr lang="fr-FR" sz="1900">
                <a:latin typeface="Calibri"/>
                <a:ea typeface="Calibri"/>
                <a:cs typeface="Calibri"/>
                <a:sym typeface="Calibri"/>
              </a:rPr>
              <a:t>Registration in EOSC </a:t>
            </a:r>
            <a:r>
              <a:rPr lang="fr-FR" sz="1800">
                <a:solidFill>
                  <a:srgbClr val="6AA84F"/>
                </a:solidFill>
                <a:latin typeface="Calibri"/>
                <a:ea typeface="Calibri"/>
                <a:cs typeface="Calibri"/>
                <a:sym typeface="Calibri"/>
              </a:rPr>
              <a:t>DONE</a:t>
            </a:r>
            <a:endParaRPr sz="1800">
              <a:solidFill>
                <a:srgbClr val="6AA84F"/>
              </a:solidFill>
              <a:latin typeface="Calibri"/>
              <a:ea typeface="Calibri"/>
              <a:cs typeface="Calibri"/>
              <a:sym typeface="Calibri"/>
            </a:endParaRPr>
          </a:p>
          <a:p>
            <a:pPr indent="0" lvl="0" marL="914400" rtl="0" algn="l">
              <a:lnSpc>
                <a:spcPct val="90000"/>
              </a:lnSpc>
              <a:spcBef>
                <a:spcPts val="0"/>
              </a:spcBef>
              <a:spcAft>
                <a:spcPts val="0"/>
              </a:spcAft>
              <a:buNone/>
            </a:pPr>
            <a:r>
              <a:t/>
            </a:r>
            <a:endParaRPr sz="1800">
              <a:solidFill>
                <a:srgbClr val="6AA84F"/>
              </a:solidFill>
              <a:latin typeface="Calibri"/>
              <a:ea typeface="Calibri"/>
              <a:cs typeface="Calibri"/>
              <a:sym typeface="Calibri"/>
            </a:endParaRPr>
          </a:p>
          <a:p>
            <a:pPr indent="0" lvl="0" marL="457200" rtl="0" algn="l">
              <a:lnSpc>
                <a:spcPct val="90000"/>
              </a:lnSpc>
              <a:spcBef>
                <a:spcPts val="0"/>
              </a:spcBef>
              <a:spcAft>
                <a:spcPts val="0"/>
              </a:spcAft>
              <a:buSzPts val="1800"/>
              <a:buNone/>
            </a:pPr>
            <a:r>
              <a:t/>
            </a:r>
            <a:endParaRPr sz="1900">
              <a:latin typeface="Calibri"/>
              <a:ea typeface="Calibri"/>
              <a:cs typeface="Calibri"/>
              <a:sym typeface="Calibri"/>
            </a:endParaRPr>
          </a:p>
          <a:p>
            <a:pPr indent="-349250" lvl="0" marL="457200" rtl="0" algn="l">
              <a:lnSpc>
                <a:spcPct val="90000"/>
              </a:lnSpc>
              <a:spcBef>
                <a:spcPts val="0"/>
              </a:spcBef>
              <a:spcAft>
                <a:spcPts val="0"/>
              </a:spcAft>
              <a:buSzPts val="1900"/>
              <a:buFont typeface="Calibri"/>
              <a:buChar char="•"/>
            </a:pPr>
            <a:r>
              <a:rPr lang="fr-FR" sz="1900">
                <a:latin typeface="Calibri"/>
                <a:ea typeface="Calibri"/>
                <a:cs typeface="Calibri"/>
                <a:sym typeface="Calibri"/>
              </a:rPr>
              <a:t>RoadMap</a:t>
            </a:r>
            <a:endParaRPr sz="1900">
              <a:latin typeface="Calibri"/>
              <a:ea typeface="Calibri"/>
              <a:cs typeface="Calibri"/>
              <a:sym typeface="Calibri"/>
            </a:endParaRPr>
          </a:p>
          <a:p>
            <a:pPr indent="-349250" lvl="1" marL="914400" rtl="0" algn="l">
              <a:lnSpc>
                <a:spcPct val="90000"/>
              </a:lnSpc>
              <a:spcBef>
                <a:spcPts val="0"/>
              </a:spcBef>
              <a:spcAft>
                <a:spcPts val="0"/>
              </a:spcAft>
              <a:buSzPts val="1900"/>
              <a:buFont typeface="Calibri"/>
              <a:buChar char="○"/>
            </a:pPr>
            <a:r>
              <a:rPr lang="fr-FR" sz="1900">
                <a:latin typeface="Calibri"/>
                <a:ea typeface="Calibri"/>
                <a:cs typeface="Calibri"/>
                <a:sym typeface="Calibri"/>
              </a:rPr>
              <a:t>EGI-Checkin integration </a:t>
            </a:r>
            <a:r>
              <a:rPr lang="fr-FR" sz="1800">
                <a:solidFill>
                  <a:srgbClr val="FFD966"/>
                </a:solidFill>
                <a:latin typeface="Calibri"/>
                <a:ea typeface="Calibri"/>
                <a:cs typeface="Calibri"/>
                <a:sym typeface="Calibri"/>
              </a:rPr>
              <a:t>ONGOING</a:t>
            </a:r>
            <a:r>
              <a:rPr lang="fr-FR" sz="1900">
                <a:latin typeface="Calibri"/>
                <a:ea typeface="Calibri"/>
                <a:cs typeface="Calibri"/>
                <a:sym typeface="Calibri"/>
              </a:rPr>
              <a:t> </a:t>
            </a:r>
            <a:endParaRPr sz="1900">
              <a:latin typeface="Calibri"/>
              <a:ea typeface="Calibri"/>
              <a:cs typeface="Calibri"/>
              <a:sym typeface="Calibri"/>
            </a:endParaRPr>
          </a:p>
          <a:p>
            <a:pPr indent="-349250" lvl="1" marL="914400" rtl="0" algn="l">
              <a:lnSpc>
                <a:spcPct val="90000"/>
              </a:lnSpc>
              <a:spcBef>
                <a:spcPts val="0"/>
              </a:spcBef>
              <a:spcAft>
                <a:spcPts val="0"/>
              </a:spcAft>
              <a:buSzPts val="1900"/>
              <a:buFont typeface="Calibri"/>
              <a:buChar char="○"/>
            </a:pPr>
            <a:r>
              <a:rPr lang="fr-FR" sz="1900">
                <a:latin typeface="Calibri"/>
                <a:ea typeface="Calibri"/>
                <a:cs typeface="Calibri"/>
                <a:sym typeface="Calibri"/>
              </a:rPr>
              <a:t>Define the service in our catalogue  </a:t>
            </a:r>
            <a:r>
              <a:rPr lang="fr-FR" sz="2000">
                <a:solidFill>
                  <a:srgbClr val="FF0000"/>
                </a:solidFill>
                <a:latin typeface="Calibri"/>
                <a:ea typeface="Calibri"/>
                <a:cs typeface="Calibri"/>
                <a:sym typeface="Calibri"/>
              </a:rPr>
              <a:t>TODO  </a:t>
            </a:r>
            <a:endParaRPr sz="1900">
              <a:latin typeface="Calibri"/>
              <a:ea typeface="Calibri"/>
              <a:cs typeface="Calibri"/>
              <a:sym typeface="Calibri"/>
            </a:endParaRPr>
          </a:p>
          <a:p>
            <a:pPr indent="0" lvl="0" marL="914400" rtl="0" algn="l">
              <a:lnSpc>
                <a:spcPct val="90000"/>
              </a:lnSpc>
              <a:spcBef>
                <a:spcPts val="0"/>
              </a:spcBef>
              <a:spcAft>
                <a:spcPts val="0"/>
              </a:spcAft>
              <a:buNone/>
            </a:pPr>
            <a:r>
              <a:t/>
            </a:r>
            <a:endParaRPr sz="1900">
              <a:latin typeface="Calibri"/>
              <a:ea typeface="Calibri"/>
              <a:cs typeface="Calibri"/>
              <a:sym typeface="Calibri"/>
            </a:endParaRPr>
          </a:p>
          <a:p>
            <a:pPr indent="0" lvl="0" marL="0" rtl="0" algn="l">
              <a:lnSpc>
                <a:spcPct val="90000"/>
              </a:lnSpc>
              <a:spcBef>
                <a:spcPts val="0"/>
              </a:spcBef>
              <a:spcAft>
                <a:spcPts val="0"/>
              </a:spcAft>
              <a:buNone/>
            </a:pPr>
            <a:r>
              <a:t/>
            </a:r>
            <a:endParaRPr sz="1900">
              <a:latin typeface="Calibri"/>
              <a:ea typeface="Calibri"/>
              <a:cs typeface="Calibri"/>
              <a:sym typeface="Calibri"/>
            </a:endParaRPr>
          </a:p>
          <a:p>
            <a:pPr indent="0" lvl="0" marL="914400" rtl="0" algn="l">
              <a:lnSpc>
                <a:spcPct val="90000"/>
              </a:lnSpc>
              <a:spcBef>
                <a:spcPts val="0"/>
              </a:spcBef>
              <a:spcAft>
                <a:spcPts val="0"/>
              </a:spcAft>
              <a:buSzPts val="1800"/>
              <a:buNone/>
            </a:pPr>
            <a:r>
              <a:t/>
            </a:r>
            <a:endParaRPr sz="1900">
              <a:latin typeface="Calibri"/>
              <a:ea typeface="Calibri"/>
              <a:cs typeface="Calibri"/>
              <a:sym typeface="Calibri"/>
            </a:endParaRPr>
          </a:p>
          <a:p>
            <a:pPr indent="0" lvl="0" marL="457200" rtl="0" algn="l">
              <a:lnSpc>
                <a:spcPct val="90000"/>
              </a:lnSpc>
              <a:spcBef>
                <a:spcPts val="0"/>
              </a:spcBef>
              <a:spcAft>
                <a:spcPts val="0"/>
              </a:spcAft>
              <a:buNone/>
            </a:pPr>
            <a:r>
              <a:t/>
            </a:r>
            <a:endParaRPr sz="1900">
              <a:latin typeface="Calibri"/>
              <a:ea typeface="Calibri"/>
              <a:cs typeface="Calibri"/>
              <a:sym typeface="Calibri"/>
            </a:endParaRPr>
          </a:p>
          <a:p>
            <a:pPr indent="0" lvl="0" marL="457200" rtl="0" algn="l">
              <a:lnSpc>
                <a:spcPct val="90000"/>
              </a:lnSpc>
              <a:spcBef>
                <a:spcPts val="0"/>
              </a:spcBef>
              <a:spcAft>
                <a:spcPts val="0"/>
              </a:spcAft>
              <a:buSzPts val="1800"/>
              <a:buNone/>
            </a:pPr>
            <a:r>
              <a:t/>
            </a:r>
            <a:endParaRPr sz="1900">
              <a:latin typeface="Calibri"/>
              <a:ea typeface="Calibri"/>
              <a:cs typeface="Calibri"/>
              <a:sym typeface="Calibri"/>
            </a:endParaRPr>
          </a:p>
          <a:p>
            <a:pPr indent="0" lvl="0" marL="457200" rtl="0" algn="l">
              <a:lnSpc>
                <a:spcPct val="90000"/>
              </a:lnSpc>
              <a:spcBef>
                <a:spcPts val="0"/>
              </a:spcBef>
              <a:spcAft>
                <a:spcPts val="0"/>
              </a:spcAft>
              <a:buSzPts val="1800"/>
              <a:buNone/>
            </a:pPr>
            <a:r>
              <a:t/>
            </a:r>
            <a:endParaRPr sz="1700"/>
          </a:p>
          <a:p>
            <a:pPr indent="0" lvl="0" marL="0" rtl="0" algn="l">
              <a:lnSpc>
                <a:spcPct val="90000"/>
              </a:lnSpc>
              <a:spcBef>
                <a:spcPts val="0"/>
              </a:spcBef>
              <a:spcAft>
                <a:spcPts val="0"/>
              </a:spcAft>
              <a:buSzPts val="1800"/>
              <a:buNone/>
            </a:pPr>
            <a:r>
              <a:t/>
            </a:r>
            <a:endParaRPr/>
          </a:p>
          <a:p>
            <a:pPr indent="0" lvl="0" marL="914400" rtl="0" algn="l">
              <a:lnSpc>
                <a:spcPct val="90000"/>
              </a:lnSpc>
              <a:spcBef>
                <a:spcPts val="400"/>
              </a:spcBef>
              <a:spcAft>
                <a:spcPts val="0"/>
              </a:spcAft>
              <a:buSzPts val="2000"/>
              <a:buNone/>
            </a:pPr>
            <a:r>
              <a:t/>
            </a:r>
            <a:endParaRPr/>
          </a:p>
          <a:p>
            <a:pPr indent="0" lvl="0" marL="914400" rtl="0" algn="l">
              <a:lnSpc>
                <a:spcPct val="90000"/>
              </a:lnSpc>
              <a:spcBef>
                <a:spcPts val="400"/>
              </a:spcBef>
              <a:spcAft>
                <a:spcPts val="0"/>
              </a:spcAft>
              <a:buSzPts val="2000"/>
              <a:buNone/>
            </a:pPr>
            <a:r>
              <a:t/>
            </a:r>
            <a:endParaRPr/>
          </a:p>
          <a:p>
            <a:pPr indent="0" lvl="0" marL="0" rtl="0" algn="l">
              <a:lnSpc>
                <a:spcPct val="90000"/>
              </a:lnSpc>
              <a:spcBef>
                <a:spcPts val="0"/>
              </a:spcBef>
              <a:spcAft>
                <a:spcPts val="0"/>
              </a:spcAft>
              <a:buSzPts val="2000"/>
              <a:buNone/>
            </a:pPr>
            <a:r>
              <a:t/>
            </a:r>
            <a:endParaRPr/>
          </a:p>
        </p:txBody>
      </p:sp>
      <p:sp>
        <p:nvSpPr>
          <p:cNvPr id="234" name="Google Shape;234;ga9e3c0f436_0_155"/>
          <p:cNvSpPr txBox="1"/>
          <p:nvPr>
            <p:ph idx="1" type="subTitle"/>
          </p:nvPr>
        </p:nvSpPr>
        <p:spPr>
          <a:xfrm>
            <a:off x="2459676" y="618933"/>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i="1" lang="fr-FR" sz="2000">
                <a:solidFill>
                  <a:srgbClr val="7F7F7F"/>
                </a:solidFill>
                <a:latin typeface="Calibri"/>
                <a:ea typeface="Calibri"/>
                <a:cs typeface="Calibri"/>
                <a:sym typeface="Calibri"/>
              </a:rPr>
              <a:t>Status and Roadmap</a:t>
            </a:r>
            <a:endParaRPr i="1" sz="2000">
              <a:solidFill>
                <a:srgbClr val="7F7F7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f92c107e8f_0_289"/>
          <p:cNvSpPr txBox="1"/>
          <p:nvPr>
            <p:ph idx="2" type="body"/>
          </p:nvPr>
        </p:nvSpPr>
        <p:spPr>
          <a:xfrm>
            <a:off x="496900" y="1251900"/>
            <a:ext cx="7845000" cy="292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b="1" lang="fr-FR" sz="1800"/>
              <a:t>CernVM-File System (CVMFS)</a:t>
            </a:r>
            <a:r>
              <a:rPr lang="fr-FR" sz="1800"/>
              <a:t> provides a POSIX read-only file system in user space</a:t>
            </a:r>
            <a:endParaRPr sz="1800"/>
          </a:p>
          <a:p>
            <a:pPr indent="-342900" lvl="0" marL="457200" rtl="0" algn="l">
              <a:lnSpc>
                <a:spcPct val="90000"/>
              </a:lnSpc>
              <a:spcBef>
                <a:spcPts val="750"/>
              </a:spcBef>
              <a:spcAft>
                <a:spcPts val="0"/>
              </a:spcAft>
              <a:buSzPts val="1800"/>
              <a:buChar char="●"/>
            </a:pPr>
            <a:r>
              <a:rPr lang="fr-FR" sz="1800"/>
              <a:t>Scalable software and data distribution, extended to handle container images </a:t>
            </a:r>
            <a:endParaRPr sz="1800"/>
          </a:p>
          <a:p>
            <a:pPr indent="-342900" lvl="0" marL="457200" rtl="0" algn="l">
              <a:lnSpc>
                <a:spcPct val="115000"/>
              </a:lnSpc>
              <a:spcBef>
                <a:spcPts val="0"/>
              </a:spcBef>
              <a:spcAft>
                <a:spcPts val="0"/>
              </a:spcAft>
              <a:buSzPts val="1800"/>
              <a:buChar char="●"/>
            </a:pPr>
            <a:r>
              <a:rPr lang="fr-FR" sz="1800"/>
              <a:t>Caching at providers for fast access to frequently used software/data</a:t>
            </a:r>
            <a:endParaRPr sz="1800"/>
          </a:p>
          <a:p>
            <a:pPr indent="-342900" lvl="0" marL="457200" rtl="0" algn="l">
              <a:lnSpc>
                <a:spcPct val="115000"/>
              </a:lnSpc>
              <a:spcBef>
                <a:spcPts val="0"/>
              </a:spcBef>
              <a:spcAft>
                <a:spcPts val="0"/>
              </a:spcAft>
              <a:buSzPts val="1800"/>
              <a:buChar char="●"/>
            </a:pPr>
            <a:r>
              <a:rPr lang="fr-FR" sz="1800"/>
              <a:t>Mostly used in HTC, but useful also for IaaS</a:t>
            </a:r>
            <a:endParaRPr sz="1800"/>
          </a:p>
        </p:txBody>
      </p:sp>
      <p:sp>
        <p:nvSpPr>
          <p:cNvPr id="240" name="Google Shape;240;gf92c107e8f_0_289"/>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sz="2550"/>
              <a:t>EGI</a:t>
            </a:r>
            <a:r>
              <a:rPr b="0" lang="fr-FR" sz="2550">
                <a:solidFill>
                  <a:schemeClr val="dk1"/>
                </a:solidFill>
                <a:latin typeface="Arial"/>
                <a:ea typeface="Arial"/>
                <a:cs typeface="Arial"/>
                <a:sym typeface="Arial"/>
              </a:rPr>
              <a:t> </a:t>
            </a:r>
            <a:r>
              <a:rPr lang="fr-FR" sz="2550"/>
              <a:t>Content Distribution (</a:t>
            </a:r>
            <a:r>
              <a:rPr lang="fr-FR"/>
              <a:t>CVMFS)</a:t>
            </a:r>
            <a:endParaRPr/>
          </a:p>
        </p:txBody>
      </p:sp>
      <p:pic>
        <p:nvPicPr>
          <p:cNvPr id="241" name="Google Shape;241;gf92c107e8f_0_289"/>
          <p:cNvPicPr preferRelativeResize="0"/>
          <p:nvPr/>
        </p:nvPicPr>
        <p:blipFill rotWithShape="1">
          <a:blip r:embed="rId3">
            <a:alphaModFix/>
          </a:blip>
          <a:srcRect b="0" l="0" r="0" t="0"/>
          <a:stretch/>
        </p:blipFill>
        <p:spPr>
          <a:xfrm>
            <a:off x="8095473" y="257548"/>
            <a:ext cx="630775" cy="630775"/>
          </a:xfrm>
          <a:prstGeom prst="rect">
            <a:avLst/>
          </a:prstGeom>
          <a:noFill/>
          <a:ln>
            <a:noFill/>
          </a:ln>
        </p:spPr>
      </p:pic>
      <p:pic>
        <p:nvPicPr>
          <p:cNvPr id="242" name="Google Shape;242;gf92c107e8f_0_289"/>
          <p:cNvPicPr preferRelativeResize="0"/>
          <p:nvPr/>
        </p:nvPicPr>
        <p:blipFill>
          <a:blip r:embed="rId4">
            <a:alphaModFix/>
          </a:blip>
          <a:stretch>
            <a:fillRect/>
          </a:stretch>
        </p:blipFill>
        <p:spPr>
          <a:xfrm>
            <a:off x="1369450" y="2457850"/>
            <a:ext cx="5703776" cy="2351924"/>
          </a:xfrm>
          <a:prstGeom prst="rect">
            <a:avLst/>
          </a:prstGeom>
          <a:noFill/>
          <a:ln>
            <a:noFill/>
          </a:ln>
        </p:spPr>
      </p:pic>
      <p:sp>
        <p:nvSpPr>
          <p:cNvPr id="243" name="Google Shape;243;gf92c107e8f_0_289"/>
          <p:cNvSpPr txBox="1"/>
          <p:nvPr>
            <p:ph idx="1"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Clr>
                <a:schemeClr val="dk1"/>
              </a:buClr>
              <a:buSzPts val="1100"/>
              <a:buFont typeface="Arial"/>
              <a:buNone/>
            </a:pPr>
            <a:r>
              <a:rPr lang="fr-FR"/>
              <a:t>Main functionalities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a9e3c0f436_0_149"/>
          <p:cNvSpPr txBox="1"/>
          <p:nvPr>
            <p:ph type="title"/>
          </p:nvPr>
        </p:nvSpPr>
        <p:spPr>
          <a:xfrm>
            <a:off x="2459676" y="109707"/>
            <a:ext cx="5788200"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250"/>
              <a:buFont typeface="Calibri"/>
              <a:buNone/>
            </a:pPr>
            <a:r>
              <a:rPr b="1" lang="fr-FR" sz="2550">
                <a:solidFill>
                  <a:srgbClr val="0E67AD"/>
                </a:solidFill>
                <a:latin typeface="Calibri"/>
                <a:ea typeface="Calibri"/>
                <a:cs typeface="Calibri"/>
                <a:sym typeface="Calibri"/>
              </a:rPr>
              <a:t>EGI</a:t>
            </a:r>
            <a:r>
              <a:rPr lang="fr-FR" sz="2550"/>
              <a:t> </a:t>
            </a:r>
            <a:r>
              <a:rPr b="1" lang="fr-FR" sz="2550">
                <a:solidFill>
                  <a:srgbClr val="0E67AD"/>
                </a:solidFill>
                <a:latin typeface="Calibri"/>
                <a:ea typeface="Calibri"/>
                <a:cs typeface="Calibri"/>
                <a:sym typeface="Calibri"/>
              </a:rPr>
              <a:t>Content Distribution (CVMFS) </a:t>
            </a:r>
            <a:endParaRPr sz="2550"/>
          </a:p>
        </p:txBody>
      </p:sp>
      <p:sp>
        <p:nvSpPr>
          <p:cNvPr id="250" name="Google Shape;250;ga9e3c0f436_0_149"/>
          <p:cNvSpPr txBox="1"/>
          <p:nvPr>
            <p:ph idx="1" type="body"/>
          </p:nvPr>
        </p:nvSpPr>
        <p:spPr>
          <a:xfrm>
            <a:off x="176652" y="988225"/>
            <a:ext cx="8490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t/>
            </a:r>
            <a:endParaRPr sz="1800">
              <a:latin typeface="Calibri"/>
              <a:ea typeface="Calibri"/>
              <a:cs typeface="Calibri"/>
              <a:sym typeface="Calibri"/>
            </a:endParaRPr>
          </a:p>
          <a:p>
            <a:pPr indent="-374650" lvl="0" marL="457200" rtl="0" algn="l">
              <a:lnSpc>
                <a:spcPct val="90000"/>
              </a:lnSpc>
              <a:spcBef>
                <a:spcPts val="0"/>
              </a:spcBef>
              <a:spcAft>
                <a:spcPts val="0"/>
              </a:spcAft>
              <a:buSzPts val="2300"/>
              <a:buFont typeface="Calibri"/>
              <a:buChar char="•"/>
            </a:pPr>
            <a:r>
              <a:rPr lang="fr-FR" sz="1900">
                <a:latin typeface="Calibri"/>
                <a:ea typeface="Calibri"/>
                <a:cs typeface="Calibri"/>
                <a:sym typeface="Calibri"/>
              </a:rPr>
              <a:t>Already</a:t>
            </a:r>
            <a:r>
              <a:rPr lang="fr-FR" sz="1900">
                <a:latin typeface="Calibri"/>
                <a:ea typeface="Calibri"/>
                <a:cs typeface="Calibri"/>
                <a:sym typeface="Calibri"/>
              </a:rPr>
              <a:t> in use by production since years by </a:t>
            </a:r>
            <a:r>
              <a:rPr lang="fr-FR" sz="1900">
                <a:latin typeface="Calibri"/>
                <a:ea typeface="Calibri"/>
                <a:cs typeface="Calibri"/>
                <a:sym typeface="Calibri"/>
              </a:rPr>
              <a:t>several communities in EGI</a:t>
            </a:r>
            <a:endParaRPr sz="1900">
              <a:latin typeface="Calibri"/>
              <a:ea typeface="Calibri"/>
              <a:cs typeface="Calibri"/>
              <a:sym typeface="Calibri"/>
            </a:endParaRPr>
          </a:p>
          <a:p>
            <a:pPr indent="-374650" lvl="0" marL="457200" rtl="0" algn="l">
              <a:lnSpc>
                <a:spcPct val="90000"/>
              </a:lnSpc>
              <a:spcBef>
                <a:spcPts val="0"/>
              </a:spcBef>
              <a:spcAft>
                <a:spcPts val="0"/>
              </a:spcAft>
              <a:buSzPts val="2300"/>
              <a:buFont typeface="Calibri"/>
              <a:buChar char="•"/>
            </a:pPr>
            <a:r>
              <a:rPr lang="fr-FR" sz="1900">
                <a:latin typeface="Calibri"/>
                <a:ea typeface="Calibri"/>
                <a:cs typeface="Calibri"/>
                <a:sym typeface="Calibri"/>
              </a:rPr>
              <a:t>Stratum-0 service operated by </a:t>
            </a:r>
            <a:r>
              <a:rPr b="1" lang="fr-FR" sz="1900">
                <a:latin typeface="Calibri"/>
                <a:ea typeface="Calibri"/>
                <a:cs typeface="Calibri"/>
                <a:sym typeface="Calibri"/>
              </a:rPr>
              <a:t>UKRI-STFC</a:t>
            </a:r>
            <a:endParaRPr b="1" sz="1900">
              <a:latin typeface="Calibri"/>
              <a:ea typeface="Calibri"/>
              <a:cs typeface="Calibri"/>
              <a:sym typeface="Calibri"/>
            </a:endParaRPr>
          </a:p>
          <a:p>
            <a:pPr indent="-374650" lvl="0" marL="457200" rtl="0" algn="l">
              <a:lnSpc>
                <a:spcPct val="90000"/>
              </a:lnSpc>
              <a:spcBef>
                <a:spcPts val="0"/>
              </a:spcBef>
              <a:spcAft>
                <a:spcPts val="0"/>
              </a:spcAft>
              <a:buSzPts val="2300"/>
              <a:buFont typeface="Calibri"/>
              <a:buChar char="•"/>
            </a:pPr>
            <a:r>
              <a:rPr lang="fr-FR" sz="1900">
                <a:latin typeface="Calibri"/>
                <a:ea typeface="Calibri"/>
                <a:cs typeface="Calibri"/>
                <a:sym typeface="Calibri"/>
              </a:rPr>
              <a:t>OLA updated ( including OLA for Stratum 1 services)</a:t>
            </a:r>
            <a:endParaRPr sz="1900">
              <a:latin typeface="Calibri"/>
              <a:ea typeface="Calibri"/>
              <a:cs typeface="Calibri"/>
              <a:sym typeface="Calibri"/>
            </a:endParaRPr>
          </a:p>
          <a:p>
            <a:pPr indent="0" lvl="0" marL="457200" rtl="0" algn="l">
              <a:lnSpc>
                <a:spcPct val="90000"/>
              </a:lnSpc>
              <a:spcBef>
                <a:spcPts val="0"/>
              </a:spcBef>
              <a:spcAft>
                <a:spcPts val="0"/>
              </a:spcAft>
              <a:buSzPts val="1800"/>
              <a:buNone/>
            </a:pPr>
            <a:r>
              <a:t/>
            </a:r>
            <a:endParaRPr sz="1900">
              <a:latin typeface="Calibri"/>
              <a:ea typeface="Calibri"/>
              <a:cs typeface="Calibri"/>
              <a:sym typeface="Calibri"/>
            </a:endParaRPr>
          </a:p>
          <a:p>
            <a:pPr indent="-349250" lvl="0" marL="457200" rtl="0" algn="l">
              <a:lnSpc>
                <a:spcPct val="90000"/>
              </a:lnSpc>
              <a:spcBef>
                <a:spcPts val="0"/>
              </a:spcBef>
              <a:spcAft>
                <a:spcPts val="0"/>
              </a:spcAft>
              <a:buClr>
                <a:schemeClr val="dk1"/>
              </a:buClr>
              <a:buSzPts val="1900"/>
              <a:buFont typeface="Calibri"/>
              <a:buChar char="•"/>
            </a:pPr>
            <a:r>
              <a:rPr lang="fr-FR" sz="1900">
                <a:solidFill>
                  <a:schemeClr val="dk1"/>
                </a:solidFill>
                <a:latin typeface="Calibri"/>
                <a:ea typeface="Calibri"/>
                <a:cs typeface="Calibri"/>
                <a:sym typeface="Calibri"/>
              </a:rPr>
              <a:t>RoadMap</a:t>
            </a:r>
            <a:endParaRPr sz="1900">
              <a:solidFill>
                <a:schemeClr val="dk1"/>
              </a:solidFill>
              <a:latin typeface="Calibri"/>
              <a:ea typeface="Calibri"/>
              <a:cs typeface="Calibri"/>
              <a:sym typeface="Calibri"/>
            </a:endParaRPr>
          </a:p>
          <a:p>
            <a:pPr indent="-349250" lvl="1" marL="914400" rtl="0" algn="l">
              <a:lnSpc>
                <a:spcPct val="90000"/>
              </a:lnSpc>
              <a:spcBef>
                <a:spcPts val="0"/>
              </a:spcBef>
              <a:spcAft>
                <a:spcPts val="0"/>
              </a:spcAft>
              <a:buSzPts val="1900"/>
              <a:buFont typeface="Calibri"/>
              <a:buChar char="▪"/>
            </a:pPr>
            <a:r>
              <a:rPr lang="fr-FR" sz="1800">
                <a:solidFill>
                  <a:schemeClr val="dk1"/>
                </a:solidFill>
                <a:latin typeface="Calibri"/>
                <a:ea typeface="Calibri"/>
                <a:cs typeface="Calibri"/>
                <a:sym typeface="Calibri"/>
              </a:rPr>
              <a:t>Documentation revamp (to be migrated to docs.egi.eu)  </a:t>
            </a:r>
            <a:r>
              <a:rPr lang="fr-FR" sz="1800">
                <a:solidFill>
                  <a:srgbClr val="6AA84F"/>
                </a:solidFill>
                <a:latin typeface="Calibri"/>
                <a:ea typeface="Calibri"/>
                <a:cs typeface="Calibri"/>
                <a:sym typeface="Calibri"/>
              </a:rPr>
              <a:t>DONE</a:t>
            </a:r>
            <a:r>
              <a:rPr lang="fr-FR" sz="2100">
                <a:solidFill>
                  <a:srgbClr val="6AA84F"/>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1" marL="914400" rtl="0" algn="l">
              <a:lnSpc>
                <a:spcPct val="90000"/>
              </a:lnSpc>
              <a:spcBef>
                <a:spcPts val="0"/>
              </a:spcBef>
              <a:spcAft>
                <a:spcPts val="0"/>
              </a:spcAft>
              <a:buSzPts val="1900"/>
              <a:buFont typeface="Calibri"/>
              <a:buChar char="▪"/>
            </a:pPr>
            <a:r>
              <a:rPr lang="fr-FR" sz="1900">
                <a:solidFill>
                  <a:schemeClr val="dk1"/>
                </a:solidFill>
                <a:latin typeface="Calibri"/>
                <a:ea typeface="Calibri"/>
                <a:cs typeface="Calibri"/>
                <a:sym typeface="Calibri"/>
              </a:rPr>
              <a:t>Still Alpha in EGI, Move to Beta ( and inclusion in the catalogue) </a:t>
            </a:r>
            <a:r>
              <a:rPr lang="fr-FR" sz="1900">
                <a:solidFill>
                  <a:srgbClr val="FFD966"/>
                </a:solidFill>
                <a:latin typeface="Calibri"/>
                <a:ea typeface="Calibri"/>
                <a:cs typeface="Calibri"/>
                <a:sym typeface="Calibri"/>
              </a:rPr>
              <a:t>ONGOING</a:t>
            </a:r>
            <a:endParaRPr sz="1900">
              <a:solidFill>
                <a:srgbClr val="FFD966"/>
              </a:solidFill>
              <a:latin typeface="Calibri"/>
              <a:ea typeface="Calibri"/>
              <a:cs typeface="Calibri"/>
              <a:sym typeface="Calibri"/>
            </a:endParaRPr>
          </a:p>
          <a:p>
            <a:pPr indent="-349250" lvl="1" marL="914400" rtl="0" algn="l">
              <a:lnSpc>
                <a:spcPct val="90000"/>
              </a:lnSpc>
              <a:spcBef>
                <a:spcPts val="0"/>
              </a:spcBef>
              <a:spcAft>
                <a:spcPts val="0"/>
              </a:spcAft>
              <a:buSzPts val="1900"/>
              <a:buFont typeface="Calibri"/>
              <a:buChar char="▪"/>
            </a:pPr>
            <a:r>
              <a:rPr lang="fr-FR" sz="1900">
                <a:solidFill>
                  <a:schemeClr val="dk1"/>
                </a:solidFill>
                <a:latin typeface="Calibri"/>
                <a:ea typeface="Calibri"/>
                <a:cs typeface="Calibri"/>
                <a:sym typeface="Calibri"/>
              </a:rPr>
              <a:t>Registration in EOSC Catalogue </a:t>
            </a:r>
            <a:r>
              <a:rPr lang="fr-FR" sz="1900">
                <a:solidFill>
                  <a:srgbClr val="FFD966"/>
                </a:solidFill>
                <a:latin typeface="Calibri"/>
                <a:ea typeface="Calibri"/>
                <a:cs typeface="Calibri"/>
                <a:sym typeface="Calibri"/>
              </a:rPr>
              <a:t>ONGOING</a:t>
            </a:r>
            <a:endParaRPr sz="1800">
              <a:solidFill>
                <a:schemeClr val="dk1"/>
              </a:solidFill>
              <a:latin typeface="Calibri"/>
              <a:ea typeface="Calibri"/>
              <a:cs typeface="Calibri"/>
              <a:sym typeface="Calibri"/>
            </a:endParaRPr>
          </a:p>
          <a:p>
            <a:pPr indent="-336550" lvl="1" marL="914400" rtl="0" algn="l">
              <a:lnSpc>
                <a:spcPct val="90000"/>
              </a:lnSpc>
              <a:spcBef>
                <a:spcPts val="0"/>
              </a:spcBef>
              <a:spcAft>
                <a:spcPts val="0"/>
              </a:spcAft>
              <a:buSzPts val="1700"/>
              <a:buFont typeface="Calibri"/>
              <a:buChar char="▪"/>
            </a:pPr>
            <a:r>
              <a:rPr lang="fr-FR" sz="1800">
                <a:solidFill>
                  <a:schemeClr val="dk1"/>
                </a:solidFill>
                <a:latin typeface="Calibri"/>
                <a:ea typeface="Calibri"/>
                <a:cs typeface="Calibri"/>
                <a:sym typeface="Calibri"/>
              </a:rPr>
              <a:t>CVMFS uploader Check-in integration </a:t>
            </a:r>
            <a:r>
              <a:rPr lang="fr-FR" sz="1900">
                <a:solidFill>
                  <a:srgbClr val="FFD966"/>
                </a:solidFill>
                <a:latin typeface="Calibri"/>
                <a:ea typeface="Calibri"/>
                <a:cs typeface="Calibri"/>
                <a:sym typeface="Calibri"/>
              </a:rPr>
              <a:t>ONGOING</a:t>
            </a:r>
            <a:endParaRPr sz="1800">
              <a:solidFill>
                <a:schemeClr val="dk1"/>
              </a:solidFill>
              <a:latin typeface="Calibri"/>
              <a:ea typeface="Calibri"/>
              <a:cs typeface="Calibri"/>
              <a:sym typeface="Calibri"/>
            </a:endParaRPr>
          </a:p>
          <a:p>
            <a:pPr indent="-336550" lvl="1" marL="914400" rtl="0" algn="l">
              <a:lnSpc>
                <a:spcPct val="90000"/>
              </a:lnSpc>
              <a:spcBef>
                <a:spcPts val="0"/>
              </a:spcBef>
              <a:spcAft>
                <a:spcPts val="0"/>
              </a:spcAft>
              <a:buSzPts val="1700"/>
              <a:buFont typeface="Calibri"/>
              <a:buChar char="▪"/>
            </a:pPr>
            <a:r>
              <a:rPr lang="fr-FR" sz="1800">
                <a:solidFill>
                  <a:schemeClr val="dk1"/>
                </a:solidFill>
                <a:latin typeface="Calibri"/>
                <a:ea typeface="Calibri"/>
                <a:cs typeface="Calibri"/>
                <a:sym typeface="Calibri"/>
              </a:rPr>
              <a:t>Better automation of uploading / unpacking container images </a:t>
            </a:r>
            <a:r>
              <a:rPr lang="fr-FR" sz="1900">
                <a:solidFill>
                  <a:srgbClr val="FF0000"/>
                </a:solidFill>
                <a:latin typeface="Calibri"/>
                <a:ea typeface="Calibri"/>
                <a:cs typeface="Calibri"/>
                <a:sym typeface="Calibri"/>
              </a:rPr>
              <a:t>TODO </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SzPts val="1800"/>
              <a:buNone/>
            </a:pPr>
            <a:r>
              <a:t/>
            </a:r>
            <a:endParaRPr sz="1600">
              <a:solidFill>
                <a:schemeClr val="dk1"/>
              </a:solidFill>
              <a:latin typeface="Calibri"/>
              <a:ea typeface="Calibri"/>
              <a:cs typeface="Calibri"/>
              <a:sym typeface="Calibri"/>
            </a:endParaRPr>
          </a:p>
          <a:p>
            <a:pPr indent="0" lvl="0" marL="457200" rtl="0" algn="l">
              <a:lnSpc>
                <a:spcPct val="90000"/>
              </a:lnSpc>
              <a:spcBef>
                <a:spcPts val="0"/>
              </a:spcBef>
              <a:spcAft>
                <a:spcPts val="0"/>
              </a:spcAft>
              <a:buSzPts val="1800"/>
              <a:buNone/>
            </a:pPr>
            <a:r>
              <a:t/>
            </a:r>
            <a:endParaRPr>
              <a:solidFill>
                <a:schemeClr val="dk1"/>
              </a:solidFill>
            </a:endParaRPr>
          </a:p>
          <a:p>
            <a:pPr indent="0" lvl="0" marL="0" rtl="0" algn="l">
              <a:lnSpc>
                <a:spcPct val="90000"/>
              </a:lnSpc>
              <a:spcBef>
                <a:spcPts val="0"/>
              </a:spcBef>
              <a:spcAft>
                <a:spcPts val="0"/>
              </a:spcAft>
              <a:buSzPts val="1800"/>
              <a:buNone/>
            </a:pPr>
            <a:r>
              <a:t/>
            </a:r>
            <a:endParaRPr/>
          </a:p>
          <a:p>
            <a:pPr indent="0" lvl="0" marL="914400" rtl="0" algn="l">
              <a:lnSpc>
                <a:spcPct val="90000"/>
              </a:lnSpc>
              <a:spcBef>
                <a:spcPts val="400"/>
              </a:spcBef>
              <a:spcAft>
                <a:spcPts val="0"/>
              </a:spcAft>
              <a:buSzPts val="2000"/>
              <a:buNone/>
            </a:pPr>
            <a:r>
              <a:t/>
            </a:r>
            <a:endParaRPr/>
          </a:p>
          <a:p>
            <a:pPr indent="0" lvl="0" marL="914400" rtl="0" algn="l">
              <a:lnSpc>
                <a:spcPct val="90000"/>
              </a:lnSpc>
              <a:spcBef>
                <a:spcPts val="400"/>
              </a:spcBef>
              <a:spcAft>
                <a:spcPts val="0"/>
              </a:spcAft>
              <a:buSzPts val="2000"/>
              <a:buNone/>
            </a:pPr>
            <a:r>
              <a:t/>
            </a:r>
            <a:endParaRPr/>
          </a:p>
          <a:p>
            <a:pPr indent="0" lvl="0" marL="0" rtl="0" algn="l">
              <a:lnSpc>
                <a:spcPct val="90000"/>
              </a:lnSpc>
              <a:spcBef>
                <a:spcPts val="0"/>
              </a:spcBef>
              <a:spcAft>
                <a:spcPts val="0"/>
              </a:spcAft>
              <a:buSzPts val="2000"/>
              <a:buNone/>
            </a:pPr>
            <a:r>
              <a:t/>
            </a:r>
            <a:endParaRPr/>
          </a:p>
        </p:txBody>
      </p:sp>
      <p:sp>
        <p:nvSpPr>
          <p:cNvPr id="251" name="Google Shape;251;ga9e3c0f436_0_149"/>
          <p:cNvSpPr txBox="1"/>
          <p:nvPr>
            <p:ph idx="1" type="subTitle"/>
          </p:nvPr>
        </p:nvSpPr>
        <p:spPr>
          <a:xfrm>
            <a:off x="2459676" y="618933"/>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i="1" lang="fr-FR" sz="2000">
                <a:solidFill>
                  <a:srgbClr val="7F7F7F"/>
                </a:solidFill>
                <a:latin typeface="Calibri"/>
                <a:ea typeface="Calibri"/>
                <a:cs typeface="Calibri"/>
                <a:sym typeface="Calibri"/>
              </a:rPr>
              <a:t>Status and Roadmap</a:t>
            </a:r>
            <a:endParaRPr i="1" sz="2000">
              <a:solidFill>
                <a:srgbClr val="7F7F7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8"/>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E67AD"/>
              </a:buClr>
              <a:buSzPts val="2250"/>
              <a:buFont typeface="Calibri"/>
              <a:buNone/>
            </a:pPr>
            <a:r>
              <a:rPr lang="fr-FR" sz="2250"/>
              <a:t>EGI Storage and data services</a:t>
            </a:r>
            <a:endParaRPr sz="2250"/>
          </a:p>
        </p:txBody>
      </p:sp>
      <p:pic>
        <p:nvPicPr>
          <p:cNvPr id="97" name="Google Shape;97;p8"/>
          <p:cNvPicPr preferRelativeResize="0"/>
          <p:nvPr/>
        </p:nvPicPr>
        <p:blipFill>
          <a:blip r:embed="rId3">
            <a:alphaModFix/>
          </a:blip>
          <a:stretch>
            <a:fillRect/>
          </a:stretch>
        </p:blipFill>
        <p:spPr>
          <a:xfrm>
            <a:off x="363650" y="764270"/>
            <a:ext cx="4743239" cy="4327854"/>
          </a:xfrm>
          <a:prstGeom prst="rect">
            <a:avLst/>
          </a:prstGeom>
          <a:noFill/>
          <a:ln>
            <a:noFill/>
          </a:ln>
        </p:spPr>
      </p:pic>
      <p:sp>
        <p:nvSpPr>
          <p:cNvPr id="98" name="Google Shape;98;p8"/>
          <p:cNvSpPr/>
          <p:nvPr/>
        </p:nvSpPr>
        <p:spPr>
          <a:xfrm>
            <a:off x="2821875" y="764275"/>
            <a:ext cx="2894100" cy="2123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highlight>
                <a:srgbClr val="FF0000"/>
              </a:highlight>
              <a:latin typeface="Arial"/>
              <a:ea typeface="Arial"/>
              <a:cs typeface="Arial"/>
              <a:sym typeface="Arial"/>
            </a:endParaRPr>
          </a:p>
        </p:txBody>
      </p:sp>
      <p:sp>
        <p:nvSpPr>
          <p:cNvPr id="99" name="Google Shape;99;p8"/>
          <p:cNvSpPr txBox="1"/>
          <p:nvPr/>
        </p:nvSpPr>
        <p:spPr>
          <a:xfrm>
            <a:off x="6603875" y="1414150"/>
            <a:ext cx="21279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fr-FR"/>
              <a:t>New </a:t>
            </a:r>
            <a:r>
              <a:rPr b="0" i="0" lang="fr-FR" sz="1400" u="none" cap="none" strike="noStrike">
                <a:solidFill>
                  <a:srgbClr val="000000"/>
                </a:solidFill>
                <a:latin typeface="Arial"/>
                <a:ea typeface="Arial"/>
                <a:cs typeface="Arial"/>
                <a:sym typeface="Arial"/>
              </a:rPr>
              <a:t>EGI-ACE services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Rucio</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openRDM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fr-FR"/>
              <a:t>Services not yet in our catalogue</a:t>
            </a:r>
            <a:endParaRPr/>
          </a:p>
          <a:p>
            <a:pPr indent="-317500" lvl="0" marL="45720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CVMFS</a:t>
            </a:r>
            <a:endParaRPr b="0" i="0" sz="1400" u="none" cap="none" strike="noStrike">
              <a:solidFill>
                <a:srgbClr val="000000"/>
              </a:solidFill>
              <a:latin typeface="Arial"/>
              <a:ea typeface="Arial"/>
              <a:cs typeface="Arial"/>
              <a:sym typeface="Arial"/>
            </a:endParaRPr>
          </a:p>
        </p:txBody>
      </p:sp>
      <p:sp>
        <p:nvSpPr>
          <p:cNvPr id="100" name="Google Shape;100;p8"/>
          <p:cNvSpPr txBox="1"/>
          <p:nvPr/>
        </p:nvSpPr>
        <p:spPr>
          <a:xfrm>
            <a:off x="6603875" y="3078550"/>
            <a:ext cx="21279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New </a:t>
            </a:r>
            <a:r>
              <a:rPr lang="fr-FR"/>
              <a:t>area</a:t>
            </a:r>
            <a:endParaRPr/>
          </a:p>
          <a:p>
            <a:pPr indent="-317500" lvl="0" marL="457200" marR="0" rtl="0" algn="l">
              <a:lnSpc>
                <a:spcPct val="100000"/>
              </a:lnSpc>
              <a:spcBef>
                <a:spcPts val="0"/>
              </a:spcBef>
              <a:spcAft>
                <a:spcPts val="0"/>
              </a:spcAft>
              <a:buClr>
                <a:srgbClr val="000000"/>
              </a:buClr>
              <a:buSzPts val="1400"/>
              <a:buFont typeface="Arial"/>
              <a:buChar char="●"/>
            </a:pPr>
            <a:r>
              <a:rPr b="0" i="0" lang="fr-FR" sz="1400" u="none" cap="none" strike="noStrike">
                <a:solidFill>
                  <a:srgbClr val="000000"/>
                </a:solidFill>
                <a:latin typeface="Arial"/>
                <a:ea typeface="Arial"/>
                <a:cs typeface="Arial"/>
                <a:sym typeface="Arial"/>
              </a:rPr>
              <a:t>Sensitive data management</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8"/>
          <p:cNvSpPr/>
          <p:nvPr/>
        </p:nvSpPr>
        <p:spPr>
          <a:xfrm>
            <a:off x="6558875" y="700800"/>
            <a:ext cx="2127900" cy="5970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100">
              <a:solidFill>
                <a:schemeClr val="dk1"/>
              </a:solidFill>
            </a:endParaRPr>
          </a:p>
          <a:p>
            <a:pPr indent="0" lvl="0" marL="0" rtl="0" algn="l">
              <a:spcBef>
                <a:spcPts val="0"/>
              </a:spcBef>
              <a:spcAft>
                <a:spcPts val="0"/>
              </a:spcAft>
              <a:buNone/>
            </a:pPr>
            <a:r>
              <a:rPr b="1" lang="fr-FR" sz="1100">
                <a:solidFill>
                  <a:schemeClr val="dk1"/>
                </a:solidFill>
              </a:rPr>
              <a:t>see: </a:t>
            </a:r>
            <a:r>
              <a:rPr b="1" lang="fr-FR" sz="1100" u="sng">
                <a:solidFill>
                  <a:schemeClr val="hlink"/>
                </a:solidFill>
                <a:hlinkClick r:id="rId4"/>
              </a:rPr>
              <a:t>EGI-ACE Federated data access services</a:t>
            </a:r>
            <a:endParaRPr b="1" sz="11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f8ed15e58f_0_16"/>
          <p:cNvSpPr txBox="1"/>
          <p:nvPr>
            <p:ph type="title"/>
          </p:nvPr>
        </p:nvSpPr>
        <p:spPr>
          <a:xfrm>
            <a:off x="2306075" y="226975"/>
            <a:ext cx="6440400"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250"/>
              <a:buFont typeface="Calibri"/>
              <a:buNone/>
            </a:pPr>
            <a:r>
              <a:rPr b="1" lang="fr-FR" sz="2550">
                <a:solidFill>
                  <a:srgbClr val="0E67AD"/>
                </a:solidFill>
                <a:latin typeface="Calibri"/>
                <a:ea typeface="Calibri"/>
                <a:cs typeface="Calibri"/>
                <a:sym typeface="Calibri"/>
              </a:rPr>
              <a:t>New area:  Sensitive Data Management  </a:t>
            </a:r>
            <a:endParaRPr sz="2550"/>
          </a:p>
        </p:txBody>
      </p:sp>
      <p:sp>
        <p:nvSpPr>
          <p:cNvPr id="258" name="Google Shape;258;gf8ed15e58f_0_16"/>
          <p:cNvSpPr txBox="1"/>
          <p:nvPr>
            <p:ph idx="1" type="body"/>
          </p:nvPr>
        </p:nvSpPr>
        <p:spPr>
          <a:xfrm>
            <a:off x="176652" y="988225"/>
            <a:ext cx="8490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sz="1800">
              <a:latin typeface="Calibri"/>
              <a:ea typeface="Calibri"/>
              <a:cs typeface="Calibri"/>
              <a:sym typeface="Calibri"/>
            </a:endParaRPr>
          </a:p>
          <a:p>
            <a:pPr indent="-342900" lvl="0" marL="457200" rtl="0" algn="l">
              <a:lnSpc>
                <a:spcPct val="90000"/>
              </a:lnSpc>
              <a:spcBef>
                <a:spcPts val="0"/>
              </a:spcBef>
              <a:spcAft>
                <a:spcPts val="0"/>
              </a:spcAft>
              <a:buSzPts val="1800"/>
              <a:buFont typeface="Calibri"/>
              <a:buChar char="•"/>
            </a:pPr>
            <a:r>
              <a:rPr lang="fr-FR" sz="1800">
                <a:latin typeface="Calibri"/>
                <a:ea typeface="Calibri"/>
                <a:cs typeface="Calibri"/>
                <a:sym typeface="Calibri"/>
              </a:rPr>
              <a:t>First solution for sensitive data storage and processing just setup for the LETHE project </a:t>
            </a:r>
            <a:endParaRPr sz="1800">
              <a:latin typeface="Calibri"/>
              <a:ea typeface="Calibri"/>
              <a:cs typeface="Calibri"/>
              <a:sym typeface="Calibri"/>
            </a:endParaRPr>
          </a:p>
          <a:p>
            <a:pPr indent="0" lvl="0" marL="457200" rtl="0" algn="l">
              <a:lnSpc>
                <a:spcPct val="90000"/>
              </a:lnSpc>
              <a:spcBef>
                <a:spcPts val="0"/>
              </a:spcBef>
              <a:spcAft>
                <a:spcPts val="0"/>
              </a:spcAft>
              <a:buNone/>
            </a:pPr>
            <a:r>
              <a:t/>
            </a:r>
            <a:endParaRPr sz="1800">
              <a:latin typeface="Calibri"/>
              <a:ea typeface="Calibri"/>
              <a:cs typeface="Calibri"/>
              <a:sym typeface="Calibri"/>
            </a:endParaRPr>
          </a:p>
          <a:p>
            <a:pPr indent="0" lvl="0" marL="457200" rtl="0" algn="l">
              <a:lnSpc>
                <a:spcPct val="9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rtl="0" algn="l">
              <a:lnSpc>
                <a:spcPct val="115000"/>
              </a:lnSpc>
              <a:spcBef>
                <a:spcPts val="1400"/>
              </a:spcBef>
              <a:spcAft>
                <a:spcPts val="0"/>
              </a:spcAft>
              <a:buSzPts val="1800"/>
              <a:buNone/>
            </a:pPr>
            <a:r>
              <a:t/>
            </a:r>
            <a:endParaRPr b="1" sz="1300">
              <a:solidFill>
                <a:schemeClr val="dk1"/>
              </a:solidFill>
            </a:endParaRPr>
          </a:p>
          <a:p>
            <a:pPr indent="0" lvl="0" marL="0" rtl="0" algn="l">
              <a:lnSpc>
                <a:spcPct val="90000"/>
              </a:lnSpc>
              <a:spcBef>
                <a:spcPts val="400"/>
              </a:spcBef>
              <a:spcAft>
                <a:spcPts val="0"/>
              </a:spcAft>
              <a:buSzPts val="1800"/>
              <a:buNone/>
            </a:pPr>
            <a:r>
              <a:t/>
            </a:r>
            <a:endParaRPr/>
          </a:p>
          <a:p>
            <a:pPr indent="0" lvl="0" marL="914400" rtl="0" algn="l">
              <a:lnSpc>
                <a:spcPct val="90000"/>
              </a:lnSpc>
              <a:spcBef>
                <a:spcPts val="400"/>
              </a:spcBef>
              <a:spcAft>
                <a:spcPts val="0"/>
              </a:spcAft>
              <a:buSzPts val="2000"/>
              <a:buNone/>
            </a:pPr>
            <a:r>
              <a:t/>
            </a:r>
            <a:endParaRPr/>
          </a:p>
          <a:p>
            <a:pPr indent="0" lvl="0" marL="914400" rtl="0" algn="l">
              <a:lnSpc>
                <a:spcPct val="90000"/>
              </a:lnSpc>
              <a:spcBef>
                <a:spcPts val="400"/>
              </a:spcBef>
              <a:spcAft>
                <a:spcPts val="0"/>
              </a:spcAft>
              <a:buSzPts val="2000"/>
              <a:buNone/>
            </a:pPr>
            <a:r>
              <a:t/>
            </a:r>
            <a:endParaRPr/>
          </a:p>
          <a:p>
            <a:pPr indent="0" lvl="0" marL="0" rtl="0" algn="l">
              <a:lnSpc>
                <a:spcPct val="90000"/>
              </a:lnSpc>
              <a:spcBef>
                <a:spcPts val="0"/>
              </a:spcBef>
              <a:spcAft>
                <a:spcPts val="0"/>
              </a:spcAft>
              <a:buSzPts val="2000"/>
              <a:buNone/>
            </a:pPr>
            <a:r>
              <a:t/>
            </a:r>
            <a:endParaRPr/>
          </a:p>
          <a:p>
            <a:pPr indent="0" lvl="0" marL="457200" rtl="0" algn="l">
              <a:lnSpc>
                <a:spcPct val="9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SzPts val="1800"/>
              <a:buFont typeface="Calibri"/>
              <a:buChar char="•"/>
            </a:pPr>
            <a:r>
              <a:rPr lang="fr-FR" sz="1800">
                <a:solidFill>
                  <a:schemeClr val="dk1"/>
                </a:solidFill>
                <a:latin typeface="Calibri"/>
                <a:ea typeface="Calibri"/>
                <a:cs typeface="Calibri"/>
                <a:sym typeface="Calibri"/>
              </a:rPr>
              <a:t>New technologies and solutions are under scouting and it will be one of the area of improvements in the near future</a:t>
            </a:r>
            <a:endParaRPr sz="1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Technical solutions need to be </a:t>
            </a:r>
            <a:r>
              <a:rPr lang="fr-FR" sz="1800">
                <a:solidFill>
                  <a:schemeClr val="dk1"/>
                </a:solidFill>
                <a:latin typeface="Calibri"/>
                <a:ea typeface="Calibri"/>
                <a:cs typeface="Calibri"/>
                <a:sym typeface="Calibri"/>
              </a:rPr>
              <a:t>complemented</a:t>
            </a:r>
            <a:r>
              <a:rPr lang="fr-FR" sz="1800">
                <a:solidFill>
                  <a:schemeClr val="dk1"/>
                </a:solidFill>
                <a:latin typeface="Calibri"/>
                <a:ea typeface="Calibri"/>
                <a:cs typeface="Calibri"/>
                <a:sym typeface="Calibri"/>
              </a:rPr>
              <a:t> by regulatory and legal aspects</a:t>
            </a:r>
            <a:endParaRPr sz="1800">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gf8ed15e58f_0_16"/>
          <p:cNvSpPr/>
          <p:nvPr/>
        </p:nvSpPr>
        <p:spPr>
          <a:xfrm>
            <a:off x="6007175" y="1686300"/>
            <a:ext cx="2746500" cy="8430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1" lang="fr-FR" sz="900" u="sng">
                <a:solidFill>
                  <a:schemeClr val="hlink"/>
                </a:solidFill>
                <a:hlinkClick r:id="rId3"/>
              </a:rPr>
              <a:t>LETHE - A personalized prediction and intervention model for early detection and reduction of risk factors causing dementia, based on AI and distributed Machine Learning</a:t>
            </a:r>
            <a:endParaRPr b="1" sz="900">
              <a:solidFill>
                <a:schemeClr val="dk1"/>
              </a:solidFill>
            </a:endParaRPr>
          </a:p>
          <a:p>
            <a:pPr indent="0" lvl="0" marL="0" rtl="0" algn="l">
              <a:spcBef>
                <a:spcPts val="400"/>
              </a:spcBef>
              <a:spcAft>
                <a:spcPts val="0"/>
              </a:spcAft>
              <a:buNone/>
            </a:pPr>
            <a:r>
              <a:t/>
            </a:r>
            <a:endParaRPr b="1" sz="1100">
              <a:solidFill>
                <a:schemeClr val="dk1"/>
              </a:solidFill>
            </a:endParaRPr>
          </a:p>
          <a:p>
            <a:pPr indent="0" lvl="0" marL="0" rtl="0" algn="l">
              <a:spcBef>
                <a:spcPts val="0"/>
              </a:spcBef>
              <a:spcAft>
                <a:spcPts val="0"/>
              </a:spcAft>
              <a:buNone/>
            </a:pPr>
            <a:r>
              <a:t/>
            </a:r>
            <a:endParaRPr/>
          </a:p>
        </p:txBody>
      </p:sp>
      <p:pic>
        <p:nvPicPr>
          <p:cNvPr id="260" name="Google Shape;260;gf8ed15e58f_0_16"/>
          <p:cNvPicPr preferRelativeResize="0"/>
          <p:nvPr/>
        </p:nvPicPr>
        <p:blipFill>
          <a:blip r:embed="rId4">
            <a:alphaModFix/>
          </a:blip>
          <a:stretch>
            <a:fillRect/>
          </a:stretch>
        </p:blipFill>
        <p:spPr>
          <a:xfrm>
            <a:off x="2306075" y="1686295"/>
            <a:ext cx="3413700" cy="2156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b87a3a57e3_0_24"/>
          <p:cNvSpPr txBox="1"/>
          <p:nvPr>
            <p:ph type="title"/>
          </p:nvPr>
        </p:nvSpPr>
        <p:spPr>
          <a:xfrm>
            <a:off x="2344750" y="285625"/>
            <a:ext cx="6440400"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250"/>
              <a:buFont typeface="Calibri"/>
              <a:buNone/>
            </a:pPr>
            <a:r>
              <a:rPr b="1" lang="fr-FR" sz="2550">
                <a:solidFill>
                  <a:srgbClr val="0E67AD"/>
                </a:solidFill>
                <a:latin typeface="Calibri"/>
                <a:ea typeface="Calibri"/>
                <a:cs typeface="Calibri"/>
                <a:sym typeface="Calibri"/>
              </a:rPr>
              <a:t>Data management questionnaire</a:t>
            </a:r>
            <a:r>
              <a:rPr b="1" lang="fr-FR" sz="2550">
                <a:solidFill>
                  <a:srgbClr val="0E67AD"/>
                </a:solidFill>
                <a:latin typeface="Calibri"/>
                <a:ea typeface="Calibri"/>
                <a:cs typeface="Calibri"/>
                <a:sym typeface="Calibri"/>
              </a:rPr>
              <a:t> </a:t>
            </a:r>
            <a:endParaRPr sz="2550"/>
          </a:p>
        </p:txBody>
      </p:sp>
      <p:sp>
        <p:nvSpPr>
          <p:cNvPr id="267" name="Google Shape;267;gb87a3a57e3_0_24"/>
          <p:cNvSpPr txBox="1"/>
          <p:nvPr>
            <p:ph idx="1" type="body"/>
          </p:nvPr>
        </p:nvSpPr>
        <p:spPr>
          <a:xfrm>
            <a:off x="176652" y="988225"/>
            <a:ext cx="8490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sz="1800">
              <a:latin typeface="Calibri"/>
              <a:ea typeface="Calibri"/>
              <a:cs typeface="Calibri"/>
              <a:sym typeface="Calibri"/>
            </a:endParaRPr>
          </a:p>
          <a:p>
            <a:pPr indent="-342900" lvl="0" marL="457200" rtl="0" algn="l">
              <a:lnSpc>
                <a:spcPct val="90000"/>
              </a:lnSpc>
              <a:spcBef>
                <a:spcPts val="0"/>
              </a:spcBef>
              <a:spcAft>
                <a:spcPts val="0"/>
              </a:spcAft>
              <a:buSzPts val="1800"/>
              <a:buFont typeface="Calibri"/>
              <a:buChar char="•"/>
            </a:pPr>
            <a:r>
              <a:rPr lang="fr-FR" sz="1800">
                <a:latin typeface="Calibri"/>
                <a:ea typeface="Calibri"/>
                <a:cs typeface="Calibri"/>
                <a:sym typeface="Calibri"/>
              </a:rPr>
              <a:t>Data Management requirements  questionnaire under preparation, to be shared with EGI Community</a:t>
            </a:r>
            <a:endParaRPr sz="1800">
              <a:latin typeface="Calibri"/>
              <a:ea typeface="Calibri"/>
              <a:cs typeface="Calibri"/>
              <a:sym typeface="Calibri"/>
            </a:endParaRPr>
          </a:p>
          <a:p>
            <a:pPr indent="0" lvl="0" marL="0" rtl="0" algn="l">
              <a:lnSpc>
                <a:spcPct val="90000"/>
              </a:lnSpc>
              <a:spcBef>
                <a:spcPts val="0"/>
              </a:spcBef>
              <a:spcAft>
                <a:spcPts val="0"/>
              </a:spcAft>
              <a:buNone/>
            </a:pPr>
            <a:r>
              <a:t/>
            </a:r>
            <a:endParaRPr sz="1800">
              <a:latin typeface="Calibri"/>
              <a:ea typeface="Calibri"/>
              <a:cs typeface="Calibri"/>
              <a:sym typeface="Calibri"/>
            </a:endParaRPr>
          </a:p>
          <a:p>
            <a:pPr indent="-342900" lvl="0" marL="457200" rtl="0" algn="l">
              <a:lnSpc>
                <a:spcPct val="90000"/>
              </a:lnSpc>
              <a:spcBef>
                <a:spcPts val="0"/>
              </a:spcBef>
              <a:spcAft>
                <a:spcPts val="0"/>
              </a:spcAft>
              <a:buSzPts val="1800"/>
              <a:buFont typeface="Calibri"/>
              <a:buChar char="•"/>
            </a:pPr>
            <a:r>
              <a:rPr lang="fr-FR" sz="1800">
                <a:latin typeface="Calibri"/>
                <a:ea typeface="Calibri"/>
                <a:cs typeface="Calibri"/>
                <a:sym typeface="Calibri"/>
              </a:rPr>
              <a:t>General data </a:t>
            </a:r>
            <a:r>
              <a:rPr lang="fr-FR" sz="1800">
                <a:latin typeface="Calibri"/>
                <a:ea typeface="Calibri"/>
                <a:cs typeface="Calibri"/>
                <a:sym typeface="Calibri"/>
              </a:rPr>
              <a:t>management</a:t>
            </a:r>
            <a:r>
              <a:rPr lang="fr-FR" sz="1800">
                <a:latin typeface="Calibri"/>
                <a:ea typeface="Calibri"/>
                <a:cs typeface="Calibri"/>
                <a:sym typeface="Calibri"/>
              </a:rPr>
              <a:t> requirement gatherings, i.e.</a:t>
            </a:r>
            <a:endParaRPr sz="1800">
              <a:latin typeface="Calibri"/>
              <a:ea typeface="Calibri"/>
              <a:cs typeface="Calibri"/>
              <a:sym typeface="Calibri"/>
            </a:endParaRPr>
          </a:p>
          <a:p>
            <a:pPr indent="0" lvl="0" marL="0" rtl="0" algn="l">
              <a:lnSpc>
                <a:spcPct val="90000"/>
              </a:lnSpc>
              <a:spcBef>
                <a:spcPts val="0"/>
              </a:spcBef>
              <a:spcAft>
                <a:spcPts val="0"/>
              </a:spcAft>
              <a:buNone/>
            </a:pPr>
            <a:r>
              <a:t/>
            </a:r>
            <a:endParaRPr sz="1800">
              <a:latin typeface="Calibri"/>
              <a:ea typeface="Calibri"/>
              <a:cs typeface="Calibri"/>
              <a:sym typeface="Calibri"/>
            </a:endParaRPr>
          </a:p>
          <a:p>
            <a:pPr indent="-342900" lvl="1" marL="914400" rtl="0" algn="l">
              <a:lnSpc>
                <a:spcPct val="90000"/>
              </a:lnSpc>
              <a:spcBef>
                <a:spcPts val="0"/>
              </a:spcBef>
              <a:spcAft>
                <a:spcPts val="0"/>
              </a:spcAft>
              <a:buSzPts val="1800"/>
              <a:buFont typeface="Calibri"/>
              <a:buChar char="○"/>
            </a:pPr>
            <a:r>
              <a:rPr lang="fr-FR" sz="1800">
                <a:latin typeface="Calibri"/>
                <a:ea typeface="Calibri"/>
                <a:cs typeface="Calibri"/>
                <a:sym typeface="Calibri"/>
              </a:rPr>
              <a:t>Specific </a:t>
            </a:r>
            <a:r>
              <a:rPr lang="fr-FR" sz="1800">
                <a:latin typeface="Calibri"/>
                <a:ea typeface="Calibri"/>
                <a:cs typeface="Calibri"/>
                <a:sym typeface="Calibri"/>
              </a:rPr>
              <a:t>services not available in their organizations</a:t>
            </a:r>
            <a:endParaRPr sz="1800">
              <a:latin typeface="Calibri"/>
              <a:ea typeface="Calibri"/>
              <a:cs typeface="Calibri"/>
              <a:sym typeface="Calibri"/>
            </a:endParaRPr>
          </a:p>
          <a:p>
            <a:pPr indent="-342900" lvl="1" marL="914400" rtl="0" algn="l">
              <a:lnSpc>
                <a:spcPct val="90000"/>
              </a:lnSpc>
              <a:spcBef>
                <a:spcPts val="0"/>
              </a:spcBef>
              <a:spcAft>
                <a:spcPts val="0"/>
              </a:spcAft>
              <a:buSzPts val="1800"/>
              <a:buFont typeface="Calibri"/>
              <a:buChar char="○"/>
            </a:pPr>
            <a:r>
              <a:rPr lang="fr-FR" sz="1800">
                <a:latin typeface="Calibri"/>
                <a:ea typeface="Calibri"/>
                <a:cs typeface="Calibri"/>
                <a:sym typeface="Calibri"/>
              </a:rPr>
              <a:t>Storage and archival solutions preferred</a:t>
            </a:r>
            <a:endParaRPr sz="1800">
              <a:latin typeface="Calibri"/>
              <a:ea typeface="Calibri"/>
              <a:cs typeface="Calibri"/>
              <a:sym typeface="Calibri"/>
            </a:endParaRPr>
          </a:p>
          <a:p>
            <a:pPr indent="0" lvl="0" marL="914400" rtl="0" algn="l">
              <a:lnSpc>
                <a:spcPct val="90000"/>
              </a:lnSpc>
              <a:spcBef>
                <a:spcPts val="0"/>
              </a:spcBef>
              <a:spcAft>
                <a:spcPts val="0"/>
              </a:spcAft>
              <a:buNone/>
            </a:pPr>
            <a:r>
              <a:t/>
            </a:r>
            <a:endParaRPr sz="1800">
              <a:latin typeface="Calibri"/>
              <a:ea typeface="Calibri"/>
              <a:cs typeface="Calibri"/>
              <a:sym typeface="Calibri"/>
            </a:endParaRPr>
          </a:p>
          <a:p>
            <a:pPr indent="-342900" lvl="0" marL="457200" rtl="0" algn="l">
              <a:lnSpc>
                <a:spcPct val="90000"/>
              </a:lnSpc>
              <a:spcBef>
                <a:spcPts val="0"/>
              </a:spcBef>
              <a:spcAft>
                <a:spcPts val="0"/>
              </a:spcAft>
              <a:buSzPts val="1800"/>
              <a:buFont typeface="Calibri"/>
              <a:buChar char="•"/>
            </a:pPr>
            <a:r>
              <a:rPr lang="fr-FR" sz="1800">
                <a:solidFill>
                  <a:schemeClr val="dk1"/>
                </a:solidFill>
                <a:latin typeface="Calibri"/>
                <a:ea typeface="Calibri"/>
                <a:cs typeface="Calibri"/>
                <a:sym typeface="Calibri"/>
              </a:rPr>
              <a:t>It will help defining  the directions for data management in EGI in the future</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1800">
              <a:latin typeface="Calibri"/>
              <a:ea typeface="Calibri"/>
              <a:cs typeface="Calibri"/>
              <a:sym typeface="Calibri"/>
            </a:endParaRPr>
          </a:p>
          <a:p>
            <a:pPr indent="-342900" lvl="0" marL="457200" rtl="0" algn="l">
              <a:lnSpc>
                <a:spcPct val="90000"/>
              </a:lnSpc>
              <a:spcBef>
                <a:spcPts val="0"/>
              </a:spcBef>
              <a:spcAft>
                <a:spcPts val="0"/>
              </a:spcAft>
              <a:buSzPts val="1800"/>
              <a:buFont typeface="Calibri"/>
              <a:buChar char="•"/>
            </a:pPr>
            <a:r>
              <a:rPr lang="fr-FR" sz="1800">
                <a:solidFill>
                  <a:schemeClr val="dk1"/>
                </a:solidFill>
                <a:latin typeface="Calibri"/>
                <a:ea typeface="Calibri"/>
                <a:cs typeface="Calibri"/>
                <a:sym typeface="Calibri"/>
              </a:rPr>
              <a:t>Already working on landscaping and testing technologies (also thanks to project where EGI is participating)</a:t>
            </a:r>
            <a:endParaRPr sz="1800">
              <a:solidFill>
                <a:schemeClr val="dk1"/>
              </a:solidFill>
              <a:latin typeface="Calibri"/>
              <a:ea typeface="Calibri"/>
              <a:cs typeface="Calibri"/>
              <a:sym typeface="Calibri"/>
            </a:endParaRPr>
          </a:p>
          <a:p>
            <a:pPr indent="-342900" lvl="1" marL="914400" rtl="0" algn="l">
              <a:lnSpc>
                <a:spcPct val="90000"/>
              </a:lnSpc>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e.g. data catalogues (CKAN), File Sync and Sharing</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SzPts val="2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gf9beacd3a7_0_71"/>
          <p:cNvPicPr preferRelativeResize="0"/>
          <p:nvPr/>
        </p:nvPicPr>
        <p:blipFill>
          <a:blip r:embed="rId3">
            <a:alphaModFix/>
          </a:blip>
          <a:stretch>
            <a:fillRect/>
          </a:stretch>
        </p:blipFill>
        <p:spPr>
          <a:xfrm>
            <a:off x="6614829" y="430200"/>
            <a:ext cx="2152650" cy="121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f92c107e8f_0_99"/>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DataHub</a:t>
            </a:r>
            <a:endParaRPr/>
          </a:p>
        </p:txBody>
      </p:sp>
      <p:sp>
        <p:nvSpPr>
          <p:cNvPr id="107" name="Google Shape;107;gf92c107e8f_0_99"/>
          <p:cNvSpPr txBox="1"/>
          <p:nvPr>
            <p:ph idx="2" type="subTitle"/>
          </p:nvPr>
        </p:nvSpPr>
        <p:spPr>
          <a:xfrm>
            <a:off x="2579075" y="628350"/>
            <a:ext cx="49998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fr-FR"/>
              <a:t>Access key scientific datasets in a scalable way</a:t>
            </a:r>
            <a:endParaRPr/>
          </a:p>
        </p:txBody>
      </p:sp>
      <p:pic>
        <p:nvPicPr>
          <p:cNvPr id="108" name="Google Shape;108;gf92c107e8f_0_99"/>
          <p:cNvPicPr preferRelativeResize="0"/>
          <p:nvPr/>
        </p:nvPicPr>
        <p:blipFill rotWithShape="1">
          <a:blip r:embed="rId3">
            <a:alphaModFix/>
          </a:blip>
          <a:srcRect b="0" l="0" r="0" t="0"/>
          <a:stretch/>
        </p:blipFill>
        <p:spPr>
          <a:xfrm>
            <a:off x="7673644" y="106625"/>
            <a:ext cx="1168361" cy="891025"/>
          </a:xfrm>
          <a:prstGeom prst="rect">
            <a:avLst/>
          </a:prstGeom>
          <a:noFill/>
          <a:ln>
            <a:noFill/>
          </a:ln>
        </p:spPr>
      </p:pic>
      <p:sp>
        <p:nvSpPr>
          <p:cNvPr id="109" name="Google Shape;109;gf92c107e8f_0_99"/>
          <p:cNvSpPr txBox="1"/>
          <p:nvPr/>
        </p:nvSpPr>
        <p:spPr>
          <a:xfrm>
            <a:off x="474950" y="1263125"/>
            <a:ext cx="8565300" cy="31635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90000"/>
              </a:lnSpc>
              <a:spcBef>
                <a:spcPts val="0"/>
              </a:spcBef>
              <a:spcAft>
                <a:spcPts val="0"/>
              </a:spcAft>
              <a:buClr>
                <a:schemeClr val="dk1"/>
              </a:buClr>
              <a:buSzPts val="2000"/>
              <a:buFont typeface="Calibri"/>
              <a:buChar char="●"/>
            </a:pPr>
            <a:r>
              <a:rPr b="0" i="0" lang="fr-FR" sz="2000" u="none" cap="none" strike="noStrike">
                <a:solidFill>
                  <a:schemeClr val="dk1"/>
                </a:solidFill>
                <a:latin typeface="Calibri"/>
                <a:ea typeface="Calibri"/>
                <a:cs typeface="Calibri"/>
                <a:sym typeface="Calibri"/>
              </a:rPr>
              <a:t>Service based on </a:t>
            </a:r>
            <a:r>
              <a:rPr b="1" i="0" lang="fr-FR" sz="2000" u="none" cap="none" strike="noStrike">
                <a:solidFill>
                  <a:schemeClr val="dk1"/>
                </a:solidFill>
                <a:latin typeface="Calibri"/>
                <a:ea typeface="Calibri"/>
                <a:cs typeface="Calibri"/>
                <a:sym typeface="Calibri"/>
              </a:rPr>
              <a:t>Onedata</a:t>
            </a:r>
            <a:r>
              <a:rPr b="0" i="0" lang="fr-FR" sz="2000" u="none" cap="none" strike="noStrike">
                <a:solidFill>
                  <a:schemeClr val="dk1"/>
                </a:solidFill>
                <a:latin typeface="Calibri"/>
                <a:ea typeface="Calibri"/>
                <a:cs typeface="Calibri"/>
                <a:sym typeface="Calibri"/>
              </a:rPr>
              <a:t> technology</a:t>
            </a:r>
            <a:endParaRPr b="0" i="0" sz="2000" u="none" cap="none" strike="noStrike">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800"/>
              </a:spcBef>
              <a:spcAft>
                <a:spcPts val="0"/>
              </a:spcAft>
              <a:buClr>
                <a:schemeClr val="dk1"/>
              </a:buClr>
              <a:buSzPts val="2000"/>
              <a:buFont typeface="Calibri"/>
              <a:buChar char="●"/>
            </a:pPr>
            <a:r>
              <a:rPr b="0" i="0" lang="fr-FR" sz="2000" u="none" cap="none" strike="noStrike">
                <a:solidFill>
                  <a:schemeClr val="dk1"/>
                </a:solidFill>
                <a:latin typeface="Calibri"/>
                <a:ea typeface="Calibri"/>
                <a:cs typeface="Calibri"/>
                <a:sym typeface="Calibri"/>
              </a:rPr>
              <a:t>It allows </a:t>
            </a:r>
            <a:r>
              <a:rPr b="1" i="0" lang="fr-FR" sz="2000" u="none" cap="none" strike="noStrike">
                <a:solidFill>
                  <a:schemeClr val="dk1"/>
                </a:solidFill>
                <a:latin typeface="Calibri"/>
                <a:ea typeface="Calibri"/>
                <a:cs typeface="Calibri"/>
                <a:sym typeface="Calibri"/>
              </a:rPr>
              <a:t>transparent data access </a:t>
            </a:r>
            <a:r>
              <a:rPr b="0" i="0" lang="fr-FR" sz="2000" u="none" cap="none" strike="noStrike">
                <a:solidFill>
                  <a:schemeClr val="dk1"/>
                </a:solidFill>
                <a:latin typeface="Calibri"/>
                <a:ea typeface="Calibri"/>
                <a:cs typeface="Calibri"/>
                <a:sym typeface="Calibri"/>
              </a:rPr>
              <a:t>under a </a:t>
            </a:r>
            <a:r>
              <a:rPr b="1" i="0" lang="fr-FR" sz="2000" u="none" cap="none" strike="noStrike">
                <a:solidFill>
                  <a:schemeClr val="dk1"/>
                </a:solidFill>
                <a:latin typeface="Calibri"/>
                <a:ea typeface="Calibri"/>
                <a:cs typeface="Calibri"/>
                <a:sym typeface="Calibri"/>
              </a:rPr>
              <a:t>common namespace </a:t>
            </a:r>
            <a:r>
              <a:rPr b="0" i="0" lang="fr-FR" sz="2000" u="none" cap="none" strike="noStrike">
                <a:solidFill>
                  <a:schemeClr val="dk1"/>
                </a:solidFill>
                <a:latin typeface="Calibri"/>
                <a:ea typeface="Calibri"/>
                <a:cs typeface="Calibri"/>
                <a:sym typeface="Calibri"/>
              </a:rPr>
              <a:t>regardless of the location</a:t>
            </a:r>
            <a:endParaRPr b="0"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0" i="0" lang="fr-FR" sz="2000" u="none" cap="none" strike="noStrike">
                <a:solidFill>
                  <a:schemeClr val="dk1"/>
                </a:solidFill>
                <a:latin typeface="Calibri"/>
                <a:ea typeface="Calibri"/>
                <a:cs typeface="Calibri"/>
                <a:sym typeface="Calibri"/>
              </a:rPr>
              <a:t>Data can be accessed via a </a:t>
            </a:r>
            <a:r>
              <a:rPr b="1" i="0" lang="fr-FR" sz="2000" u="none" cap="none" strike="noStrike">
                <a:solidFill>
                  <a:schemeClr val="dk1"/>
                </a:solidFill>
                <a:latin typeface="Calibri"/>
                <a:ea typeface="Calibri"/>
                <a:cs typeface="Calibri"/>
                <a:sym typeface="Calibri"/>
              </a:rPr>
              <a:t>GUI</a:t>
            </a:r>
            <a:r>
              <a:rPr b="0" i="0" lang="fr-FR" sz="2000" u="none" cap="none" strike="noStrike">
                <a:solidFill>
                  <a:schemeClr val="dk1"/>
                </a:solidFill>
                <a:latin typeface="Calibri"/>
                <a:ea typeface="Calibri"/>
                <a:cs typeface="Calibri"/>
                <a:sym typeface="Calibri"/>
              </a:rPr>
              <a:t> or </a:t>
            </a:r>
            <a:r>
              <a:rPr b="1" i="0" lang="fr-FR" sz="2000" u="none" cap="none" strike="noStrike">
                <a:solidFill>
                  <a:schemeClr val="dk1"/>
                </a:solidFill>
                <a:latin typeface="Calibri"/>
                <a:ea typeface="Calibri"/>
                <a:cs typeface="Calibri"/>
                <a:sym typeface="Calibri"/>
              </a:rPr>
              <a:t>APIs</a:t>
            </a:r>
            <a:endParaRPr b="0"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800"/>
              </a:spcBef>
              <a:spcAft>
                <a:spcPts val="0"/>
              </a:spcAft>
              <a:buClr>
                <a:schemeClr val="dk1"/>
              </a:buClr>
              <a:buSzPts val="2000"/>
              <a:buFont typeface="Calibri"/>
              <a:buChar char="●"/>
            </a:pPr>
            <a:r>
              <a:rPr b="0" i="0" lang="fr-FR" sz="2000" u="none" cap="none" strike="noStrike">
                <a:solidFill>
                  <a:schemeClr val="dk1"/>
                </a:solidFill>
                <a:latin typeface="Calibri"/>
                <a:ea typeface="Calibri"/>
                <a:cs typeface="Calibri"/>
                <a:sym typeface="Calibri"/>
              </a:rPr>
              <a:t>Central component and  distributed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2000"/>
              <a:buFont typeface="Arial"/>
              <a:buNone/>
            </a:pPr>
            <a:r>
              <a:rPr b="0" i="0" lang="fr-FR" sz="2000" u="none" cap="none" strike="noStrike">
                <a:solidFill>
                  <a:schemeClr val="dk1"/>
                </a:solidFill>
                <a:latin typeface="Calibri"/>
                <a:ea typeface="Calibri"/>
                <a:cs typeface="Calibri"/>
                <a:sym typeface="Calibri"/>
              </a:rPr>
              <a:t>providers in EGI-ACE are </a:t>
            </a:r>
            <a:r>
              <a:rPr lang="fr-FR" sz="2000">
                <a:solidFill>
                  <a:schemeClr val="dk1"/>
                </a:solidFill>
                <a:latin typeface="Calibri"/>
                <a:ea typeface="Calibri"/>
                <a:cs typeface="Calibri"/>
                <a:sym typeface="Calibri"/>
              </a:rPr>
              <a:t> </a:t>
            </a:r>
            <a:r>
              <a:rPr b="0" i="0" lang="fr-FR" sz="2000" u="none" cap="none" strike="noStrike">
                <a:solidFill>
                  <a:schemeClr val="dk1"/>
                </a:solidFill>
                <a:latin typeface="Calibri"/>
                <a:ea typeface="Calibri"/>
                <a:cs typeface="Calibri"/>
                <a:sym typeface="Calibri"/>
              </a:rPr>
              <a:t>operated by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2000"/>
              <a:buFont typeface="Arial"/>
              <a:buNone/>
            </a:pPr>
            <a:r>
              <a:rPr b="1" i="0" lang="fr-FR" sz="2000" u="none" cap="none" strike="noStrike">
                <a:solidFill>
                  <a:schemeClr val="dk1"/>
                </a:solidFill>
                <a:latin typeface="Calibri"/>
                <a:ea typeface="Calibri"/>
                <a:cs typeface="Calibri"/>
                <a:sym typeface="Calibri"/>
              </a:rPr>
              <a:t>Cyfronet</a:t>
            </a:r>
            <a:r>
              <a:rPr b="0" i="0" lang="fr-FR"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0" name="Google Shape;110;gf92c107e8f_0_99"/>
          <p:cNvPicPr preferRelativeResize="0"/>
          <p:nvPr/>
        </p:nvPicPr>
        <p:blipFill rotWithShape="1">
          <a:blip r:embed="rId4">
            <a:alphaModFix/>
          </a:blip>
          <a:srcRect b="0" l="0" r="0" t="0"/>
          <a:stretch/>
        </p:blipFill>
        <p:spPr>
          <a:xfrm>
            <a:off x="5252000" y="1407550"/>
            <a:ext cx="2274277" cy="401846"/>
          </a:xfrm>
          <a:prstGeom prst="rect">
            <a:avLst/>
          </a:prstGeom>
          <a:noFill/>
          <a:ln>
            <a:noFill/>
          </a:ln>
        </p:spPr>
      </p:pic>
      <p:pic>
        <p:nvPicPr>
          <p:cNvPr id="111" name="Google Shape;111;gf92c107e8f_0_99"/>
          <p:cNvPicPr preferRelativeResize="0"/>
          <p:nvPr/>
        </p:nvPicPr>
        <p:blipFill rotWithShape="1">
          <a:blip r:embed="rId5">
            <a:alphaModFix/>
          </a:blip>
          <a:srcRect b="9853" l="0" r="0" t="4317"/>
          <a:stretch/>
        </p:blipFill>
        <p:spPr>
          <a:xfrm>
            <a:off x="5252000" y="2548575"/>
            <a:ext cx="3735399" cy="186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f92c107e8f_0_108"/>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DataHub </a:t>
            </a:r>
            <a:endParaRPr/>
          </a:p>
        </p:txBody>
      </p:sp>
      <p:sp>
        <p:nvSpPr>
          <p:cNvPr id="117" name="Google Shape;117;gf92c107e8f_0_108"/>
          <p:cNvSpPr txBox="1"/>
          <p:nvPr/>
        </p:nvSpPr>
        <p:spPr>
          <a:xfrm>
            <a:off x="474950" y="1263125"/>
            <a:ext cx="7881900" cy="43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gf92c107e8f_0_108"/>
          <p:cNvSpPr txBox="1"/>
          <p:nvPr/>
        </p:nvSpPr>
        <p:spPr>
          <a:xfrm>
            <a:off x="474950" y="1263125"/>
            <a:ext cx="7881900" cy="43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gf92c107e8f_0_108"/>
          <p:cNvSpPr txBox="1"/>
          <p:nvPr/>
        </p:nvSpPr>
        <p:spPr>
          <a:xfrm>
            <a:off x="474950" y="997650"/>
            <a:ext cx="7881900" cy="4179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90000"/>
              </a:lnSpc>
              <a:spcBef>
                <a:spcPts val="800"/>
              </a:spcBef>
              <a:spcAft>
                <a:spcPts val="0"/>
              </a:spcAft>
              <a:buClr>
                <a:schemeClr val="dk1"/>
              </a:buClr>
              <a:buSzPts val="1800"/>
              <a:buFont typeface="Calibri"/>
              <a:buChar char="●"/>
            </a:pPr>
            <a:r>
              <a:rPr b="0" i="0" lang="fr-FR" sz="1800" u="none" cap="none" strike="noStrike">
                <a:solidFill>
                  <a:schemeClr val="dk1"/>
                </a:solidFill>
                <a:latin typeface="Calibri"/>
                <a:ea typeface="Calibri"/>
                <a:cs typeface="Calibri"/>
                <a:sym typeface="Calibri"/>
              </a:rPr>
              <a:t>Integrated with EGI-Checkin</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fr-FR" sz="1800" u="none" cap="none" strike="noStrike">
                <a:solidFill>
                  <a:schemeClr val="dk1"/>
                </a:solidFill>
                <a:latin typeface="Calibri"/>
                <a:ea typeface="Calibri"/>
                <a:cs typeface="Calibri"/>
                <a:sym typeface="Calibri"/>
              </a:rPr>
              <a:t>File/Share Management</a:t>
            </a:r>
            <a:endParaRPr b="0" i="0" sz="18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fr-FR" sz="1700" u="none" cap="none" strike="noStrike">
                <a:solidFill>
                  <a:schemeClr val="dk1"/>
                </a:solidFill>
                <a:latin typeface="Calibri"/>
                <a:ea typeface="Calibri"/>
                <a:cs typeface="Calibri"/>
                <a:sym typeface="Calibri"/>
              </a:rPr>
              <a:t>Shares can eventually be published via Handle services and have a PID assigned</a:t>
            </a:r>
            <a:endParaRPr b="0" i="0" sz="17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fr-FR" sz="1800" u="none" cap="none" strike="noStrike">
                <a:solidFill>
                  <a:schemeClr val="dk1"/>
                </a:solidFill>
                <a:latin typeface="Calibri"/>
                <a:ea typeface="Calibri"/>
                <a:cs typeface="Calibri"/>
                <a:sym typeface="Calibri"/>
              </a:rPr>
              <a:t>Extensive backend support </a:t>
            </a:r>
            <a:endParaRPr b="0" i="0" sz="1800" u="none" cap="none" strike="noStrike">
              <a:solidFill>
                <a:schemeClr val="dk1"/>
              </a:solidFill>
              <a:latin typeface="Calibri"/>
              <a:ea typeface="Calibri"/>
              <a:cs typeface="Calibri"/>
              <a:sym typeface="Calibri"/>
            </a:endParaRPr>
          </a:p>
          <a:p>
            <a:pPr indent="-342900" lvl="1" marL="914400" marR="0" rtl="0" algn="l">
              <a:lnSpc>
                <a:spcPct val="90000"/>
              </a:lnSpc>
              <a:spcBef>
                <a:spcPts val="0"/>
              </a:spcBef>
              <a:spcAft>
                <a:spcPts val="0"/>
              </a:spcAft>
              <a:buClr>
                <a:schemeClr val="dk1"/>
              </a:buClr>
              <a:buSzPts val="1800"/>
              <a:buFont typeface="Calibri"/>
              <a:buChar char="○"/>
            </a:pPr>
            <a:r>
              <a:rPr b="0" i="0" lang="fr-FR" sz="1600" u="none" cap="none" strike="noStrike">
                <a:solidFill>
                  <a:schemeClr val="dk1"/>
                </a:solidFill>
                <a:latin typeface="Calibri"/>
                <a:ea typeface="Calibri"/>
                <a:cs typeface="Calibri"/>
                <a:sym typeface="Calibri"/>
              </a:rPr>
              <a:t>Posix, S3, Swift, CEPH, GlusterFS</a:t>
            </a:r>
            <a:r>
              <a:rPr b="0" i="0" lang="fr-FR"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fr-FR" sz="1800" u="none" cap="none" strike="noStrike">
                <a:solidFill>
                  <a:schemeClr val="dk1"/>
                </a:solidFill>
                <a:latin typeface="Calibri"/>
                <a:ea typeface="Calibri"/>
                <a:cs typeface="Calibri"/>
                <a:sym typeface="Calibri"/>
              </a:rPr>
              <a:t>Data import</a:t>
            </a:r>
            <a:endParaRPr b="0" i="0" sz="1800" u="none" cap="none" strike="noStrike">
              <a:solidFill>
                <a:schemeClr val="dk1"/>
              </a:solidFill>
              <a:latin typeface="Calibri"/>
              <a:ea typeface="Calibri"/>
              <a:cs typeface="Calibri"/>
              <a:sym typeface="Calibri"/>
            </a:endParaRPr>
          </a:p>
          <a:p>
            <a:pPr indent="-342900" lvl="1" marL="914400" marR="0" rtl="0" algn="l">
              <a:lnSpc>
                <a:spcPct val="90000"/>
              </a:lnSpc>
              <a:spcBef>
                <a:spcPts val="0"/>
              </a:spcBef>
              <a:spcAft>
                <a:spcPts val="0"/>
              </a:spcAft>
              <a:buClr>
                <a:schemeClr val="dk1"/>
              </a:buClr>
              <a:buSzPts val="1800"/>
              <a:buFont typeface="Calibri"/>
              <a:buChar char="○"/>
            </a:pPr>
            <a:r>
              <a:rPr b="0" i="0" lang="fr-FR" sz="1800" u="none" cap="none" strike="noStrike">
                <a:solidFill>
                  <a:schemeClr val="dk1"/>
                </a:solidFill>
                <a:latin typeface="Calibri"/>
                <a:ea typeface="Calibri"/>
                <a:cs typeface="Calibri"/>
                <a:sym typeface="Calibri"/>
              </a:rPr>
              <a:t>Allows exposing existing  datasets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fr-FR" sz="1800" u="none" cap="none" strike="noStrike">
                <a:solidFill>
                  <a:schemeClr val="dk1"/>
                </a:solidFill>
                <a:latin typeface="Calibri"/>
                <a:ea typeface="Calibri"/>
                <a:cs typeface="Calibri"/>
                <a:sym typeface="Calibri"/>
              </a:rPr>
              <a:t>Metadata Management</a:t>
            </a:r>
            <a:endParaRPr b="0" i="0" sz="18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fr-FR" sz="1700" u="none" cap="none" strike="noStrike">
                <a:solidFill>
                  <a:schemeClr val="dk1"/>
                </a:solidFill>
                <a:latin typeface="Calibri"/>
                <a:ea typeface="Calibri"/>
                <a:cs typeface="Calibri"/>
                <a:sym typeface="Calibri"/>
              </a:rPr>
              <a:t>Metadata associated to files (k-v pairs, json, rdf)</a:t>
            </a:r>
            <a:endParaRPr b="0" i="0" sz="17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fr-FR" sz="1700" u="none" cap="none" strike="noStrike">
                <a:solidFill>
                  <a:schemeClr val="dk1"/>
                </a:solidFill>
                <a:latin typeface="Calibri"/>
                <a:ea typeface="Calibri"/>
                <a:cs typeface="Calibri"/>
                <a:sym typeface="Calibri"/>
              </a:rPr>
              <a:t>OAI-PMH interface</a:t>
            </a:r>
            <a:endParaRPr b="0" i="0" sz="17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fr-FR" sz="1800" u="none" cap="none" strike="noStrike">
                <a:solidFill>
                  <a:schemeClr val="dk1"/>
                </a:solidFill>
                <a:latin typeface="Calibri"/>
                <a:ea typeface="Calibri"/>
                <a:cs typeface="Calibri"/>
                <a:sym typeface="Calibri"/>
              </a:rPr>
              <a:t>Harvester Management</a:t>
            </a:r>
            <a:endParaRPr b="0" i="0" sz="18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fr-FR" sz="1700" u="none" cap="none" strike="noStrike">
                <a:solidFill>
                  <a:schemeClr val="dk1"/>
                </a:solidFill>
                <a:latin typeface="Calibri"/>
                <a:ea typeface="Calibri"/>
                <a:cs typeface="Calibri"/>
                <a:sym typeface="Calibri"/>
              </a:rPr>
              <a:t>Possibility to automatic extract metadata from files published to a space</a:t>
            </a:r>
            <a:endParaRPr b="0" i="0" sz="17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fr-FR" sz="1700" u="none" cap="none" strike="noStrike">
                <a:solidFill>
                  <a:schemeClr val="dk1"/>
                </a:solidFill>
                <a:latin typeface="Calibri"/>
                <a:ea typeface="Calibri"/>
                <a:cs typeface="Calibri"/>
                <a:sym typeface="Calibri"/>
              </a:rPr>
              <a:t>Metadata updates are pushed to external indexes (e.g. Elastic Search) and automatically synchronized</a:t>
            </a:r>
            <a:endParaRPr b="0" i="0" sz="17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 name="Google Shape;120;gf92c107e8f_0_108"/>
          <p:cNvSpPr txBox="1"/>
          <p:nvPr>
            <p:ph idx="2" type="subTitle"/>
          </p:nvPr>
        </p:nvSpPr>
        <p:spPr>
          <a:xfrm>
            <a:off x="2579075" y="628350"/>
            <a:ext cx="49998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fr-FR"/>
              <a:t>Main functionalities</a:t>
            </a:r>
            <a:endParaRPr/>
          </a:p>
        </p:txBody>
      </p:sp>
      <p:pic>
        <p:nvPicPr>
          <p:cNvPr id="121" name="Google Shape;121;gf92c107e8f_0_108"/>
          <p:cNvPicPr preferRelativeResize="0"/>
          <p:nvPr/>
        </p:nvPicPr>
        <p:blipFill rotWithShape="1">
          <a:blip r:embed="rId3">
            <a:alphaModFix/>
          </a:blip>
          <a:srcRect b="0" l="0" r="0" t="0"/>
          <a:stretch/>
        </p:blipFill>
        <p:spPr>
          <a:xfrm>
            <a:off x="7673644" y="106625"/>
            <a:ext cx="1168361" cy="891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b87a3a57e3_0_6"/>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E67AD"/>
              </a:buClr>
              <a:buSzPts val="2250"/>
              <a:buFont typeface="Calibri"/>
              <a:buNone/>
            </a:pPr>
            <a:r>
              <a:rPr lang="fr-FR" sz="2250"/>
              <a:t>DataHub</a:t>
            </a:r>
            <a:endParaRPr sz="2250"/>
          </a:p>
        </p:txBody>
      </p:sp>
      <p:sp>
        <p:nvSpPr>
          <p:cNvPr id="127" name="Google Shape;127;gb87a3a57e3_0_6"/>
          <p:cNvSpPr txBox="1"/>
          <p:nvPr>
            <p:ph idx="1" type="body"/>
          </p:nvPr>
        </p:nvSpPr>
        <p:spPr>
          <a:xfrm>
            <a:off x="284625" y="1061776"/>
            <a:ext cx="8754300" cy="3667200"/>
          </a:xfrm>
          <a:prstGeom prst="rect">
            <a:avLst/>
          </a:prstGeom>
          <a:noFill/>
          <a:ln>
            <a:noFill/>
          </a:ln>
        </p:spPr>
        <p:txBody>
          <a:bodyPr anchorCtr="0" anchor="t" bIns="45700" lIns="91425" spcFirstLastPara="1" rIns="91425" wrap="square" tIns="45700">
            <a:noAutofit/>
          </a:bodyPr>
          <a:lstStyle/>
          <a:p>
            <a:pPr indent="-250949" lvl="0" marL="269999" rtl="0" algn="l">
              <a:lnSpc>
                <a:spcPct val="90000"/>
              </a:lnSpc>
              <a:spcBef>
                <a:spcPts val="750"/>
              </a:spcBef>
              <a:spcAft>
                <a:spcPts val="0"/>
              </a:spcAft>
              <a:buSzPts val="2000"/>
              <a:buChar char="•"/>
            </a:pPr>
            <a:r>
              <a:rPr lang="fr-FR" sz="1800"/>
              <a:t>Transitioned to Beta in December 2020</a:t>
            </a:r>
            <a:endParaRPr sz="1800"/>
          </a:p>
          <a:p>
            <a:pPr indent="-342900" lvl="1" marL="914400" rtl="0" algn="l">
              <a:lnSpc>
                <a:spcPct val="90000"/>
              </a:lnSpc>
              <a:spcBef>
                <a:spcPts val="750"/>
              </a:spcBef>
              <a:spcAft>
                <a:spcPts val="0"/>
              </a:spcAft>
              <a:buSzPts val="1800"/>
              <a:buChar char="▪"/>
            </a:pPr>
            <a:r>
              <a:rPr lang="fr-FR"/>
              <a:t>added to the EGI catalogue and EOSC Portal</a:t>
            </a:r>
            <a:endParaRPr/>
          </a:p>
          <a:p>
            <a:pPr indent="-250949" lvl="0" marL="269999" rtl="0" algn="l">
              <a:lnSpc>
                <a:spcPct val="90000"/>
              </a:lnSpc>
              <a:spcBef>
                <a:spcPts val="750"/>
              </a:spcBef>
              <a:spcAft>
                <a:spcPts val="0"/>
              </a:spcAft>
              <a:buSzPts val="1800"/>
              <a:buChar char="•"/>
            </a:pPr>
            <a:r>
              <a:rPr lang="fr-FR"/>
              <a:t>RoadMap </a:t>
            </a:r>
            <a:endParaRPr sz="1800"/>
          </a:p>
          <a:p>
            <a:pPr indent="-342900" lvl="1" marL="914400" rtl="0" algn="l">
              <a:lnSpc>
                <a:spcPct val="90000"/>
              </a:lnSpc>
              <a:spcBef>
                <a:spcPts val="750"/>
              </a:spcBef>
              <a:spcAft>
                <a:spcPts val="0"/>
              </a:spcAft>
              <a:buSzPts val="1800"/>
              <a:buChar char="▪"/>
            </a:pPr>
            <a:r>
              <a:rPr lang="fr-FR"/>
              <a:t>Integration with EGI Notebooks  </a:t>
            </a:r>
            <a:r>
              <a:rPr lang="fr-FR">
                <a:solidFill>
                  <a:srgbClr val="6AA84F"/>
                </a:solidFill>
              </a:rPr>
              <a:t>DONE</a:t>
            </a:r>
            <a:endParaRPr>
              <a:solidFill>
                <a:srgbClr val="6AA84F"/>
              </a:solidFill>
            </a:endParaRPr>
          </a:p>
          <a:p>
            <a:pPr indent="-342900" lvl="1" marL="914400" rtl="0" algn="l">
              <a:lnSpc>
                <a:spcPct val="90000"/>
              </a:lnSpc>
              <a:spcBef>
                <a:spcPts val="750"/>
              </a:spcBef>
              <a:spcAft>
                <a:spcPts val="0"/>
              </a:spcAft>
              <a:buSzPts val="1800"/>
              <a:buChar char="▪"/>
            </a:pPr>
            <a:r>
              <a:rPr lang="fr-FR"/>
              <a:t>Accounting integration </a:t>
            </a:r>
            <a:r>
              <a:rPr lang="fr-FR">
                <a:solidFill>
                  <a:srgbClr val="FF0000"/>
                </a:solidFill>
              </a:rPr>
              <a:t>TODO</a:t>
            </a:r>
            <a:endParaRPr/>
          </a:p>
          <a:p>
            <a:pPr indent="-342900" lvl="1" marL="914400" rtl="0" algn="l">
              <a:lnSpc>
                <a:spcPct val="90000"/>
              </a:lnSpc>
              <a:spcBef>
                <a:spcPts val="750"/>
              </a:spcBef>
              <a:spcAft>
                <a:spcPts val="0"/>
              </a:spcAft>
              <a:buSzPts val="1800"/>
              <a:buChar char="▪"/>
            </a:pPr>
            <a:r>
              <a:rPr lang="fr-FR"/>
              <a:t>Transition to Production </a:t>
            </a:r>
            <a:r>
              <a:rPr lang="fr-FR">
                <a:solidFill>
                  <a:srgbClr val="FF0000"/>
                </a:solidFill>
              </a:rPr>
              <a:t>TODO</a:t>
            </a:r>
            <a:endParaRPr>
              <a:solidFill>
                <a:srgbClr val="FF0000"/>
              </a:solidFill>
            </a:endParaRPr>
          </a:p>
          <a:p>
            <a:pPr indent="-342900" lvl="1" marL="914400" rtl="0" algn="l">
              <a:spcBef>
                <a:spcPts val="750"/>
              </a:spcBef>
              <a:spcAft>
                <a:spcPts val="0"/>
              </a:spcAft>
              <a:buSzPts val="1800"/>
              <a:buChar char="▪"/>
            </a:pPr>
            <a:r>
              <a:rPr lang="fr-FR"/>
              <a:t>PoC integration with IDS Ecosystem </a:t>
            </a:r>
            <a:r>
              <a:rPr lang="fr-FR">
                <a:solidFill>
                  <a:srgbClr val="6AA84F"/>
                </a:solidFill>
              </a:rPr>
              <a:t>DONE</a:t>
            </a:r>
            <a:endParaRPr>
              <a:solidFill>
                <a:srgbClr val="FF0000"/>
              </a:solidFill>
            </a:endParaRPr>
          </a:p>
          <a:p>
            <a:pPr indent="-342900" lvl="0" marL="457200" rtl="0" algn="l">
              <a:lnSpc>
                <a:spcPct val="90000"/>
              </a:lnSpc>
              <a:spcBef>
                <a:spcPts val="750"/>
              </a:spcBef>
              <a:spcAft>
                <a:spcPts val="0"/>
              </a:spcAft>
              <a:buSzPts val="1800"/>
              <a:buChar char="•"/>
            </a:pPr>
            <a:r>
              <a:rPr lang="fr-FR" sz="1800"/>
              <a:t>Onedata new features in 2022</a:t>
            </a:r>
            <a:endParaRPr sz="1800"/>
          </a:p>
          <a:p>
            <a:pPr indent="-342900" lvl="1" marL="914400" rtl="0" algn="l">
              <a:lnSpc>
                <a:spcPct val="90000"/>
              </a:lnSpc>
              <a:spcBef>
                <a:spcPts val="750"/>
              </a:spcBef>
              <a:spcAft>
                <a:spcPts val="0"/>
              </a:spcAft>
              <a:buSzPts val="1800"/>
              <a:buChar char="▪"/>
            </a:pPr>
            <a:r>
              <a:rPr lang="fr-FR"/>
              <a:t>New storage drivers (Onedrive, gDrive, Dropbox,etc)</a:t>
            </a:r>
            <a:endParaRPr/>
          </a:p>
          <a:p>
            <a:pPr indent="-342900" lvl="1" marL="914400" rtl="0" algn="l">
              <a:lnSpc>
                <a:spcPct val="90000"/>
              </a:lnSpc>
              <a:spcBef>
                <a:spcPts val="750"/>
              </a:spcBef>
              <a:spcAft>
                <a:spcPts val="0"/>
              </a:spcAft>
              <a:buSzPts val="1800"/>
              <a:buChar char="▪"/>
            </a:pPr>
            <a:r>
              <a:rPr lang="fr-FR"/>
              <a:t>Archiving use case, supporting OAIS model for </a:t>
            </a:r>
            <a:r>
              <a:rPr lang="fr-FR"/>
              <a:t>long</a:t>
            </a:r>
            <a:r>
              <a:rPr lang="fr-FR"/>
              <a:t> term preservation</a:t>
            </a:r>
            <a:endParaRPr/>
          </a:p>
          <a:p>
            <a:pPr indent="-342900" lvl="1" marL="914400" rtl="0" algn="l">
              <a:lnSpc>
                <a:spcPct val="90000"/>
              </a:lnSpc>
              <a:spcBef>
                <a:spcPts val="750"/>
              </a:spcBef>
              <a:spcAft>
                <a:spcPts val="0"/>
              </a:spcAft>
              <a:buSzPts val="1800"/>
              <a:buChar char="▪"/>
            </a:pPr>
            <a:r>
              <a:rPr lang="fr-FR"/>
              <a:t>Automation based on </a:t>
            </a:r>
            <a:r>
              <a:rPr lang="fr-FR"/>
              <a:t>workflow</a:t>
            </a:r>
            <a:r>
              <a:rPr lang="fr-FR"/>
              <a:t> engine combined with FaaS platforms</a:t>
            </a:r>
            <a:endParaRPr/>
          </a:p>
          <a:p>
            <a:pPr indent="0" lvl="0" marL="914400" rtl="0" algn="l">
              <a:lnSpc>
                <a:spcPct val="90000"/>
              </a:lnSpc>
              <a:spcBef>
                <a:spcPts val="750"/>
              </a:spcBef>
              <a:spcAft>
                <a:spcPts val="0"/>
              </a:spcAft>
              <a:buSzPts val="2000"/>
              <a:buNone/>
            </a:pPr>
            <a:r>
              <a:t/>
            </a:r>
            <a:endParaRPr>
              <a:solidFill>
                <a:srgbClr val="FF0000"/>
              </a:solidFill>
            </a:endParaRPr>
          </a:p>
          <a:p>
            <a:pPr indent="0" lvl="0" marL="914400" rtl="0" algn="l">
              <a:lnSpc>
                <a:spcPct val="90000"/>
              </a:lnSpc>
              <a:spcBef>
                <a:spcPts val="750"/>
              </a:spcBef>
              <a:spcAft>
                <a:spcPts val="0"/>
              </a:spcAft>
              <a:buSzPts val="2000"/>
              <a:buNone/>
            </a:pPr>
            <a:r>
              <a:t/>
            </a:r>
            <a:endParaRPr>
              <a:solidFill>
                <a:srgbClr val="FF0000"/>
              </a:solidFill>
            </a:endParaRPr>
          </a:p>
        </p:txBody>
      </p:sp>
      <p:pic>
        <p:nvPicPr>
          <p:cNvPr id="128" name="Google Shape;128;gb87a3a57e3_0_6"/>
          <p:cNvPicPr preferRelativeResize="0"/>
          <p:nvPr/>
        </p:nvPicPr>
        <p:blipFill rotWithShape="1">
          <a:blip r:embed="rId3">
            <a:alphaModFix/>
          </a:blip>
          <a:srcRect b="0" l="0" r="0" t="0"/>
          <a:stretch/>
        </p:blipFill>
        <p:spPr>
          <a:xfrm>
            <a:off x="7546500" y="169150"/>
            <a:ext cx="901000" cy="690575"/>
          </a:xfrm>
          <a:prstGeom prst="rect">
            <a:avLst/>
          </a:prstGeom>
          <a:noFill/>
          <a:ln>
            <a:noFill/>
          </a:ln>
        </p:spPr>
      </p:pic>
      <p:sp>
        <p:nvSpPr>
          <p:cNvPr id="129" name="Google Shape;129;gb87a3a57e3_0_6"/>
          <p:cNvSpPr txBox="1"/>
          <p:nvPr>
            <p:ph idx="2" type="subTitle"/>
          </p:nvPr>
        </p:nvSpPr>
        <p:spPr>
          <a:xfrm>
            <a:off x="2579075" y="628350"/>
            <a:ext cx="49998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fr-FR"/>
              <a:t>Status and Roadmap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f92c107e8f_0_0"/>
          <p:cNvSpPr txBox="1"/>
          <p:nvPr>
            <p:ph type="title"/>
          </p:nvPr>
        </p:nvSpPr>
        <p:spPr>
          <a:xfrm>
            <a:off x="2579075" y="169150"/>
            <a:ext cx="5959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Online Storage</a:t>
            </a:r>
            <a:endParaRPr/>
          </a:p>
        </p:txBody>
      </p:sp>
      <p:sp>
        <p:nvSpPr>
          <p:cNvPr id="135" name="Google Shape;135;gf92c107e8f_0_0"/>
          <p:cNvSpPr txBox="1"/>
          <p:nvPr/>
        </p:nvSpPr>
        <p:spPr>
          <a:xfrm>
            <a:off x="212200" y="1120313"/>
            <a:ext cx="8088600" cy="1863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0" i="0" lang="fr-FR" sz="2600" u="none" cap="none" strike="noStrike">
                <a:solidFill>
                  <a:schemeClr val="dk1"/>
                </a:solidFill>
                <a:latin typeface="Calibri"/>
                <a:ea typeface="Calibri"/>
                <a:cs typeface="Calibri"/>
                <a:sym typeface="Calibri"/>
              </a:rPr>
              <a:t>Includes 3 categories of storage services</a:t>
            </a:r>
            <a:endParaRPr b="0" i="0" sz="2600" u="none" cap="none" strike="noStrike">
              <a:solidFill>
                <a:schemeClr val="dk1"/>
              </a:solidFill>
              <a:latin typeface="Calibri"/>
              <a:ea typeface="Calibri"/>
              <a:cs typeface="Calibri"/>
              <a:sym typeface="Calibri"/>
            </a:endParaRPr>
          </a:p>
          <a:p>
            <a:pPr indent="-381000" lvl="0" marL="914400" marR="0" rtl="0" algn="l">
              <a:lnSpc>
                <a:spcPct val="115000"/>
              </a:lnSpc>
              <a:spcBef>
                <a:spcPts val="0"/>
              </a:spcBef>
              <a:spcAft>
                <a:spcPts val="0"/>
              </a:spcAft>
              <a:buClr>
                <a:schemeClr val="dk1"/>
              </a:buClr>
              <a:buSzPts val="2400"/>
              <a:buFont typeface="Calibri"/>
              <a:buChar char="●"/>
            </a:pPr>
            <a:r>
              <a:rPr b="0" i="0" lang="fr-FR" sz="2400" u="none" cap="none" strike="noStrike">
                <a:solidFill>
                  <a:schemeClr val="dk1"/>
                </a:solidFill>
                <a:latin typeface="Calibri"/>
                <a:ea typeface="Calibri"/>
                <a:cs typeface="Calibri"/>
                <a:sym typeface="Calibri"/>
              </a:rPr>
              <a:t>File Storage</a:t>
            </a:r>
            <a:endParaRPr b="0" i="0" sz="2400" u="none" cap="none" strike="noStrike">
              <a:solidFill>
                <a:schemeClr val="dk1"/>
              </a:solidFill>
              <a:latin typeface="Calibri"/>
              <a:ea typeface="Calibri"/>
              <a:cs typeface="Calibri"/>
              <a:sym typeface="Calibri"/>
            </a:endParaRPr>
          </a:p>
          <a:p>
            <a:pPr indent="-381000" lvl="0" marL="914400" marR="0" rtl="0" algn="l">
              <a:lnSpc>
                <a:spcPct val="115000"/>
              </a:lnSpc>
              <a:spcBef>
                <a:spcPts val="0"/>
              </a:spcBef>
              <a:spcAft>
                <a:spcPts val="0"/>
              </a:spcAft>
              <a:buClr>
                <a:schemeClr val="dk1"/>
              </a:buClr>
              <a:buSzPts val="2400"/>
              <a:buFont typeface="Calibri"/>
              <a:buChar char="●"/>
            </a:pPr>
            <a:r>
              <a:rPr b="0" i="0" lang="fr-FR" sz="2400" u="none" cap="none" strike="noStrike">
                <a:solidFill>
                  <a:schemeClr val="dk1"/>
                </a:solidFill>
                <a:latin typeface="Calibri"/>
                <a:ea typeface="Calibri"/>
                <a:cs typeface="Calibri"/>
                <a:sym typeface="Calibri"/>
              </a:rPr>
              <a:t>Block Storage</a:t>
            </a:r>
            <a:endParaRPr b="0" i="0" sz="2400" u="none" cap="none" strike="noStrike">
              <a:solidFill>
                <a:schemeClr val="dk1"/>
              </a:solidFill>
              <a:latin typeface="Calibri"/>
              <a:ea typeface="Calibri"/>
              <a:cs typeface="Calibri"/>
              <a:sym typeface="Calibri"/>
            </a:endParaRPr>
          </a:p>
          <a:p>
            <a:pPr indent="-381000" lvl="0" marL="914400" marR="0" rtl="0" algn="l">
              <a:lnSpc>
                <a:spcPct val="115000"/>
              </a:lnSpc>
              <a:spcBef>
                <a:spcPts val="0"/>
              </a:spcBef>
              <a:spcAft>
                <a:spcPts val="0"/>
              </a:spcAft>
              <a:buClr>
                <a:schemeClr val="dk1"/>
              </a:buClr>
              <a:buSzPts val="2400"/>
              <a:buFont typeface="Calibri"/>
              <a:buChar char="●"/>
            </a:pPr>
            <a:r>
              <a:rPr b="0" i="0" lang="fr-FR" sz="2400" u="none" cap="none" strike="noStrike">
                <a:solidFill>
                  <a:schemeClr val="dk1"/>
                </a:solidFill>
                <a:latin typeface="Calibri"/>
                <a:ea typeface="Calibri"/>
                <a:cs typeface="Calibri"/>
                <a:sym typeface="Calibri"/>
              </a:rPr>
              <a:t>Object Storage</a:t>
            </a:r>
            <a:endParaRPr b="0" i="0" sz="2400" u="none" cap="none" strike="noStrike">
              <a:solidFill>
                <a:schemeClr val="dk1"/>
              </a:solidFill>
              <a:latin typeface="Calibri"/>
              <a:ea typeface="Calibri"/>
              <a:cs typeface="Calibri"/>
              <a:sym typeface="Calibri"/>
            </a:endParaRPr>
          </a:p>
        </p:txBody>
      </p:sp>
      <p:pic>
        <p:nvPicPr>
          <p:cNvPr id="136" name="Google Shape;136;gf92c107e8f_0_0"/>
          <p:cNvPicPr preferRelativeResize="0"/>
          <p:nvPr/>
        </p:nvPicPr>
        <p:blipFill rotWithShape="1">
          <a:blip r:embed="rId3">
            <a:alphaModFix/>
          </a:blip>
          <a:srcRect b="0" l="0" r="0" t="0"/>
          <a:stretch/>
        </p:blipFill>
        <p:spPr>
          <a:xfrm>
            <a:off x="3504446" y="1812683"/>
            <a:ext cx="5304827" cy="2905575"/>
          </a:xfrm>
          <a:prstGeom prst="rect">
            <a:avLst/>
          </a:prstGeom>
          <a:noFill/>
          <a:ln>
            <a:noFill/>
          </a:ln>
        </p:spPr>
      </p:pic>
      <p:pic>
        <p:nvPicPr>
          <p:cNvPr id="137" name="Google Shape;137;gf92c107e8f_0_0"/>
          <p:cNvPicPr preferRelativeResize="0"/>
          <p:nvPr/>
        </p:nvPicPr>
        <p:blipFill rotWithShape="1">
          <a:blip r:embed="rId4">
            <a:alphaModFix/>
          </a:blip>
          <a:srcRect b="0" l="0" r="0" t="0"/>
          <a:stretch/>
        </p:blipFill>
        <p:spPr>
          <a:xfrm>
            <a:off x="7723600" y="343000"/>
            <a:ext cx="773864" cy="851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f92c107e8f_0_7"/>
          <p:cNvSpPr txBox="1"/>
          <p:nvPr>
            <p:ph type="title"/>
          </p:nvPr>
        </p:nvSpPr>
        <p:spPr>
          <a:xfrm>
            <a:off x="2579075" y="169150"/>
            <a:ext cx="5959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Online Storage</a:t>
            </a:r>
            <a:endParaRPr/>
          </a:p>
        </p:txBody>
      </p:sp>
      <p:sp>
        <p:nvSpPr>
          <p:cNvPr id="143" name="Google Shape;143;gf92c107e8f_0_7"/>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fr-FR"/>
              <a:t>File storage</a:t>
            </a:r>
            <a:endParaRPr/>
          </a:p>
        </p:txBody>
      </p:sp>
      <p:sp>
        <p:nvSpPr>
          <p:cNvPr id="144" name="Google Shape;144;gf92c107e8f_0_7"/>
          <p:cNvSpPr txBox="1"/>
          <p:nvPr/>
        </p:nvSpPr>
        <p:spPr>
          <a:xfrm>
            <a:off x="212200" y="1120313"/>
            <a:ext cx="8088600" cy="39681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chemeClr val="dk1"/>
              </a:buClr>
              <a:buSzPts val="2100"/>
              <a:buFont typeface="Calibri"/>
              <a:buChar char="●"/>
            </a:pPr>
            <a:r>
              <a:rPr b="0" i="0" lang="fr-FR" sz="2100" u="none" cap="none" strike="noStrike">
                <a:solidFill>
                  <a:schemeClr val="dk1"/>
                </a:solidFill>
                <a:latin typeface="Calibri"/>
                <a:ea typeface="Calibri"/>
                <a:cs typeface="Calibri"/>
                <a:sym typeface="Calibri"/>
              </a:rPr>
              <a:t>File storage can be used for storing and accessing files on the infrastructure as input/output to EGI HTC computations</a:t>
            </a:r>
            <a:endParaRPr b="0" i="0" sz="2100" u="none" cap="none" strike="noStrike">
              <a:solidFill>
                <a:schemeClr val="dk1"/>
              </a:solidFill>
              <a:latin typeface="Calibri"/>
              <a:ea typeface="Calibri"/>
              <a:cs typeface="Calibri"/>
              <a:sym typeface="Calibri"/>
            </a:endParaRPr>
          </a:p>
          <a:p>
            <a:pPr indent="-361950" lvl="0" marL="457200" marR="0" rtl="0" algn="l">
              <a:lnSpc>
                <a:spcPct val="115000"/>
              </a:lnSpc>
              <a:spcBef>
                <a:spcPts val="0"/>
              </a:spcBef>
              <a:spcAft>
                <a:spcPts val="0"/>
              </a:spcAft>
              <a:buClr>
                <a:schemeClr val="dk1"/>
              </a:buClr>
              <a:buSzPts val="2100"/>
              <a:buFont typeface="Calibri"/>
              <a:buChar char="●"/>
            </a:pPr>
            <a:r>
              <a:rPr b="0" i="0" lang="fr-FR" sz="2100" u="none" cap="none" strike="noStrike">
                <a:solidFill>
                  <a:schemeClr val="dk1"/>
                </a:solidFill>
                <a:latin typeface="Calibri"/>
                <a:ea typeface="Calibri"/>
                <a:cs typeface="Calibri"/>
                <a:sym typeface="Calibri"/>
              </a:rPr>
              <a:t>The EGI Workload Management system (DIRAC) is able to access files stored in File Storage instances via different protocols, and schedule the computations in order to be executed close to where the input files are stored</a:t>
            </a:r>
            <a:endParaRPr b="1" i="0" sz="21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rgbClr val="000000"/>
              </a:buClr>
              <a:buSzPts val="2200"/>
              <a:buFont typeface="Calibri"/>
              <a:buChar char="●"/>
            </a:pPr>
            <a:r>
              <a:rPr b="0" i="0" lang="fr-FR" sz="2200" u="none" cap="none" strike="noStrike">
                <a:solidFill>
                  <a:schemeClr val="dk1"/>
                </a:solidFill>
                <a:latin typeface="Calibri"/>
                <a:ea typeface="Calibri"/>
                <a:cs typeface="Calibri"/>
                <a:sym typeface="Calibri"/>
              </a:rPr>
              <a:t>Technologies:</a:t>
            </a:r>
            <a:r>
              <a:rPr b="0" i="0" lang="fr-FR" sz="2200" u="none" cap="none" strike="noStrike">
                <a:solidFill>
                  <a:schemeClr val="dk1"/>
                </a:solidFill>
                <a:uFill>
                  <a:noFill/>
                </a:uFill>
                <a:latin typeface="Calibri"/>
                <a:ea typeface="Calibri"/>
                <a:cs typeface="Calibri"/>
                <a:sym typeface="Calibri"/>
                <a:hlinkClick r:id="rId3">
                  <a:extLst>
                    <a:ext uri="{A12FA001-AC4F-418D-AE19-62706E023703}">
                      <ahyp:hlinkClr val="tx"/>
                    </a:ext>
                  </a:extLst>
                </a:hlinkClick>
              </a:rPr>
              <a:t> </a:t>
            </a:r>
            <a:r>
              <a:rPr b="0" i="0" lang="fr-FR" sz="2200" u="sng" cap="none" strike="noStrike">
                <a:solidFill>
                  <a:schemeClr val="hlink"/>
                </a:solidFill>
                <a:latin typeface="Calibri"/>
                <a:ea typeface="Calibri"/>
                <a:cs typeface="Calibri"/>
                <a:sym typeface="Calibri"/>
                <a:hlinkClick r:id="rId4"/>
              </a:rPr>
              <a:t>DPM</a:t>
            </a:r>
            <a:r>
              <a:rPr b="0" i="0" lang="fr-FR" sz="2200" u="none" cap="none" strike="noStrike">
                <a:solidFill>
                  <a:schemeClr val="dk1"/>
                </a:solidFill>
                <a:latin typeface="Calibri"/>
                <a:ea typeface="Calibri"/>
                <a:cs typeface="Calibri"/>
                <a:sym typeface="Calibri"/>
              </a:rPr>
              <a:t>,</a:t>
            </a:r>
            <a:r>
              <a:rPr b="0" i="0" lang="fr-FR" sz="2200" u="none" cap="none" strike="noStrike">
                <a:solidFill>
                  <a:schemeClr val="dk1"/>
                </a:solidFill>
                <a:uFill>
                  <a:noFill/>
                </a:uFill>
                <a:latin typeface="Calibri"/>
                <a:ea typeface="Calibri"/>
                <a:cs typeface="Calibri"/>
                <a:sym typeface="Calibri"/>
                <a:hlinkClick r:id="rId5">
                  <a:extLst>
                    <a:ext uri="{A12FA001-AC4F-418D-AE19-62706E023703}">
                      <ahyp:hlinkClr val="tx"/>
                    </a:ext>
                  </a:extLst>
                </a:hlinkClick>
              </a:rPr>
              <a:t> </a:t>
            </a:r>
            <a:r>
              <a:rPr b="0" i="0" lang="fr-FR" sz="2200" u="sng" cap="none" strike="noStrike">
                <a:solidFill>
                  <a:schemeClr val="hlink"/>
                </a:solidFill>
                <a:latin typeface="Calibri"/>
                <a:ea typeface="Calibri"/>
                <a:cs typeface="Calibri"/>
                <a:sym typeface="Calibri"/>
                <a:hlinkClick r:id="rId6"/>
              </a:rPr>
              <a:t>dCache</a:t>
            </a:r>
            <a:r>
              <a:rPr b="0" i="0" lang="fr-FR" sz="2200" u="none" cap="none" strike="noStrike">
                <a:solidFill>
                  <a:schemeClr val="dk1"/>
                </a:solidFill>
                <a:latin typeface="Calibri"/>
                <a:ea typeface="Calibri"/>
                <a:cs typeface="Calibri"/>
                <a:sym typeface="Calibri"/>
              </a:rPr>
              <a:t>,</a:t>
            </a:r>
            <a:r>
              <a:rPr b="0" i="0" lang="fr-FR" sz="2200" u="none" cap="none" strike="noStrike">
                <a:solidFill>
                  <a:schemeClr val="dk1"/>
                </a:solidFill>
                <a:uFill>
                  <a:noFill/>
                </a:uFill>
                <a:latin typeface="Calibri"/>
                <a:ea typeface="Calibri"/>
                <a:cs typeface="Calibri"/>
                <a:sym typeface="Calibri"/>
                <a:hlinkClick r:id="rId7">
                  <a:extLst>
                    <a:ext uri="{A12FA001-AC4F-418D-AE19-62706E023703}">
                      <ahyp:hlinkClr val="tx"/>
                    </a:ext>
                  </a:extLst>
                </a:hlinkClick>
              </a:rPr>
              <a:t> </a:t>
            </a:r>
            <a:r>
              <a:rPr b="0" i="0" lang="fr-FR" sz="2200" u="sng" cap="none" strike="noStrike">
                <a:solidFill>
                  <a:schemeClr val="hlink"/>
                </a:solidFill>
                <a:latin typeface="Calibri"/>
                <a:ea typeface="Calibri"/>
                <a:cs typeface="Calibri"/>
                <a:sym typeface="Calibri"/>
                <a:hlinkClick r:id="rId8"/>
              </a:rPr>
              <a:t>StoRM</a:t>
            </a:r>
            <a:endParaRPr b="0" i="0" sz="2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300"/>
              <a:buFont typeface="Arial"/>
              <a:buNone/>
            </a:pPr>
            <a:r>
              <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fr-FR" sz="2200" u="none" cap="none" strike="noStrike">
                <a:solidFill>
                  <a:schemeClr val="dk1"/>
                </a:solidFill>
                <a:latin typeface="Calibri"/>
                <a:ea typeface="Calibri"/>
                <a:cs typeface="Calibri"/>
                <a:sym typeface="Calibri"/>
              </a:rPr>
              <a:t>Interfaces: SRM, HTTP/WebDAV, XRootD, gridftp, CDMI</a:t>
            </a:r>
            <a:endParaRPr b="0" i="0" sz="2200" u="none" cap="none" strike="noStrike">
              <a:solidFill>
                <a:schemeClr val="dk1"/>
              </a:solidFill>
              <a:latin typeface="Calibri"/>
              <a:ea typeface="Calibri"/>
              <a:cs typeface="Calibri"/>
              <a:sym typeface="Calibri"/>
            </a:endParaRPr>
          </a:p>
          <a:p>
            <a:pPr indent="0" lvl="0" marL="914400" marR="0" rtl="0" algn="l">
              <a:lnSpc>
                <a:spcPct val="115000"/>
              </a:lnSpc>
              <a:spcBef>
                <a:spcPts val="0"/>
              </a:spcBef>
              <a:spcAft>
                <a:spcPts val="0"/>
              </a:spcAft>
              <a:buClr>
                <a:srgbClr val="000000"/>
              </a:buClr>
              <a:buSzPts val="2600"/>
              <a:buFont typeface="Arial"/>
              <a:buNone/>
            </a:pPr>
            <a:r>
              <a:t/>
            </a:r>
            <a:endParaRPr b="0" i="0" sz="2500" u="none" cap="none" strike="noStrike">
              <a:solidFill>
                <a:schemeClr val="dk1"/>
              </a:solidFill>
              <a:latin typeface="Calibri"/>
              <a:ea typeface="Calibri"/>
              <a:cs typeface="Calibri"/>
              <a:sym typeface="Calibri"/>
            </a:endParaRPr>
          </a:p>
        </p:txBody>
      </p:sp>
      <p:pic>
        <p:nvPicPr>
          <p:cNvPr id="145" name="Google Shape;145;gf92c107e8f_0_7"/>
          <p:cNvPicPr preferRelativeResize="0"/>
          <p:nvPr/>
        </p:nvPicPr>
        <p:blipFill rotWithShape="1">
          <a:blip r:embed="rId9">
            <a:alphaModFix/>
          </a:blip>
          <a:srcRect b="0" l="0" r="0" t="0"/>
          <a:stretch/>
        </p:blipFill>
        <p:spPr>
          <a:xfrm>
            <a:off x="5144075" y="3624948"/>
            <a:ext cx="3683125" cy="491625"/>
          </a:xfrm>
          <a:prstGeom prst="rect">
            <a:avLst/>
          </a:prstGeom>
          <a:noFill/>
          <a:ln>
            <a:noFill/>
          </a:ln>
        </p:spPr>
      </p:pic>
      <p:pic>
        <p:nvPicPr>
          <p:cNvPr id="146" name="Google Shape;146;gf92c107e8f_0_7"/>
          <p:cNvPicPr preferRelativeResize="0"/>
          <p:nvPr/>
        </p:nvPicPr>
        <p:blipFill rotWithShape="1">
          <a:blip r:embed="rId10">
            <a:alphaModFix/>
          </a:blip>
          <a:srcRect b="0" l="0" r="0" t="0"/>
          <a:stretch/>
        </p:blipFill>
        <p:spPr>
          <a:xfrm>
            <a:off x="7723600" y="343000"/>
            <a:ext cx="773864" cy="851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f92c107e8f_0_50"/>
          <p:cNvSpPr txBox="1"/>
          <p:nvPr>
            <p:ph type="title"/>
          </p:nvPr>
        </p:nvSpPr>
        <p:spPr>
          <a:xfrm>
            <a:off x="2579075" y="169150"/>
            <a:ext cx="5959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Online Storage</a:t>
            </a:r>
            <a:endParaRPr/>
          </a:p>
        </p:txBody>
      </p:sp>
      <p:sp>
        <p:nvSpPr>
          <p:cNvPr id="152" name="Google Shape;152;gf92c107e8f_0_50"/>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fr-FR"/>
              <a:t>Block storage</a:t>
            </a:r>
            <a:endParaRPr/>
          </a:p>
        </p:txBody>
      </p:sp>
      <p:sp>
        <p:nvSpPr>
          <p:cNvPr id="153" name="Google Shape;153;gf92c107e8f_0_50"/>
          <p:cNvSpPr txBox="1"/>
          <p:nvPr/>
        </p:nvSpPr>
        <p:spPr>
          <a:xfrm>
            <a:off x="212200" y="1120313"/>
            <a:ext cx="8088600" cy="39303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1200"/>
              </a:spcBef>
              <a:spcAft>
                <a:spcPts val="0"/>
              </a:spcAft>
              <a:buClr>
                <a:schemeClr val="dk1"/>
              </a:buClr>
              <a:buSzPts val="2100"/>
              <a:buFont typeface="Calibri"/>
              <a:buChar char="●"/>
            </a:pPr>
            <a:r>
              <a:rPr b="0" i="0" lang="fr-FR" sz="2100" u="none" cap="none" strike="noStrike">
                <a:solidFill>
                  <a:schemeClr val="dk1"/>
                </a:solidFill>
                <a:latin typeface="Calibri"/>
                <a:ea typeface="Calibri"/>
                <a:cs typeface="Calibri"/>
                <a:sym typeface="Calibri"/>
              </a:rPr>
              <a:t>Block-level storage solution that allows to </a:t>
            </a:r>
            <a:r>
              <a:rPr b="1" i="0" lang="fr-FR" sz="2100" u="none" cap="none" strike="noStrike">
                <a:solidFill>
                  <a:schemeClr val="dk1"/>
                </a:solidFill>
                <a:latin typeface="Calibri"/>
                <a:ea typeface="Calibri"/>
                <a:cs typeface="Calibri"/>
                <a:sym typeface="Calibri"/>
              </a:rPr>
              <a:t>expand</a:t>
            </a:r>
            <a:r>
              <a:rPr b="0" i="0" lang="fr-FR" sz="2100" u="none" cap="none" strike="noStrike">
                <a:solidFill>
                  <a:schemeClr val="dk1"/>
                </a:solidFill>
                <a:latin typeface="Calibri"/>
                <a:ea typeface="Calibri"/>
                <a:cs typeface="Calibri"/>
                <a:sym typeface="Calibri"/>
              </a:rPr>
              <a:t> the storage capacity of instances in the EGI Federated Cloud, offering the lowest possible latency for applications</a:t>
            </a:r>
            <a:endParaRPr b="0" i="0" sz="2100" u="none" cap="none" strike="noStrike">
              <a:solidFill>
                <a:schemeClr val="dk1"/>
              </a:solidFill>
              <a:latin typeface="Calibri"/>
              <a:ea typeface="Calibri"/>
              <a:cs typeface="Calibri"/>
              <a:sym typeface="Calibri"/>
            </a:endParaRPr>
          </a:p>
          <a:p>
            <a:pPr indent="-361950" lvl="0" marL="457200" marR="0" rtl="0" algn="l">
              <a:lnSpc>
                <a:spcPct val="115000"/>
              </a:lnSpc>
              <a:spcBef>
                <a:spcPts val="0"/>
              </a:spcBef>
              <a:spcAft>
                <a:spcPts val="0"/>
              </a:spcAft>
              <a:buClr>
                <a:schemeClr val="dk1"/>
              </a:buClr>
              <a:buSzPts val="2100"/>
              <a:buFont typeface="Calibri"/>
              <a:buChar char="●"/>
            </a:pPr>
            <a:r>
              <a:rPr b="1" i="0" lang="fr-FR" sz="2100" u="none" cap="none" strike="noStrike">
                <a:solidFill>
                  <a:schemeClr val="dk1"/>
                </a:solidFill>
                <a:latin typeface="Calibri"/>
                <a:ea typeface="Calibri"/>
                <a:cs typeface="Calibri"/>
                <a:sym typeface="Calibri"/>
              </a:rPr>
              <a:t>Increase</a:t>
            </a:r>
            <a:r>
              <a:rPr b="0" i="0" lang="fr-FR" sz="2100" u="none" cap="none" strike="noStrike">
                <a:solidFill>
                  <a:schemeClr val="dk1"/>
                </a:solidFill>
                <a:latin typeface="Calibri"/>
                <a:ea typeface="Calibri"/>
                <a:cs typeface="Calibri"/>
                <a:sym typeface="Calibri"/>
              </a:rPr>
              <a:t> storage without increasing the size or capacity of the  instance or by provisioning new ones; delete servers, </a:t>
            </a:r>
            <a:r>
              <a:rPr b="1" i="0" lang="fr-FR" sz="2100" u="none" cap="none" strike="noStrike">
                <a:solidFill>
                  <a:schemeClr val="dk1"/>
                </a:solidFill>
                <a:latin typeface="Calibri"/>
                <a:ea typeface="Calibri"/>
                <a:cs typeface="Calibri"/>
                <a:sym typeface="Calibri"/>
              </a:rPr>
              <a:t>keeping data intact</a:t>
            </a:r>
            <a:endParaRPr b="1" i="0" sz="2100" u="none" cap="none" strike="noStrike">
              <a:solidFill>
                <a:schemeClr val="dk1"/>
              </a:solidFill>
              <a:latin typeface="Calibri"/>
              <a:ea typeface="Calibri"/>
              <a:cs typeface="Calibri"/>
              <a:sym typeface="Calibri"/>
            </a:endParaRPr>
          </a:p>
          <a:p>
            <a:pPr indent="-361950" lvl="0" marL="457200" marR="0" rtl="0" algn="l">
              <a:lnSpc>
                <a:spcPct val="115000"/>
              </a:lnSpc>
              <a:spcBef>
                <a:spcPts val="0"/>
              </a:spcBef>
              <a:spcAft>
                <a:spcPts val="0"/>
              </a:spcAft>
              <a:buClr>
                <a:schemeClr val="dk1"/>
              </a:buClr>
              <a:buSzPts val="2100"/>
              <a:buFont typeface="Calibri"/>
              <a:buChar char="●"/>
            </a:pPr>
            <a:r>
              <a:rPr b="0" i="0" lang="fr-FR" sz="2100" u="none" cap="none" strike="noStrike">
                <a:solidFill>
                  <a:schemeClr val="dk1"/>
                </a:solidFill>
                <a:latin typeface="Calibri"/>
                <a:ea typeface="Calibri"/>
                <a:cs typeface="Calibri"/>
                <a:sym typeface="Calibri"/>
              </a:rPr>
              <a:t>Enhancing Technology: Openstack Cinder</a:t>
            </a:r>
            <a:endParaRPr b="0" i="0" sz="2100" u="none" cap="none" strike="noStrike">
              <a:solidFill>
                <a:schemeClr val="dk1"/>
              </a:solidFill>
              <a:latin typeface="Calibri"/>
              <a:ea typeface="Calibri"/>
              <a:cs typeface="Calibri"/>
              <a:sym typeface="Calibri"/>
            </a:endParaRPr>
          </a:p>
          <a:p>
            <a:pPr indent="-361950" lvl="0" marL="457200" marR="0" rtl="0" algn="l">
              <a:lnSpc>
                <a:spcPct val="115000"/>
              </a:lnSpc>
              <a:spcBef>
                <a:spcPts val="0"/>
              </a:spcBef>
              <a:spcAft>
                <a:spcPts val="0"/>
              </a:spcAft>
              <a:buClr>
                <a:schemeClr val="dk1"/>
              </a:buClr>
              <a:buSzPts val="2100"/>
              <a:buFont typeface="Calibri"/>
              <a:buChar char="●"/>
            </a:pPr>
            <a:r>
              <a:rPr b="0" i="0" lang="fr-FR" sz="2100" u="none" cap="none" strike="noStrike">
                <a:solidFill>
                  <a:schemeClr val="dk1"/>
                </a:solidFill>
                <a:latin typeface="Calibri"/>
                <a:ea typeface="Calibri"/>
                <a:cs typeface="Calibri"/>
                <a:sym typeface="Calibri"/>
              </a:rPr>
              <a:t>Interfaces: POSIX for access, OCCI and Openstack CLI/GUI for management</a:t>
            </a:r>
            <a:endParaRPr b="0" i="0" sz="2100" u="none" cap="none" strike="noStrike">
              <a:solidFill>
                <a:schemeClr val="dk1"/>
              </a:solidFill>
              <a:latin typeface="Calibri"/>
              <a:ea typeface="Calibri"/>
              <a:cs typeface="Calibri"/>
              <a:sym typeface="Calibri"/>
            </a:endParaRPr>
          </a:p>
          <a:p>
            <a:pPr indent="0" lvl="0" marL="914400" marR="0" rtl="0" algn="l">
              <a:lnSpc>
                <a:spcPct val="115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p:txBody>
      </p:sp>
      <p:pic>
        <p:nvPicPr>
          <p:cNvPr id="154" name="Google Shape;154;gf92c107e8f_0_50"/>
          <p:cNvPicPr preferRelativeResize="0"/>
          <p:nvPr/>
        </p:nvPicPr>
        <p:blipFill rotWithShape="1">
          <a:blip r:embed="rId3">
            <a:alphaModFix/>
          </a:blip>
          <a:srcRect b="0" l="0" r="0" t="0"/>
          <a:stretch/>
        </p:blipFill>
        <p:spPr>
          <a:xfrm>
            <a:off x="7723600" y="343000"/>
            <a:ext cx="773864" cy="851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f92c107e8f_0_56"/>
          <p:cNvSpPr txBox="1"/>
          <p:nvPr>
            <p:ph type="title"/>
          </p:nvPr>
        </p:nvSpPr>
        <p:spPr>
          <a:xfrm>
            <a:off x="2579075" y="169150"/>
            <a:ext cx="5959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fr-FR"/>
              <a:t>Online Storage</a:t>
            </a:r>
            <a:endParaRPr/>
          </a:p>
        </p:txBody>
      </p:sp>
      <p:sp>
        <p:nvSpPr>
          <p:cNvPr id="160" name="Google Shape;160;gf92c107e8f_0_56"/>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fr-FR"/>
              <a:t>Object storage</a:t>
            </a:r>
            <a:endParaRPr/>
          </a:p>
        </p:txBody>
      </p:sp>
      <p:sp>
        <p:nvSpPr>
          <p:cNvPr id="161" name="Google Shape;161;gf92c107e8f_0_56"/>
          <p:cNvSpPr txBox="1"/>
          <p:nvPr/>
        </p:nvSpPr>
        <p:spPr>
          <a:xfrm>
            <a:off x="212200" y="1120322"/>
            <a:ext cx="8088600" cy="2970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1200"/>
              </a:spcBef>
              <a:spcAft>
                <a:spcPts val="0"/>
              </a:spcAft>
              <a:buClr>
                <a:schemeClr val="dk1"/>
              </a:buClr>
              <a:buSzPts val="2000"/>
              <a:buFont typeface="Calibri"/>
              <a:buChar char="●"/>
            </a:pPr>
            <a:r>
              <a:rPr b="0" i="0" lang="fr-FR" sz="2000" u="none" cap="none" strike="noStrike">
                <a:solidFill>
                  <a:schemeClr val="dk1"/>
                </a:solidFill>
                <a:latin typeface="Calibri"/>
                <a:ea typeface="Calibri"/>
                <a:cs typeface="Calibri"/>
                <a:sym typeface="Calibri"/>
              </a:rPr>
              <a:t>Manages data as </a:t>
            </a:r>
            <a:r>
              <a:rPr b="1" i="0" lang="fr-FR" sz="2000" u="none" cap="none" strike="noStrike">
                <a:solidFill>
                  <a:schemeClr val="dk1"/>
                </a:solidFill>
                <a:latin typeface="Calibri"/>
                <a:ea typeface="Calibri"/>
                <a:cs typeface="Calibri"/>
                <a:sym typeface="Calibri"/>
              </a:rPr>
              <a:t>objects</a:t>
            </a:r>
            <a:r>
              <a:rPr b="0" i="0" lang="fr-FR" sz="2000" u="none" cap="none" strike="noStrike">
                <a:solidFill>
                  <a:schemeClr val="dk1"/>
                </a:solidFill>
                <a:latin typeface="Calibri"/>
                <a:ea typeface="Calibri"/>
                <a:cs typeface="Calibri"/>
                <a:sym typeface="Calibri"/>
              </a:rPr>
              <a:t>. Each object includes the data itself, a variable amount of metadata, and a globally unique identifier.</a:t>
            </a:r>
            <a:endParaRPr b="0" i="0" sz="2000" u="none" cap="none" strike="noStrike">
              <a:solidFill>
                <a:schemeClr val="dk1"/>
              </a:solidFill>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b="0" i="0" lang="fr-FR" sz="2000" u="none" cap="none" strike="noStrike">
                <a:solidFill>
                  <a:schemeClr val="dk1"/>
                </a:solidFill>
                <a:latin typeface="Calibri"/>
                <a:ea typeface="Calibri"/>
                <a:cs typeface="Calibri"/>
                <a:sym typeface="Calibri"/>
              </a:rPr>
              <a:t>Cloud object storage allows relatively inexpensive, scalable and self-healing retention of massive amounts of unstructured data</a:t>
            </a:r>
            <a:endParaRPr b="0" i="0" sz="2000" u="sng" cap="none" strike="noStrike">
              <a:solidFill>
                <a:schemeClr val="hlink"/>
              </a:solidFill>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b="0" i="0" lang="fr-FR" sz="2000" u="none" cap="none" strike="noStrike">
                <a:solidFill>
                  <a:schemeClr val="dk1"/>
                </a:solidFill>
                <a:latin typeface="Calibri"/>
                <a:ea typeface="Calibri"/>
                <a:cs typeface="Calibri"/>
                <a:sym typeface="Calibri"/>
              </a:rPr>
              <a:t>the main uses cases are:</a:t>
            </a:r>
            <a:endParaRPr b="0" i="0" sz="2000" u="none" cap="none" strike="noStrike">
              <a:solidFill>
                <a:schemeClr val="dk1"/>
              </a:solidFill>
              <a:latin typeface="Calibri"/>
              <a:ea typeface="Calibri"/>
              <a:cs typeface="Calibri"/>
              <a:sym typeface="Calibri"/>
            </a:endParaRPr>
          </a:p>
          <a:p>
            <a:pPr indent="-355600" lvl="1" marL="914400" marR="0" rtl="0" algn="l">
              <a:lnSpc>
                <a:spcPct val="115000"/>
              </a:lnSpc>
              <a:spcBef>
                <a:spcPts val="0"/>
              </a:spcBef>
              <a:spcAft>
                <a:spcPts val="0"/>
              </a:spcAft>
              <a:buClr>
                <a:schemeClr val="dk1"/>
              </a:buClr>
              <a:buSzPts val="2000"/>
              <a:buFont typeface="Calibri"/>
              <a:buChar char="○"/>
            </a:pPr>
            <a:r>
              <a:rPr b="0" i="0" lang="fr-FR" sz="2000" u="none" cap="none" strike="noStrike">
                <a:solidFill>
                  <a:schemeClr val="dk1"/>
                </a:solidFill>
                <a:latin typeface="Calibri"/>
                <a:ea typeface="Calibri"/>
                <a:cs typeface="Calibri"/>
                <a:sym typeface="Calibri"/>
              </a:rPr>
              <a:t>Backups and Data Archive, AI</a:t>
            </a:r>
            <a:r>
              <a:rPr b="0" i="1" lang="fr-FR" sz="2000" u="none" cap="none" strike="noStrike">
                <a:solidFill>
                  <a:schemeClr val="dk1"/>
                </a:solidFill>
                <a:latin typeface="Calibri"/>
                <a:ea typeface="Calibri"/>
                <a:cs typeface="Calibri"/>
                <a:sym typeface="Calibri"/>
              </a:rPr>
              <a:t> </a:t>
            </a:r>
            <a:r>
              <a:rPr b="0" i="0" lang="fr-FR" sz="2000" u="none" cap="none" strike="noStrike">
                <a:solidFill>
                  <a:schemeClr val="dk1"/>
                </a:solidFill>
                <a:latin typeface="Calibri"/>
                <a:ea typeface="Calibri"/>
                <a:cs typeface="Calibri"/>
                <a:sym typeface="Calibri"/>
              </a:rPr>
              <a:t>and</a:t>
            </a:r>
            <a:r>
              <a:rPr b="0" i="1" lang="fr-FR" sz="2000" u="none" cap="none" strike="noStrike">
                <a:solidFill>
                  <a:schemeClr val="dk1"/>
                </a:solidFill>
                <a:latin typeface="Calibri"/>
                <a:ea typeface="Calibri"/>
                <a:cs typeface="Calibri"/>
                <a:sym typeface="Calibri"/>
              </a:rPr>
              <a:t> </a:t>
            </a:r>
            <a:r>
              <a:rPr b="0" i="0" lang="fr-FR" sz="2000" u="none" cap="none" strike="noStrike">
                <a:solidFill>
                  <a:schemeClr val="dk1"/>
                </a:solidFill>
                <a:latin typeface="Calibri"/>
                <a:ea typeface="Calibri"/>
                <a:cs typeface="Calibri"/>
                <a:sym typeface="Calibri"/>
              </a:rPr>
              <a:t>ML</a:t>
            </a:r>
            <a:r>
              <a:rPr b="0" i="1" lang="fr-FR" sz="2000" u="none" cap="none" strike="noStrike">
                <a:solidFill>
                  <a:schemeClr val="dk1"/>
                </a:solidFill>
                <a:latin typeface="Calibri"/>
                <a:ea typeface="Calibri"/>
                <a:cs typeface="Calibri"/>
                <a:sym typeface="Calibri"/>
              </a:rPr>
              <a:t> </a:t>
            </a:r>
            <a:r>
              <a:rPr b="0" i="0" lang="fr-FR" sz="2000" u="none" cap="none" strike="noStrike">
                <a:solidFill>
                  <a:schemeClr val="dk1"/>
                </a:solidFill>
                <a:latin typeface="Calibri"/>
                <a:ea typeface="Calibri"/>
                <a:cs typeface="Calibri"/>
                <a:sym typeface="Calibri"/>
              </a:rPr>
              <a:t>, Cloud</a:t>
            </a:r>
            <a:r>
              <a:rPr b="0" i="1" lang="fr-FR" sz="2000" u="none" cap="none" strike="noStrike">
                <a:solidFill>
                  <a:schemeClr val="dk1"/>
                </a:solidFill>
                <a:latin typeface="Calibri"/>
                <a:ea typeface="Calibri"/>
                <a:cs typeface="Calibri"/>
                <a:sym typeface="Calibri"/>
              </a:rPr>
              <a:t> </a:t>
            </a:r>
            <a:r>
              <a:rPr b="0" i="0" lang="fr-FR" sz="2000" u="none" cap="none" strike="noStrike">
                <a:solidFill>
                  <a:schemeClr val="dk1"/>
                </a:solidFill>
                <a:latin typeface="Calibri"/>
                <a:ea typeface="Calibri"/>
                <a:cs typeface="Calibri"/>
                <a:sym typeface="Calibri"/>
              </a:rPr>
              <a:t>Native</a:t>
            </a:r>
            <a:r>
              <a:rPr b="0" i="1" lang="fr-FR" sz="2000" u="none" cap="none" strike="noStrike">
                <a:solidFill>
                  <a:schemeClr val="dk1"/>
                </a:solidFill>
                <a:latin typeface="Calibri"/>
                <a:ea typeface="Calibri"/>
                <a:cs typeface="Calibri"/>
                <a:sym typeface="Calibri"/>
              </a:rPr>
              <a:t> </a:t>
            </a:r>
            <a:r>
              <a:rPr b="0" i="0" lang="fr-FR" sz="2000" u="none" cap="none" strike="noStrike">
                <a:solidFill>
                  <a:schemeClr val="dk1"/>
                </a:solidFill>
                <a:latin typeface="Calibri"/>
                <a:ea typeface="Calibri"/>
                <a:cs typeface="Calibri"/>
                <a:sym typeface="Calibri"/>
              </a:rPr>
              <a:t>applications</a:t>
            </a:r>
            <a:endParaRPr b="0" i="0" sz="2000" u="none" cap="none" strike="noStrike">
              <a:solidFill>
                <a:schemeClr val="dk1"/>
              </a:solidFill>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b="0" i="0" lang="fr-FR" sz="2000" u="none" cap="none" strike="noStrike">
                <a:solidFill>
                  <a:schemeClr val="dk1"/>
                </a:solidFill>
                <a:latin typeface="Calibri"/>
                <a:ea typeface="Calibri"/>
                <a:cs typeface="Calibri"/>
                <a:sym typeface="Calibri"/>
              </a:rPr>
              <a:t>Technologies: OpenStack Swift, CEPH</a:t>
            </a:r>
            <a:endParaRPr b="0" i="0" sz="2000" u="none" cap="none" strike="noStrike">
              <a:solidFill>
                <a:schemeClr val="dk1"/>
              </a:solidFill>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b="0" i="0" lang="fr-FR" sz="2000" u="none" cap="none" strike="noStrike">
                <a:solidFill>
                  <a:schemeClr val="dk1"/>
                </a:solidFill>
                <a:latin typeface="Calibri"/>
                <a:ea typeface="Calibri"/>
                <a:cs typeface="Calibri"/>
                <a:sym typeface="Calibri"/>
              </a:rPr>
              <a:t>Interfaces: S3, Swift, CDMI</a:t>
            </a:r>
            <a:endParaRPr b="0" i="0" sz="2600" u="none" cap="none" strike="noStrike">
              <a:solidFill>
                <a:schemeClr val="dk1"/>
              </a:solidFill>
              <a:latin typeface="Calibri"/>
              <a:ea typeface="Calibri"/>
              <a:cs typeface="Calibri"/>
              <a:sym typeface="Calibri"/>
            </a:endParaRPr>
          </a:p>
        </p:txBody>
      </p:sp>
      <p:pic>
        <p:nvPicPr>
          <p:cNvPr id="162" name="Google Shape;162;gf92c107e8f_0_56"/>
          <p:cNvPicPr preferRelativeResize="0"/>
          <p:nvPr/>
        </p:nvPicPr>
        <p:blipFill rotWithShape="1">
          <a:blip r:embed="rId3">
            <a:alphaModFix/>
          </a:blip>
          <a:srcRect b="0" l="0" r="0" t="0"/>
          <a:stretch/>
        </p:blipFill>
        <p:spPr>
          <a:xfrm>
            <a:off x="4755613" y="3510538"/>
            <a:ext cx="3190875" cy="1057275"/>
          </a:xfrm>
          <a:prstGeom prst="rect">
            <a:avLst/>
          </a:prstGeom>
          <a:noFill/>
          <a:ln>
            <a:noFill/>
          </a:ln>
        </p:spPr>
      </p:pic>
      <p:pic>
        <p:nvPicPr>
          <p:cNvPr id="163" name="Google Shape;163;gf92c107e8f_0_56"/>
          <p:cNvPicPr preferRelativeResize="0"/>
          <p:nvPr/>
        </p:nvPicPr>
        <p:blipFill rotWithShape="1">
          <a:blip r:embed="rId4">
            <a:alphaModFix/>
          </a:blip>
          <a:srcRect b="0" l="0" r="0" t="0"/>
          <a:stretch/>
        </p:blipFill>
        <p:spPr>
          <a:xfrm>
            <a:off x="7723600" y="343000"/>
            <a:ext cx="773864" cy="851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HOM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D">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