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305" r:id="rId6"/>
    <p:sldId id="302" r:id="rId7"/>
    <p:sldId id="304" r:id="rId8"/>
    <p:sldId id="306" r:id="rId9"/>
    <p:sldId id="303" r:id="rId10"/>
    <p:sldId id="307" r:id="rId11"/>
    <p:sldId id="268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2"/>
    <p:restoredTop sz="93638"/>
  </p:normalViewPr>
  <p:slideViewPr>
    <p:cSldViewPr snapToGrid="0" snapToObjects="1">
      <p:cViewPr varScale="1">
        <p:scale>
          <a:sx n="75" d="100"/>
          <a:sy n="75" d="100"/>
        </p:scale>
        <p:origin x="1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CD398-F924-45E0-B9BF-A811104BADAD}" type="doc">
      <dgm:prSet loTypeId="urn:microsoft.com/office/officeart/2005/8/layout/matrix1" loCatId="matrix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C25F32B5-374E-4F23-BA6B-3BB94A4D45ED}">
      <dgm:prSet phldrT="[Text]"/>
      <dgm:spPr/>
      <dgm:t>
        <a:bodyPr/>
        <a:lstStyle/>
        <a:p>
          <a:r>
            <a:rPr lang="it-IT" dirty="0"/>
            <a:t>EOSC </a:t>
          </a:r>
          <a:r>
            <a:rPr lang="it-IT" dirty="0" err="1"/>
            <a:t>Governance</a:t>
          </a:r>
          <a:endParaRPr lang="it-IT" dirty="0"/>
        </a:p>
      </dgm:t>
    </dgm:pt>
    <dgm:pt modelId="{5FB6F0F2-8EE8-4739-981D-35E7145C4B16}" type="parTrans" cxnId="{80FB55EE-93D3-4946-B5CF-1F093CC522F3}">
      <dgm:prSet/>
      <dgm:spPr/>
      <dgm:t>
        <a:bodyPr/>
        <a:lstStyle/>
        <a:p>
          <a:endParaRPr lang="it-IT"/>
        </a:p>
      </dgm:t>
    </dgm:pt>
    <dgm:pt modelId="{84031E51-B5B3-4929-8761-EFE2E840EB6C}" type="sibTrans" cxnId="{80FB55EE-93D3-4946-B5CF-1F093CC522F3}">
      <dgm:prSet/>
      <dgm:spPr/>
      <dgm:t>
        <a:bodyPr/>
        <a:lstStyle/>
        <a:p>
          <a:endParaRPr lang="it-IT"/>
        </a:p>
      </dgm:t>
    </dgm:pt>
    <dgm:pt modelId="{46797038-5FC4-4D3B-BABC-C42C4A4846FE}">
      <dgm:prSet phldrT="[Text]"/>
      <dgm:spPr/>
      <dgm:t>
        <a:bodyPr/>
        <a:lstStyle/>
        <a:p>
          <a:r>
            <a:rPr lang="it-IT" dirty="0" err="1"/>
            <a:t>European</a:t>
          </a:r>
          <a:r>
            <a:rPr lang="it-IT" dirty="0"/>
            <a:t> Commission</a:t>
          </a:r>
        </a:p>
      </dgm:t>
    </dgm:pt>
    <dgm:pt modelId="{D3CCABEA-0A2A-4084-928A-45C28AC2230D}" type="parTrans" cxnId="{A241F173-8503-47FB-9FD0-04B6F24DAAC1}">
      <dgm:prSet/>
      <dgm:spPr/>
      <dgm:t>
        <a:bodyPr/>
        <a:lstStyle/>
        <a:p>
          <a:endParaRPr lang="it-IT"/>
        </a:p>
      </dgm:t>
    </dgm:pt>
    <dgm:pt modelId="{AF3B6D54-0CBF-4F7A-B792-236A80D81115}" type="sibTrans" cxnId="{A241F173-8503-47FB-9FD0-04B6F24DAAC1}">
      <dgm:prSet/>
      <dgm:spPr/>
      <dgm:t>
        <a:bodyPr/>
        <a:lstStyle/>
        <a:p>
          <a:endParaRPr lang="it-IT"/>
        </a:p>
      </dgm:t>
    </dgm:pt>
    <dgm:pt modelId="{1BFD9CA0-2A4D-4DE4-A87B-DF4A29369A12}">
      <dgm:prSet phldrT="[Text]"/>
      <dgm:spPr/>
      <dgm:t>
        <a:bodyPr/>
        <a:lstStyle/>
        <a:p>
          <a:r>
            <a:rPr lang="it-IT" dirty="0"/>
            <a:t>EOSC Partnership Board</a:t>
          </a:r>
        </a:p>
      </dgm:t>
    </dgm:pt>
    <dgm:pt modelId="{E0B20485-F7FD-4F48-A13A-EE73DCECE631}" type="parTrans" cxnId="{6BB14791-8DCA-4708-991E-B26483009E03}">
      <dgm:prSet/>
      <dgm:spPr/>
      <dgm:t>
        <a:bodyPr/>
        <a:lstStyle/>
        <a:p>
          <a:endParaRPr lang="it-IT"/>
        </a:p>
      </dgm:t>
    </dgm:pt>
    <dgm:pt modelId="{CE9FCC98-46A2-407C-A204-8306B6585E09}" type="sibTrans" cxnId="{6BB14791-8DCA-4708-991E-B26483009E03}">
      <dgm:prSet/>
      <dgm:spPr/>
      <dgm:t>
        <a:bodyPr/>
        <a:lstStyle/>
        <a:p>
          <a:endParaRPr lang="it-IT"/>
        </a:p>
      </dgm:t>
    </dgm:pt>
    <dgm:pt modelId="{D4BD5192-7396-462B-B20F-51F0CE9E3F89}">
      <dgm:prSet phldrT="[Text]"/>
      <dgm:spPr/>
      <dgm:t>
        <a:bodyPr/>
        <a:lstStyle/>
        <a:p>
          <a:r>
            <a:rPr lang="it-IT" dirty="0"/>
            <a:t>EOSC </a:t>
          </a:r>
          <a:r>
            <a:rPr lang="it-IT" dirty="0" err="1"/>
            <a:t>Steering</a:t>
          </a:r>
          <a:r>
            <a:rPr lang="it-IT" dirty="0"/>
            <a:t> Board (MS / AC)</a:t>
          </a:r>
        </a:p>
      </dgm:t>
    </dgm:pt>
    <dgm:pt modelId="{0FBA18FB-12D5-4D7D-A2C7-CF1B93665CA7}" type="parTrans" cxnId="{91C4F49D-C83F-44CE-83AD-1D41E1852E42}">
      <dgm:prSet/>
      <dgm:spPr/>
      <dgm:t>
        <a:bodyPr/>
        <a:lstStyle/>
        <a:p>
          <a:endParaRPr lang="it-IT"/>
        </a:p>
      </dgm:t>
    </dgm:pt>
    <dgm:pt modelId="{95BD7EA7-87C3-4296-9779-FD9A66B5F838}" type="sibTrans" cxnId="{91C4F49D-C83F-44CE-83AD-1D41E1852E42}">
      <dgm:prSet/>
      <dgm:spPr/>
      <dgm:t>
        <a:bodyPr/>
        <a:lstStyle/>
        <a:p>
          <a:endParaRPr lang="it-IT"/>
        </a:p>
      </dgm:t>
    </dgm:pt>
    <dgm:pt modelId="{A570C986-71AE-4E31-9E3B-F3D52C87DBF3}">
      <dgm:prSet phldrT="[Text]"/>
      <dgm:spPr/>
      <dgm:t>
        <a:bodyPr/>
        <a:lstStyle/>
        <a:p>
          <a:r>
            <a:rPr lang="it-IT" dirty="0"/>
            <a:t>EOSC Association</a:t>
          </a:r>
        </a:p>
      </dgm:t>
    </dgm:pt>
    <dgm:pt modelId="{A7F8B64F-5DD1-4166-8910-6666D8158658}" type="parTrans" cxnId="{09E72D50-DD23-4DEB-9029-E40CC768325C}">
      <dgm:prSet/>
      <dgm:spPr/>
      <dgm:t>
        <a:bodyPr/>
        <a:lstStyle/>
        <a:p>
          <a:endParaRPr lang="it-IT"/>
        </a:p>
      </dgm:t>
    </dgm:pt>
    <dgm:pt modelId="{17E45232-B3DA-4171-AA9A-3608C6F68724}" type="sibTrans" cxnId="{09E72D50-DD23-4DEB-9029-E40CC768325C}">
      <dgm:prSet/>
      <dgm:spPr/>
      <dgm:t>
        <a:bodyPr/>
        <a:lstStyle/>
        <a:p>
          <a:endParaRPr lang="it-IT"/>
        </a:p>
      </dgm:t>
    </dgm:pt>
    <dgm:pt modelId="{2C5E043C-DEC1-49F7-A8EE-5FDDA04B741D}" type="pres">
      <dgm:prSet presAssocID="{014CD398-F924-45E0-B9BF-A811104BAD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DA2F65-80D9-45AD-B513-AAE526CBCC4A}" type="pres">
      <dgm:prSet presAssocID="{014CD398-F924-45E0-B9BF-A811104BADAD}" presName="matrix" presStyleCnt="0"/>
      <dgm:spPr/>
    </dgm:pt>
    <dgm:pt modelId="{8CF0E959-54F3-459F-9D14-6C514B5AAC04}" type="pres">
      <dgm:prSet presAssocID="{014CD398-F924-45E0-B9BF-A811104BADAD}" presName="tile1" presStyleLbl="node1" presStyleIdx="0" presStyleCnt="4" custLinFactNeighborX="570" custLinFactNeighborY="-1584"/>
      <dgm:spPr/>
    </dgm:pt>
    <dgm:pt modelId="{11B69E55-AABF-4BD4-B9C7-6FC7BE1CE1C2}" type="pres">
      <dgm:prSet presAssocID="{014CD398-F924-45E0-B9BF-A811104BAD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5FD846-C154-44E3-BD90-D4A6A965A10F}" type="pres">
      <dgm:prSet presAssocID="{014CD398-F924-45E0-B9BF-A811104BADAD}" presName="tile2" presStyleLbl="node1" presStyleIdx="1" presStyleCnt="4"/>
      <dgm:spPr/>
    </dgm:pt>
    <dgm:pt modelId="{3B09DF7B-56D7-496C-8D52-DC8BAD46B86A}" type="pres">
      <dgm:prSet presAssocID="{014CD398-F924-45E0-B9BF-A811104BAD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77AA3-0AF5-4B8C-9CCD-05A077C08DCE}" type="pres">
      <dgm:prSet presAssocID="{014CD398-F924-45E0-B9BF-A811104BADAD}" presName="tile3" presStyleLbl="node1" presStyleIdx="2" presStyleCnt="4" custLinFactNeighborX="-60387" custLinFactNeighborY="-3278"/>
      <dgm:spPr/>
    </dgm:pt>
    <dgm:pt modelId="{DD8A5548-408B-4D66-8253-0A6CB063095F}" type="pres">
      <dgm:prSet presAssocID="{014CD398-F924-45E0-B9BF-A811104BAD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23EB15-41E1-4D97-A31F-C7016C1BD730}" type="pres">
      <dgm:prSet presAssocID="{014CD398-F924-45E0-B9BF-A811104BADAD}" presName="tile4" presStyleLbl="node1" presStyleIdx="3" presStyleCnt="4"/>
      <dgm:spPr/>
    </dgm:pt>
    <dgm:pt modelId="{22296744-3D66-4DDF-A01F-A20ED4996345}" type="pres">
      <dgm:prSet presAssocID="{014CD398-F924-45E0-B9BF-A811104BAD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F660EA-372C-41E8-AA1C-649F219C8F03}" type="pres">
      <dgm:prSet presAssocID="{014CD398-F924-45E0-B9BF-A811104BADA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227A73E-EDBB-4B3C-B279-630CBDCA8AA3}" type="presOf" srcId="{A570C986-71AE-4E31-9E3B-F3D52C87DBF3}" destId="{3D23EB15-41E1-4D97-A31F-C7016C1BD730}" srcOrd="0" destOrd="0" presId="urn:microsoft.com/office/officeart/2005/8/layout/matrix1"/>
    <dgm:cxn modelId="{E67BAE49-72D4-435F-A440-02A64465F227}" type="presOf" srcId="{D4BD5192-7396-462B-B20F-51F0CE9E3F89}" destId="{43D77AA3-0AF5-4B8C-9CCD-05A077C08DCE}" srcOrd="0" destOrd="0" presId="urn:microsoft.com/office/officeart/2005/8/layout/matrix1"/>
    <dgm:cxn modelId="{09E72D50-DD23-4DEB-9029-E40CC768325C}" srcId="{C25F32B5-374E-4F23-BA6B-3BB94A4D45ED}" destId="{A570C986-71AE-4E31-9E3B-F3D52C87DBF3}" srcOrd="3" destOrd="0" parTransId="{A7F8B64F-5DD1-4166-8910-6666D8158658}" sibTransId="{17E45232-B3DA-4171-AA9A-3608C6F68724}"/>
    <dgm:cxn modelId="{C3087F5F-4153-402B-80EF-180B60250412}" type="presOf" srcId="{46797038-5FC4-4D3B-BABC-C42C4A4846FE}" destId="{11B69E55-AABF-4BD4-B9C7-6FC7BE1CE1C2}" srcOrd="1" destOrd="0" presId="urn:microsoft.com/office/officeart/2005/8/layout/matrix1"/>
    <dgm:cxn modelId="{A241F173-8503-47FB-9FD0-04B6F24DAAC1}" srcId="{C25F32B5-374E-4F23-BA6B-3BB94A4D45ED}" destId="{46797038-5FC4-4D3B-BABC-C42C4A4846FE}" srcOrd="0" destOrd="0" parTransId="{D3CCABEA-0A2A-4084-928A-45C28AC2230D}" sibTransId="{AF3B6D54-0CBF-4F7A-B792-236A80D81115}"/>
    <dgm:cxn modelId="{EDC62A85-7AC8-4DB8-AE16-E8D87B7B06A4}" type="presOf" srcId="{D4BD5192-7396-462B-B20F-51F0CE9E3F89}" destId="{DD8A5548-408B-4D66-8253-0A6CB063095F}" srcOrd="1" destOrd="0" presId="urn:microsoft.com/office/officeart/2005/8/layout/matrix1"/>
    <dgm:cxn modelId="{6BB14791-8DCA-4708-991E-B26483009E03}" srcId="{C25F32B5-374E-4F23-BA6B-3BB94A4D45ED}" destId="{1BFD9CA0-2A4D-4DE4-A87B-DF4A29369A12}" srcOrd="1" destOrd="0" parTransId="{E0B20485-F7FD-4F48-A13A-EE73DCECE631}" sibTransId="{CE9FCC98-46A2-407C-A204-8306B6585E09}"/>
    <dgm:cxn modelId="{91C4F49D-C83F-44CE-83AD-1D41E1852E42}" srcId="{C25F32B5-374E-4F23-BA6B-3BB94A4D45ED}" destId="{D4BD5192-7396-462B-B20F-51F0CE9E3F89}" srcOrd="2" destOrd="0" parTransId="{0FBA18FB-12D5-4D7D-A2C7-CF1B93665CA7}" sibTransId="{95BD7EA7-87C3-4296-9779-FD9A66B5F838}"/>
    <dgm:cxn modelId="{DDF1A9A0-1BDE-41D8-AF7D-6F25D4FA690F}" type="presOf" srcId="{46797038-5FC4-4D3B-BABC-C42C4A4846FE}" destId="{8CF0E959-54F3-459F-9D14-6C514B5AAC04}" srcOrd="0" destOrd="0" presId="urn:microsoft.com/office/officeart/2005/8/layout/matrix1"/>
    <dgm:cxn modelId="{46C143BE-712F-4E3A-87B5-97C4EB60496C}" type="presOf" srcId="{1BFD9CA0-2A4D-4DE4-A87B-DF4A29369A12}" destId="{E45FD846-C154-44E3-BD90-D4A6A965A10F}" srcOrd="0" destOrd="0" presId="urn:microsoft.com/office/officeart/2005/8/layout/matrix1"/>
    <dgm:cxn modelId="{8C7A84C2-CC3E-4493-969F-41C2C6E6DE6A}" type="presOf" srcId="{014CD398-F924-45E0-B9BF-A811104BADAD}" destId="{2C5E043C-DEC1-49F7-A8EE-5FDDA04B741D}" srcOrd="0" destOrd="0" presId="urn:microsoft.com/office/officeart/2005/8/layout/matrix1"/>
    <dgm:cxn modelId="{B8061ACC-3C85-4F6E-B415-3B12CD8E8C41}" type="presOf" srcId="{1BFD9CA0-2A4D-4DE4-A87B-DF4A29369A12}" destId="{3B09DF7B-56D7-496C-8D52-DC8BAD46B86A}" srcOrd="1" destOrd="0" presId="urn:microsoft.com/office/officeart/2005/8/layout/matrix1"/>
    <dgm:cxn modelId="{9795E0D1-A8CF-423C-9C03-5F014D54D451}" type="presOf" srcId="{C25F32B5-374E-4F23-BA6B-3BB94A4D45ED}" destId="{95F660EA-372C-41E8-AA1C-649F219C8F03}" srcOrd="0" destOrd="0" presId="urn:microsoft.com/office/officeart/2005/8/layout/matrix1"/>
    <dgm:cxn modelId="{C321EED8-786E-4C3D-AF26-2753551264C2}" type="presOf" srcId="{A570C986-71AE-4E31-9E3B-F3D52C87DBF3}" destId="{22296744-3D66-4DDF-A01F-A20ED4996345}" srcOrd="1" destOrd="0" presId="urn:microsoft.com/office/officeart/2005/8/layout/matrix1"/>
    <dgm:cxn modelId="{80FB55EE-93D3-4946-B5CF-1F093CC522F3}" srcId="{014CD398-F924-45E0-B9BF-A811104BADAD}" destId="{C25F32B5-374E-4F23-BA6B-3BB94A4D45ED}" srcOrd="0" destOrd="0" parTransId="{5FB6F0F2-8EE8-4739-981D-35E7145C4B16}" sibTransId="{84031E51-B5B3-4929-8761-EFE2E840EB6C}"/>
    <dgm:cxn modelId="{8074CCC3-5383-4F76-AC48-5E9DD24AD483}" type="presParOf" srcId="{2C5E043C-DEC1-49F7-A8EE-5FDDA04B741D}" destId="{23DA2F65-80D9-45AD-B513-AAE526CBCC4A}" srcOrd="0" destOrd="0" presId="urn:microsoft.com/office/officeart/2005/8/layout/matrix1"/>
    <dgm:cxn modelId="{AA28231E-73BE-44C3-AF80-C0DE32257EFA}" type="presParOf" srcId="{23DA2F65-80D9-45AD-B513-AAE526CBCC4A}" destId="{8CF0E959-54F3-459F-9D14-6C514B5AAC04}" srcOrd="0" destOrd="0" presId="urn:microsoft.com/office/officeart/2005/8/layout/matrix1"/>
    <dgm:cxn modelId="{36467C5C-828E-47BC-A9A0-EB21E09B6369}" type="presParOf" srcId="{23DA2F65-80D9-45AD-B513-AAE526CBCC4A}" destId="{11B69E55-AABF-4BD4-B9C7-6FC7BE1CE1C2}" srcOrd="1" destOrd="0" presId="urn:microsoft.com/office/officeart/2005/8/layout/matrix1"/>
    <dgm:cxn modelId="{D1DD5FA1-2AE6-49C1-8F45-D8B39DDC2E50}" type="presParOf" srcId="{23DA2F65-80D9-45AD-B513-AAE526CBCC4A}" destId="{E45FD846-C154-44E3-BD90-D4A6A965A10F}" srcOrd="2" destOrd="0" presId="urn:microsoft.com/office/officeart/2005/8/layout/matrix1"/>
    <dgm:cxn modelId="{8B3B1AE2-F7CF-465A-A020-8787D2466C12}" type="presParOf" srcId="{23DA2F65-80D9-45AD-B513-AAE526CBCC4A}" destId="{3B09DF7B-56D7-496C-8D52-DC8BAD46B86A}" srcOrd="3" destOrd="0" presId="urn:microsoft.com/office/officeart/2005/8/layout/matrix1"/>
    <dgm:cxn modelId="{825C73AB-7FDF-4494-B118-46FEB1B257E7}" type="presParOf" srcId="{23DA2F65-80D9-45AD-B513-AAE526CBCC4A}" destId="{43D77AA3-0AF5-4B8C-9CCD-05A077C08DCE}" srcOrd="4" destOrd="0" presId="urn:microsoft.com/office/officeart/2005/8/layout/matrix1"/>
    <dgm:cxn modelId="{DC76E67F-E6A4-4122-979C-E371E5905A60}" type="presParOf" srcId="{23DA2F65-80D9-45AD-B513-AAE526CBCC4A}" destId="{DD8A5548-408B-4D66-8253-0A6CB063095F}" srcOrd="5" destOrd="0" presId="urn:microsoft.com/office/officeart/2005/8/layout/matrix1"/>
    <dgm:cxn modelId="{D62C093A-F519-42FB-896B-34543D4A28C4}" type="presParOf" srcId="{23DA2F65-80D9-45AD-B513-AAE526CBCC4A}" destId="{3D23EB15-41E1-4D97-A31F-C7016C1BD730}" srcOrd="6" destOrd="0" presId="urn:microsoft.com/office/officeart/2005/8/layout/matrix1"/>
    <dgm:cxn modelId="{59654401-B495-43AC-8108-25648D98E777}" type="presParOf" srcId="{23DA2F65-80D9-45AD-B513-AAE526CBCC4A}" destId="{22296744-3D66-4DDF-A01F-A20ED4996345}" srcOrd="7" destOrd="0" presId="urn:microsoft.com/office/officeart/2005/8/layout/matrix1"/>
    <dgm:cxn modelId="{83B1CAE3-A521-401B-935A-40E43A753B2D}" type="presParOf" srcId="{2C5E043C-DEC1-49F7-A8EE-5FDDA04B741D}" destId="{95F660EA-372C-41E8-AA1C-649F219C8F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CD398-F924-45E0-B9BF-A811104BADAD}" type="doc">
      <dgm:prSet loTypeId="urn:microsoft.com/office/officeart/2005/8/layout/matrix1" loCatId="matrix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C25F32B5-374E-4F23-BA6B-3BB94A4D45ED}">
      <dgm:prSet phldrT="[Text]"/>
      <dgm:spPr/>
      <dgm:t>
        <a:bodyPr/>
        <a:lstStyle/>
        <a:p>
          <a:r>
            <a:rPr lang="it-IT" dirty="0"/>
            <a:t>EOSC </a:t>
          </a:r>
          <a:r>
            <a:rPr lang="it-IT" dirty="0" err="1"/>
            <a:t>Projects</a:t>
          </a:r>
          <a:endParaRPr lang="it-IT" dirty="0"/>
        </a:p>
      </dgm:t>
    </dgm:pt>
    <dgm:pt modelId="{5FB6F0F2-8EE8-4739-981D-35E7145C4B16}" type="parTrans" cxnId="{80FB55EE-93D3-4946-B5CF-1F093CC522F3}">
      <dgm:prSet/>
      <dgm:spPr/>
      <dgm:t>
        <a:bodyPr/>
        <a:lstStyle/>
        <a:p>
          <a:endParaRPr lang="it-IT"/>
        </a:p>
      </dgm:t>
    </dgm:pt>
    <dgm:pt modelId="{84031E51-B5B3-4929-8761-EFE2E840EB6C}" type="sibTrans" cxnId="{80FB55EE-93D3-4946-B5CF-1F093CC522F3}">
      <dgm:prSet/>
      <dgm:spPr/>
      <dgm:t>
        <a:bodyPr/>
        <a:lstStyle/>
        <a:p>
          <a:endParaRPr lang="it-IT"/>
        </a:p>
      </dgm:t>
    </dgm:pt>
    <dgm:pt modelId="{1BFD9CA0-2A4D-4DE4-A87B-DF4A29369A12}">
      <dgm:prSet phldrT="[Text]"/>
      <dgm:spPr/>
      <dgm:t>
        <a:bodyPr/>
        <a:lstStyle/>
        <a:p>
          <a:r>
            <a:rPr lang="it-IT" dirty="0"/>
            <a:t>05 (</a:t>
          </a:r>
          <a:r>
            <a:rPr lang="it-IT" dirty="0" err="1"/>
            <a:t>Regional</a:t>
          </a:r>
          <a:r>
            <a:rPr lang="it-IT" dirty="0"/>
            <a:t>)</a:t>
          </a:r>
        </a:p>
      </dgm:t>
    </dgm:pt>
    <dgm:pt modelId="{E0B20485-F7FD-4F48-A13A-EE73DCECE631}" type="parTrans" cxnId="{6BB14791-8DCA-4708-991E-B26483009E03}">
      <dgm:prSet/>
      <dgm:spPr/>
      <dgm:t>
        <a:bodyPr/>
        <a:lstStyle/>
        <a:p>
          <a:endParaRPr lang="it-IT"/>
        </a:p>
      </dgm:t>
    </dgm:pt>
    <dgm:pt modelId="{CE9FCC98-46A2-407C-A204-8306B6585E09}" type="sibTrans" cxnId="{6BB14791-8DCA-4708-991E-B26483009E03}">
      <dgm:prSet/>
      <dgm:spPr/>
      <dgm:t>
        <a:bodyPr/>
        <a:lstStyle/>
        <a:p>
          <a:endParaRPr lang="it-IT"/>
        </a:p>
      </dgm:t>
    </dgm:pt>
    <dgm:pt modelId="{D4BD5192-7396-462B-B20F-51F0CE9E3F89}">
      <dgm:prSet phldrT="[Text]"/>
      <dgm:spPr/>
      <dgm:t>
        <a:bodyPr/>
        <a:lstStyle/>
        <a:p>
          <a:r>
            <a:rPr lang="it-IT" dirty="0"/>
            <a:t>06 (</a:t>
          </a:r>
          <a:r>
            <a:rPr lang="it-IT" dirty="0" err="1"/>
            <a:t>Enhance</a:t>
          </a:r>
          <a:r>
            <a:rPr lang="it-IT" dirty="0"/>
            <a:t>)</a:t>
          </a:r>
        </a:p>
      </dgm:t>
    </dgm:pt>
    <dgm:pt modelId="{0FBA18FB-12D5-4D7D-A2C7-CF1B93665CA7}" type="parTrans" cxnId="{91C4F49D-C83F-44CE-83AD-1D41E1852E42}">
      <dgm:prSet/>
      <dgm:spPr/>
      <dgm:t>
        <a:bodyPr/>
        <a:lstStyle/>
        <a:p>
          <a:endParaRPr lang="it-IT"/>
        </a:p>
      </dgm:t>
    </dgm:pt>
    <dgm:pt modelId="{95BD7EA7-87C3-4296-9779-FD9A66B5F838}" type="sibTrans" cxnId="{91C4F49D-C83F-44CE-83AD-1D41E1852E42}">
      <dgm:prSet/>
      <dgm:spPr/>
      <dgm:t>
        <a:bodyPr/>
        <a:lstStyle/>
        <a:p>
          <a:endParaRPr lang="it-IT"/>
        </a:p>
      </dgm:t>
    </dgm:pt>
    <dgm:pt modelId="{A570C986-71AE-4E31-9E3B-F3D52C87DBF3}">
      <dgm:prSet phldrT="[Text]"/>
      <dgm:spPr/>
      <dgm:t>
        <a:bodyPr/>
        <a:lstStyle/>
        <a:p>
          <a:r>
            <a:rPr lang="it-IT" dirty="0"/>
            <a:t>07 (e-</a:t>
          </a:r>
          <a:r>
            <a:rPr lang="it-IT" dirty="0" err="1"/>
            <a:t>Infras</a:t>
          </a:r>
          <a:r>
            <a:rPr lang="it-IT" dirty="0"/>
            <a:t>)</a:t>
          </a:r>
        </a:p>
      </dgm:t>
    </dgm:pt>
    <dgm:pt modelId="{A7F8B64F-5DD1-4166-8910-6666D8158658}" type="parTrans" cxnId="{09E72D50-DD23-4DEB-9029-E40CC768325C}">
      <dgm:prSet/>
      <dgm:spPr/>
      <dgm:t>
        <a:bodyPr/>
        <a:lstStyle/>
        <a:p>
          <a:endParaRPr lang="it-IT"/>
        </a:p>
      </dgm:t>
    </dgm:pt>
    <dgm:pt modelId="{17E45232-B3DA-4171-AA9A-3608C6F68724}" type="sibTrans" cxnId="{09E72D50-DD23-4DEB-9029-E40CC768325C}">
      <dgm:prSet/>
      <dgm:spPr/>
      <dgm:t>
        <a:bodyPr/>
        <a:lstStyle/>
        <a:p>
          <a:endParaRPr lang="it-IT"/>
        </a:p>
      </dgm:t>
    </dgm:pt>
    <dgm:pt modelId="{8021149B-64C8-B241-9656-4B589CB3F09E}">
      <dgm:prSet phldrT="[Text]"/>
      <dgm:spPr/>
      <dgm:t>
        <a:bodyPr/>
        <a:lstStyle/>
        <a:p>
          <a:r>
            <a:rPr lang="it-IT" dirty="0"/>
            <a:t>12 (</a:t>
          </a:r>
          <a:r>
            <a:rPr lang="it-IT" dirty="0" err="1"/>
            <a:t>Hub</a:t>
          </a:r>
          <a:r>
            <a:rPr lang="it-IT" dirty="0"/>
            <a:t>, </a:t>
          </a:r>
          <a:r>
            <a:rPr lang="it-IT" dirty="0" err="1"/>
            <a:t>OpenAire</a:t>
          </a:r>
          <a:r>
            <a:rPr lang="it-IT" dirty="0"/>
            <a:t>) </a:t>
          </a:r>
        </a:p>
      </dgm:t>
    </dgm:pt>
    <dgm:pt modelId="{D5A766DF-9A73-5643-881F-95B53BEE484E}" type="parTrans" cxnId="{72697A73-B42F-E043-89EF-E42D0097750B}">
      <dgm:prSet/>
      <dgm:spPr/>
      <dgm:t>
        <a:bodyPr/>
        <a:lstStyle/>
        <a:p>
          <a:endParaRPr lang="en-GB"/>
        </a:p>
      </dgm:t>
    </dgm:pt>
    <dgm:pt modelId="{29070962-E7F0-2347-BC52-445B65860792}" type="sibTrans" cxnId="{72697A73-B42F-E043-89EF-E42D0097750B}">
      <dgm:prSet/>
      <dgm:spPr/>
      <dgm:t>
        <a:bodyPr/>
        <a:lstStyle/>
        <a:p>
          <a:endParaRPr lang="en-GB"/>
        </a:p>
      </dgm:t>
    </dgm:pt>
    <dgm:pt modelId="{2C5E043C-DEC1-49F7-A8EE-5FDDA04B741D}" type="pres">
      <dgm:prSet presAssocID="{014CD398-F924-45E0-B9BF-A811104BAD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DA2F65-80D9-45AD-B513-AAE526CBCC4A}" type="pres">
      <dgm:prSet presAssocID="{014CD398-F924-45E0-B9BF-A811104BADAD}" presName="matrix" presStyleCnt="0"/>
      <dgm:spPr/>
    </dgm:pt>
    <dgm:pt modelId="{8CF0E959-54F3-459F-9D14-6C514B5AAC04}" type="pres">
      <dgm:prSet presAssocID="{014CD398-F924-45E0-B9BF-A811104BADAD}" presName="tile1" presStyleLbl="node1" presStyleIdx="0" presStyleCnt="4" custLinFactNeighborX="666"/>
      <dgm:spPr/>
    </dgm:pt>
    <dgm:pt modelId="{11B69E55-AABF-4BD4-B9C7-6FC7BE1CE1C2}" type="pres">
      <dgm:prSet presAssocID="{014CD398-F924-45E0-B9BF-A811104BAD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5FD846-C154-44E3-BD90-D4A6A965A10F}" type="pres">
      <dgm:prSet presAssocID="{014CD398-F924-45E0-B9BF-A811104BADAD}" presName="tile2" presStyleLbl="node1" presStyleIdx="1" presStyleCnt="4"/>
      <dgm:spPr/>
    </dgm:pt>
    <dgm:pt modelId="{3B09DF7B-56D7-496C-8D52-DC8BAD46B86A}" type="pres">
      <dgm:prSet presAssocID="{014CD398-F924-45E0-B9BF-A811104BAD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77AA3-0AF5-4B8C-9CCD-05A077C08DCE}" type="pres">
      <dgm:prSet presAssocID="{014CD398-F924-45E0-B9BF-A811104BADAD}" presName="tile3" presStyleLbl="node1" presStyleIdx="2" presStyleCnt="4" custLinFactNeighborX="-13840" custLinFactNeighborY="57138"/>
      <dgm:spPr/>
    </dgm:pt>
    <dgm:pt modelId="{DD8A5548-408B-4D66-8253-0A6CB063095F}" type="pres">
      <dgm:prSet presAssocID="{014CD398-F924-45E0-B9BF-A811104BAD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23EB15-41E1-4D97-A31F-C7016C1BD730}" type="pres">
      <dgm:prSet presAssocID="{014CD398-F924-45E0-B9BF-A811104BADAD}" presName="tile4" presStyleLbl="node1" presStyleIdx="3" presStyleCnt="4" custLinFactY="38308" custLinFactNeighborX="40531" custLinFactNeighborY="100000"/>
      <dgm:spPr/>
    </dgm:pt>
    <dgm:pt modelId="{22296744-3D66-4DDF-A01F-A20ED4996345}" type="pres">
      <dgm:prSet presAssocID="{014CD398-F924-45E0-B9BF-A811104BAD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F660EA-372C-41E8-AA1C-649F219C8F03}" type="pres">
      <dgm:prSet presAssocID="{014CD398-F924-45E0-B9BF-A811104BADA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6181906-0E3F-1148-80F3-0BDB53CEBF9C}" type="presOf" srcId="{D4BD5192-7396-462B-B20F-51F0CE9E3F89}" destId="{3B09DF7B-56D7-496C-8D52-DC8BAD46B86A}" srcOrd="1" destOrd="0" presId="urn:microsoft.com/office/officeart/2005/8/layout/matrix1"/>
    <dgm:cxn modelId="{6EEBC51E-C5FE-A040-B416-5FDF1F3A6BD8}" type="presOf" srcId="{1BFD9CA0-2A4D-4DE4-A87B-DF4A29369A12}" destId="{11B69E55-AABF-4BD4-B9C7-6FC7BE1CE1C2}" srcOrd="1" destOrd="0" presId="urn:microsoft.com/office/officeart/2005/8/layout/matrix1"/>
    <dgm:cxn modelId="{246DA434-00E4-B14F-A09F-29A6943BCD40}" type="presOf" srcId="{D4BD5192-7396-462B-B20F-51F0CE9E3F89}" destId="{E45FD846-C154-44E3-BD90-D4A6A965A10F}" srcOrd="0" destOrd="0" presId="urn:microsoft.com/office/officeart/2005/8/layout/matrix1"/>
    <dgm:cxn modelId="{09E72D50-DD23-4DEB-9029-E40CC768325C}" srcId="{C25F32B5-374E-4F23-BA6B-3BB94A4D45ED}" destId="{A570C986-71AE-4E31-9E3B-F3D52C87DBF3}" srcOrd="2" destOrd="0" parTransId="{A7F8B64F-5DD1-4166-8910-6666D8158658}" sibTransId="{17E45232-B3DA-4171-AA9A-3608C6F68724}"/>
    <dgm:cxn modelId="{B8C98054-90E5-F84D-8706-A84C2216F76D}" type="presOf" srcId="{8021149B-64C8-B241-9656-4B589CB3F09E}" destId="{3D23EB15-41E1-4D97-A31F-C7016C1BD730}" srcOrd="0" destOrd="0" presId="urn:microsoft.com/office/officeart/2005/8/layout/matrix1"/>
    <dgm:cxn modelId="{9AEBCF57-16A0-6445-AD26-5595AD3859EE}" type="presOf" srcId="{8021149B-64C8-B241-9656-4B589CB3F09E}" destId="{22296744-3D66-4DDF-A01F-A20ED4996345}" srcOrd="1" destOrd="0" presId="urn:microsoft.com/office/officeart/2005/8/layout/matrix1"/>
    <dgm:cxn modelId="{72697A73-B42F-E043-89EF-E42D0097750B}" srcId="{C25F32B5-374E-4F23-BA6B-3BB94A4D45ED}" destId="{8021149B-64C8-B241-9656-4B589CB3F09E}" srcOrd="3" destOrd="0" parTransId="{D5A766DF-9A73-5643-881F-95B53BEE484E}" sibTransId="{29070962-E7F0-2347-BC52-445B65860792}"/>
    <dgm:cxn modelId="{0218768A-B4E8-2C45-B548-DE3521DF9249}" type="presOf" srcId="{A570C986-71AE-4E31-9E3B-F3D52C87DBF3}" destId="{DD8A5548-408B-4D66-8253-0A6CB063095F}" srcOrd="1" destOrd="0" presId="urn:microsoft.com/office/officeart/2005/8/layout/matrix1"/>
    <dgm:cxn modelId="{6BB14791-8DCA-4708-991E-B26483009E03}" srcId="{C25F32B5-374E-4F23-BA6B-3BB94A4D45ED}" destId="{1BFD9CA0-2A4D-4DE4-A87B-DF4A29369A12}" srcOrd="0" destOrd="0" parTransId="{E0B20485-F7FD-4F48-A13A-EE73DCECE631}" sibTransId="{CE9FCC98-46A2-407C-A204-8306B6585E09}"/>
    <dgm:cxn modelId="{91C4F49D-C83F-44CE-83AD-1D41E1852E42}" srcId="{C25F32B5-374E-4F23-BA6B-3BB94A4D45ED}" destId="{D4BD5192-7396-462B-B20F-51F0CE9E3F89}" srcOrd="1" destOrd="0" parTransId="{0FBA18FB-12D5-4D7D-A2C7-CF1B93665CA7}" sibTransId="{95BD7EA7-87C3-4296-9779-FD9A66B5F838}"/>
    <dgm:cxn modelId="{45D3759E-F22C-EB41-8880-5D24CCBFCB54}" type="presOf" srcId="{A570C986-71AE-4E31-9E3B-F3D52C87DBF3}" destId="{43D77AA3-0AF5-4B8C-9CCD-05A077C08DCE}" srcOrd="0" destOrd="0" presId="urn:microsoft.com/office/officeart/2005/8/layout/matrix1"/>
    <dgm:cxn modelId="{8C7A84C2-CC3E-4493-969F-41C2C6E6DE6A}" type="presOf" srcId="{014CD398-F924-45E0-B9BF-A811104BADAD}" destId="{2C5E043C-DEC1-49F7-A8EE-5FDDA04B741D}" srcOrd="0" destOrd="0" presId="urn:microsoft.com/office/officeart/2005/8/layout/matrix1"/>
    <dgm:cxn modelId="{9795E0D1-A8CF-423C-9C03-5F014D54D451}" type="presOf" srcId="{C25F32B5-374E-4F23-BA6B-3BB94A4D45ED}" destId="{95F660EA-372C-41E8-AA1C-649F219C8F03}" srcOrd="0" destOrd="0" presId="urn:microsoft.com/office/officeart/2005/8/layout/matrix1"/>
    <dgm:cxn modelId="{80FB55EE-93D3-4946-B5CF-1F093CC522F3}" srcId="{014CD398-F924-45E0-B9BF-A811104BADAD}" destId="{C25F32B5-374E-4F23-BA6B-3BB94A4D45ED}" srcOrd="0" destOrd="0" parTransId="{5FB6F0F2-8EE8-4739-981D-35E7145C4B16}" sibTransId="{84031E51-B5B3-4929-8761-EFE2E840EB6C}"/>
    <dgm:cxn modelId="{B1B819F2-ACCA-A647-B481-2C5A929F94F5}" type="presOf" srcId="{1BFD9CA0-2A4D-4DE4-A87B-DF4A29369A12}" destId="{8CF0E959-54F3-459F-9D14-6C514B5AAC04}" srcOrd="0" destOrd="0" presId="urn:microsoft.com/office/officeart/2005/8/layout/matrix1"/>
    <dgm:cxn modelId="{8074CCC3-5383-4F76-AC48-5E9DD24AD483}" type="presParOf" srcId="{2C5E043C-DEC1-49F7-A8EE-5FDDA04B741D}" destId="{23DA2F65-80D9-45AD-B513-AAE526CBCC4A}" srcOrd="0" destOrd="0" presId="urn:microsoft.com/office/officeart/2005/8/layout/matrix1"/>
    <dgm:cxn modelId="{AA28231E-73BE-44C3-AF80-C0DE32257EFA}" type="presParOf" srcId="{23DA2F65-80D9-45AD-B513-AAE526CBCC4A}" destId="{8CF0E959-54F3-459F-9D14-6C514B5AAC04}" srcOrd="0" destOrd="0" presId="urn:microsoft.com/office/officeart/2005/8/layout/matrix1"/>
    <dgm:cxn modelId="{36467C5C-828E-47BC-A9A0-EB21E09B6369}" type="presParOf" srcId="{23DA2F65-80D9-45AD-B513-AAE526CBCC4A}" destId="{11B69E55-AABF-4BD4-B9C7-6FC7BE1CE1C2}" srcOrd="1" destOrd="0" presId="urn:microsoft.com/office/officeart/2005/8/layout/matrix1"/>
    <dgm:cxn modelId="{D1DD5FA1-2AE6-49C1-8F45-D8B39DDC2E50}" type="presParOf" srcId="{23DA2F65-80D9-45AD-B513-AAE526CBCC4A}" destId="{E45FD846-C154-44E3-BD90-D4A6A965A10F}" srcOrd="2" destOrd="0" presId="urn:microsoft.com/office/officeart/2005/8/layout/matrix1"/>
    <dgm:cxn modelId="{8B3B1AE2-F7CF-465A-A020-8787D2466C12}" type="presParOf" srcId="{23DA2F65-80D9-45AD-B513-AAE526CBCC4A}" destId="{3B09DF7B-56D7-496C-8D52-DC8BAD46B86A}" srcOrd="3" destOrd="0" presId="urn:microsoft.com/office/officeart/2005/8/layout/matrix1"/>
    <dgm:cxn modelId="{825C73AB-7FDF-4494-B118-46FEB1B257E7}" type="presParOf" srcId="{23DA2F65-80D9-45AD-B513-AAE526CBCC4A}" destId="{43D77AA3-0AF5-4B8C-9CCD-05A077C08DCE}" srcOrd="4" destOrd="0" presId="urn:microsoft.com/office/officeart/2005/8/layout/matrix1"/>
    <dgm:cxn modelId="{DC76E67F-E6A4-4122-979C-E371E5905A60}" type="presParOf" srcId="{23DA2F65-80D9-45AD-B513-AAE526CBCC4A}" destId="{DD8A5548-408B-4D66-8253-0A6CB063095F}" srcOrd="5" destOrd="0" presId="urn:microsoft.com/office/officeart/2005/8/layout/matrix1"/>
    <dgm:cxn modelId="{D62C093A-F519-42FB-896B-34543D4A28C4}" type="presParOf" srcId="{23DA2F65-80D9-45AD-B513-AAE526CBCC4A}" destId="{3D23EB15-41E1-4D97-A31F-C7016C1BD730}" srcOrd="6" destOrd="0" presId="urn:microsoft.com/office/officeart/2005/8/layout/matrix1"/>
    <dgm:cxn modelId="{59654401-B495-43AC-8108-25648D98E777}" type="presParOf" srcId="{23DA2F65-80D9-45AD-B513-AAE526CBCC4A}" destId="{22296744-3D66-4DDF-A01F-A20ED4996345}" srcOrd="7" destOrd="0" presId="urn:microsoft.com/office/officeart/2005/8/layout/matrix1"/>
    <dgm:cxn modelId="{83B1CAE3-A521-401B-935A-40E43A753B2D}" type="presParOf" srcId="{2C5E043C-DEC1-49F7-A8EE-5FDDA04B741D}" destId="{95F660EA-372C-41E8-AA1C-649F219C8F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CD398-F924-45E0-B9BF-A811104BADAD}" type="doc">
      <dgm:prSet loTypeId="urn:microsoft.com/office/officeart/2005/8/layout/matrix1" loCatId="matrix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C25F32B5-374E-4F23-BA6B-3BB94A4D45ED}">
      <dgm:prSet phldrT="[Text]"/>
      <dgm:spPr/>
      <dgm:t>
        <a:bodyPr/>
        <a:lstStyle/>
        <a:p>
          <a:r>
            <a:rPr lang="it-IT" dirty="0"/>
            <a:t>EOSC Future</a:t>
          </a:r>
        </a:p>
      </dgm:t>
    </dgm:pt>
    <dgm:pt modelId="{5FB6F0F2-8EE8-4739-981D-35E7145C4B16}" type="parTrans" cxnId="{80FB55EE-93D3-4946-B5CF-1F093CC522F3}">
      <dgm:prSet/>
      <dgm:spPr/>
      <dgm:t>
        <a:bodyPr/>
        <a:lstStyle/>
        <a:p>
          <a:endParaRPr lang="it-IT"/>
        </a:p>
      </dgm:t>
    </dgm:pt>
    <dgm:pt modelId="{84031E51-B5B3-4929-8761-EFE2E840EB6C}" type="sibTrans" cxnId="{80FB55EE-93D3-4946-B5CF-1F093CC522F3}">
      <dgm:prSet/>
      <dgm:spPr/>
      <dgm:t>
        <a:bodyPr/>
        <a:lstStyle/>
        <a:p>
          <a:endParaRPr lang="it-IT"/>
        </a:p>
      </dgm:t>
    </dgm:pt>
    <dgm:pt modelId="{2C5E043C-DEC1-49F7-A8EE-5FDDA04B741D}" type="pres">
      <dgm:prSet presAssocID="{014CD398-F924-45E0-B9BF-A811104BAD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DA2F65-80D9-45AD-B513-AAE526CBCC4A}" type="pres">
      <dgm:prSet presAssocID="{014CD398-F924-45E0-B9BF-A811104BADAD}" presName="matrix" presStyleCnt="0"/>
      <dgm:spPr/>
    </dgm:pt>
    <dgm:pt modelId="{8CF0E959-54F3-459F-9D14-6C514B5AAC04}" type="pres">
      <dgm:prSet presAssocID="{014CD398-F924-45E0-B9BF-A811104BADAD}" presName="tile1" presStyleLbl="node1" presStyleIdx="0" presStyleCnt="4" custLinFactX="-138061" custLinFactNeighborX="-200000" custLinFactNeighborY="-58527"/>
      <dgm:spPr/>
    </dgm:pt>
    <dgm:pt modelId="{11B69E55-AABF-4BD4-B9C7-6FC7BE1CE1C2}" type="pres">
      <dgm:prSet presAssocID="{014CD398-F924-45E0-B9BF-A811104BAD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5FD846-C154-44E3-BD90-D4A6A965A10F}" type="pres">
      <dgm:prSet presAssocID="{014CD398-F924-45E0-B9BF-A811104BADAD}" presName="tile2" presStyleLbl="node1" presStyleIdx="1" presStyleCnt="4" custLinFactX="-171977" custLinFactY="-12047" custLinFactNeighborX="-200000" custLinFactNeighborY="-100000"/>
      <dgm:spPr/>
    </dgm:pt>
    <dgm:pt modelId="{3B09DF7B-56D7-496C-8D52-DC8BAD46B86A}" type="pres">
      <dgm:prSet presAssocID="{014CD398-F924-45E0-B9BF-A811104BAD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77AA3-0AF5-4B8C-9CCD-05A077C08DCE}" type="pres">
      <dgm:prSet presAssocID="{014CD398-F924-45E0-B9BF-A811104BADAD}" presName="tile3" presStyleLbl="node1" presStyleIdx="2" presStyleCnt="4" custLinFactNeighborX="0" custLinFactNeighborY="20132"/>
      <dgm:spPr/>
    </dgm:pt>
    <dgm:pt modelId="{DD8A5548-408B-4D66-8253-0A6CB063095F}" type="pres">
      <dgm:prSet presAssocID="{014CD398-F924-45E0-B9BF-A811104BAD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23EB15-41E1-4D97-A31F-C7016C1BD730}" type="pres">
      <dgm:prSet presAssocID="{014CD398-F924-45E0-B9BF-A811104BADAD}" presName="tile4" presStyleLbl="node1" presStyleIdx="3" presStyleCnt="4" custLinFactY="38308" custLinFactNeighborX="40531" custLinFactNeighborY="100000"/>
      <dgm:spPr/>
    </dgm:pt>
    <dgm:pt modelId="{22296744-3D66-4DDF-A01F-A20ED4996345}" type="pres">
      <dgm:prSet presAssocID="{014CD398-F924-45E0-B9BF-A811104BAD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F660EA-372C-41E8-AA1C-649F219C8F03}" type="pres">
      <dgm:prSet presAssocID="{014CD398-F924-45E0-B9BF-A811104BADAD}" presName="centerTile" presStyleLbl="fgShp" presStyleIdx="0" presStyleCnt="1" custScaleX="324366" custScaleY="324100">
        <dgm:presLayoutVars>
          <dgm:chMax val="0"/>
          <dgm:chPref val="0"/>
        </dgm:presLayoutVars>
      </dgm:prSet>
      <dgm:spPr/>
    </dgm:pt>
  </dgm:ptLst>
  <dgm:cxnLst>
    <dgm:cxn modelId="{8C7A84C2-CC3E-4493-969F-41C2C6E6DE6A}" type="presOf" srcId="{014CD398-F924-45E0-B9BF-A811104BADAD}" destId="{2C5E043C-DEC1-49F7-A8EE-5FDDA04B741D}" srcOrd="0" destOrd="0" presId="urn:microsoft.com/office/officeart/2005/8/layout/matrix1"/>
    <dgm:cxn modelId="{9795E0D1-A8CF-423C-9C03-5F014D54D451}" type="presOf" srcId="{C25F32B5-374E-4F23-BA6B-3BB94A4D45ED}" destId="{95F660EA-372C-41E8-AA1C-649F219C8F03}" srcOrd="0" destOrd="0" presId="urn:microsoft.com/office/officeart/2005/8/layout/matrix1"/>
    <dgm:cxn modelId="{80FB55EE-93D3-4946-B5CF-1F093CC522F3}" srcId="{014CD398-F924-45E0-B9BF-A811104BADAD}" destId="{C25F32B5-374E-4F23-BA6B-3BB94A4D45ED}" srcOrd="0" destOrd="0" parTransId="{5FB6F0F2-8EE8-4739-981D-35E7145C4B16}" sibTransId="{84031E51-B5B3-4929-8761-EFE2E840EB6C}"/>
    <dgm:cxn modelId="{8074CCC3-5383-4F76-AC48-5E9DD24AD483}" type="presParOf" srcId="{2C5E043C-DEC1-49F7-A8EE-5FDDA04B741D}" destId="{23DA2F65-80D9-45AD-B513-AAE526CBCC4A}" srcOrd="0" destOrd="0" presId="urn:microsoft.com/office/officeart/2005/8/layout/matrix1"/>
    <dgm:cxn modelId="{AA28231E-73BE-44C3-AF80-C0DE32257EFA}" type="presParOf" srcId="{23DA2F65-80D9-45AD-B513-AAE526CBCC4A}" destId="{8CF0E959-54F3-459F-9D14-6C514B5AAC04}" srcOrd="0" destOrd="0" presId="urn:microsoft.com/office/officeart/2005/8/layout/matrix1"/>
    <dgm:cxn modelId="{36467C5C-828E-47BC-A9A0-EB21E09B6369}" type="presParOf" srcId="{23DA2F65-80D9-45AD-B513-AAE526CBCC4A}" destId="{11B69E55-AABF-4BD4-B9C7-6FC7BE1CE1C2}" srcOrd="1" destOrd="0" presId="urn:microsoft.com/office/officeart/2005/8/layout/matrix1"/>
    <dgm:cxn modelId="{D1DD5FA1-2AE6-49C1-8F45-D8B39DDC2E50}" type="presParOf" srcId="{23DA2F65-80D9-45AD-B513-AAE526CBCC4A}" destId="{E45FD846-C154-44E3-BD90-D4A6A965A10F}" srcOrd="2" destOrd="0" presId="urn:microsoft.com/office/officeart/2005/8/layout/matrix1"/>
    <dgm:cxn modelId="{8B3B1AE2-F7CF-465A-A020-8787D2466C12}" type="presParOf" srcId="{23DA2F65-80D9-45AD-B513-AAE526CBCC4A}" destId="{3B09DF7B-56D7-496C-8D52-DC8BAD46B86A}" srcOrd="3" destOrd="0" presId="urn:microsoft.com/office/officeart/2005/8/layout/matrix1"/>
    <dgm:cxn modelId="{825C73AB-7FDF-4494-B118-46FEB1B257E7}" type="presParOf" srcId="{23DA2F65-80D9-45AD-B513-AAE526CBCC4A}" destId="{43D77AA3-0AF5-4B8C-9CCD-05A077C08DCE}" srcOrd="4" destOrd="0" presId="urn:microsoft.com/office/officeart/2005/8/layout/matrix1"/>
    <dgm:cxn modelId="{DC76E67F-E6A4-4122-979C-E371E5905A60}" type="presParOf" srcId="{23DA2F65-80D9-45AD-B513-AAE526CBCC4A}" destId="{DD8A5548-408B-4D66-8253-0A6CB063095F}" srcOrd="5" destOrd="0" presId="urn:microsoft.com/office/officeart/2005/8/layout/matrix1"/>
    <dgm:cxn modelId="{D62C093A-F519-42FB-896B-34543D4A28C4}" type="presParOf" srcId="{23DA2F65-80D9-45AD-B513-AAE526CBCC4A}" destId="{3D23EB15-41E1-4D97-A31F-C7016C1BD730}" srcOrd="6" destOrd="0" presId="urn:microsoft.com/office/officeart/2005/8/layout/matrix1"/>
    <dgm:cxn modelId="{59654401-B495-43AC-8108-25648D98E777}" type="presParOf" srcId="{23DA2F65-80D9-45AD-B513-AAE526CBCC4A}" destId="{22296744-3D66-4DDF-A01F-A20ED4996345}" srcOrd="7" destOrd="0" presId="urn:microsoft.com/office/officeart/2005/8/layout/matrix1"/>
    <dgm:cxn modelId="{83B1CAE3-A521-401B-935A-40E43A753B2D}" type="presParOf" srcId="{2C5E043C-DEC1-49F7-A8EE-5FDDA04B741D}" destId="{95F660EA-372C-41E8-AA1C-649F219C8F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0E959-54F3-459F-9D14-6C514B5AAC04}">
      <dsp:nvSpPr>
        <dsp:cNvPr id="0" name=""/>
        <dsp:cNvSpPr/>
      </dsp:nvSpPr>
      <dsp:spPr>
        <a:xfrm rot="16200000">
          <a:off x="249981" y="-242158"/>
          <a:ext cx="888064" cy="137238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 err="1"/>
            <a:t>European</a:t>
          </a:r>
          <a:r>
            <a:rPr lang="it-IT" sz="1100" kern="1200" dirty="0"/>
            <a:t> Commission</a:t>
          </a:r>
        </a:p>
      </dsp:txBody>
      <dsp:txXfrm rot="5400000">
        <a:off x="7823" y="0"/>
        <a:ext cx="1372381" cy="666048"/>
      </dsp:txXfrm>
    </dsp:sp>
    <dsp:sp modelId="{E45FD846-C154-44E3-BD90-D4A6A965A10F}">
      <dsp:nvSpPr>
        <dsp:cNvPr id="0" name=""/>
        <dsp:cNvSpPr/>
      </dsp:nvSpPr>
      <dsp:spPr>
        <a:xfrm>
          <a:off x="1372381" y="0"/>
          <a:ext cx="1372381" cy="888064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99436"/>
                <a:satOff val="-18648"/>
                <a:lumOff val="24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9436"/>
                <a:satOff val="-18648"/>
                <a:lumOff val="24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9436"/>
                <a:satOff val="-18648"/>
                <a:lumOff val="24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EOSC Partnership Board</a:t>
          </a:r>
        </a:p>
      </dsp:txBody>
      <dsp:txXfrm>
        <a:off x="1372381" y="0"/>
        <a:ext cx="1372381" cy="666048"/>
      </dsp:txXfrm>
    </dsp:sp>
    <dsp:sp modelId="{43D77AA3-0AF5-4B8C-9CCD-05A077C08DCE}">
      <dsp:nvSpPr>
        <dsp:cNvPr id="0" name=""/>
        <dsp:cNvSpPr/>
      </dsp:nvSpPr>
      <dsp:spPr>
        <a:xfrm rot="10800000">
          <a:off x="0" y="858953"/>
          <a:ext cx="1372381" cy="888064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398871"/>
                <a:satOff val="-37297"/>
                <a:lumOff val="490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8871"/>
                <a:satOff val="-37297"/>
                <a:lumOff val="490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8871"/>
                <a:satOff val="-37297"/>
                <a:lumOff val="490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EOSC </a:t>
          </a:r>
          <a:r>
            <a:rPr lang="it-IT" sz="1100" kern="1200" dirty="0" err="1"/>
            <a:t>Steering</a:t>
          </a:r>
          <a:r>
            <a:rPr lang="it-IT" sz="1100" kern="1200" dirty="0"/>
            <a:t> Board (MS / AC)</a:t>
          </a:r>
        </a:p>
      </dsp:txBody>
      <dsp:txXfrm rot="10800000">
        <a:off x="0" y="1080969"/>
        <a:ext cx="1372381" cy="666048"/>
      </dsp:txXfrm>
    </dsp:sp>
    <dsp:sp modelId="{3D23EB15-41E1-4D97-A31F-C7016C1BD730}">
      <dsp:nvSpPr>
        <dsp:cNvPr id="0" name=""/>
        <dsp:cNvSpPr/>
      </dsp:nvSpPr>
      <dsp:spPr>
        <a:xfrm rot="5400000">
          <a:off x="1614540" y="645905"/>
          <a:ext cx="888064" cy="137238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99436"/>
                <a:satOff val="-18648"/>
                <a:lumOff val="24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9436"/>
                <a:satOff val="-18648"/>
                <a:lumOff val="24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9436"/>
                <a:satOff val="-18648"/>
                <a:lumOff val="24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EOSC Association</a:t>
          </a:r>
        </a:p>
      </dsp:txBody>
      <dsp:txXfrm rot="-5400000">
        <a:off x="1372382" y="1110079"/>
        <a:ext cx="1372381" cy="666048"/>
      </dsp:txXfrm>
    </dsp:sp>
    <dsp:sp modelId="{95F660EA-372C-41E8-AA1C-649F219C8F03}">
      <dsp:nvSpPr>
        <dsp:cNvPr id="0" name=""/>
        <dsp:cNvSpPr/>
      </dsp:nvSpPr>
      <dsp:spPr>
        <a:xfrm>
          <a:off x="960667" y="666047"/>
          <a:ext cx="823428" cy="444032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EOSC </a:t>
          </a:r>
          <a:r>
            <a:rPr lang="it-IT" sz="1100" kern="1200" dirty="0" err="1"/>
            <a:t>Governance</a:t>
          </a:r>
          <a:endParaRPr lang="it-IT" sz="1100" kern="1200" dirty="0"/>
        </a:p>
      </dsp:txBody>
      <dsp:txXfrm>
        <a:off x="982343" y="687723"/>
        <a:ext cx="780076" cy="400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0E959-54F3-459F-9D14-6C514B5AAC04}">
      <dsp:nvSpPr>
        <dsp:cNvPr id="0" name=""/>
        <dsp:cNvSpPr/>
      </dsp:nvSpPr>
      <dsp:spPr>
        <a:xfrm rot="16200000">
          <a:off x="251298" y="-242158"/>
          <a:ext cx="888064" cy="137238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05 (</a:t>
          </a:r>
          <a:r>
            <a:rPr lang="it-IT" sz="1100" kern="1200" dirty="0" err="1"/>
            <a:t>Regional</a:t>
          </a:r>
          <a:r>
            <a:rPr lang="it-IT" sz="1100" kern="1200" dirty="0"/>
            <a:t>)</a:t>
          </a:r>
        </a:p>
      </dsp:txBody>
      <dsp:txXfrm rot="5400000">
        <a:off x="9140" y="0"/>
        <a:ext cx="1372381" cy="666048"/>
      </dsp:txXfrm>
    </dsp:sp>
    <dsp:sp modelId="{E45FD846-C154-44E3-BD90-D4A6A965A10F}">
      <dsp:nvSpPr>
        <dsp:cNvPr id="0" name=""/>
        <dsp:cNvSpPr/>
      </dsp:nvSpPr>
      <dsp:spPr>
        <a:xfrm>
          <a:off x="1372381" y="0"/>
          <a:ext cx="1372381" cy="888064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99436"/>
                <a:satOff val="-18648"/>
                <a:lumOff val="24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9436"/>
                <a:satOff val="-18648"/>
                <a:lumOff val="24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9436"/>
                <a:satOff val="-18648"/>
                <a:lumOff val="24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06 (</a:t>
          </a:r>
          <a:r>
            <a:rPr lang="it-IT" sz="1100" kern="1200" dirty="0" err="1"/>
            <a:t>Enhance</a:t>
          </a:r>
          <a:r>
            <a:rPr lang="it-IT" sz="1100" kern="1200" dirty="0"/>
            <a:t>)</a:t>
          </a:r>
        </a:p>
      </dsp:txBody>
      <dsp:txXfrm>
        <a:off x="1372381" y="0"/>
        <a:ext cx="1372381" cy="666048"/>
      </dsp:txXfrm>
    </dsp:sp>
    <dsp:sp modelId="{43D77AA3-0AF5-4B8C-9CCD-05A077C08DCE}">
      <dsp:nvSpPr>
        <dsp:cNvPr id="0" name=""/>
        <dsp:cNvSpPr/>
      </dsp:nvSpPr>
      <dsp:spPr>
        <a:xfrm rot="10800000">
          <a:off x="0" y="888064"/>
          <a:ext cx="1372381" cy="888064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398871"/>
                <a:satOff val="-37297"/>
                <a:lumOff val="490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8871"/>
                <a:satOff val="-37297"/>
                <a:lumOff val="490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8871"/>
                <a:satOff val="-37297"/>
                <a:lumOff val="490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07 (e-</a:t>
          </a:r>
          <a:r>
            <a:rPr lang="it-IT" sz="1100" kern="1200" dirty="0" err="1"/>
            <a:t>Infras</a:t>
          </a:r>
          <a:r>
            <a:rPr lang="it-IT" sz="1100" kern="1200" dirty="0"/>
            <a:t>)</a:t>
          </a:r>
        </a:p>
      </dsp:txBody>
      <dsp:txXfrm rot="10800000">
        <a:off x="0" y="1110079"/>
        <a:ext cx="1372381" cy="666048"/>
      </dsp:txXfrm>
    </dsp:sp>
    <dsp:sp modelId="{3D23EB15-41E1-4D97-A31F-C7016C1BD730}">
      <dsp:nvSpPr>
        <dsp:cNvPr id="0" name=""/>
        <dsp:cNvSpPr/>
      </dsp:nvSpPr>
      <dsp:spPr>
        <a:xfrm rot="5400000">
          <a:off x="1614540" y="645905"/>
          <a:ext cx="888064" cy="137238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99436"/>
                <a:satOff val="-18648"/>
                <a:lumOff val="24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9436"/>
                <a:satOff val="-18648"/>
                <a:lumOff val="24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9436"/>
                <a:satOff val="-18648"/>
                <a:lumOff val="24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12 (</a:t>
          </a:r>
          <a:r>
            <a:rPr lang="it-IT" sz="1100" kern="1200" dirty="0" err="1"/>
            <a:t>Hub</a:t>
          </a:r>
          <a:r>
            <a:rPr lang="it-IT" sz="1100" kern="1200" dirty="0"/>
            <a:t>, </a:t>
          </a:r>
          <a:r>
            <a:rPr lang="it-IT" sz="1100" kern="1200" dirty="0" err="1"/>
            <a:t>OpenAire</a:t>
          </a:r>
          <a:r>
            <a:rPr lang="it-IT" sz="1100" kern="1200" dirty="0"/>
            <a:t>) </a:t>
          </a:r>
        </a:p>
      </dsp:txBody>
      <dsp:txXfrm rot="-5400000">
        <a:off x="1372382" y="1110079"/>
        <a:ext cx="1372381" cy="666048"/>
      </dsp:txXfrm>
    </dsp:sp>
    <dsp:sp modelId="{95F660EA-372C-41E8-AA1C-649F219C8F03}">
      <dsp:nvSpPr>
        <dsp:cNvPr id="0" name=""/>
        <dsp:cNvSpPr/>
      </dsp:nvSpPr>
      <dsp:spPr>
        <a:xfrm>
          <a:off x="960667" y="666047"/>
          <a:ext cx="823428" cy="444032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EOSC </a:t>
          </a:r>
          <a:r>
            <a:rPr lang="it-IT" sz="1100" kern="1200" dirty="0" err="1"/>
            <a:t>Projects</a:t>
          </a:r>
          <a:endParaRPr lang="it-IT" sz="1100" kern="1200" dirty="0"/>
        </a:p>
      </dsp:txBody>
      <dsp:txXfrm>
        <a:off x="982343" y="687723"/>
        <a:ext cx="780076" cy="40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0E959-54F3-459F-9D14-6C514B5AAC04}">
      <dsp:nvSpPr>
        <dsp:cNvPr id="0" name=""/>
        <dsp:cNvSpPr/>
      </dsp:nvSpPr>
      <dsp:spPr>
        <a:xfrm rot="16200000">
          <a:off x="120156" y="-120156"/>
          <a:ext cx="444031" cy="684343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5FD846-C154-44E3-BD90-D4A6A965A10F}">
      <dsp:nvSpPr>
        <dsp:cNvPr id="0" name=""/>
        <dsp:cNvSpPr/>
      </dsp:nvSpPr>
      <dsp:spPr>
        <a:xfrm>
          <a:off x="0" y="0"/>
          <a:ext cx="684343" cy="44403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99436"/>
                <a:satOff val="-18648"/>
                <a:lumOff val="24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9436"/>
                <a:satOff val="-18648"/>
                <a:lumOff val="24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9436"/>
                <a:satOff val="-18648"/>
                <a:lumOff val="24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D77AA3-0AF5-4B8C-9CCD-05A077C08DCE}">
      <dsp:nvSpPr>
        <dsp:cNvPr id="0" name=""/>
        <dsp:cNvSpPr/>
      </dsp:nvSpPr>
      <dsp:spPr>
        <a:xfrm rot="10800000">
          <a:off x="0" y="444031"/>
          <a:ext cx="684343" cy="444031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398871"/>
                <a:satOff val="-37297"/>
                <a:lumOff val="490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8871"/>
                <a:satOff val="-37297"/>
                <a:lumOff val="490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8871"/>
                <a:satOff val="-37297"/>
                <a:lumOff val="490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3EB15-41E1-4D97-A31F-C7016C1BD730}">
      <dsp:nvSpPr>
        <dsp:cNvPr id="0" name=""/>
        <dsp:cNvSpPr/>
      </dsp:nvSpPr>
      <dsp:spPr>
        <a:xfrm rot="5400000">
          <a:off x="804499" y="323875"/>
          <a:ext cx="444031" cy="684343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99436"/>
                <a:satOff val="-18648"/>
                <a:lumOff val="24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9436"/>
                <a:satOff val="-18648"/>
                <a:lumOff val="24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9436"/>
                <a:satOff val="-18648"/>
                <a:lumOff val="24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660EA-372C-41E8-AA1C-649F219C8F03}">
      <dsp:nvSpPr>
        <dsp:cNvPr id="0" name=""/>
        <dsp:cNvSpPr/>
      </dsp:nvSpPr>
      <dsp:spPr>
        <a:xfrm>
          <a:off x="18410" y="84254"/>
          <a:ext cx="1331866" cy="719553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EOSC Future</a:t>
          </a:r>
        </a:p>
      </dsp:txBody>
      <dsp:txXfrm>
        <a:off x="53536" y="119380"/>
        <a:ext cx="1261614" cy="649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D558-486D-A74E-9AD6-C8E3C0BC797E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EFF54-225D-BE40-9CA0-D9DA73A2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6CB75-FFC0-0E4D-A0C5-95A3B82D423A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049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tiff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tiff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1538F63B-B6A8-234A-8C9F-8E1CCCCFC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A8895-D3FD-8F44-AB8C-BAB30B9BB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958" y="1878583"/>
            <a:ext cx="10550084" cy="189027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67AC0-563E-F349-B4CB-9786D3F08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958" y="3787827"/>
            <a:ext cx="10550084" cy="87561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0F96F-049E-E843-9CAB-C4B7A8D79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1719" y="6077389"/>
            <a:ext cx="921538" cy="616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4765C-3717-B34A-9A32-8F28C1153607}"/>
              </a:ext>
            </a:extLst>
          </p:cNvPr>
          <p:cNvSpPr txBox="1"/>
          <p:nvPr userDrawn="1"/>
        </p:nvSpPr>
        <p:spPr>
          <a:xfrm>
            <a:off x="3523165" y="6070211"/>
            <a:ext cx="43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The EOSC Future project is co-funded by the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European Union Horizon Programme call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INFRAEOSC-03-2020, Grant Agreement 101017536</a:t>
            </a:r>
            <a:endParaRPr lang="en-GB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F19134D-9A02-9349-9558-417AA8E74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9633" y="6071847"/>
            <a:ext cx="1807266" cy="6225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F9BEC3E-C388-DB4F-972F-E1B7FBB37C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5733" y="149364"/>
            <a:ext cx="3175309" cy="17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9C4C-9F69-234C-ABCA-3382A3C9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0A2E-BB0D-224F-AD85-2B645D86E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8331-36D6-FF47-8824-83692C01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25DAE-D595-D449-9D47-E93ABE9D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7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9180-AC8B-A94B-9639-CBB68C83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013440" y="172721"/>
            <a:ext cx="970232" cy="59232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1ACE7-0666-744D-A944-D16A22BC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29" y="172721"/>
            <a:ext cx="10789916" cy="600456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948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0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lygon&#10;&#10;Description automatically generated">
            <a:extLst>
              <a:ext uri="{FF2B5EF4-FFF2-40B4-BE49-F238E27FC236}">
                <a16:creationId xmlns:a16="http://schemas.microsoft.com/office/drawing/2014/main" id="{7768388F-B974-1443-8895-0E1B1B9B3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82467B-C32A-E946-AF7D-C372B8784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504" y="6099581"/>
            <a:ext cx="921538" cy="616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580058-3F2F-F246-BCEA-F3F2900DB9B2}"/>
              </a:ext>
            </a:extLst>
          </p:cNvPr>
          <p:cNvSpPr txBox="1"/>
          <p:nvPr userDrawn="1"/>
        </p:nvSpPr>
        <p:spPr>
          <a:xfrm>
            <a:off x="6012365" y="6070211"/>
            <a:ext cx="43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The EOSC Future project is co-funded by the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European Union Horizon Programme call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INFRAEOSC-03-2020, Grant Agreement 101017536</a:t>
            </a:r>
            <a:endParaRPr lang="en-GB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692AA10-0A29-B54C-83EC-26E8AC7F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5733" y="149364"/>
            <a:ext cx="3175309" cy="17111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D69347-EE60-BF43-BAC8-B84218E2A3F9}"/>
              </a:ext>
            </a:extLst>
          </p:cNvPr>
          <p:cNvSpPr txBox="1"/>
          <p:nvPr userDrawn="1"/>
        </p:nvSpPr>
        <p:spPr>
          <a:xfrm>
            <a:off x="1595120" y="1893854"/>
            <a:ext cx="9775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400" b="1" dirty="0">
                <a:solidFill>
                  <a:schemeClr val="bg1"/>
                </a:solidFill>
              </a:rPr>
              <a:t>Thank you for </a:t>
            </a:r>
          </a:p>
          <a:p>
            <a:pPr algn="r"/>
            <a:r>
              <a:rPr lang="en-GB" sz="8400" b="1" dirty="0">
                <a:solidFill>
                  <a:schemeClr val="bg1"/>
                </a:solidFill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8823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1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lygon&#10;&#10;Description automatically generated">
            <a:extLst>
              <a:ext uri="{FF2B5EF4-FFF2-40B4-BE49-F238E27FC236}">
                <a16:creationId xmlns:a16="http://schemas.microsoft.com/office/drawing/2014/main" id="{7768388F-B974-1443-8895-0E1B1B9B3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82467B-C32A-E946-AF7D-C372B8784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504" y="6099581"/>
            <a:ext cx="921538" cy="616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580058-3F2F-F246-BCEA-F3F2900DB9B2}"/>
              </a:ext>
            </a:extLst>
          </p:cNvPr>
          <p:cNvSpPr txBox="1"/>
          <p:nvPr userDrawn="1"/>
        </p:nvSpPr>
        <p:spPr>
          <a:xfrm>
            <a:off x="6012365" y="6070211"/>
            <a:ext cx="43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The EOSC Future project is co-funded by the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European Union Horizon Programme call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INFRAEOSC-03-2020, Grant Agreement 101017536</a:t>
            </a:r>
            <a:endParaRPr lang="en-GB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692AA10-0A29-B54C-83EC-26E8AC7F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5733" y="149364"/>
            <a:ext cx="3175309" cy="17111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D69347-EE60-BF43-BAC8-B84218E2A3F9}"/>
              </a:ext>
            </a:extLst>
          </p:cNvPr>
          <p:cNvSpPr txBox="1"/>
          <p:nvPr userDrawn="1"/>
        </p:nvSpPr>
        <p:spPr>
          <a:xfrm>
            <a:off x="599440" y="2645694"/>
            <a:ext cx="4655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>
                <a:solidFill>
                  <a:schemeClr val="bg1"/>
                </a:solidFill>
              </a:rPr>
              <a:t>Get in touch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FF22816-EB15-974D-9B24-F812CE6B5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040" y="2550445"/>
            <a:ext cx="4033520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First name last name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14780AC-669E-6846-B81B-54C259DC1B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8927" y="2992403"/>
            <a:ext cx="4033633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Organisation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AF180-2FE6-6B4C-85D6-A4D6B79903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8926" y="3443168"/>
            <a:ext cx="4033633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564AB6-A6FD-B544-85E6-4A4234DB2239}"/>
              </a:ext>
            </a:extLst>
          </p:cNvPr>
          <p:cNvGrpSpPr/>
          <p:nvPr userDrawn="1"/>
        </p:nvGrpSpPr>
        <p:grpSpPr>
          <a:xfrm>
            <a:off x="599440" y="6237301"/>
            <a:ext cx="4095961" cy="312150"/>
            <a:chOff x="4811175" y="6372860"/>
            <a:chExt cx="4095961" cy="3121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EB1AD7-E413-BA42-B4D5-0696EE67094E}"/>
                </a:ext>
              </a:extLst>
            </p:cNvPr>
            <p:cNvGrpSpPr/>
            <p:nvPr userDrawn="1"/>
          </p:nvGrpSpPr>
          <p:grpSpPr>
            <a:xfrm>
              <a:off x="4811175" y="6372860"/>
              <a:ext cx="4095961" cy="307389"/>
              <a:chOff x="5737553" y="6318930"/>
              <a:chExt cx="4095961" cy="30738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5E0E3E-477D-204D-B5A6-D53585E41E49}"/>
                  </a:ext>
                </a:extLst>
              </p:cNvPr>
              <p:cNvSpPr txBox="1"/>
              <p:nvPr userDrawn="1"/>
            </p:nvSpPr>
            <p:spPr>
              <a:xfrm>
                <a:off x="5980566" y="6334125"/>
                <a:ext cx="38529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e</a:t>
                </a:r>
                <a:r>
                  <a:rPr lang="en-BE" sz="1200" dirty="0">
                    <a:solidFill>
                      <a:schemeClr val="tx2"/>
                    </a:solidFill>
                  </a:rPr>
                  <a:t>oscfuture</a:t>
                </a:r>
                <a:r>
                  <a:rPr lang="en-BE" sz="1200" dirty="0">
                    <a:solidFill>
                      <a:schemeClr val="accent2"/>
                    </a:solidFill>
                  </a:rPr>
                  <a:t>.</a:t>
                </a:r>
                <a:r>
                  <a:rPr lang="en-BE" sz="1200" dirty="0">
                    <a:solidFill>
                      <a:schemeClr val="tx2"/>
                    </a:solidFill>
                  </a:rPr>
                  <a:t>eu                 @EOSCFuture	   EOSCfuture</a:t>
                </a:r>
              </a:p>
            </p:txBody>
          </p:sp>
          <p:pic>
            <p:nvPicPr>
              <p:cNvPr id="21" name="Graphic 20" descr="World with solid fill">
                <a:extLst>
                  <a:ext uri="{FF2B5EF4-FFF2-40B4-BE49-F238E27FC236}">
                    <a16:creationId xmlns:a16="http://schemas.microsoft.com/office/drawing/2014/main" id="{E9A93725-F694-2C47-9C10-285224D24E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79ECFF-6BB4-B44C-AFCC-54DA5CFA80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128669" y="6318930"/>
                <a:ext cx="307389" cy="30738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D1106E-A564-E14A-9934-717B96D96D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624691" y="6377621"/>
              <a:ext cx="307389" cy="30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58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lygon&#10;&#10;Description automatically generated">
            <a:extLst>
              <a:ext uri="{FF2B5EF4-FFF2-40B4-BE49-F238E27FC236}">
                <a16:creationId xmlns:a16="http://schemas.microsoft.com/office/drawing/2014/main" id="{7768388F-B974-1443-8895-0E1B1B9B3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82467B-C32A-E946-AF7D-C372B8784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504" y="6099581"/>
            <a:ext cx="921538" cy="616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580058-3F2F-F246-BCEA-F3F2900DB9B2}"/>
              </a:ext>
            </a:extLst>
          </p:cNvPr>
          <p:cNvSpPr txBox="1"/>
          <p:nvPr userDrawn="1"/>
        </p:nvSpPr>
        <p:spPr>
          <a:xfrm>
            <a:off x="6012365" y="6070211"/>
            <a:ext cx="43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The EOSC Future project is co-funded by the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European Union Horizon Programme call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INFRAEOSC-03-2020, Grant Agreement 101017536</a:t>
            </a:r>
            <a:endParaRPr lang="en-GB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692AA10-0A29-B54C-83EC-26E8AC7F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5733" y="149364"/>
            <a:ext cx="3175309" cy="17111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D69347-EE60-BF43-BAC8-B84218E2A3F9}"/>
              </a:ext>
            </a:extLst>
          </p:cNvPr>
          <p:cNvSpPr txBox="1"/>
          <p:nvPr userDrawn="1"/>
        </p:nvSpPr>
        <p:spPr>
          <a:xfrm>
            <a:off x="575947" y="2091696"/>
            <a:ext cx="4655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>
                <a:solidFill>
                  <a:schemeClr val="bg1"/>
                </a:solidFill>
              </a:rPr>
              <a:t>Get in touch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FF22816-EB15-974D-9B24-F812CE6B5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040" y="2209097"/>
            <a:ext cx="4033520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First name last name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14780AC-669E-6846-B81B-54C259DC1B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8927" y="2651055"/>
            <a:ext cx="4033633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Organisation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AF180-2FE6-6B4C-85D6-A4D6B79903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8926" y="3101820"/>
            <a:ext cx="4033633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564AB6-A6FD-B544-85E6-4A4234DB2239}"/>
              </a:ext>
            </a:extLst>
          </p:cNvPr>
          <p:cNvGrpSpPr/>
          <p:nvPr userDrawn="1"/>
        </p:nvGrpSpPr>
        <p:grpSpPr>
          <a:xfrm>
            <a:off x="599440" y="6237301"/>
            <a:ext cx="4095961" cy="312150"/>
            <a:chOff x="4811175" y="6372860"/>
            <a:chExt cx="4095961" cy="3121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EB1AD7-E413-BA42-B4D5-0696EE67094E}"/>
                </a:ext>
              </a:extLst>
            </p:cNvPr>
            <p:cNvGrpSpPr/>
            <p:nvPr userDrawn="1"/>
          </p:nvGrpSpPr>
          <p:grpSpPr>
            <a:xfrm>
              <a:off x="4811175" y="6372860"/>
              <a:ext cx="4095961" cy="307389"/>
              <a:chOff x="5737553" y="6318930"/>
              <a:chExt cx="4095961" cy="30738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5E0E3E-477D-204D-B5A6-D53585E41E49}"/>
                  </a:ext>
                </a:extLst>
              </p:cNvPr>
              <p:cNvSpPr txBox="1"/>
              <p:nvPr userDrawn="1"/>
            </p:nvSpPr>
            <p:spPr>
              <a:xfrm>
                <a:off x="5980566" y="6334125"/>
                <a:ext cx="38529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e</a:t>
                </a:r>
                <a:r>
                  <a:rPr lang="en-BE" sz="1200" dirty="0">
                    <a:solidFill>
                      <a:schemeClr val="tx2"/>
                    </a:solidFill>
                  </a:rPr>
                  <a:t>oscfuture</a:t>
                </a:r>
                <a:r>
                  <a:rPr lang="en-BE" sz="1200" dirty="0">
                    <a:solidFill>
                      <a:schemeClr val="accent2"/>
                    </a:solidFill>
                  </a:rPr>
                  <a:t>.</a:t>
                </a:r>
                <a:r>
                  <a:rPr lang="en-BE" sz="1200" dirty="0">
                    <a:solidFill>
                      <a:schemeClr val="tx2"/>
                    </a:solidFill>
                  </a:rPr>
                  <a:t>eu                 @EOSCFuture	   EOSCfuture</a:t>
                </a:r>
              </a:p>
            </p:txBody>
          </p:sp>
          <p:pic>
            <p:nvPicPr>
              <p:cNvPr id="21" name="Graphic 20" descr="World with solid fill">
                <a:extLst>
                  <a:ext uri="{FF2B5EF4-FFF2-40B4-BE49-F238E27FC236}">
                    <a16:creationId xmlns:a16="http://schemas.microsoft.com/office/drawing/2014/main" id="{E9A93725-F694-2C47-9C10-285224D24E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79ECFF-6BB4-B44C-AFCC-54DA5CFA80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128669" y="6318930"/>
                <a:ext cx="307389" cy="30738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D1106E-A564-E14A-9934-717B96D96D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624691" y="6377621"/>
              <a:ext cx="307389" cy="307389"/>
            </a:xfrm>
            <a:prstGeom prst="rect">
              <a:avLst/>
            </a:prstGeom>
          </p:spPr>
        </p:pic>
      </p:grp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8661F111-10C9-E748-9F82-9D9018C4CC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9040" y="4010092"/>
            <a:ext cx="4033520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First name last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E2C3AF-92AD-9145-8C7B-13D8FD51B9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8927" y="4452050"/>
            <a:ext cx="4033633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Organisation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BF1F386-66E6-324A-A0F3-963622FACF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8926" y="4902815"/>
            <a:ext cx="4033633" cy="4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776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D379-F622-6B48-A449-520E2574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035B-EF99-4540-A2CF-25ACE14B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/>
              </a:buClr>
              <a:buFont typeface="+mj-lt"/>
              <a:buAutoNum type="arabicPeriod"/>
              <a:defRPr/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romanLcPeriod"/>
              <a:defRPr/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lphaL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F820E-8A70-524D-94C1-779DAC57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060A-0FDB-1848-8141-F5CB1F02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3152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BDC-C669-D941-BF9A-8D757DFE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45189"/>
            <a:ext cx="10515600" cy="2010924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AAA6-6E7B-AD4D-972F-1C6D1B5FE2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C50B-6091-C345-A262-871442E9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C9DE11-BC5C-BA47-B6E6-4FE0BF1C0208}" type="datetimeFigureOut">
              <a:rPr lang="en-BE" smtClean="0"/>
              <a:pPr/>
              <a:t>18/10/2021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9EBD-0A4E-7344-9F8D-B5EC03CD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41AFF-2840-3B42-8A8C-4483F13236C2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A8375-8E05-874B-B7AD-AC184333B56A}"/>
              </a:ext>
            </a:extLst>
          </p:cNvPr>
          <p:cNvSpPr txBox="1"/>
          <p:nvPr userDrawn="1"/>
        </p:nvSpPr>
        <p:spPr>
          <a:xfrm>
            <a:off x="3271234" y="329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AD2E6F-9C37-D844-B90C-567528E9C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942" t="-37981" r="-36942" b="37981"/>
          <a:stretch/>
        </p:blipFill>
        <p:spPr>
          <a:xfrm rot="5400000">
            <a:off x="-474518" y="474519"/>
            <a:ext cx="6089651" cy="5140615"/>
          </a:xfrm>
          <a:prstGeom prst="rtTriangle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5C40009-4F50-5D4F-834F-E2799B767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4720" y="222689"/>
            <a:ext cx="2667000" cy="14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D6F1-BA0D-DA46-B073-AA41670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E34C-5BE7-0541-9017-94966C09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812"/>
            <a:ext cx="5181600" cy="49361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A148-AD8A-CF46-8FCE-DE3FA2BF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0812"/>
            <a:ext cx="5857240" cy="49361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506D9-4E97-1C42-A9A9-5E62E06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43935-61D2-B845-B16C-2641BD9F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5804" y="6370569"/>
            <a:ext cx="480391" cy="365125"/>
          </a:xfrm>
        </p:spPr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780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47CD-9BD9-6D45-9746-EC228038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11493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77E3-A75A-BE49-B972-9D8F7A44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877"/>
            <a:ext cx="5157787" cy="888364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C9CE6-0458-A545-9EE5-0C5512714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4241"/>
            <a:ext cx="5157787" cy="4015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36BBE-47C0-334D-AB3F-4F8784406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876"/>
            <a:ext cx="5183188" cy="888365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71F16-9D30-2943-8FC9-C377C6BCA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4241"/>
            <a:ext cx="5183188" cy="4015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B45C9-57E2-3A42-A0E4-4FF6D291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5D4DC-F0DA-5541-AA27-EF5732DA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35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D7D9-E576-D54C-98F3-CA1FAC8F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3C633-EC6F-AA4E-9099-84A4CDC9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86FC5-7F06-F24F-9C21-6CB1948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2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9D33B-FC14-5E4F-B117-D91F34F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E66B-A871-144D-9470-876B7E0D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79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D82-82CC-4B4A-AE5C-11F5FC04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3932237" cy="133667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782F-962B-C44E-904B-5CE95E4A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525"/>
            <a:ext cx="6856412" cy="6081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0A3AA-FF28-1B43-8AFA-F32642327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3200"/>
            <a:ext cx="3932237" cy="47447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06A14-FCBC-4E43-9B9D-6EACDE50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1954F-42A9-654E-B18C-85044F43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901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8FA9-6C3A-604F-835F-C8261023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3932237" cy="143351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F64A-CA07-754C-8C57-C60D75CFB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525"/>
            <a:ext cx="6846252" cy="60407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E75F5-E5DE-5249-BAF6-892C88F4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3932237" cy="4607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B359B-1EA5-7541-910C-CC6731D8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18/10/2021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9024-9D7F-E944-B3D9-E8A61A1D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68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C5A1E0-0BE5-8045-B6CC-3697D1949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85000"/>
          </a:blip>
          <a:srcRect l="43019" t="-27059" r="-43019" b="27059"/>
          <a:stretch/>
        </p:blipFill>
        <p:spPr>
          <a:xfrm rot="5400000">
            <a:off x="-298605" y="278603"/>
            <a:ext cx="1635443" cy="1038232"/>
          </a:xfrm>
          <a:prstGeom prst="rtTriangle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A3D27-9A62-C444-8AA4-6213C32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87B51-2125-B14F-BDB0-507734DB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46"/>
            <a:ext cx="11191240" cy="50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01CC-DD7C-D74D-A256-DCF98DB9E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36C9DE11-BC5C-BA47-B6E6-4FE0BF1C0208}" type="datetimeFigureOut">
              <a:rPr lang="en-BE" smtClean="0"/>
              <a:pPr/>
              <a:t>18/10/2021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C84D-C5E7-DC49-8322-FB10FE272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0C41AFF-2840-3B42-8A8C-4483F13236C2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07F252-8962-B549-B227-5FE5E95614C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08354" y="6107162"/>
            <a:ext cx="1328652" cy="7159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D7539B-FD03-B544-AE61-E91438718200}"/>
              </a:ext>
            </a:extLst>
          </p:cNvPr>
          <p:cNvGrpSpPr/>
          <p:nvPr userDrawn="1"/>
        </p:nvGrpSpPr>
        <p:grpSpPr>
          <a:xfrm>
            <a:off x="6802535" y="6429645"/>
            <a:ext cx="4095961" cy="312150"/>
            <a:chOff x="4811175" y="6372860"/>
            <a:chExt cx="4095961" cy="3121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336D95-E9DD-B649-A897-0AEEF420865F}"/>
                </a:ext>
              </a:extLst>
            </p:cNvPr>
            <p:cNvGrpSpPr/>
            <p:nvPr userDrawn="1"/>
          </p:nvGrpSpPr>
          <p:grpSpPr>
            <a:xfrm>
              <a:off x="4811175" y="6372860"/>
              <a:ext cx="4095961" cy="307389"/>
              <a:chOff x="5737553" y="6318930"/>
              <a:chExt cx="4095961" cy="30738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76CCFB-75D5-6242-8BBE-654E4764CCD2}"/>
                  </a:ext>
                </a:extLst>
              </p:cNvPr>
              <p:cNvSpPr txBox="1"/>
              <p:nvPr userDrawn="1"/>
            </p:nvSpPr>
            <p:spPr>
              <a:xfrm>
                <a:off x="5980566" y="6334125"/>
                <a:ext cx="38529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e</a:t>
                </a:r>
                <a:r>
                  <a:rPr lang="en-BE" sz="1200" dirty="0">
                    <a:solidFill>
                      <a:schemeClr val="tx2"/>
                    </a:solidFill>
                  </a:rPr>
                  <a:t>oscfuture</a:t>
                </a:r>
                <a:r>
                  <a:rPr lang="en-BE" sz="1200" dirty="0">
                    <a:solidFill>
                      <a:schemeClr val="accent2"/>
                    </a:solidFill>
                  </a:rPr>
                  <a:t>.</a:t>
                </a:r>
                <a:r>
                  <a:rPr lang="en-BE" sz="1200" dirty="0">
                    <a:solidFill>
                      <a:schemeClr val="tx2"/>
                    </a:solidFill>
                  </a:rPr>
                  <a:t>eu                 @EOSCFuture	   EOSCfuture</a:t>
                </a:r>
              </a:p>
            </p:txBody>
          </p:sp>
          <p:pic>
            <p:nvPicPr>
              <p:cNvPr id="14" name="Graphic 13" descr="World with solid fill">
                <a:extLst>
                  <a:ext uri="{FF2B5EF4-FFF2-40B4-BE49-F238E27FC236}">
                    <a16:creationId xmlns:a16="http://schemas.microsoft.com/office/drawing/2014/main" id="{3277FF41-60B4-7840-A91B-F906B40508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57C73CB-557E-F144-B7D8-8945D699A1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7128669" y="6318930"/>
                <a:ext cx="307389" cy="307389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FA8102-E388-504E-8ED5-3D07A204A7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7624691" y="6377621"/>
              <a:ext cx="307389" cy="30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7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50000"/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8.tiff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8CE5-EAF3-BA4E-A9C3-F7B8F53D1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58" y="1990785"/>
            <a:ext cx="10550084" cy="1890273"/>
          </a:xfrm>
        </p:spPr>
        <p:txBody>
          <a:bodyPr/>
          <a:lstStyle/>
          <a:p>
            <a:r>
              <a:rPr lang="en-GB" dirty="0"/>
              <a:t>EOSC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59E6E-0BC2-0B44-82FF-FFEF78370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20B54-60B1-8F44-84E6-1105A0FD0818}"/>
              </a:ext>
            </a:extLst>
          </p:cNvPr>
          <p:cNvSpPr txBox="1"/>
          <p:nvPr/>
        </p:nvSpPr>
        <p:spPr>
          <a:xfrm>
            <a:off x="9985248" y="4478774"/>
            <a:ext cx="34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 dirty="0">
                <a:solidFill>
                  <a:schemeClr val="bg1"/>
                </a:solidFill>
              </a:rPr>
              <a:t>Ron Dekker</a:t>
            </a:r>
          </a:p>
        </p:txBody>
      </p:sp>
    </p:spTree>
    <p:extLst>
      <p:ext uri="{BB962C8B-B14F-4D97-AF65-F5344CB8AC3E}">
        <p14:creationId xmlns:p14="http://schemas.microsoft.com/office/powerpoint/2010/main" val="35446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BACB-48E4-4947-9790-18B1360E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463A5-CF2A-F349-8E27-E1EE4A5A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3151"/>
            <a:ext cx="9477285" cy="600721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5CF56C-0074-B248-B88D-F55A5A5519E4}"/>
              </a:ext>
            </a:extLst>
          </p:cNvPr>
          <p:cNvSpPr/>
          <p:nvPr/>
        </p:nvSpPr>
        <p:spPr>
          <a:xfrm>
            <a:off x="407963" y="1026943"/>
            <a:ext cx="10438228" cy="3896750"/>
          </a:xfrm>
          <a:prstGeom prst="round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60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7F1B-6861-B744-A78C-70A83BBD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9120"/>
            <a:ext cx="1651782" cy="603174"/>
          </a:xfrm>
        </p:spPr>
        <p:txBody>
          <a:bodyPr/>
          <a:lstStyle/>
          <a:p>
            <a:r>
              <a:rPr lang="en-GB" dirty="0"/>
              <a:t>Vision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1FD18C-E350-4A49-8501-836CFB0C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549"/>
            <a:ext cx="5098366" cy="19067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An operational platform with an integrated execution environment </a:t>
            </a:r>
            <a:br>
              <a:rPr lang="en-GB" sz="4400" dirty="0"/>
            </a:br>
            <a:r>
              <a:rPr lang="en-GB" sz="4400" dirty="0"/>
              <a:t>consisting of data, services, open research products, infrastructures</a:t>
            </a:r>
          </a:p>
          <a:p>
            <a:pPr marL="914400" lvl="2" indent="0">
              <a:buNone/>
            </a:pPr>
            <a:endParaRPr lang="en-BE" sz="5500" dirty="0"/>
          </a:p>
          <a:p>
            <a:pPr lvl="1"/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A0CF5F-AABF-9045-BD9F-83F56EA580F1}"/>
              </a:ext>
            </a:extLst>
          </p:cNvPr>
          <p:cNvSpPr txBox="1">
            <a:spLocks/>
          </p:cNvSpPr>
          <p:nvPr/>
        </p:nvSpPr>
        <p:spPr>
          <a:xfrm>
            <a:off x="838200" y="4266446"/>
            <a:ext cx="5257800" cy="1599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To bring the e-Infrastructures and Science Cluster communities together to implement an operational EOSC platform</a:t>
            </a:r>
          </a:p>
          <a:p>
            <a:pPr marL="914400" lvl="2" indent="0">
              <a:buFont typeface="+mj-lt"/>
              <a:buNone/>
            </a:pPr>
            <a:endParaRPr lang="en-BE" sz="5500" dirty="0"/>
          </a:p>
          <a:p>
            <a:pPr lvl="1"/>
            <a:endParaRPr lang="en-B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55BA4-CA73-7D49-AA94-4E17234CBF59}"/>
              </a:ext>
            </a:extLst>
          </p:cNvPr>
          <p:cNvSpPr txBox="1">
            <a:spLocks/>
          </p:cNvSpPr>
          <p:nvPr/>
        </p:nvSpPr>
        <p:spPr>
          <a:xfrm>
            <a:off x="758483" y="3724280"/>
            <a:ext cx="2069123" cy="54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Mission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A096B9-2173-DB40-B9AB-05192D37C1E1}"/>
              </a:ext>
            </a:extLst>
          </p:cNvPr>
          <p:cNvSpPr txBox="1">
            <a:spLocks/>
          </p:cNvSpPr>
          <p:nvPr/>
        </p:nvSpPr>
        <p:spPr>
          <a:xfrm>
            <a:off x="758483" y="269781"/>
            <a:ext cx="2885049" cy="60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EOSC Future </a:t>
            </a:r>
          </a:p>
        </p:txBody>
      </p:sp>
      <p:pic>
        <p:nvPicPr>
          <p:cNvPr id="11" name="Picture 2" descr="ESFRI Thematic cluster view on EOSC">
            <a:extLst>
              <a:ext uri="{FF2B5EF4-FFF2-40B4-BE49-F238E27FC236}">
                <a16:creationId xmlns:a16="http://schemas.microsoft.com/office/drawing/2014/main" id="{A388BED0-C91B-4045-9CE9-EE54AC7A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81" y="1596508"/>
            <a:ext cx="6333417" cy="42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9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7F1B-6861-B744-A78C-70A83BBD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Tenets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1FD18C-E350-4A49-8501-836CFB0C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46"/>
            <a:ext cx="11191240" cy="348597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BE" sz="3400" dirty="0"/>
              <a:t>EOSC Platform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EOSC Core &amp; EOSC Exchange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Interoperability Framework [standards &amp; guidelines]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BE" sz="3800" dirty="0"/>
              <a:t>Data Content &amp; Services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Science Clusters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e-Infra Services [computing, storage, networks]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3rd party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BE" sz="3400" dirty="0"/>
              <a:t>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Engagement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sz="2900" dirty="0"/>
              <a:t>Training &amp; Skills</a:t>
            </a:r>
          </a:p>
          <a:p>
            <a:pPr lvl="1"/>
            <a:endParaRPr lang="en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6D5A0A-C425-3A43-86EE-403648AA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96" y="1297046"/>
            <a:ext cx="5355444" cy="48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7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A627-AD27-974E-AD5A-1159573F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2BA6-C48C-4142-A19F-93FF05CE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46"/>
            <a:ext cx="5689209" cy="27158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41 M€, 30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1 April 2021 – 30 September 2023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36 partners, 48 LTPs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dirty="0"/>
              <a:t>e-Infra’s, Science Clusters, RDA,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Alignment</a:t>
            </a:r>
          </a:p>
          <a:p>
            <a:endParaRPr lang="en-GB" dirty="0"/>
          </a:p>
        </p:txBody>
      </p:sp>
      <p:sp>
        <p:nvSpPr>
          <p:cNvPr id="8" name="Ovaal 11">
            <a:extLst>
              <a:ext uri="{FF2B5EF4-FFF2-40B4-BE49-F238E27FC236}">
                <a16:creationId xmlns:a16="http://schemas.microsoft.com/office/drawing/2014/main" id="{991DD3E0-02A4-AA43-B173-98658E7433C9}"/>
              </a:ext>
            </a:extLst>
          </p:cNvPr>
          <p:cNvSpPr/>
          <p:nvPr/>
        </p:nvSpPr>
        <p:spPr>
          <a:xfrm>
            <a:off x="8051605" y="1412866"/>
            <a:ext cx="1462019" cy="10843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/>
              <a:t>EuroHPC</a:t>
            </a:r>
            <a:endParaRPr lang="nl-NL"/>
          </a:p>
        </p:txBody>
      </p:sp>
      <p:sp>
        <p:nvSpPr>
          <p:cNvPr id="9" name="Ovaal 14">
            <a:extLst>
              <a:ext uri="{FF2B5EF4-FFF2-40B4-BE49-F238E27FC236}">
                <a16:creationId xmlns:a16="http://schemas.microsoft.com/office/drawing/2014/main" id="{1F1749B0-C8AD-6842-92EC-46F540CF11AD}"/>
              </a:ext>
            </a:extLst>
          </p:cNvPr>
          <p:cNvSpPr/>
          <p:nvPr/>
        </p:nvSpPr>
        <p:spPr>
          <a:xfrm>
            <a:off x="7160763" y="1955031"/>
            <a:ext cx="1461135" cy="10843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/>
              <a:t>GAIA-X</a:t>
            </a:r>
            <a:endParaRPr lang="nl-NL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E84F2ED-D534-934C-81F0-0B781928D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707571"/>
              </p:ext>
            </p:extLst>
          </p:nvPr>
        </p:nvGraphicFramePr>
        <p:xfrm>
          <a:off x="4443947" y="3303625"/>
          <a:ext cx="2744763" cy="177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A86BC080-B3A0-CB4D-AF6A-D16BC52BD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390362"/>
              </p:ext>
            </p:extLst>
          </p:nvPr>
        </p:nvGraphicFramePr>
        <p:xfrm>
          <a:off x="5273654" y="5081872"/>
          <a:ext cx="2744763" cy="177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525C53B-5040-ED40-9B16-C2F8B98A7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442008"/>
              </p:ext>
            </p:extLst>
          </p:nvPr>
        </p:nvGraphicFramePr>
        <p:xfrm>
          <a:off x="7359568" y="4117395"/>
          <a:ext cx="1368687" cy="88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12739831-9785-4945-840A-29B3EE79AE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7266" y="2530925"/>
            <a:ext cx="3498227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3515-6EAC-6841-B474-D1587BB9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goals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01CF53-76E7-DB48-A12E-A7B2DBC10241}"/>
              </a:ext>
            </a:extLst>
          </p:cNvPr>
          <p:cNvGrpSpPr/>
          <p:nvPr/>
        </p:nvGrpSpPr>
        <p:grpSpPr>
          <a:xfrm>
            <a:off x="690168" y="1367517"/>
            <a:ext cx="1846101" cy="5418667"/>
            <a:chOff x="138" y="0"/>
            <a:chExt cx="1846101" cy="5418667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9D4DF4D-A247-9C42-B84B-18A576B875D7}"/>
                </a:ext>
              </a:extLst>
            </p:cNvPr>
            <p:cNvSpPr/>
            <p:nvPr/>
          </p:nvSpPr>
          <p:spPr>
            <a:xfrm>
              <a:off x="138" y="0"/>
              <a:ext cx="1846101" cy="5418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ounded Rectangle 4">
              <a:extLst>
                <a:ext uri="{FF2B5EF4-FFF2-40B4-BE49-F238E27FC236}">
                  <a16:creationId xmlns:a16="http://schemas.microsoft.com/office/drawing/2014/main" id="{0BF65F31-79D6-6E43-B00C-18C46EB4A756}"/>
                </a:ext>
              </a:extLst>
            </p:cNvPr>
            <p:cNvSpPr txBox="1"/>
            <p:nvPr/>
          </p:nvSpPr>
          <p:spPr>
            <a:xfrm>
              <a:off x="138" y="2167466"/>
              <a:ext cx="1846101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Policy &amp; Strategy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(WP2)</a:t>
              </a:r>
            </a:p>
          </p:txBody>
        </p:sp>
      </p:grpSp>
      <p:sp>
        <p:nvSpPr>
          <p:cNvPr id="35" name="Oval 34" descr="Chess pieces outline">
            <a:extLst>
              <a:ext uri="{FF2B5EF4-FFF2-40B4-BE49-F238E27FC236}">
                <a16:creationId xmlns:a16="http://schemas.microsoft.com/office/drawing/2014/main" id="{F48584D3-CAA4-7A4B-ADE8-4D439B4C978B}"/>
              </a:ext>
            </a:extLst>
          </p:cNvPr>
          <p:cNvSpPr/>
          <p:nvPr/>
        </p:nvSpPr>
        <p:spPr>
          <a:xfrm>
            <a:off x="745551" y="1692637"/>
            <a:ext cx="1735335" cy="1804416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A1692-938A-3044-B682-40669737337E}"/>
              </a:ext>
            </a:extLst>
          </p:cNvPr>
          <p:cNvGrpSpPr/>
          <p:nvPr/>
        </p:nvGrpSpPr>
        <p:grpSpPr>
          <a:xfrm>
            <a:off x="2591652" y="1367517"/>
            <a:ext cx="1846101" cy="5418667"/>
            <a:chOff x="1901622" y="0"/>
            <a:chExt cx="1846101" cy="5418667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59F9BA92-39B2-EE4D-AE00-19DEF3E8DF4D}"/>
                </a:ext>
              </a:extLst>
            </p:cNvPr>
            <p:cNvSpPr/>
            <p:nvPr/>
          </p:nvSpPr>
          <p:spPr>
            <a:xfrm>
              <a:off x="1901622" y="0"/>
              <a:ext cx="1846101" cy="5418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9B36B157-816D-1F4F-8F56-FEFD57E8846C}"/>
                </a:ext>
              </a:extLst>
            </p:cNvPr>
            <p:cNvSpPr txBox="1"/>
            <p:nvPr/>
          </p:nvSpPr>
          <p:spPr>
            <a:xfrm>
              <a:off x="1901622" y="2167466"/>
              <a:ext cx="1846101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Technology &amp; </a:t>
              </a:r>
              <a:r>
                <a:rPr lang="it-IT" sz="1800" b="1" kern="1200" dirty="0" err="1"/>
                <a:t>Interoperability</a:t>
              </a:r>
              <a:endParaRPr lang="it-IT" sz="1800" b="1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(WP3, 4, 5, 7)</a:t>
              </a:r>
            </a:p>
          </p:txBody>
        </p:sp>
      </p:grpSp>
      <p:sp>
        <p:nvSpPr>
          <p:cNvPr id="37" name="Oval 36" descr="Binary with solid fill">
            <a:extLst>
              <a:ext uri="{FF2B5EF4-FFF2-40B4-BE49-F238E27FC236}">
                <a16:creationId xmlns:a16="http://schemas.microsoft.com/office/drawing/2014/main" id="{C72A715D-BC83-734A-A998-3E86EA721E6A}"/>
              </a:ext>
            </a:extLst>
          </p:cNvPr>
          <p:cNvSpPr/>
          <p:nvPr/>
        </p:nvSpPr>
        <p:spPr>
          <a:xfrm>
            <a:off x="2647035" y="1692637"/>
            <a:ext cx="1735335" cy="1804416"/>
          </a:xfrm>
          <a:prstGeom prst="ellipse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6A2DFC-EB42-0647-8CE5-7CDA7BDE3EC2}"/>
              </a:ext>
            </a:extLst>
          </p:cNvPr>
          <p:cNvGrpSpPr/>
          <p:nvPr/>
        </p:nvGrpSpPr>
        <p:grpSpPr>
          <a:xfrm>
            <a:off x="4493137" y="1367517"/>
            <a:ext cx="1846101" cy="5418667"/>
            <a:chOff x="3803107" y="0"/>
            <a:chExt cx="1846101" cy="5418667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25026117-E720-1847-B7BF-D1F52C5A3482}"/>
                </a:ext>
              </a:extLst>
            </p:cNvPr>
            <p:cNvSpPr/>
            <p:nvPr/>
          </p:nvSpPr>
          <p:spPr>
            <a:xfrm>
              <a:off x="3803107" y="0"/>
              <a:ext cx="1846101" cy="5418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ounded Rectangle 10">
              <a:extLst>
                <a:ext uri="{FF2B5EF4-FFF2-40B4-BE49-F238E27FC236}">
                  <a16:creationId xmlns:a16="http://schemas.microsoft.com/office/drawing/2014/main" id="{9122B8FA-8784-A24A-A6AD-ADF54371FB5C}"/>
                </a:ext>
              </a:extLst>
            </p:cNvPr>
            <p:cNvSpPr txBox="1"/>
            <p:nvPr/>
          </p:nvSpPr>
          <p:spPr>
            <a:xfrm>
              <a:off x="3803107" y="2167466"/>
              <a:ext cx="1846101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 err="1"/>
                <a:t>Excellent</a:t>
              </a:r>
              <a:r>
                <a:rPr lang="it-IT" sz="1800" b="1" kern="1200" dirty="0"/>
                <a:t> Science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(WP 6)</a:t>
              </a:r>
            </a:p>
          </p:txBody>
        </p:sp>
      </p:grpSp>
      <p:sp>
        <p:nvSpPr>
          <p:cNvPr id="39" name="Oval 38" descr="Scientist female with solid fill">
            <a:extLst>
              <a:ext uri="{FF2B5EF4-FFF2-40B4-BE49-F238E27FC236}">
                <a16:creationId xmlns:a16="http://schemas.microsoft.com/office/drawing/2014/main" id="{ACD0004B-0F9E-AF4E-A6B8-339EBC639319}"/>
              </a:ext>
            </a:extLst>
          </p:cNvPr>
          <p:cNvSpPr/>
          <p:nvPr/>
        </p:nvSpPr>
        <p:spPr>
          <a:xfrm>
            <a:off x="4548520" y="1692637"/>
            <a:ext cx="1735335" cy="1804416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7E2A43-BAED-3948-BB3E-B1B0A3E55D38}"/>
              </a:ext>
            </a:extLst>
          </p:cNvPr>
          <p:cNvGrpSpPr/>
          <p:nvPr/>
        </p:nvGrpSpPr>
        <p:grpSpPr>
          <a:xfrm>
            <a:off x="6394621" y="1367517"/>
            <a:ext cx="1956867" cy="5418667"/>
            <a:chOff x="5704591" y="0"/>
            <a:chExt cx="1956867" cy="5418667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F174668-E3EE-B045-8DF9-1A175E6468BC}"/>
                </a:ext>
              </a:extLst>
            </p:cNvPr>
            <p:cNvSpPr/>
            <p:nvPr/>
          </p:nvSpPr>
          <p:spPr>
            <a:xfrm>
              <a:off x="5704591" y="0"/>
              <a:ext cx="1846101" cy="5418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13">
              <a:extLst>
                <a:ext uri="{FF2B5EF4-FFF2-40B4-BE49-F238E27FC236}">
                  <a16:creationId xmlns:a16="http://schemas.microsoft.com/office/drawing/2014/main" id="{1B228CFE-BDC3-D240-9C9E-E59A7409B2BB}"/>
                </a:ext>
              </a:extLst>
            </p:cNvPr>
            <p:cNvSpPr txBox="1"/>
            <p:nvPr/>
          </p:nvSpPr>
          <p:spPr>
            <a:xfrm>
              <a:off x="5704591" y="2167466"/>
              <a:ext cx="1956867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Co-</a:t>
              </a:r>
              <a:r>
                <a:rPr lang="it-IT" sz="1800" b="1" kern="1200" dirty="0" err="1"/>
                <a:t>development</a:t>
              </a:r>
              <a:r>
                <a:rPr lang="it-IT" sz="1800" b="1" kern="1200" dirty="0"/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&amp; Procurement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(WP8)</a:t>
              </a:r>
            </a:p>
          </p:txBody>
        </p:sp>
      </p:grpSp>
      <p:sp>
        <p:nvSpPr>
          <p:cNvPr id="41" name="Oval 40" descr="Business Growth outline">
            <a:extLst>
              <a:ext uri="{FF2B5EF4-FFF2-40B4-BE49-F238E27FC236}">
                <a16:creationId xmlns:a16="http://schemas.microsoft.com/office/drawing/2014/main" id="{93F04EA4-62F6-E34E-86D4-765EA7529CC0}"/>
              </a:ext>
            </a:extLst>
          </p:cNvPr>
          <p:cNvSpPr/>
          <p:nvPr/>
        </p:nvSpPr>
        <p:spPr>
          <a:xfrm>
            <a:off x="6450004" y="1692637"/>
            <a:ext cx="1735335" cy="1804416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DC63F7-C70B-734E-951B-39C59E0C70CC}"/>
              </a:ext>
            </a:extLst>
          </p:cNvPr>
          <p:cNvGrpSpPr/>
          <p:nvPr/>
        </p:nvGrpSpPr>
        <p:grpSpPr>
          <a:xfrm>
            <a:off x="8296105" y="1367517"/>
            <a:ext cx="1846101" cy="5418667"/>
            <a:chOff x="7606075" y="0"/>
            <a:chExt cx="1846101" cy="541866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09D2FF4-A413-6241-A75B-1DCD5331075C}"/>
                </a:ext>
              </a:extLst>
            </p:cNvPr>
            <p:cNvSpPr/>
            <p:nvPr/>
          </p:nvSpPr>
          <p:spPr>
            <a:xfrm>
              <a:off x="7606075" y="0"/>
              <a:ext cx="1846101" cy="5418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16">
              <a:extLst>
                <a:ext uri="{FF2B5EF4-FFF2-40B4-BE49-F238E27FC236}">
                  <a16:creationId xmlns:a16="http://schemas.microsoft.com/office/drawing/2014/main" id="{099E8515-89E6-D44E-B528-877BB6B0A56E}"/>
                </a:ext>
              </a:extLst>
            </p:cNvPr>
            <p:cNvSpPr txBox="1"/>
            <p:nvPr/>
          </p:nvSpPr>
          <p:spPr>
            <a:xfrm>
              <a:off x="7606075" y="2167466"/>
              <a:ext cx="1846101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 err="1"/>
                <a:t>Skills</a:t>
              </a:r>
              <a:r>
                <a:rPr lang="it-IT" sz="1800" b="1" kern="1200" dirty="0"/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&amp; Training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(WP9)</a:t>
              </a:r>
            </a:p>
          </p:txBody>
        </p:sp>
      </p:grpSp>
      <p:sp>
        <p:nvSpPr>
          <p:cNvPr id="43" name="Oval 42" descr="Teacher outline">
            <a:extLst>
              <a:ext uri="{FF2B5EF4-FFF2-40B4-BE49-F238E27FC236}">
                <a16:creationId xmlns:a16="http://schemas.microsoft.com/office/drawing/2014/main" id="{1FE9F017-A58F-F844-80E1-4A9996FE99A5}"/>
              </a:ext>
            </a:extLst>
          </p:cNvPr>
          <p:cNvSpPr/>
          <p:nvPr/>
        </p:nvSpPr>
        <p:spPr>
          <a:xfrm>
            <a:off x="8351488" y="1692637"/>
            <a:ext cx="1735335" cy="1804416"/>
          </a:xfrm>
          <a:prstGeom prst="ellipse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79C332-EA7A-CF41-B04F-7BB94344F865}"/>
              </a:ext>
            </a:extLst>
          </p:cNvPr>
          <p:cNvGrpSpPr/>
          <p:nvPr/>
        </p:nvGrpSpPr>
        <p:grpSpPr>
          <a:xfrm>
            <a:off x="10183339" y="1367517"/>
            <a:ext cx="1860352" cy="5418667"/>
            <a:chOff x="9493309" y="0"/>
            <a:chExt cx="1860352" cy="5418667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2CCEDA8-213B-3442-876E-287D5CDF83AD}"/>
                </a:ext>
              </a:extLst>
            </p:cNvPr>
            <p:cNvSpPr/>
            <p:nvPr/>
          </p:nvSpPr>
          <p:spPr>
            <a:xfrm>
              <a:off x="9507560" y="0"/>
              <a:ext cx="1846101" cy="5418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19">
              <a:extLst>
                <a:ext uri="{FF2B5EF4-FFF2-40B4-BE49-F238E27FC236}">
                  <a16:creationId xmlns:a16="http://schemas.microsoft.com/office/drawing/2014/main" id="{FA72144C-752A-0849-AC43-FDA1196306EC}"/>
                </a:ext>
              </a:extLst>
            </p:cNvPr>
            <p:cNvSpPr txBox="1"/>
            <p:nvPr/>
          </p:nvSpPr>
          <p:spPr>
            <a:xfrm>
              <a:off x="9493309" y="2098211"/>
              <a:ext cx="1846101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User Engagement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(WP10)</a:t>
              </a:r>
            </a:p>
          </p:txBody>
        </p:sp>
      </p:grpSp>
      <p:sp>
        <p:nvSpPr>
          <p:cNvPr id="45" name="Oval 44" descr="Social network outline">
            <a:extLst>
              <a:ext uri="{FF2B5EF4-FFF2-40B4-BE49-F238E27FC236}">
                <a16:creationId xmlns:a16="http://schemas.microsoft.com/office/drawing/2014/main" id="{4446D85A-265A-A743-B0CF-0ADA3BD3E4CD}"/>
              </a:ext>
            </a:extLst>
          </p:cNvPr>
          <p:cNvSpPr/>
          <p:nvPr/>
        </p:nvSpPr>
        <p:spPr>
          <a:xfrm>
            <a:off x="10252973" y="1692637"/>
            <a:ext cx="1735335" cy="1804416"/>
          </a:xfrm>
          <a:prstGeom prst="ellipse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56661C6B-4354-3046-A4DA-250817862659}"/>
              </a:ext>
            </a:extLst>
          </p:cNvPr>
          <p:cNvSpPr/>
          <p:nvPr/>
        </p:nvSpPr>
        <p:spPr>
          <a:xfrm>
            <a:off x="1144181" y="5702450"/>
            <a:ext cx="10445496" cy="812800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232A8F-2A4B-BE43-AEDF-F510FEB54775}"/>
              </a:ext>
            </a:extLst>
          </p:cNvPr>
          <p:cNvSpPr txBox="1"/>
          <p:nvPr/>
        </p:nvSpPr>
        <p:spPr>
          <a:xfrm>
            <a:off x="1688841" y="5840962"/>
            <a:ext cx="966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Strategy and Oversight Board </a:t>
            </a:r>
          </a:p>
        </p:txBody>
      </p:sp>
    </p:spTree>
    <p:extLst>
      <p:ext uri="{BB962C8B-B14F-4D97-AF65-F5344CB8AC3E}">
        <p14:creationId xmlns:p14="http://schemas.microsoft.com/office/powerpoint/2010/main" val="48012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B9C2-0A36-B444-B9B4-94222196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Young postdoc on cell membrane proteins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84029-BA99-764E-8CCF-5D5934AF9E98}"/>
              </a:ext>
            </a:extLst>
          </p:cNvPr>
          <p:cNvSpPr txBox="1"/>
          <p:nvPr/>
        </p:nvSpPr>
        <p:spPr>
          <a:xfrm>
            <a:off x="850851" y="1240812"/>
            <a:ext cx="105155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 sz="2000" dirty="0"/>
          </a:p>
          <a:p>
            <a:endParaRPr lang="en-BE" dirty="0"/>
          </a:p>
          <a:p>
            <a:r>
              <a:rPr lang="en-BE" dirty="0"/>
              <a:t>Data from 				</a:t>
            </a:r>
            <a:r>
              <a:rPr lang="en-GB" dirty="0"/>
              <a:t>A</a:t>
            </a:r>
            <a:r>
              <a:rPr lang="en-BE" dirty="0"/>
              <a:t>nd</a:t>
            </a:r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r>
              <a:rPr lang="en-GB" dirty="0"/>
              <a:t>C</a:t>
            </a:r>
            <a:r>
              <a:rPr lang="en-BE" dirty="0"/>
              <a:t>ombining with existing data from </a:t>
            </a:r>
            <a:r>
              <a:rPr lang="en-GB" dirty="0"/>
              <a:t>o</a:t>
            </a:r>
            <a:r>
              <a:rPr lang="en-BE" dirty="0"/>
              <a:t>ther research group from 		synchrotron</a:t>
            </a:r>
          </a:p>
          <a:p>
            <a:endParaRPr lang="en-BE" dirty="0"/>
          </a:p>
          <a:p>
            <a:pPr marL="5705475"/>
            <a:r>
              <a:rPr lang="en-BE" dirty="0"/>
              <a:t>RESULTS go into </a:t>
            </a:r>
            <a:br>
              <a:rPr lang="en-BE" dirty="0"/>
            </a:br>
            <a:r>
              <a:rPr lang="en-BE" dirty="0"/>
              <a:t>Protein Data Bank</a:t>
            </a:r>
          </a:p>
          <a:p>
            <a:endParaRPr lang="en-BE" dirty="0"/>
          </a:p>
          <a:p>
            <a:endParaRPr lang="en-BE" dirty="0"/>
          </a:p>
          <a:p>
            <a:endParaRPr lang="en-BE" dirty="0"/>
          </a:p>
        </p:txBody>
      </p:sp>
      <p:pic>
        <p:nvPicPr>
          <p:cNvPr id="5" name="Picture 2" descr="Logo: ESRF (EIROforum member) | ESO België">
            <a:extLst>
              <a:ext uri="{FF2B5EF4-FFF2-40B4-BE49-F238E27FC236}">
                <a16:creationId xmlns:a16="http://schemas.microsoft.com/office/drawing/2014/main" id="{A623918B-3122-3946-A741-EC134C71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18" y="1785778"/>
            <a:ext cx="655736" cy="7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SRF">
            <a:extLst>
              <a:ext uri="{FF2B5EF4-FFF2-40B4-BE49-F238E27FC236}">
                <a16:creationId xmlns:a16="http://schemas.microsoft.com/office/drawing/2014/main" id="{4BCB5CAB-6EA0-664B-8659-FA90D5B37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0" r="20255"/>
          <a:stretch/>
        </p:blipFill>
        <p:spPr bwMode="auto">
          <a:xfrm>
            <a:off x="3173096" y="1621525"/>
            <a:ext cx="2178849" cy="10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utschlands größtes Beschleunigerzentrum - Deutsches  Elektronen-Synchrotron DESY">
            <a:extLst>
              <a:ext uri="{FF2B5EF4-FFF2-40B4-BE49-F238E27FC236}">
                <a16:creationId xmlns:a16="http://schemas.microsoft.com/office/drawing/2014/main" id="{735A077E-33CC-6541-B9B6-8E5B5378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30" y="1621525"/>
            <a:ext cx="1116174" cy="11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BB6AB07-69E8-5C48-AC07-F45BE7BD1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9"/>
          <a:stretch/>
        </p:blipFill>
        <p:spPr bwMode="auto">
          <a:xfrm>
            <a:off x="7674190" y="1621525"/>
            <a:ext cx="2178849" cy="11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rotein Data Bank Archives its 100,000th Molecule Structure">
            <a:extLst>
              <a:ext uri="{FF2B5EF4-FFF2-40B4-BE49-F238E27FC236}">
                <a16:creationId xmlns:a16="http://schemas.microsoft.com/office/drawing/2014/main" id="{A769891B-E1E3-1E43-B8B5-552EECBC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198"/>
            <a:ext cx="5608271" cy="25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me — en">
            <a:extLst>
              <a:ext uri="{FF2B5EF4-FFF2-40B4-BE49-F238E27FC236}">
                <a16:creationId xmlns:a16="http://schemas.microsoft.com/office/drawing/2014/main" id="{34CEDE90-4491-2B45-AD11-96B3079E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58" y="2787448"/>
            <a:ext cx="14478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8CE5-EAF3-BA4E-A9C3-F7B8F53D1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58" y="1990785"/>
            <a:ext cx="10550084" cy="189027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59E6E-0BC2-0B44-82FF-FFEF78370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Ron Dekker</a:t>
            </a:r>
          </a:p>
        </p:txBody>
      </p:sp>
    </p:spTree>
    <p:extLst>
      <p:ext uri="{BB962C8B-B14F-4D97-AF65-F5344CB8AC3E}">
        <p14:creationId xmlns:p14="http://schemas.microsoft.com/office/powerpoint/2010/main" val="40970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C Future">
      <a:dk1>
        <a:srgbClr val="000000"/>
      </a:dk1>
      <a:lt1>
        <a:srgbClr val="FFFFFF"/>
      </a:lt1>
      <a:dk2>
        <a:srgbClr val="0C2AD5"/>
      </a:dk2>
      <a:lt2>
        <a:srgbClr val="E7E6E6"/>
      </a:lt2>
      <a:accent1>
        <a:srgbClr val="0C2AD5"/>
      </a:accent1>
      <a:accent2>
        <a:srgbClr val="08C8E9"/>
      </a:accent2>
      <a:accent3>
        <a:srgbClr val="FE6F5B"/>
      </a:accent3>
      <a:accent4>
        <a:srgbClr val="FFCC00"/>
      </a:accent4>
      <a:accent5>
        <a:srgbClr val="0CA88B"/>
      </a:accent5>
      <a:accent6>
        <a:srgbClr val="8A3FFF"/>
      </a:accent6>
      <a:hlink>
        <a:srgbClr val="08C8E9"/>
      </a:hlink>
      <a:folHlink>
        <a:srgbClr val="8A3F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PowerPoint-Template" id="{370EF0DE-3D50-8140-A502-DF516F4DFCCE}" vid="{3912B651-48EB-4C46-9210-5A3526B32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9B613C5F9504697C21124B4431623" ma:contentTypeVersion="12" ma:contentTypeDescription="Create a new document." ma:contentTypeScope="" ma:versionID="d6dd49c874a6df5ea0df523e55ac4253">
  <xsd:schema xmlns:xsd="http://www.w3.org/2001/XMLSchema" xmlns:xs="http://www.w3.org/2001/XMLSchema" xmlns:p="http://schemas.microsoft.com/office/2006/metadata/properties" xmlns:ns2="67ce8794-98f8-4c19-b9ee-970eae37963d" xmlns:ns3="aa3f9339-b561-4b1f-9b26-d61c70ef180b" targetNamespace="http://schemas.microsoft.com/office/2006/metadata/properties" ma:root="true" ma:fieldsID="94da00c2a995ec994f254297a6221d76" ns2:_="" ns3:_="">
    <xsd:import namespace="67ce8794-98f8-4c19-b9ee-970eae37963d"/>
    <xsd:import namespace="aa3f9339-b561-4b1f-9b26-d61c70ef18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e8794-98f8-4c19-b9ee-970eae379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f9339-b561-4b1f-9b26-d61c70ef18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D6969B-8CFB-410E-9FE6-FC2281601B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D1627A-FDC0-49EF-BD10-33CC52BF85A1}">
  <ds:schemaRefs>
    <ds:schemaRef ds:uri="67ce8794-98f8-4c19-b9ee-970eae37963d"/>
    <ds:schemaRef ds:uri="aa3f9339-b561-4b1f-9b26-d61c70ef18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AB5CEB-5C50-4953-925D-25F40B0CC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</TotalTime>
  <Words>239</Words>
  <Application>Microsoft Macintosh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Courier New</vt:lpstr>
      <vt:lpstr>Wingdings</vt:lpstr>
      <vt:lpstr>Office Theme</vt:lpstr>
      <vt:lpstr>EOSC Future</vt:lpstr>
      <vt:lpstr>EOSC</vt:lpstr>
      <vt:lpstr>Vision </vt:lpstr>
      <vt:lpstr>Tenets</vt:lpstr>
      <vt:lpstr>Consortium</vt:lpstr>
      <vt:lpstr>Strategic goals</vt:lpstr>
      <vt:lpstr>Young postdoc on cell membrane proteins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Future</dc:title>
  <dc:creator>Shepherdson, John W</dc:creator>
  <cp:lastModifiedBy>Ron Dekker</cp:lastModifiedBy>
  <cp:revision>242</cp:revision>
  <dcterms:created xsi:type="dcterms:W3CDTF">2021-09-08T11:24:39Z</dcterms:created>
  <dcterms:modified xsi:type="dcterms:W3CDTF">2021-10-18T21:23:21Z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0x01010070E9B613C5F9504697C21124B4431623</vt:lpwstr>
  </property>
</Properties>
</file>