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74" r:id="rId12"/>
    <p:sldId id="277" r:id="rId13"/>
    <p:sldId id="28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RaTbugwbo5lQJxxuU5oH1YgIU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F8A332-54AD-476B-BABD-53667B1B5D5B}">
  <a:tblStyle styleId="{D2F8A332-54AD-476B-BABD-53667B1B5D5B}" styleName="Table_0">
    <a:wholeTbl>
      <a:tcTxStyle b="off" i="off">
        <a:font>
          <a:latin typeface="Arial"/>
          <a:ea typeface="Arial"/>
          <a:cs typeface="Arial"/>
        </a:font>
        <a:srgbClr val="515151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A"/>
          </a:solidFill>
        </a:fill>
      </a:tcStyle>
    </a:wholeTbl>
    <a:band1H>
      <a:tcTxStyle b="off" i="off"/>
      <a:tcStyle>
        <a:tcBdr/>
        <a:fill>
          <a:solidFill>
            <a:srgbClr val="CBCBD4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CBD4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1B216E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1B216E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1B216E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1B216E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37d56e5c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f37d56e5c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6" descr="Polyg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-1" r="-209" b="17705"/>
          <a:stretch/>
        </p:blipFill>
        <p:spPr>
          <a:xfrm>
            <a:off x="0" y="-4684"/>
            <a:ext cx="12217590" cy="57603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820958" y="1878583"/>
            <a:ext cx="105501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820958" y="3787827"/>
            <a:ext cx="105501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" name="Google Shape;2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1719" y="6077389"/>
            <a:ext cx="921538" cy="6169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" name="Google Shape;23;p26"/>
          <p:cNvSpPr txBox="1"/>
          <p:nvPr/>
        </p:nvSpPr>
        <p:spPr>
          <a:xfrm>
            <a:off x="3523165" y="6070211"/>
            <a:ext cx="434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EOSC Future project is co-funded by the</a:t>
            </a:r>
            <a:b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European Union Horizon Programme call </a:t>
            </a:r>
            <a:b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INFRAEOSC-03-2020, Grant Agreement 101017536</a:t>
            </a:r>
            <a:endParaRPr sz="1200" b="0" i="0" u="none" strike="noStrike" cap="none">
              <a:solidFill>
                <a:schemeClr val="lt1"/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" name="Google Shape;2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9633" y="6071847"/>
            <a:ext cx="1807266" cy="62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5733" y="149364"/>
            <a:ext cx="3175310" cy="171113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6"/>
          <p:cNvSpPr txBox="1"/>
          <p:nvPr/>
        </p:nvSpPr>
        <p:spPr>
          <a:xfrm>
            <a:off x="820958" y="4822141"/>
            <a:ext cx="105501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2"/>
          </p:nvPr>
        </p:nvSpPr>
        <p:spPr>
          <a:xfrm>
            <a:off x="820959" y="4663679"/>
            <a:ext cx="105501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rbel"/>
              <a:buNone/>
              <a:defRPr sz="19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3"/>
          </p:nvPr>
        </p:nvSpPr>
        <p:spPr>
          <a:xfrm>
            <a:off x="820958" y="5038158"/>
            <a:ext cx="105501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rbel"/>
              <a:buNone/>
              <a:defRPr sz="19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25"/>
              <a:buFont typeface="Corbel"/>
              <a:buNone/>
              <a:defRPr sz="190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Corbel"/>
              <a:buNone/>
              <a:defRPr sz="190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10"/>
              <a:buFont typeface="Corbel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50"/>
              <a:buFont typeface="Corbel"/>
              <a:buNone/>
              <a:defRPr sz="19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9788" y="136525"/>
            <a:ext cx="3932100" cy="1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rbe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>
            <a:off x="5183188" y="136525"/>
            <a:ext cx="6856500" cy="6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3619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Char char="o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2"/>
          </p:nvPr>
        </p:nvSpPr>
        <p:spPr>
          <a:xfrm>
            <a:off x="839788" y="1473200"/>
            <a:ext cx="3932100" cy="4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>
            <a:off x="839788" y="136525"/>
            <a:ext cx="39321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rbe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>
            <a:spLocks noGrp="1"/>
          </p:cNvSpPr>
          <p:nvPr>
            <p:ph type="pic" idx="2"/>
          </p:nvPr>
        </p:nvSpPr>
        <p:spPr>
          <a:xfrm>
            <a:off x="5183188" y="136525"/>
            <a:ext cx="6846300" cy="6040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>
            <a:off x="839788" y="1570038"/>
            <a:ext cx="3932100" cy="46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 rot="5400000">
            <a:off x="3931840" y="-1842354"/>
            <a:ext cx="5004000" cy="11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>
            <a:spLocks noGrp="1"/>
          </p:cNvSpPr>
          <p:nvPr>
            <p:ph type="title"/>
          </p:nvPr>
        </p:nvSpPr>
        <p:spPr>
          <a:xfrm rot="5400000">
            <a:off x="8536972" y="2649221"/>
            <a:ext cx="59232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body" idx="1"/>
          </p:nvPr>
        </p:nvSpPr>
        <p:spPr>
          <a:xfrm rot="5400000">
            <a:off x="2601095" y="-2219929"/>
            <a:ext cx="6004500" cy="107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ty">
  <p:cSld name="Empt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0" descr="Polyg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-1" r="-209" b="17705"/>
          <a:stretch/>
        </p:blipFill>
        <p:spPr>
          <a:xfrm>
            <a:off x="0" y="-4684"/>
            <a:ext cx="12217590" cy="576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504" y="6099581"/>
            <a:ext cx="921538" cy="6169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6" name="Google Shape;96;p40"/>
          <p:cNvSpPr txBox="1"/>
          <p:nvPr/>
        </p:nvSpPr>
        <p:spPr>
          <a:xfrm>
            <a:off x="6012365" y="6070211"/>
            <a:ext cx="434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EOSC Future project is co-funded by the</a:t>
            </a:r>
            <a:b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European Union Horizon Programme call </a:t>
            </a:r>
            <a:b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INFRAEOSC-03-2020, Grant Agreement 101017536</a:t>
            </a:r>
            <a:endParaRPr sz="1200" b="0" i="0" u="none" strike="noStrike" cap="none">
              <a:solidFill>
                <a:schemeClr val="lt1"/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7" name="Google Shape;9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5733" y="149364"/>
            <a:ext cx="3175310" cy="17111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0"/>
          <p:cNvSpPr txBox="1"/>
          <p:nvPr/>
        </p:nvSpPr>
        <p:spPr>
          <a:xfrm>
            <a:off x="1595120" y="1893854"/>
            <a:ext cx="97758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-GB" sz="8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Thank you for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-GB" sz="8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your attention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 - 1p">
  <p:cSld name="Contact - 1p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1" descr="Polyg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-1" r="-209" b="17705"/>
          <a:stretch/>
        </p:blipFill>
        <p:spPr>
          <a:xfrm>
            <a:off x="0" y="-4684"/>
            <a:ext cx="12217590" cy="576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504" y="6099581"/>
            <a:ext cx="921538" cy="6169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p41"/>
          <p:cNvSpPr txBox="1"/>
          <p:nvPr/>
        </p:nvSpPr>
        <p:spPr>
          <a:xfrm>
            <a:off x="6012365" y="6070211"/>
            <a:ext cx="434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EOSC Future project is co-funded by the</a:t>
            </a:r>
            <a:b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European Union Horizon Programme call </a:t>
            </a:r>
            <a:b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INFRAEOSC-03-2020, Grant Agreement 101017536</a:t>
            </a:r>
            <a:endParaRPr sz="1200" b="0" i="0" u="none" strike="noStrike" cap="none">
              <a:solidFill>
                <a:schemeClr val="lt1"/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3" name="Google Shape;10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5733" y="149364"/>
            <a:ext cx="3175310" cy="171113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1"/>
          <p:cNvSpPr txBox="1"/>
          <p:nvPr/>
        </p:nvSpPr>
        <p:spPr>
          <a:xfrm>
            <a:off x="599440" y="2645694"/>
            <a:ext cx="4655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Get in touch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1"/>
          <p:cNvSpPr txBox="1">
            <a:spLocks noGrp="1"/>
          </p:cNvSpPr>
          <p:nvPr>
            <p:ph type="body" idx="1"/>
          </p:nvPr>
        </p:nvSpPr>
        <p:spPr>
          <a:xfrm>
            <a:off x="7559040" y="2550445"/>
            <a:ext cx="4033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1"/>
          <p:cNvSpPr txBox="1">
            <a:spLocks noGrp="1"/>
          </p:cNvSpPr>
          <p:nvPr>
            <p:ph type="body" idx="2"/>
          </p:nvPr>
        </p:nvSpPr>
        <p:spPr>
          <a:xfrm>
            <a:off x="7558927" y="2992403"/>
            <a:ext cx="4033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1"/>
          <p:cNvSpPr txBox="1">
            <a:spLocks noGrp="1"/>
          </p:cNvSpPr>
          <p:nvPr>
            <p:ph type="body" idx="3"/>
          </p:nvPr>
        </p:nvSpPr>
        <p:spPr>
          <a:xfrm>
            <a:off x="7558926" y="3443168"/>
            <a:ext cx="4033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8" name="Google Shape;108;p41"/>
          <p:cNvGrpSpPr/>
          <p:nvPr/>
        </p:nvGrpSpPr>
        <p:grpSpPr>
          <a:xfrm>
            <a:off x="599440" y="6237301"/>
            <a:ext cx="4095913" cy="312151"/>
            <a:chOff x="4811175" y="6372860"/>
            <a:chExt cx="4095913" cy="312151"/>
          </a:xfrm>
        </p:grpSpPr>
        <p:grpSp>
          <p:nvGrpSpPr>
            <p:cNvPr id="109" name="Google Shape;109;p41"/>
            <p:cNvGrpSpPr/>
            <p:nvPr/>
          </p:nvGrpSpPr>
          <p:grpSpPr>
            <a:xfrm>
              <a:off x="4811175" y="6372860"/>
              <a:ext cx="4095913" cy="307390"/>
              <a:chOff x="5737553" y="6318930"/>
              <a:chExt cx="4095913" cy="307390"/>
            </a:xfrm>
          </p:grpSpPr>
          <p:sp>
            <p:nvSpPr>
              <p:cNvPr id="110" name="Google Shape;110;p41"/>
              <p:cNvSpPr txBox="1"/>
              <p:nvPr/>
            </p:nvSpPr>
            <p:spPr>
              <a:xfrm>
                <a:off x="5980566" y="6334125"/>
                <a:ext cx="385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rPr>
                  <a:t>eoscfuture</a:t>
                </a:r>
                <a:r>
                  <a:rPr lang="en-GB" sz="1200" b="0" i="0" u="none" strike="noStrike" cap="none">
                    <a:solidFill>
                      <a:schemeClr val="accent2"/>
                    </a:solidFill>
                    <a:latin typeface="Corbel"/>
                    <a:ea typeface="Corbel"/>
                    <a:cs typeface="Corbel"/>
                    <a:sym typeface="Corbel"/>
                  </a:rPr>
                  <a:t>.</a:t>
                </a:r>
                <a:r>
                  <a:rPr lang="en-GB" sz="12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rPr>
                  <a:t>eu                 @EOSCFuture	   EOSCfuture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11" name="Google Shape;111;p41" descr="World with solid fill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737553" y="6318930"/>
                <a:ext cx="307389" cy="3073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4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128669" y="6318930"/>
                <a:ext cx="307390" cy="3073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3" name="Google Shape;113;p4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24691" y="6377621"/>
              <a:ext cx="307390" cy="3073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 - 2p">
  <p:cSld name="Contact - 2p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2" descr="Polyg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-1" r="-209" b="17705"/>
          <a:stretch/>
        </p:blipFill>
        <p:spPr>
          <a:xfrm>
            <a:off x="0" y="-4684"/>
            <a:ext cx="12217590" cy="576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504" y="6099581"/>
            <a:ext cx="921538" cy="6169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7" name="Google Shape;117;p42"/>
          <p:cNvSpPr txBox="1"/>
          <p:nvPr/>
        </p:nvSpPr>
        <p:spPr>
          <a:xfrm>
            <a:off x="6012365" y="6070211"/>
            <a:ext cx="434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EOSC Future project is co-funded by the</a:t>
            </a:r>
            <a:b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European Union Horizon Programme call </a:t>
            </a:r>
            <a:b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INFRAEOSC-03-2020, Grant Agreement 101017536</a:t>
            </a:r>
            <a:endParaRPr sz="1200" b="0" i="0" u="none" strike="noStrike" cap="none">
              <a:solidFill>
                <a:schemeClr val="lt1"/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8" name="Google Shape;11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5733" y="149364"/>
            <a:ext cx="3175310" cy="171113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2"/>
          <p:cNvSpPr txBox="1"/>
          <p:nvPr/>
        </p:nvSpPr>
        <p:spPr>
          <a:xfrm>
            <a:off x="575947" y="2091696"/>
            <a:ext cx="4655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Get in touch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2"/>
          <p:cNvSpPr txBox="1">
            <a:spLocks noGrp="1"/>
          </p:cNvSpPr>
          <p:nvPr>
            <p:ph type="body" idx="1"/>
          </p:nvPr>
        </p:nvSpPr>
        <p:spPr>
          <a:xfrm>
            <a:off x="7559040" y="2209097"/>
            <a:ext cx="4033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body" idx="2"/>
          </p:nvPr>
        </p:nvSpPr>
        <p:spPr>
          <a:xfrm>
            <a:off x="7558927" y="2651055"/>
            <a:ext cx="4033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body" idx="3"/>
          </p:nvPr>
        </p:nvSpPr>
        <p:spPr>
          <a:xfrm>
            <a:off x="7558926" y="3101820"/>
            <a:ext cx="4033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3" name="Google Shape;123;p42"/>
          <p:cNvGrpSpPr/>
          <p:nvPr/>
        </p:nvGrpSpPr>
        <p:grpSpPr>
          <a:xfrm>
            <a:off x="599440" y="6237301"/>
            <a:ext cx="4095913" cy="312151"/>
            <a:chOff x="4811175" y="6372860"/>
            <a:chExt cx="4095913" cy="312151"/>
          </a:xfrm>
        </p:grpSpPr>
        <p:grpSp>
          <p:nvGrpSpPr>
            <p:cNvPr id="124" name="Google Shape;124;p42"/>
            <p:cNvGrpSpPr/>
            <p:nvPr/>
          </p:nvGrpSpPr>
          <p:grpSpPr>
            <a:xfrm>
              <a:off x="4811175" y="6372860"/>
              <a:ext cx="4095913" cy="307390"/>
              <a:chOff x="5737553" y="6318930"/>
              <a:chExt cx="4095913" cy="307390"/>
            </a:xfrm>
          </p:grpSpPr>
          <p:sp>
            <p:nvSpPr>
              <p:cNvPr id="125" name="Google Shape;125;p42"/>
              <p:cNvSpPr txBox="1"/>
              <p:nvPr/>
            </p:nvSpPr>
            <p:spPr>
              <a:xfrm>
                <a:off x="5980566" y="6334125"/>
                <a:ext cx="385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rPr>
                  <a:t>eoscfuture</a:t>
                </a:r>
                <a:r>
                  <a:rPr lang="en-GB" sz="1200" b="0" i="0" u="none" strike="noStrike" cap="none">
                    <a:solidFill>
                      <a:schemeClr val="accent2"/>
                    </a:solidFill>
                    <a:latin typeface="Corbel"/>
                    <a:ea typeface="Corbel"/>
                    <a:cs typeface="Corbel"/>
                    <a:sym typeface="Corbel"/>
                  </a:rPr>
                  <a:t>.</a:t>
                </a:r>
                <a:r>
                  <a:rPr lang="en-GB" sz="12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rPr>
                  <a:t>eu                 @EOSCFuture	   EOSCfuture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6" name="Google Shape;126;p42" descr="World with solid fill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737553" y="6318930"/>
                <a:ext cx="307389" cy="3073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4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128669" y="6318930"/>
                <a:ext cx="307390" cy="3073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8" name="Google Shape;128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24691" y="6377621"/>
              <a:ext cx="307390" cy="3073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42"/>
          <p:cNvSpPr txBox="1">
            <a:spLocks noGrp="1"/>
          </p:cNvSpPr>
          <p:nvPr>
            <p:ph type="body" idx="4"/>
          </p:nvPr>
        </p:nvSpPr>
        <p:spPr>
          <a:xfrm>
            <a:off x="7559040" y="4010092"/>
            <a:ext cx="4033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body" idx="5"/>
          </p:nvPr>
        </p:nvSpPr>
        <p:spPr>
          <a:xfrm>
            <a:off x="7558927" y="4452050"/>
            <a:ext cx="4033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body" idx="6"/>
          </p:nvPr>
        </p:nvSpPr>
        <p:spPr>
          <a:xfrm>
            <a:off x="7558926" y="4902815"/>
            <a:ext cx="4033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838200" y="1251246"/>
            <a:ext cx="11191200" cy="5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rbel"/>
              <a:buAutoNum type="arabicPeriod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rbel"/>
              <a:buAutoNum type="alphaLcPeriod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orbel"/>
              <a:buAutoNum type="romanLcPeriod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Corbel"/>
              <a:buAutoNum type="arabicPeriod"/>
              <a:defRPr/>
            </a:lvl4pPr>
            <a:lvl5pPr marL="2286000" lvl="4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orbel"/>
              <a:buAutoNum type="alphaLcPeriod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1109500" y="365125"/>
            <a:ext cx="9159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/>
          <p:nvPr/>
        </p:nvSpPr>
        <p:spPr>
          <a:xfrm rot="-5400000">
            <a:off x="4862100" y="-471900"/>
            <a:ext cx="2467800" cy="12192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EOSC</a:t>
            </a: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" name="Google Shape;41;p29"/>
          <p:cNvSpPr/>
          <p:nvPr/>
        </p:nvSpPr>
        <p:spPr>
          <a:xfrm rot="-5400000">
            <a:off x="4665300" y="-3136375"/>
            <a:ext cx="2861400" cy="12192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GB" sz="4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Research</a:t>
            </a:r>
            <a:endParaRPr sz="16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1"/>
          </p:nvPr>
        </p:nvSpPr>
        <p:spPr>
          <a:xfrm>
            <a:off x="838200" y="1251246"/>
            <a:ext cx="11191200" cy="5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rbel"/>
              <a:buAutoNum type="arabicPeriod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rbel"/>
              <a:buAutoNum type="alphaLcPeriod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orbel"/>
              <a:buAutoNum type="romanLcPeriod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Corbel"/>
              <a:buAutoNum type="arabicPeriod"/>
              <a:defRPr/>
            </a:lvl4pPr>
            <a:lvl5pPr marL="2286000" lvl="4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orbel"/>
              <a:buAutoNum type="alphaLcPeriod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831850" y="2445189"/>
            <a:ext cx="10515600" cy="20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Corbel"/>
              <a:buNone/>
              <a:defRPr sz="6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31"/>
          <p:cNvSpPr txBox="1"/>
          <p:nvPr/>
        </p:nvSpPr>
        <p:spPr>
          <a:xfrm>
            <a:off x="3271234" y="3296992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3" name="Google Shape;53;p31"/>
          <p:cNvPicPr preferRelativeResize="0"/>
          <p:nvPr/>
        </p:nvPicPr>
        <p:blipFill rotWithShape="1">
          <a:blip r:embed="rId2">
            <a:alphaModFix/>
          </a:blip>
          <a:srcRect l="36942" t="-37981" r="-36942" b="37981"/>
          <a:stretch/>
        </p:blipFill>
        <p:spPr>
          <a:xfrm rot="5400000">
            <a:off x="-474485" y="474601"/>
            <a:ext cx="6089700" cy="5140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4" name="Google Shape;5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4720" y="222689"/>
            <a:ext cx="2667000" cy="1437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838200" y="1240812"/>
            <a:ext cx="5181600" cy="49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6172200" y="1240812"/>
            <a:ext cx="5857200" cy="49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5855804" y="6370569"/>
            <a:ext cx="48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136525"/>
            <a:ext cx="105156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body" idx="1"/>
          </p:nvPr>
        </p:nvSpPr>
        <p:spPr>
          <a:xfrm>
            <a:off x="839788" y="1285877"/>
            <a:ext cx="51579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2"/>
          </p:nvPr>
        </p:nvSpPr>
        <p:spPr>
          <a:xfrm>
            <a:off x="839788" y="2174241"/>
            <a:ext cx="5157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3"/>
          </p:nvPr>
        </p:nvSpPr>
        <p:spPr>
          <a:xfrm>
            <a:off x="6172200" y="1285876"/>
            <a:ext cx="51831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4"/>
          </p:nvPr>
        </p:nvSpPr>
        <p:spPr>
          <a:xfrm>
            <a:off x="6172200" y="2174241"/>
            <a:ext cx="51831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5"/>
          <p:cNvPicPr preferRelativeResize="0"/>
          <p:nvPr/>
        </p:nvPicPr>
        <p:blipFill rotWithShape="1">
          <a:blip r:embed="rId19">
            <a:alphaModFix amt="85000"/>
          </a:blip>
          <a:srcRect l="43019" t="-27059" r="-43018" b="27059"/>
          <a:stretch/>
        </p:blipFill>
        <p:spPr>
          <a:xfrm rot="5400000">
            <a:off x="-298567" y="278498"/>
            <a:ext cx="1635300" cy="10383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" name="Google Shape;7;p25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  <a:defRPr sz="36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body" idx="1"/>
          </p:nvPr>
        </p:nvSpPr>
        <p:spPr>
          <a:xfrm>
            <a:off x="838200" y="1251246"/>
            <a:ext cx="11191200" cy="5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2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708354" y="6107162"/>
            <a:ext cx="1328652" cy="715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5"/>
          <p:cNvGrpSpPr/>
          <p:nvPr/>
        </p:nvGrpSpPr>
        <p:grpSpPr>
          <a:xfrm>
            <a:off x="6802535" y="6429645"/>
            <a:ext cx="4095913" cy="312151"/>
            <a:chOff x="4811175" y="6372860"/>
            <a:chExt cx="4095913" cy="312151"/>
          </a:xfrm>
        </p:grpSpPr>
        <p:grpSp>
          <p:nvGrpSpPr>
            <p:cNvPr id="13" name="Google Shape;13;p25"/>
            <p:cNvGrpSpPr/>
            <p:nvPr/>
          </p:nvGrpSpPr>
          <p:grpSpPr>
            <a:xfrm>
              <a:off x="4811175" y="6372860"/>
              <a:ext cx="4095913" cy="307390"/>
              <a:chOff x="5737553" y="6318930"/>
              <a:chExt cx="4095913" cy="307390"/>
            </a:xfrm>
          </p:grpSpPr>
          <p:sp>
            <p:nvSpPr>
              <p:cNvPr id="14" name="Google Shape;14;p25"/>
              <p:cNvSpPr txBox="1"/>
              <p:nvPr/>
            </p:nvSpPr>
            <p:spPr>
              <a:xfrm>
                <a:off x="5980566" y="6334125"/>
                <a:ext cx="385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rPr>
                  <a:t>eoscfuture</a:t>
                </a:r>
                <a:r>
                  <a:rPr lang="en-GB" sz="1200" b="0" i="0" u="none" strike="noStrike" cap="none">
                    <a:solidFill>
                      <a:schemeClr val="accent2"/>
                    </a:solidFill>
                    <a:latin typeface="Corbel"/>
                    <a:ea typeface="Corbel"/>
                    <a:cs typeface="Corbel"/>
                    <a:sym typeface="Corbel"/>
                  </a:rPr>
                  <a:t>.</a:t>
                </a:r>
                <a:r>
                  <a:rPr lang="en-GB" sz="12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rPr>
                  <a:t>eu                 @EOSCFuture	   EOSCfuture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" name="Google Shape;15;p25" descr="World with solid fill"/>
              <p:cNvPicPr preferRelativeResize="0"/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>
                <a:off x="5737553" y="6318930"/>
                <a:ext cx="307389" cy="3073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16;p25"/>
              <p:cNvPicPr preferRelativeResize="0"/>
              <p:nvPr/>
            </p:nvPicPr>
            <p:blipFill rotWithShape="1">
              <a:blip r:embed="rId22">
                <a:alphaModFix/>
              </a:blip>
              <a:srcRect/>
              <a:stretch/>
            </p:blipFill>
            <p:spPr>
              <a:xfrm>
                <a:off x="7128669" y="6318930"/>
                <a:ext cx="307390" cy="3073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" name="Google Shape;17;p25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624691" y="6377621"/>
              <a:ext cx="307390" cy="3073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32.png"/><Relationship Id="rId18" Type="http://schemas.openxmlformats.org/officeDocument/2006/relationships/image" Target="../media/image14.png"/><Relationship Id="rId3" Type="http://schemas.openxmlformats.org/officeDocument/2006/relationships/hyperlink" Target="https://opsportal.eosc-portal.eu/metricsEOSC/ECReport#reports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26.png"/><Relationship Id="rId12" Type="http://schemas.openxmlformats.org/officeDocument/2006/relationships/image" Target="../media/image22.jp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5" Type="http://schemas.openxmlformats.org/officeDocument/2006/relationships/image" Target="../media/image34.jpg"/><Relationship Id="rId10" Type="http://schemas.openxmlformats.org/officeDocument/2006/relationships/image" Target="../media/image20.png"/><Relationship Id="rId19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ctrTitle"/>
          </p:nvPr>
        </p:nvSpPr>
        <p:spPr>
          <a:xfrm>
            <a:off x="820958" y="1878583"/>
            <a:ext cx="105501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lang="en-GB"/>
              <a:t>EOSC Architecture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lang="en-GB" sz="4800"/>
              <a:t>The EOSC Future Overview</a:t>
            </a:r>
            <a:endParaRPr sz="4800"/>
          </a:p>
        </p:txBody>
      </p:sp>
      <p:sp>
        <p:nvSpPr>
          <p:cNvPr id="137" name="Google Shape;137;p1"/>
          <p:cNvSpPr txBox="1">
            <a:spLocks noGrp="1"/>
          </p:cNvSpPr>
          <p:nvPr>
            <p:ph type="subTitle" idx="1"/>
          </p:nvPr>
        </p:nvSpPr>
        <p:spPr>
          <a:xfrm>
            <a:off x="820950" y="3787824"/>
            <a:ext cx="105501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Klaas Wierenga (GEANT) &amp; Diego Scardaci (EGI)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Technology and Integration Pillar Leads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EOSC Future TCB Chairs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 txBox="1">
            <a:spLocks noGrp="1"/>
          </p:cNvSpPr>
          <p:nvPr>
            <p:ph type="title"/>
          </p:nvPr>
        </p:nvSpPr>
        <p:spPr>
          <a:xfrm>
            <a:off x="1143000" y="-15875"/>
            <a:ext cx="943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EOSC Interoperability Framework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/>
              <a:t>Technical Roadmap</a:t>
            </a:r>
            <a:endParaRPr sz="2800"/>
          </a:p>
        </p:txBody>
      </p:sp>
      <p:graphicFrame>
        <p:nvGraphicFramePr>
          <p:cNvPr id="331" name="Google Shape;331;p13"/>
          <p:cNvGraphicFramePr/>
          <p:nvPr>
            <p:extLst>
              <p:ext uri="{D42A27DB-BD31-4B8C-83A1-F6EECF244321}">
                <p14:modId xmlns:p14="http://schemas.microsoft.com/office/powerpoint/2010/main" val="3054628168"/>
              </p:ext>
            </p:extLst>
          </p:nvPr>
        </p:nvGraphicFramePr>
        <p:xfrm>
          <a:off x="209550" y="1728200"/>
          <a:ext cx="2979000" cy="4127415"/>
        </p:xfrm>
        <a:graphic>
          <a:graphicData uri="http://schemas.openxmlformats.org/drawingml/2006/table">
            <a:tbl>
              <a:tblPr>
                <a:noFill/>
                <a:tableStyleId>{D2F8A332-54AD-476B-BABD-53667B1B5D5B}</a:tableStyleId>
              </a:tblPr>
              <a:tblGrid>
                <a:gridCol w="29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1F497D"/>
                          </a:solidFill>
                        </a:rPr>
                        <a:t>Resource Description Framework</a:t>
                      </a:r>
                      <a:endParaRPr sz="1800" b="1" u="none" strike="noStrike" cap="none">
                        <a:solidFill>
                          <a:srgbClr val="1F497D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rgbClr val="1F497D"/>
                          </a:solidFill>
                        </a:rPr>
                        <a:t>Identifiers</a:t>
                      </a:r>
                      <a:endParaRPr sz="1800" u="none" strike="noStrike" cap="none" dirty="0">
                        <a:solidFill>
                          <a:srgbClr val="1F497D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1F497D"/>
                          </a:solidFill>
                        </a:rPr>
                        <a:t>AAI</a:t>
                      </a:r>
                      <a:endParaRPr sz="1800" u="none" strike="noStrike" cap="none">
                        <a:solidFill>
                          <a:srgbClr val="1F497D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1F497D"/>
                          </a:solidFill>
                        </a:rPr>
                        <a:t>Metadata and Ontologies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1F497D"/>
                          </a:solidFill>
                        </a:rPr>
                        <a:t>Accounting</a:t>
                      </a:r>
                      <a:endParaRPr sz="1800" b="1" u="none" strike="noStrike" cap="none">
                        <a:solidFill>
                          <a:srgbClr val="1F497D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1F497D"/>
                          </a:solidFill>
                        </a:rPr>
                        <a:t>Monitoring</a:t>
                      </a:r>
                      <a:endParaRPr sz="1800" b="1" u="none" strike="noStrike" cap="none">
                        <a:solidFill>
                          <a:srgbClr val="1F497D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1F497D"/>
                          </a:solidFill>
                        </a:rPr>
                        <a:t>Order management</a:t>
                      </a:r>
                      <a:endParaRPr sz="1800" b="1" u="none" strike="noStrike" cap="none">
                        <a:solidFill>
                          <a:srgbClr val="1F497D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rgbClr val="1F497D"/>
                          </a:solidFill>
                        </a:rPr>
                        <a:t>Helpdesk</a:t>
                      </a:r>
                      <a:endParaRPr sz="1800" b="1" u="none" strike="noStrike" cap="none" dirty="0">
                        <a:solidFill>
                          <a:srgbClr val="1F497D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32" name="Google Shape;332;p13"/>
          <p:cNvGraphicFramePr/>
          <p:nvPr/>
        </p:nvGraphicFramePr>
        <p:xfrm>
          <a:off x="9150075" y="1728200"/>
          <a:ext cx="2979000" cy="3514760"/>
        </p:xfrm>
        <a:graphic>
          <a:graphicData uri="http://schemas.openxmlformats.org/drawingml/2006/table">
            <a:tbl>
              <a:tblPr>
                <a:noFill/>
                <a:tableStyleId>{D2F8A332-54AD-476B-BABD-53667B1B5D5B}</a:tableStyleId>
              </a:tblPr>
              <a:tblGrid>
                <a:gridCol w="29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1F497D"/>
                          </a:solidFill>
                        </a:rPr>
                        <a:t>Data Platforms for Processing</a:t>
                      </a:r>
                      <a:endParaRPr sz="1800" b="1" u="none" strike="noStrike" cap="none">
                        <a:solidFill>
                          <a:srgbClr val="1F497D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1F497D"/>
                          </a:solidFill>
                        </a:rPr>
                        <a:t>Data Publishing and Open Data</a:t>
                      </a:r>
                      <a:endParaRPr sz="1800" u="none" strike="noStrike" cap="none">
                        <a:solidFill>
                          <a:srgbClr val="1F497D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1F497D"/>
                          </a:solidFill>
                        </a:rPr>
                        <a:t>Cloud Compute Containerisation and Orchestration</a:t>
                      </a:r>
                      <a:endParaRPr sz="1800" u="none" strike="noStrike" cap="none">
                        <a:solidFill>
                          <a:srgbClr val="1F497D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1F497D"/>
                          </a:solidFill>
                        </a:rPr>
                        <a:t>HTC-HPC Compute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1F497D"/>
                          </a:solidFill>
                        </a:rPr>
                        <a:t>Machine Learning</a:t>
                      </a:r>
                      <a:endParaRPr sz="1800" b="1" u="none" strike="noStrike" cap="none">
                        <a:solidFill>
                          <a:srgbClr val="1F497D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3" name="Google Shape;333;p13"/>
          <p:cNvSpPr txBox="1"/>
          <p:nvPr/>
        </p:nvSpPr>
        <p:spPr>
          <a:xfrm>
            <a:off x="621150" y="1099850"/>
            <a:ext cx="1098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Interoperability frameworks to enable the integration/composability of EOSC resources</a:t>
            </a:r>
            <a:endParaRPr sz="2200" b="1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47" name="Google Shape;3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7549" y="2840799"/>
            <a:ext cx="2215859" cy="1197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2B6501-E61A-4897-996F-F5C651E58861}"/>
              </a:ext>
            </a:extLst>
          </p:cNvPr>
          <p:cNvGrpSpPr/>
          <p:nvPr/>
        </p:nvGrpSpPr>
        <p:grpSpPr>
          <a:xfrm>
            <a:off x="3321938" y="3875396"/>
            <a:ext cx="5728887" cy="2861329"/>
            <a:chOff x="3321938" y="3875396"/>
            <a:chExt cx="5728887" cy="2861329"/>
          </a:xfrm>
        </p:grpSpPr>
        <p:sp>
          <p:nvSpPr>
            <p:cNvPr id="338" name="Google Shape;338;p13"/>
            <p:cNvSpPr/>
            <p:nvPr/>
          </p:nvSpPr>
          <p:spPr>
            <a:xfrm rot="-5400000">
              <a:off x="5081375" y="5084950"/>
              <a:ext cx="2391600" cy="568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340" name="Google Shape;340;p13"/>
            <p:cNvGrpSpPr/>
            <p:nvPr/>
          </p:nvGrpSpPr>
          <p:grpSpPr>
            <a:xfrm>
              <a:off x="3321938" y="3875396"/>
              <a:ext cx="2519664" cy="1197954"/>
              <a:chOff x="3779138" y="5018396"/>
              <a:chExt cx="2519664" cy="1197954"/>
            </a:xfrm>
          </p:grpSpPr>
          <p:pic>
            <p:nvPicPr>
              <p:cNvPr id="341" name="Google Shape;341;p1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676059" y="5018396"/>
                <a:ext cx="622743" cy="3591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2" name="Google Shape;342;p13" descr="Home | DICE-EOSC.eu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779138" y="5069499"/>
                <a:ext cx="824958" cy="3024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3" name="Google Shape;343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679449" y="5069499"/>
                <a:ext cx="912199" cy="3918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4" name="Google Shape;344;p13" descr="Logo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044113" y="5474649"/>
                <a:ext cx="1087541" cy="3591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5" name="Google Shape;345;p13" descr="RELIANCE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211276" y="5534773"/>
                <a:ext cx="1087525" cy="2388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6" name="Google Shape;346;p13"/>
              <p:cNvSpPr txBox="1"/>
              <p:nvPr/>
            </p:nvSpPr>
            <p:spPr>
              <a:xfrm>
                <a:off x="4318698" y="5847050"/>
                <a:ext cx="15951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1" i="0" u="none" strike="noStrike" cap="none">
                    <a:solidFill>
                      <a:srgbClr val="51515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INFRAEOSC-07</a:t>
                </a:r>
                <a:endParaRPr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" name="Google Shape;348;p13"/>
            <p:cNvGrpSpPr/>
            <p:nvPr/>
          </p:nvGrpSpPr>
          <p:grpSpPr>
            <a:xfrm>
              <a:off x="6543896" y="3941122"/>
              <a:ext cx="2506929" cy="1415878"/>
              <a:chOff x="6010496" y="816922"/>
              <a:chExt cx="2506929" cy="1415878"/>
            </a:xfrm>
          </p:grpSpPr>
          <p:pic>
            <p:nvPicPr>
              <p:cNvPr id="349" name="Google Shape;349;p13" descr="EOSC-Life (@EoscLife) | Twitter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7981423" y="1496560"/>
                <a:ext cx="432048" cy="432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0" name="Google Shape;350;p13" descr="ESCAPE | EOSC Portal"/>
              <p:cNvPicPr preferRelativeResize="0"/>
              <p:nvPr/>
            </p:nvPicPr>
            <p:blipFill rotWithShape="1">
              <a:blip r:embed="rId10">
                <a:alphaModFix/>
              </a:blip>
              <a:srcRect l="21584" r="19455"/>
              <a:stretch/>
            </p:blipFill>
            <p:spPr>
              <a:xfrm>
                <a:off x="6549131" y="1315020"/>
                <a:ext cx="689588" cy="6694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1" name="Google Shape;351;p13" descr="ENVRI-FAIR | EOSC Portal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7812547" y="835638"/>
                <a:ext cx="610202" cy="4980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2" name="Google Shape;352;p13" descr="SSHOPENCLOU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7269833" y="1323094"/>
                <a:ext cx="595585" cy="5929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3" name="Google Shape;353;p13" descr="ExPaNDS and PaNOSC position paper on EOSC – expands.eu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6010496" y="816922"/>
                <a:ext cx="1396024" cy="5354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4" name="Google Shape;354;p13"/>
              <p:cNvSpPr txBox="1"/>
              <p:nvPr/>
            </p:nvSpPr>
            <p:spPr>
              <a:xfrm>
                <a:off x="6549125" y="1863500"/>
                <a:ext cx="1968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1" i="0" u="none" strike="noStrike" cap="none">
                    <a:solidFill>
                      <a:srgbClr val="51515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Thematic clusters</a:t>
                </a:r>
                <a:endParaRPr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13"/>
            <p:cNvGrpSpPr/>
            <p:nvPr/>
          </p:nvGrpSpPr>
          <p:grpSpPr>
            <a:xfrm>
              <a:off x="4087219" y="5480316"/>
              <a:ext cx="1839606" cy="1256409"/>
              <a:chOff x="3782419" y="984516"/>
              <a:chExt cx="1839606" cy="1256409"/>
            </a:xfrm>
          </p:grpSpPr>
          <p:pic>
            <p:nvPicPr>
              <p:cNvPr id="356" name="Google Shape;356;p13" descr="EOSC-Nordic | EOSC Portal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4780350" y="1100879"/>
                <a:ext cx="538430" cy="3076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7" name="Google Shape;357;p13" descr="EOSC synergy – Building capacity, developing capability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3996659" y="984516"/>
                <a:ext cx="477310" cy="2327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8" name="Google Shape;358;p13" descr="NI4OS Europe | EOSC Portal"/>
              <p:cNvPicPr preferRelativeResize="0"/>
              <p:nvPr/>
            </p:nvPicPr>
            <p:blipFill rotWithShape="1">
              <a:blip r:embed="rId16">
                <a:alphaModFix/>
              </a:blip>
              <a:srcRect l="22908" t="16150" r="22178" b="27116"/>
              <a:stretch/>
            </p:blipFill>
            <p:spPr>
              <a:xfrm>
                <a:off x="3782419" y="1365701"/>
                <a:ext cx="750856" cy="4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9" name="Google Shape;359;p13" descr="EOSC-Pillar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4721789" y="1539438"/>
                <a:ext cx="830628" cy="3672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0" name="Google Shape;360;p13"/>
              <p:cNvSpPr txBox="1"/>
              <p:nvPr/>
            </p:nvSpPr>
            <p:spPr>
              <a:xfrm>
                <a:off x="3782425" y="1871625"/>
                <a:ext cx="1839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1" i="0" u="none" strike="noStrike" cap="none">
                    <a:solidFill>
                      <a:srgbClr val="51515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Regional clusters</a:t>
                </a:r>
                <a:endParaRPr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F70876D-2DDD-458F-82FC-450BADCACE09}"/>
              </a:ext>
            </a:extLst>
          </p:cNvPr>
          <p:cNvGrpSpPr/>
          <p:nvPr/>
        </p:nvGrpSpPr>
        <p:grpSpPr>
          <a:xfrm>
            <a:off x="3204850" y="1623050"/>
            <a:ext cx="5946867" cy="1284575"/>
            <a:chOff x="3204850" y="1623050"/>
            <a:chExt cx="5946867" cy="1284575"/>
          </a:xfrm>
        </p:grpSpPr>
        <p:pic>
          <p:nvPicPr>
            <p:cNvPr id="334" name="Google Shape;334;p1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398500" y="1652000"/>
              <a:ext cx="1514681" cy="42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204850" y="1804400"/>
              <a:ext cx="732850" cy="732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758988" y="1623050"/>
              <a:ext cx="1392729" cy="92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3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23225" y="1652000"/>
              <a:ext cx="1042197" cy="42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13"/>
            <p:cNvSpPr/>
            <p:nvPr/>
          </p:nvSpPr>
          <p:spPr>
            <a:xfrm rot="5400000">
              <a:off x="5905475" y="2251825"/>
              <a:ext cx="743400" cy="568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361" name="Google Shape;361;p13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3917225" y="1699129"/>
              <a:ext cx="1392726" cy="3908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2" name="Google Shape;362;p13"/>
          <p:cNvSpPr txBox="1"/>
          <p:nvPr/>
        </p:nvSpPr>
        <p:spPr>
          <a:xfrm>
            <a:off x="688650" y="5960775"/>
            <a:ext cx="184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EOSC Core</a:t>
            </a:r>
            <a:endParaRPr sz="2400" b="1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3" name="Google Shape;363;p13"/>
          <p:cNvSpPr txBox="1"/>
          <p:nvPr/>
        </p:nvSpPr>
        <p:spPr>
          <a:xfrm>
            <a:off x="9446375" y="5398450"/>
            <a:ext cx="232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EOSC Exchange</a:t>
            </a:r>
            <a:endParaRPr sz="2400" b="1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8"/>
          <p:cNvSpPr txBox="1">
            <a:spLocks noGrp="1"/>
          </p:cNvSpPr>
          <p:nvPr>
            <p:ph type="title"/>
          </p:nvPr>
        </p:nvSpPr>
        <p:spPr>
          <a:xfrm>
            <a:off x="1143000" y="-244475"/>
            <a:ext cx="943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Setup the EOSC-Core</a:t>
            </a:r>
            <a:endParaRPr/>
          </a:p>
        </p:txBody>
      </p:sp>
      <p:grpSp>
        <p:nvGrpSpPr>
          <p:cNvPr id="411" name="Google Shape;411;p18"/>
          <p:cNvGrpSpPr/>
          <p:nvPr/>
        </p:nvGrpSpPr>
        <p:grpSpPr>
          <a:xfrm>
            <a:off x="533400" y="5451631"/>
            <a:ext cx="1315892" cy="1279594"/>
            <a:chOff x="838200" y="5604031"/>
            <a:chExt cx="1315892" cy="1279594"/>
          </a:xfrm>
        </p:grpSpPr>
        <p:pic>
          <p:nvPicPr>
            <p:cNvPr id="412" name="Google Shape;41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8200" y="5604031"/>
              <a:ext cx="1278426" cy="360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4449" y="6037576"/>
              <a:ext cx="879617" cy="360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9050" y="6522975"/>
              <a:ext cx="1285042" cy="360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5" name="Google Shape;415;p18"/>
          <p:cNvSpPr/>
          <p:nvPr/>
        </p:nvSpPr>
        <p:spPr>
          <a:xfrm>
            <a:off x="2186225" y="5793675"/>
            <a:ext cx="2168400" cy="74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6" name="Google Shape;416;p18"/>
          <p:cNvSpPr txBox="1"/>
          <p:nvPr/>
        </p:nvSpPr>
        <p:spPr>
          <a:xfrm>
            <a:off x="2110025" y="5397750"/>
            <a:ext cx="2168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Beta EOSC-Core</a:t>
            </a:r>
            <a:endParaRPr sz="2000" b="1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18" name="Google Shape;41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30825" y="5674550"/>
            <a:ext cx="1824083" cy="9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8"/>
          <p:cNvSpPr/>
          <p:nvPr/>
        </p:nvSpPr>
        <p:spPr>
          <a:xfrm>
            <a:off x="6531125" y="6337275"/>
            <a:ext cx="2824500" cy="35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4325" y="836937"/>
            <a:ext cx="6640213" cy="449096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8"/>
          <p:cNvSpPr/>
          <p:nvPr/>
        </p:nvSpPr>
        <p:spPr>
          <a:xfrm>
            <a:off x="3358625" y="3449475"/>
            <a:ext cx="4302300" cy="1783800"/>
          </a:xfrm>
          <a:prstGeom prst="rect">
            <a:avLst/>
          </a:prstGeom>
          <a:noFill/>
          <a:ln w="762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AEA7A-68E9-4E93-9030-77B6A3F62C1B}"/>
              </a:ext>
            </a:extLst>
          </p:cNvPr>
          <p:cNvGrpSpPr/>
          <p:nvPr/>
        </p:nvGrpSpPr>
        <p:grpSpPr>
          <a:xfrm>
            <a:off x="6190925" y="4946475"/>
            <a:ext cx="5818800" cy="1823700"/>
            <a:chOff x="6190925" y="4946475"/>
            <a:chExt cx="5818800" cy="1823700"/>
          </a:xfrm>
        </p:grpSpPr>
        <p:sp>
          <p:nvSpPr>
            <p:cNvPr id="417" name="Google Shape;417;p18"/>
            <p:cNvSpPr txBox="1"/>
            <p:nvPr/>
          </p:nvSpPr>
          <p:spPr>
            <a:xfrm>
              <a:off x="6190925" y="5397750"/>
              <a:ext cx="268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Production EOSC-Core</a:t>
              </a:r>
              <a:endParaRPr sz="20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563975" y="5793675"/>
              <a:ext cx="2168400" cy="747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8880725" y="4946475"/>
              <a:ext cx="3129000" cy="1823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Char char="●"/>
              </a:pPr>
              <a:r>
                <a:rPr lang="en-GB" sz="1800" b="1" i="0" u="sng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EOSC Platform Central functions</a:t>
              </a:r>
              <a:endParaRPr sz="1800" b="1" i="0" u="sng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Char char="●"/>
              </a:pPr>
              <a:r>
                <a:rPr lang="en-GB" sz="1800" b="1" i="0" u="sng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Interfaces for (optional) integrations</a:t>
              </a: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1"/>
          <p:cNvSpPr txBox="1"/>
          <p:nvPr/>
        </p:nvSpPr>
        <p:spPr>
          <a:xfrm>
            <a:off x="1293000" y="916250"/>
            <a:ext cx="3689100" cy="10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311 Resources onboarded through EOSC Future and prior projects (e.g. EOSC-hub, EOSC Enhance, eIC) (source </a:t>
            </a:r>
            <a:r>
              <a:rPr lang="en-GB" sz="140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EOSC Metrics Portal</a:t>
            </a:r>
            <a:r>
              <a:rPr lang="en-GB" sz="14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1400" b="1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87" name="Google Shape;487;p21"/>
          <p:cNvGrpSpPr/>
          <p:nvPr/>
        </p:nvGrpSpPr>
        <p:grpSpPr>
          <a:xfrm>
            <a:off x="437008" y="2232800"/>
            <a:ext cx="5438810" cy="3120170"/>
            <a:chOff x="3180208" y="2232800"/>
            <a:chExt cx="5438810" cy="3120170"/>
          </a:xfrm>
        </p:grpSpPr>
        <p:grpSp>
          <p:nvGrpSpPr>
            <p:cNvPr id="488" name="Google Shape;488;p21"/>
            <p:cNvGrpSpPr/>
            <p:nvPr/>
          </p:nvGrpSpPr>
          <p:grpSpPr>
            <a:xfrm>
              <a:off x="3180208" y="2348908"/>
              <a:ext cx="5438810" cy="3004062"/>
              <a:chOff x="1665558" y="981898"/>
              <a:chExt cx="8860883" cy="4894204"/>
            </a:xfrm>
          </p:grpSpPr>
          <p:sp>
            <p:nvSpPr>
              <p:cNvPr id="489" name="Google Shape;489;p21"/>
              <p:cNvSpPr/>
              <p:nvPr/>
            </p:nvSpPr>
            <p:spPr>
              <a:xfrm rot="-5400000">
                <a:off x="5078501" y="-581762"/>
                <a:ext cx="2096100" cy="7474500"/>
              </a:xfrm>
              <a:prstGeom prst="rect">
                <a:avLst/>
              </a:pr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GB" sz="11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EOSC Exchange</a:t>
                </a: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1"/>
              <p:cNvSpPr/>
              <p:nvPr/>
            </p:nvSpPr>
            <p:spPr>
              <a:xfrm rot="-5400000">
                <a:off x="5283851" y="1262302"/>
                <a:ext cx="1713000" cy="7502100"/>
              </a:xfrm>
              <a:prstGeom prst="rect">
                <a:avLst/>
              </a:prstGeom>
              <a:solidFill>
                <a:srgbClr val="274E13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GB" sz="11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EOSC Core</a:t>
                </a: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1"/>
              <p:cNvSpPr/>
              <p:nvPr/>
            </p:nvSpPr>
            <p:spPr>
              <a:xfrm rot="-5400000">
                <a:off x="8293091" y="3642748"/>
                <a:ext cx="3768900" cy="697800"/>
              </a:xfrm>
              <a:prstGeom prst="rect">
                <a:avLst/>
              </a:prstGeom>
              <a:solidFill>
                <a:srgbClr val="2B957A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GB" sz="11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EOSC Interoperability Framework</a:t>
                </a: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1"/>
              <p:cNvSpPr/>
              <p:nvPr/>
            </p:nvSpPr>
            <p:spPr>
              <a:xfrm rot="-5400000">
                <a:off x="5413033" y="-213577"/>
                <a:ext cx="1787700" cy="67059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GB" sz="10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Execution Framework</a:t>
                </a:r>
                <a:endParaRPr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1"/>
              <p:cNvSpPr/>
              <p:nvPr/>
            </p:nvSpPr>
            <p:spPr>
              <a:xfrm rot="-5400000">
                <a:off x="168408" y="3604352"/>
                <a:ext cx="3768900" cy="774600"/>
              </a:xfrm>
              <a:prstGeom prst="rect">
                <a:avLst/>
              </a:prstGeom>
              <a:solidFill>
                <a:srgbClr val="F1C232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GB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EOSC Support Activities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4" name="Google Shape;494;p21"/>
              <p:cNvGrpSpPr/>
              <p:nvPr/>
            </p:nvGrpSpPr>
            <p:grpSpPr>
              <a:xfrm>
                <a:off x="3603412" y="981898"/>
                <a:ext cx="1437852" cy="1827600"/>
                <a:chOff x="2746725" y="669750"/>
                <a:chExt cx="1560000" cy="1827600"/>
              </a:xfrm>
            </p:grpSpPr>
            <p:sp>
              <p:nvSpPr>
                <p:cNvPr id="495" name="Google Shape;495;p21"/>
                <p:cNvSpPr/>
                <p:nvPr/>
              </p:nvSpPr>
              <p:spPr>
                <a:xfrm>
                  <a:off x="2746725" y="669750"/>
                  <a:ext cx="1560000" cy="1827600"/>
                </a:xfrm>
                <a:prstGeom prst="rect">
                  <a:avLst/>
                </a:prstGeom>
                <a:solidFill>
                  <a:srgbClr val="EEECE1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rPr lang="en-GB" sz="105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Community A</a:t>
                  </a:r>
                  <a:endPara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21"/>
                <p:cNvSpPr/>
                <p:nvPr/>
              </p:nvSpPr>
              <p:spPr>
                <a:xfrm>
                  <a:off x="2810772" y="1963916"/>
                  <a:ext cx="1431900" cy="384000"/>
                </a:xfrm>
                <a:prstGeom prst="rect">
                  <a:avLst/>
                </a:prstGeom>
                <a:solidFill>
                  <a:srgbClr val="3C78D8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lang="en-GB" sz="6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Thematic Resources</a:t>
                  </a:r>
                  <a:endParaRPr sz="6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97" name="Google Shape;497;p21"/>
                <p:cNvGrpSpPr/>
                <p:nvPr/>
              </p:nvGrpSpPr>
              <p:grpSpPr>
                <a:xfrm>
                  <a:off x="2854602" y="1153509"/>
                  <a:ext cx="1344379" cy="552318"/>
                  <a:chOff x="3717400" y="300875"/>
                  <a:chExt cx="1186985" cy="487655"/>
                </a:xfrm>
              </p:grpSpPr>
              <p:sp>
                <p:nvSpPr>
                  <p:cNvPr id="498" name="Google Shape;498;p21"/>
                  <p:cNvSpPr/>
                  <p:nvPr/>
                </p:nvSpPr>
                <p:spPr>
                  <a:xfrm>
                    <a:off x="3840285" y="442630"/>
                    <a:ext cx="1064100" cy="345900"/>
                  </a:xfrm>
                  <a:prstGeom prst="rect">
                    <a:avLst/>
                  </a:prstGeom>
                  <a:solidFill>
                    <a:srgbClr val="A4C2F4"/>
                  </a:solidFill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600"/>
                      <a:buFont typeface="Arial"/>
                      <a:buNone/>
                    </a:pPr>
                    <a:r>
                      <a:rPr lang="en-GB" sz="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Thematic service </a:t>
                    </a:r>
                    <a:endParaRPr sz="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21"/>
                  <p:cNvSpPr/>
                  <p:nvPr/>
                </p:nvSpPr>
                <p:spPr>
                  <a:xfrm>
                    <a:off x="3800849" y="368487"/>
                    <a:ext cx="1064100" cy="345900"/>
                  </a:xfrm>
                  <a:prstGeom prst="rect">
                    <a:avLst/>
                  </a:prstGeom>
                  <a:solidFill>
                    <a:srgbClr val="A4C2F4"/>
                  </a:solidFill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600"/>
                      <a:buFont typeface="Arial"/>
                      <a:buNone/>
                    </a:pPr>
                    <a:r>
                      <a:rPr lang="en-GB" sz="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Thematic service </a:t>
                    </a:r>
                    <a:endParaRPr sz="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21"/>
                  <p:cNvSpPr/>
                  <p:nvPr/>
                </p:nvSpPr>
                <p:spPr>
                  <a:xfrm>
                    <a:off x="3717400" y="300875"/>
                    <a:ext cx="1064100" cy="345900"/>
                  </a:xfrm>
                  <a:prstGeom prst="rect">
                    <a:avLst/>
                  </a:prstGeom>
                  <a:solidFill>
                    <a:srgbClr val="A4C2F4"/>
                  </a:solidFill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600"/>
                      <a:buFont typeface="Arial"/>
                      <a:buNone/>
                    </a:pPr>
                    <a:r>
                      <a:rPr lang="en-GB" sz="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Thematic resources</a:t>
                    </a:r>
                    <a:endParaRPr sz="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501" name="Google Shape;501;p21"/>
              <p:cNvSpPr/>
              <p:nvPr/>
            </p:nvSpPr>
            <p:spPr>
              <a:xfrm>
                <a:off x="2940608" y="4270348"/>
                <a:ext cx="6705900" cy="583500"/>
              </a:xfrm>
              <a:prstGeom prst="rect">
                <a:avLst/>
              </a:prstGeom>
              <a:solidFill>
                <a:srgbClr val="EEECE1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GB"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Core coordination functions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1"/>
              <p:cNvSpPr/>
              <p:nvPr/>
            </p:nvSpPr>
            <p:spPr>
              <a:xfrm>
                <a:off x="2940608" y="5001798"/>
                <a:ext cx="6732600" cy="583500"/>
              </a:xfrm>
              <a:prstGeom prst="rect">
                <a:avLst/>
              </a:prstGeom>
              <a:solidFill>
                <a:srgbClr val="EEECE1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GB"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Core technical platform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3" name="Google Shape;503;p21"/>
              <p:cNvGrpSpPr/>
              <p:nvPr/>
            </p:nvGrpSpPr>
            <p:grpSpPr>
              <a:xfrm>
                <a:off x="8159091" y="988148"/>
                <a:ext cx="1437852" cy="1827600"/>
                <a:chOff x="7912140" y="676007"/>
                <a:chExt cx="1560000" cy="1827600"/>
              </a:xfrm>
            </p:grpSpPr>
            <p:sp>
              <p:nvSpPr>
                <p:cNvPr id="504" name="Google Shape;504;p21"/>
                <p:cNvSpPr/>
                <p:nvPr/>
              </p:nvSpPr>
              <p:spPr>
                <a:xfrm>
                  <a:off x="7912140" y="676007"/>
                  <a:ext cx="1560000" cy="1827600"/>
                </a:xfrm>
                <a:prstGeom prst="rect">
                  <a:avLst/>
                </a:prstGeom>
                <a:solidFill>
                  <a:srgbClr val="EEECE1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rPr lang="en-GB" sz="105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Regional D</a:t>
                  </a:r>
                  <a:endPara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21"/>
                <p:cNvSpPr/>
                <p:nvPr/>
              </p:nvSpPr>
              <p:spPr>
                <a:xfrm>
                  <a:off x="7976186" y="1970174"/>
                  <a:ext cx="1431900" cy="384000"/>
                </a:xfrm>
                <a:prstGeom prst="rect">
                  <a:avLst/>
                </a:prstGeom>
                <a:solidFill>
                  <a:srgbClr val="3C78D8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lang="en-GB" sz="6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Regional Resources</a:t>
                  </a:r>
                  <a:endParaRPr sz="6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06" name="Google Shape;506;p21"/>
                <p:cNvGrpSpPr/>
                <p:nvPr/>
              </p:nvGrpSpPr>
              <p:grpSpPr>
                <a:xfrm>
                  <a:off x="8020016" y="1159766"/>
                  <a:ext cx="1344379" cy="552318"/>
                  <a:chOff x="3717400" y="300875"/>
                  <a:chExt cx="1186985" cy="487655"/>
                </a:xfrm>
              </p:grpSpPr>
              <p:sp>
                <p:nvSpPr>
                  <p:cNvPr id="507" name="Google Shape;507;p21"/>
                  <p:cNvSpPr/>
                  <p:nvPr/>
                </p:nvSpPr>
                <p:spPr>
                  <a:xfrm>
                    <a:off x="3840285" y="442630"/>
                    <a:ext cx="1064100" cy="345900"/>
                  </a:xfrm>
                  <a:prstGeom prst="rect">
                    <a:avLst/>
                  </a:prstGeom>
                  <a:solidFill>
                    <a:srgbClr val="A4C2F4"/>
                  </a:solidFill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600"/>
                      <a:buFont typeface="Arial"/>
                      <a:buNone/>
                    </a:pPr>
                    <a:r>
                      <a:rPr lang="en-GB" sz="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Thematic service </a:t>
                    </a:r>
                    <a:endParaRPr sz="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8" name="Google Shape;508;p21"/>
                  <p:cNvSpPr/>
                  <p:nvPr/>
                </p:nvSpPr>
                <p:spPr>
                  <a:xfrm>
                    <a:off x="3800849" y="368487"/>
                    <a:ext cx="1064100" cy="345900"/>
                  </a:xfrm>
                  <a:prstGeom prst="rect">
                    <a:avLst/>
                  </a:prstGeom>
                  <a:solidFill>
                    <a:srgbClr val="A4C2F4"/>
                  </a:solidFill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600"/>
                      <a:buFont typeface="Arial"/>
                      <a:buNone/>
                    </a:pPr>
                    <a:r>
                      <a:rPr lang="en-GB" sz="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Thematic service </a:t>
                    </a:r>
                    <a:endParaRPr sz="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9" name="Google Shape;509;p21"/>
                  <p:cNvSpPr/>
                  <p:nvPr/>
                </p:nvSpPr>
                <p:spPr>
                  <a:xfrm>
                    <a:off x="3717400" y="300875"/>
                    <a:ext cx="1064100" cy="345900"/>
                  </a:xfrm>
                  <a:prstGeom prst="rect">
                    <a:avLst/>
                  </a:prstGeom>
                  <a:solidFill>
                    <a:srgbClr val="A4C2F4"/>
                  </a:solidFill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600"/>
                      <a:buFont typeface="Arial"/>
                      <a:buNone/>
                    </a:pPr>
                    <a:r>
                      <a:rPr lang="en-GB" sz="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Regional resources</a:t>
                    </a:r>
                    <a:endParaRPr sz="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10" name="Google Shape;510;p21"/>
              <p:cNvGrpSpPr/>
              <p:nvPr/>
            </p:nvGrpSpPr>
            <p:grpSpPr>
              <a:xfrm>
                <a:off x="5145508" y="988148"/>
                <a:ext cx="1437778" cy="1827600"/>
                <a:chOff x="4750022" y="676007"/>
                <a:chExt cx="1692300" cy="1827600"/>
              </a:xfrm>
            </p:grpSpPr>
            <p:sp>
              <p:nvSpPr>
                <p:cNvPr id="511" name="Google Shape;511;p21"/>
                <p:cNvSpPr/>
                <p:nvPr/>
              </p:nvSpPr>
              <p:spPr>
                <a:xfrm>
                  <a:off x="4750022" y="676007"/>
                  <a:ext cx="1692300" cy="1827600"/>
                </a:xfrm>
                <a:prstGeom prst="rect">
                  <a:avLst/>
                </a:prstGeom>
                <a:solidFill>
                  <a:srgbClr val="EEECE1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rPr lang="en-GB" sz="105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Cluster B</a:t>
                  </a:r>
                  <a:endPara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21"/>
                <p:cNvSpPr/>
                <p:nvPr/>
              </p:nvSpPr>
              <p:spPr>
                <a:xfrm>
                  <a:off x="4814053" y="1970182"/>
                  <a:ext cx="1560000" cy="384000"/>
                </a:xfrm>
                <a:prstGeom prst="rect">
                  <a:avLst/>
                </a:prstGeom>
                <a:solidFill>
                  <a:srgbClr val="3C78D8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lang="en-GB" sz="6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Thematic Resources</a:t>
                  </a:r>
                  <a:endParaRPr sz="6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13" name="Google Shape;513;p21"/>
                <p:cNvGrpSpPr/>
                <p:nvPr/>
              </p:nvGrpSpPr>
              <p:grpSpPr>
                <a:xfrm>
                  <a:off x="4857894" y="1159766"/>
                  <a:ext cx="1344380" cy="552318"/>
                  <a:chOff x="3954966" y="300875"/>
                  <a:chExt cx="1186986" cy="487655"/>
                </a:xfrm>
              </p:grpSpPr>
              <p:sp>
                <p:nvSpPr>
                  <p:cNvPr id="514" name="Google Shape;514;p21"/>
                  <p:cNvSpPr/>
                  <p:nvPr/>
                </p:nvSpPr>
                <p:spPr>
                  <a:xfrm>
                    <a:off x="4077852" y="442630"/>
                    <a:ext cx="1064100" cy="345900"/>
                  </a:xfrm>
                  <a:prstGeom prst="rect">
                    <a:avLst/>
                  </a:prstGeom>
                  <a:solidFill>
                    <a:srgbClr val="A4C2F4"/>
                  </a:solidFill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600"/>
                      <a:buFont typeface="Arial"/>
                      <a:buNone/>
                    </a:pPr>
                    <a:r>
                      <a:rPr lang="en-GB" sz="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Thematic service </a:t>
                    </a:r>
                    <a:endParaRPr sz="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21"/>
                  <p:cNvSpPr/>
                  <p:nvPr/>
                </p:nvSpPr>
                <p:spPr>
                  <a:xfrm>
                    <a:off x="4038416" y="368487"/>
                    <a:ext cx="1064100" cy="345900"/>
                  </a:xfrm>
                  <a:prstGeom prst="rect">
                    <a:avLst/>
                  </a:prstGeom>
                  <a:solidFill>
                    <a:srgbClr val="A4C2F4"/>
                  </a:solidFill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600"/>
                      <a:buFont typeface="Arial"/>
                      <a:buNone/>
                    </a:pPr>
                    <a:r>
                      <a:rPr lang="en-GB" sz="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Thematic service </a:t>
                    </a:r>
                    <a:endParaRPr sz="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21"/>
                  <p:cNvSpPr/>
                  <p:nvPr/>
                </p:nvSpPr>
                <p:spPr>
                  <a:xfrm>
                    <a:off x="3954966" y="300875"/>
                    <a:ext cx="1064100" cy="345900"/>
                  </a:xfrm>
                  <a:prstGeom prst="rect">
                    <a:avLst/>
                  </a:prstGeom>
                  <a:solidFill>
                    <a:srgbClr val="A4C2F4"/>
                  </a:solidFill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600"/>
                      <a:buFont typeface="Arial"/>
                      <a:buNone/>
                    </a:pPr>
                    <a:r>
                      <a:rPr lang="en-GB" sz="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Thematic resources</a:t>
                    </a:r>
                    <a:endParaRPr sz="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17" name="Google Shape;517;p21"/>
              <p:cNvGrpSpPr/>
              <p:nvPr/>
            </p:nvGrpSpPr>
            <p:grpSpPr>
              <a:xfrm>
                <a:off x="6672241" y="988148"/>
                <a:ext cx="1437852" cy="1827600"/>
                <a:chOff x="6196545" y="676007"/>
                <a:chExt cx="1560000" cy="1827600"/>
              </a:xfrm>
            </p:grpSpPr>
            <p:sp>
              <p:nvSpPr>
                <p:cNvPr id="518" name="Google Shape;518;p21"/>
                <p:cNvSpPr/>
                <p:nvPr/>
              </p:nvSpPr>
              <p:spPr>
                <a:xfrm>
                  <a:off x="6196545" y="676007"/>
                  <a:ext cx="1560000" cy="1827600"/>
                </a:xfrm>
                <a:prstGeom prst="rect">
                  <a:avLst/>
                </a:prstGeom>
                <a:solidFill>
                  <a:srgbClr val="EEECE1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rPr lang="en-GB" sz="105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Community C</a:t>
                  </a:r>
                  <a:endPara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21"/>
                <p:cNvSpPr/>
                <p:nvPr/>
              </p:nvSpPr>
              <p:spPr>
                <a:xfrm>
                  <a:off x="6260592" y="1970174"/>
                  <a:ext cx="1431900" cy="384000"/>
                </a:xfrm>
                <a:prstGeom prst="rect">
                  <a:avLst/>
                </a:prstGeom>
                <a:solidFill>
                  <a:srgbClr val="3C78D8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lang="en-GB" sz="6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Thematic Resources</a:t>
                  </a:r>
                  <a:endParaRPr sz="6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20" name="Google Shape;520;p21"/>
                <p:cNvGrpSpPr/>
                <p:nvPr/>
              </p:nvGrpSpPr>
              <p:grpSpPr>
                <a:xfrm>
                  <a:off x="6304422" y="1159766"/>
                  <a:ext cx="1344379" cy="552318"/>
                  <a:chOff x="3717400" y="300875"/>
                  <a:chExt cx="1186985" cy="487655"/>
                </a:xfrm>
              </p:grpSpPr>
              <p:sp>
                <p:nvSpPr>
                  <p:cNvPr id="521" name="Google Shape;521;p21"/>
                  <p:cNvSpPr/>
                  <p:nvPr/>
                </p:nvSpPr>
                <p:spPr>
                  <a:xfrm>
                    <a:off x="3840285" y="442630"/>
                    <a:ext cx="1064100" cy="345900"/>
                  </a:xfrm>
                  <a:prstGeom prst="rect">
                    <a:avLst/>
                  </a:prstGeom>
                  <a:solidFill>
                    <a:srgbClr val="A4C2F4"/>
                  </a:solidFill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600"/>
                      <a:buFont typeface="Arial"/>
                      <a:buNone/>
                    </a:pPr>
                    <a:r>
                      <a:rPr lang="en-GB" sz="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Thematic service </a:t>
                    </a:r>
                    <a:endParaRPr sz="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2" name="Google Shape;522;p21"/>
                  <p:cNvSpPr/>
                  <p:nvPr/>
                </p:nvSpPr>
                <p:spPr>
                  <a:xfrm>
                    <a:off x="3800849" y="368487"/>
                    <a:ext cx="1064100" cy="345900"/>
                  </a:xfrm>
                  <a:prstGeom prst="rect">
                    <a:avLst/>
                  </a:prstGeom>
                  <a:solidFill>
                    <a:srgbClr val="A4C2F4"/>
                  </a:solidFill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600"/>
                      <a:buFont typeface="Arial"/>
                      <a:buNone/>
                    </a:pPr>
                    <a:r>
                      <a:rPr lang="en-GB" sz="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Thematic service </a:t>
                    </a:r>
                    <a:endParaRPr sz="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3" name="Google Shape;523;p21"/>
                  <p:cNvSpPr/>
                  <p:nvPr/>
                </p:nvSpPr>
                <p:spPr>
                  <a:xfrm>
                    <a:off x="3717400" y="300875"/>
                    <a:ext cx="1064100" cy="345900"/>
                  </a:xfrm>
                  <a:prstGeom prst="rect">
                    <a:avLst/>
                  </a:prstGeom>
                  <a:solidFill>
                    <a:srgbClr val="A4C2F4"/>
                  </a:solidFill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600"/>
                      <a:buFont typeface="Arial"/>
                      <a:buNone/>
                    </a:pPr>
                    <a:r>
                      <a:rPr lang="en-GB" sz="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Thematic resources</a:t>
                    </a:r>
                    <a:endParaRPr sz="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524" name="Google Shape;524;p21"/>
              <p:cNvSpPr/>
              <p:nvPr/>
            </p:nvSpPr>
            <p:spPr>
              <a:xfrm>
                <a:off x="3603408" y="3149073"/>
                <a:ext cx="5926200" cy="694200"/>
              </a:xfrm>
              <a:prstGeom prst="rect">
                <a:avLst/>
              </a:prstGeom>
              <a:solidFill>
                <a:srgbClr val="3C78D8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GB"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Horizontal services </a:t>
                </a:r>
                <a:endParaRPr sz="105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5" name="Google Shape;525;p21"/>
            <p:cNvSpPr/>
            <p:nvPr/>
          </p:nvSpPr>
          <p:spPr>
            <a:xfrm>
              <a:off x="3647125" y="2232800"/>
              <a:ext cx="4519200" cy="2075700"/>
            </a:xfrm>
            <a:prstGeom prst="rect">
              <a:avLst/>
            </a:prstGeom>
            <a:noFill/>
            <a:ln w="76200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21"/>
          <p:cNvSpPr txBox="1">
            <a:spLocks noGrp="1"/>
          </p:cNvSpPr>
          <p:nvPr>
            <p:ph type="title"/>
          </p:nvPr>
        </p:nvSpPr>
        <p:spPr>
          <a:xfrm>
            <a:off x="1183563" y="-161062"/>
            <a:ext cx="943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Populating the EOSC-Exchange</a:t>
            </a:r>
            <a:endParaRPr/>
          </a:p>
        </p:txBody>
      </p:sp>
      <p:sp>
        <p:nvSpPr>
          <p:cNvPr id="535" name="Google Shape;535;p21"/>
          <p:cNvSpPr/>
          <p:nvPr/>
        </p:nvSpPr>
        <p:spPr>
          <a:xfrm rot="5400000">
            <a:off x="2737175" y="1713200"/>
            <a:ext cx="499500" cy="56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ED4E66-C6F6-4149-9829-C27B52C3E640}"/>
              </a:ext>
            </a:extLst>
          </p:cNvPr>
          <p:cNvGrpSpPr/>
          <p:nvPr/>
        </p:nvGrpSpPr>
        <p:grpSpPr>
          <a:xfrm>
            <a:off x="5308963" y="1068647"/>
            <a:ext cx="6381003" cy="2291289"/>
            <a:chOff x="5308963" y="1068647"/>
            <a:chExt cx="6381003" cy="2291289"/>
          </a:xfrm>
        </p:grpSpPr>
        <p:grpSp>
          <p:nvGrpSpPr>
            <p:cNvPr id="468" name="Google Shape;468;p21"/>
            <p:cNvGrpSpPr/>
            <p:nvPr/>
          </p:nvGrpSpPr>
          <p:grpSpPr>
            <a:xfrm>
              <a:off x="9850469" y="2103516"/>
              <a:ext cx="1839497" cy="1256420"/>
              <a:chOff x="3782419" y="984516"/>
              <a:chExt cx="1839497" cy="1256420"/>
            </a:xfrm>
          </p:grpSpPr>
          <p:pic>
            <p:nvPicPr>
              <p:cNvPr id="469" name="Google Shape;469;p21" descr="EOSC-Nordic | EOSC Porta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780350" y="1100879"/>
                <a:ext cx="538430" cy="3076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0" name="Google Shape;470;p21" descr="EOSC synergy – Building capacity, developing capability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996659" y="984516"/>
                <a:ext cx="477310" cy="2327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1" name="Google Shape;471;p21" descr="NI4OS Europe | EOSC Portal"/>
              <p:cNvPicPr preferRelativeResize="0"/>
              <p:nvPr/>
            </p:nvPicPr>
            <p:blipFill rotWithShape="1">
              <a:blip r:embed="rId6">
                <a:alphaModFix/>
              </a:blip>
              <a:srcRect l="22908" t="16150" r="22178" b="27116"/>
              <a:stretch/>
            </p:blipFill>
            <p:spPr>
              <a:xfrm>
                <a:off x="3782419" y="1365701"/>
                <a:ext cx="750856" cy="4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2" name="Google Shape;472;p21" descr="EOSC-Pillar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721789" y="1539438"/>
                <a:ext cx="830628" cy="3672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3" name="Google Shape;473;p21"/>
              <p:cNvSpPr txBox="1"/>
              <p:nvPr/>
            </p:nvSpPr>
            <p:spPr>
              <a:xfrm>
                <a:off x="3863316" y="1871636"/>
                <a:ext cx="1758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rgbClr val="51515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Regional clusters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1"/>
            <p:cNvGrpSpPr/>
            <p:nvPr/>
          </p:nvGrpSpPr>
          <p:grpSpPr>
            <a:xfrm>
              <a:off x="7055296" y="1068647"/>
              <a:ext cx="2506975" cy="1415881"/>
              <a:chOff x="6010496" y="816922"/>
              <a:chExt cx="2506975" cy="1415881"/>
            </a:xfrm>
          </p:grpSpPr>
          <p:pic>
            <p:nvPicPr>
              <p:cNvPr id="475" name="Google Shape;475;p21" descr="EOSC-Life (@EoscLife) | Twitter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981423" y="1496560"/>
                <a:ext cx="432048" cy="432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6" name="Google Shape;476;p21" descr="ESCAPE | EOSC Portal"/>
              <p:cNvPicPr preferRelativeResize="0"/>
              <p:nvPr/>
            </p:nvPicPr>
            <p:blipFill rotWithShape="1">
              <a:blip r:embed="rId9">
                <a:alphaModFix/>
              </a:blip>
              <a:srcRect l="21584" r="19455"/>
              <a:stretch/>
            </p:blipFill>
            <p:spPr>
              <a:xfrm>
                <a:off x="6549131" y="1315020"/>
                <a:ext cx="689588" cy="6694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7" name="Google Shape;477;p21" descr="ENVRI-FAIR | EOSC Portal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812547" y="835638"/>
                <a:ext cx="610202" cy="4980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8" name="Google Shape;478;p21" descr="SSHOPENCLOU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7269833" y="1323094"/>
                <a:ext cx="595585" cy="5929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9" name="Google Shape;479;p21" descr="ExPaNDS and PaNOSC position paper on EOSC – expands.eu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6010496" y="816922"/>
                <a:ext cx="1396024" cy="5354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0" name="Google Shape;480;p21"/>
              <p:cNvSpPr txBox="1"/>
              <p:nvPr/>
            </p:nvSpPr>
            <p:spPr>
              <a:xfrm>
                <a:off x="6694371" y="1863503"/>
                <a:ext cx="18231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rgbClr val="51515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Thematic clusters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6" name="Google Shape;536;p21"/>
            <p:cNvSpPr/>
            <p:nvPr/>
          </p:nvSpPr>
          <p:spPr>
            <a:xfrm rot="9615122">
              <a:off x="5308963" y="2118013"/>
              <a:ext cx="2210823" cy="22821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7" name="Google Shape;537;p21"/>
            <p:cNvSpPr/>
            <p:nvPr/>
          </p:nvSpPr>
          <p:spPr>
            <a:xfrm rot="-10799310">
              <a:off x="5404500" y="3060125"/>
              <a:ext cx="4483200" cy="228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8" name="Google Shape;538;p21"/>
            <p:cNvSpPr txBox="1"/>
            <p:nvPr/>
          </p:nvSpPr>
          <p:spPr>
            <a:xfrm>
              <a:off x="6660300" y="2251300"/>
              <a:ext cx="1674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Cluster services onboarded </a:t>
              </a:r>
              <a:endParaRPr sz="1400" b="1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CABF3EF-1960-4F19-AFBA-ADCBEC5C7F77}"/>
              </a:ext>
            </a:extLst>
          </p:cNvPr>
          <p:cNvGrpSpPr/>
          <p:nvPr/>
        </p:nvGrpSpPr>
        <p:grpSpPr>
          <a:xfrm>
            <a:off x="4026133" y="3647071"/>
            <a:ext cx="7418742" cy="2643439"/>
            <a:chOff x="4026133" y="3647071"/>
            <a:chExt cx="7418742" cy="2643439"/>
          </a:xfrm>
        </p:grpSpPr>
        <p:grpSp>
          <p:nvGrpSpPr>
            <p:cNvPr id="481" name="Google Shape;481;p21"/>
            <p:cNvGrpSpPr/>
            <p:nvPr/>
          </p:nvGrpSpPr>
          <p:grpSpPr>
            <a:xfrm>
              <a:off x="7235275" y="5497680"/>
              <a:ext cx="2796144" cy="792830"/>
              <a:chOff x="3044275" y="5497680"/>
              <a:chExt cx="2796144" cy="792830"/>
            </a:xfrm>
          </p:grpSpPr>
          <p:pic>
            <p:nvPicPr>
              <p:cNvPr id="482" name="Google Shape;482;p21" descr="OpenAIRE Guidelines — OpenAIRE Guidelines documentation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3044275" y="5528892"/>
                <a:ext cx="582618" cy="5826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3" name="Google Shape;483;p21" descr="EGI | EGI Advanced Computing Services for Research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3706733" y="5535884"/>
                <a:ext cx="494027" cy="4940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4" name="Google Shape;484;p21" descr="EUDAT sets up new Ltd company to sustain its activities &amp; services - EUDAT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4289836" y="5497680"/>
                <a:ext cx="755038" cy="474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5" name="Google Shape;485;p21" descr="Resources - GÉANT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5022148" y="5535884"/>
                <a:ext cx="818271" cy="3890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6" name="Google Shape;486;p21"/>
              <p:cNvSpPr txBox="1"/>
              <p:nvPr/>
            </p:nvSpPr>
            <p:spPr>
              <a:xfrm>
                <a:off x="3572832" y="5921210"/>
                <a:ext cx="1679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rgbClr val="51515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eInfrastructures</a:t>
                </a:r>
                <a:endParaRPr sz="1800" b="0" i="0" u="none" strike="noStrike" cap="none">
                  <a:solidFill>
                    <a:srgbClr val="51515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21"/>
            <p:cNvGrpSpPr/>
            <p:nvPr/>
          </p:nvGrpSpPr>
          <p:grpSpPr>
            <a:xfrm>
              <a:off x="7597375" y="3647071"/>
              <a:ext cx="3847500" cy="1455829"/>
              <a:chOff x="7292575" y="3875671"/>
              <a:chExt cx="3847500" cy="1455829"/>
            </a:xfrm>
          </p:grpSpPr>
          <p:grpSp>
            <p:nvGrpSpPr>
              <p:cNvPr id="527" name="Google Shape;527;p21"/>
              <p:cNvGrpSpPr/>
              <p:nvPr/>
            </p:nvGrpSpPr>
            <p:grpSpPr>
              <a:xfrm>
                <a:off x="7880288" y="3875671"/>
                <a:ext cx="2672064" cy="816468"/>
                <a:chOff x="7804088" y="4332871"/>
                <a:chExt cx="2672064" cy="816468"/>
              </a:xfrm>
            </p:grpSpPr>
            <p:pic>
              <p:nvPicPr>
                <p:cNvPr id="528" name="Google Shape;528;p21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/>
                <a:stretch/>
              </p:blipFill>
              <p:spPr>
                <a:xfrm>
                  <a:off x="9853409" y="4332871"/>
                  <a:ext cx="622743" cy="3591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9" name="Google Shape;529;p21" descr="Home | DICE-EOSC.eu"/>
                <p:cNvPicPr preferRelativeResize="0"/>
                <p:nvPr/>
              </p:nvPicPr>
              <p:blipFill rotWithShape="1">
                <a:blip r:embed="rId18">
                  <a:alphaModFix/>
                </a:blip>
                <a:srcRect/>
                <a:stretch/>
              </p:blipFill>
              <p:spPr>
                <a:xfrm>
                  <a:off x="7804088" y="4383974"/>
                  <a:ext cx="824958" cy="3024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0" name="Google Shape;530;p21"/>
                <p:cNvPicPr preferRelativeResize="0"/>
                <p:nvPr/>
              </p:nvPicPr>
              <p:blipFill rotWithShape="1">
                <a:blip r:embed="rId19">
                  <a:alphaModFix/>
                </a:blip>
                <a:srcRect/>
                <a:stretch/>
              </p:blipFill>
              <p:spPr>
                <a:xfrm>
                  <a:off x="8780599" y="4383974"/>
                  <a:ext cx="912199" cy="391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1" name="Google Shape;531;p21" descr="Logo"/>
                <p:cNvPicPr preferRelativeResize="0"/>
                <p:nvPr/>
              </p:nvPicPr>
              <p:blipFill rotWithShape="1">
                <a:blip r:embed="rId20">
                  <a:alphaModFix/>
                </a:blip>
                <a:srcRect/>
                <a:stretch/>
              </p:blipFill>
              <p:spPr>
                <a:xfrm>
                  <a:off x="7996188" y="4790224"/>
                  <a:ext cx="1087541" cy="3591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2" name="Google Shape;532;p21" descr="RELIANCE"/>
                <p:cNvPicPr preferRelativeResize="0"/>
                <p:nvPr/>
              </p:nvPicPr>
              <p:blipFill rotWithShape="1">
                <a:blip r:embed="rId21">
                  <a:alphaModFix/>
                </a:blip>
                <a:srcRect/>
                <a:stretch/>
              </p:blipFill>
              <p:spPr>
                <a:xfrm>
                  <a:off x="9216203" y="4833558"/>
                  <a:ext cx="1087525" cy="23888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33" name="Google Shape;533;p21"/>
              <p:cNvSpPr txBox="1"/>
              <p:nvPr/>
            </p:nvSpPr>
            <p:spPr>
              <a:xfrm>
                <a:off x="7292575" y="4685000"/>
                <a:ext cx="3847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rgbClr val="51515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INFRAEOSC-07</a:t>
                </a:r>
                <a:endParaRPr sz="1800" b="0" i="0" u="none" strike="noStrike" cap="none">
                  <a:solidFill>
                    <a:srgbClr val="51515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rgbClr val="51515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EOSC provisioning / expansion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9" name="Google Shape;539;p21"/>
            <p:cNvSpPr/>
            <p:nvPr/>
          </p:nvSpPr>
          <p:spPr>
            <a:xfrm rot="-9832877">
              <a:off x="4026133" y="4525848"/>
              <a:ext cx="4154833" cy="22825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0" name="Google Shape;540;p21"/>
            <p:cNvSpPr txBox="1"/>
            <p:nvPr/>
          </p:nvSpPr>
          <p:spPr>
            <a:xfrm>
              <a:off x="6400375" y="3672825"/>
              <a:ext cx="18396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Horizontal services and resources from 07 projects and e-infras onboarded</a:t>
              </a:r>
              <a:endParaRPr sz="14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42" name="Google Shape;542;p21"/>
          <p:cNvSpPr txBox="1"/>
          <p:nvPr/>
        </p:nvSpPr>
        <p:spPr>
          <a:xfrm>
            <a:off x="251175" y="5461100"/>
            <a:ext cx="761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96B858-92D5-43EA-8D82-501299C21F7C}"/>
              </a:ext>
            </a:extLst>
          </p:cNvPr>
          <p:cNvGrpSpPr/>
          <p:nvPr/>
        </p:nvGrpSpPr>
        <p:grpSpPr>
          <a:xfrm>
            <a:off x="1837700" y="3359925"/>
            <a:ext cx="3064750" cy="1743025"/>
            <a:chOff x="1837700" y="3359925"/>
            <a:chExt cx="3064750" cy="1743025"/>
          </a:xfrm>
        </p:grpSpPr>
        <p:sp>
          <p:nvSpPr>
            <p:cNvPr id="541" name="Google Shape;541;p21"/>
            <p:cNvSpPr/>
            <p:nvPr/>
          </p:nvSpPr>
          <p:spPr>
            <a:xfrm rot="5400000">
              <a:off x="1131800" y="4065825"/>
              <a:ext cx="1662000" cy="250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3" name="Google Shape;543;p21"/>
            <p:cNvSpPr/>
            <p:nvPr/>
          </p:nvSpPr>
          <p:spPr>
            <a:xfrm rot="5400000">
              <a:off x="3973800" y="4093275"/>
              <a:ext cx="1662000" cy="195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4" name="Google Shape;544;p21"/>
            <p:cNvSpPr/>
            <p:nvPr/>
          </p:nvSpPr>
          <p:spPr>
            <a:xfrm rot="5400000">
              <a:off x="1699025" y="4375750"/>
              <a:ext cx="1204200" cy="250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5" name="Google Shape;545;p21"/>
            <p:cNvSpPr/>
            <p:nvPr/>
          </p:nvSpPr>
          <p:spPr>
            <a:xfrm rot="5400000">
              <a:off x="2080025" y="4375750"/>
              <a:ext cx="1204200" cy="250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46" name="Google Shape;546;p21"/>
          <p:cNvSpPr txBox="1"/>
          <p:nvPr/>
        </p:nvSpPr>
        <p:spPr>
          <a:xfrm>
            <a:off x="132200" y="5554650"/>
            <a:ext cx="1989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EOSC Horizontal services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are delivered (e.g. data transfer, container deployment and orchestration)</a:t>
            </a:r>
            <a:endParaRPr sz="14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7" name="Google Shape;547;p21"/>
          <p:cNvSpPr txBox="1"/>
          <p:nvPr/>
        </p:nvSpPr>
        <p:spPr>
          <a:xfrm>
            <a:off x="2068475" y="5591225"/>
            <a:ext cx="1989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The 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onboarding process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is extended to include validation of 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data sources</a:t>
            </a:r>
            <a:endParaRPr sz="1400" b="1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8" name="Google Shape;548;p21"/>
          <p:cNvSpPr txBox="1"/>
          <p:nvPr/>
        </p:nvSpPr>
        <p:spPr>
          <a:xfrm>
            <a:off x="4153200" y="5509950"/>
            <a:ext cx="2507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Ability to 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create thematic execution environments / VREs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based on integration of compliant thematic, horizontal, and core resources</a:t>
            </a:r>
            <a:endParaRPr sz="14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" grpId="0"/>
      <p:bldP spid="547" grpId="0"/>
      <p:bldP spid="5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4"/>
          <p:cNvSpPr txBox="1">
            <a:spLocks noGrp="1"/>
          </p:cNvSpPr>
          <p:nvPr>
            <p:ph type="title"/>
          </p:nvPr>
        </p:nvSpPr>
        <p:spPr>
          <a:xfrm>
            <a:off x="831850" y="2445189"/>
            <a:ext cx="10515600" cy="20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Thank you for your attention!</a:t>
            </a:r>
            <a:endParaRPr/>
          </a:p>
        </p:txBody>
      </p:sp>
      <p:sp>
        <p:nvSpPr>
          <p:cNvPr id="664" name="Google Shape;664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Diego Scardaci (EGI) &lt;diego.scardaci@egi.eu&gt;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Klaas Wierenga (GEANT) &lt;klaas.wierenga@geant.org&gt;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1144450" y="365125"/>
            <a:ext cx="9125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Guiding principles</a:t>
            </a:r>
            <a:endParaRPr/>
          </a:p>
        </p:txBody>
      </p:sp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838200" y="1546675"/>
            <a:ext cx="10515600" cy="46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8108"/>
              <a:buFont typeface="Corbel"/>
              <a:buAutoNum type="arabicPeriod"/>
            </a:pPr>
            <a:r>
              <a:rPr lang="en-GB"/>
              <a:t>The EOSC Future core platform </a:t>
            </a:r>
            <a:r>
              <a:rPr lang="en-GB" b="1"/>
              <a:t>federates</a:t>
            </a:r>
            <a:r>
              <a:rPr lang="en-GB"/>
              <a:t> existing and new infrastructures into a </a:t>
            </a:r>
            <a:r>
              <a:rPr lang="en-GB" b="1"/>
              <a:t>system of systems</a:t>
            </a:r>
            <a:endParaRPr b="1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AutoNum type="arabicPeriod"/>
            </a:pPr>
            <a:r>
              <a:rPr lang="en-GB"/>
              <a:t>EOSC Future delivers the ‘</a:t>
            </a:r>
            <a:r>
              <a:rPr lang="en-GB" b="1"/>
              <a:t>glue-layer</a:t>
            </a:r>
            <a:r>
              <a:rPr lang="en-GB"/>
              <a:t>’ that allows for the composition of resources across infrastructures by: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1081"/>
              <a:buAutoNum type="alphaLcPeriod"/>
            </a:pPr>
            <a:r>
              <a:rPr lang="en-GB"/>
              <a:t>Providing </a:t>
            </a:r>
            <a:r>
              <a:rPr lang="en-GB" b="1"/>
              <a:t>APIs </a:t>
            </a:r>
            <a:r>
              <a:rPr lang="en-GB"/>
              <a:t>and metadata 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1081"/>
              <a:buChar char="o"/>
            </a:pPr>
            <a:r>
              <a:rPr lang="en-GB"/>
              <a:t>Providing I</a:t>
            </a:r>
            <a:r>
              <a:rPr lang="en-GB" b="1"/>
              <a:t>nteroperability Frameworks</a:t>
            </a:r>
            <a:r>
              <a:rPr lang="en-GB"/>
              <a:t> 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1081"/>
              <a:buChar char="o"/>
            </a:pPr>
            <a:r>
              <a:rPr lang="en-GB"/>
              <a:t>Providing </a:t>
            </a:r>
            <a:r>
              <a:rPr lang="en-GB" b="1"/>
              <a:t>portal capabilities</a:t>
            </a:r>
            <a:endParaRPr b="1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/>
              <a:t>Setup the </a:t>
            </a:r>
            <a:r>
              <a:rPr lang="en-GB" b="1"/>
              <a:t>EOSC-Core</a:t>
            </a:r>
            <a:endParaRPr b="1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/>
              <a:t>Populating the </a:t>
            </a:r>
            <a:r>
              <a:rPr lang="en-GB" b="1"/>
              <a:t>EOSC-Exchange</a:t>
            </a:r>
            <a:endParaRPr b="1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GB"/>
              <a:t>Technical roadmap is driven by </a:t>
            </a:r>
            <a:r>
              <a:rPr lang="en-GB" b="1"/>
              <a:t>user requirements</a:t>
            </a:r>
            <a:r>
              <a:rPr lang="en-GB"/>
              <a:t> and implemented as an, over time increasing in complexity, set of user capabilities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3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EOSC Architecture</a:t>
            </a:r>
            <a:endParaRPr/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650" y="1505575"/>
            <a:ext cx="7189367" cy="48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3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EOSC Architecture - Core</a:t>
            </a:r>
            <a:endParaRPr/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650" y="1505575"/>
            <a:ext cx="7189367" cy="486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/>
          <p:nvPr/>
        </p:nvSpPr>
        <p:spPr>
          <a:xfrm>
            <a:off x="3495555" y="4242644"/>
            <a:ext cx="4768770" cy="2203931"/>
          </a:xfrm>
          <a:prstGeom prst="rect">
            <a:avLst/>
          </a:prstGeom>
          <a:noFill/>
          <a:ln w="1270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9517385" y="365125"/>
            <a:ext cx="2382113" cy="4247317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 platform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AAI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 management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management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Helpdesk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catalogue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Policies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3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EOSC Architecture - Exchange</a:t>
            </a:r>
            <a:endParaRPr/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650" y="1505575"/>
            <a:ext cx="7189367" cy="486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/>
          <p:nvPr/>
        </p:nvSpPr>
        <p:spPr>
          <a:xfrm>
            <a:off x="3411948" y="1337398"/>
            <a:ext cx="4768770" cy="3118855"/>
          </a:xfrm>
          <a:prstGeom prst="rect">
            <a:avLst/>
          </a:prstGeom>
          <a:noFill/>
          <a:ln w="1270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9517385" y="365125"/>
            <a:ext cx="2382113" cy="3139321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Thematic services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Horizontal execution layer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07 Projects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e-Infra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Clusters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3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EOSC Architecture - EIF</a:t>
            </a:r>
            <a:endParaRPr/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650" y="1505575"/>
            <a:ext cx="7189367" cy="486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/>
          <p:nvPr/>
        </p:nvSpPr>
        <p:spPr>
          <a:xfrm>
            <a:off x="7928657" y="2164466"/>
            <a:ext cx="1462359" cy="4282109"/>
          </a:xfrm>
          <a:prstGeom prst="rect">
            <a:avLst/>
          </a:prstGeom>
          <a:noFill/>
          <a:ln w="1270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9676434" y="259663"/>
            <a:ext cx="2382113" cy="3513683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Description Framework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(Persistent) Identifiers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AAI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Metadata and Ontologies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Accounting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Order management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Helpdesk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/>
          <p:nvPr/>
        </p:nvSpPr>
        <p:spPr>
          <a:xfrm>
            <a:off x="1566025" y="1371175"/>
            <a:ext cx="5223600" cy="1325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Organised Community</a:t>
            </a:r>
            <a:endParaRPr sz="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5006000" y="1571500"/>
            <a:ext cx="4437900" cy="1294800"/>
          </a:xfrm>
          <a:prstGeom prst="roundRect">
            <a:avLst>
              <a:gd name="adj" fmla="val 16667"/>
            </a:avLst>
          </a:prstGeom>
          <a:solidFill>
            <a:srgbClr val="E7E6E6">
              <a:alpha val="59607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Community</a:t>
            </a:r>
            <a:endParaRPr sz="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 txBox="1">
            <a:spLocks noGrp="1"/>
          </p:cNvSpPr>
          <p:nvPr>
            <p:ph type="title"/>
          </p:nvPr>
        </p:nvSpPr>
        <p:spPr>
          <a:xfrm>
            <a:off x="1109500" y="365125"/>
            <a:ext cx="9159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Researcher view: different benefits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 rot="-5400000">
            <a:off x="2710950" y="3000853"/>
            <a:ext cx="695400" cy="29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10"/>
          <p:cNvGrpSpPr/>
          <p:nvPr/>
        </p:nvGrpSpPr>
        <p:grpSpPr>
          <a:xfrm>
            <a:off x="1546350" y="2732437"/>
            <a:ext cx="3024600" cy="3914438"/>
            <a:chOff x="1546350" y="2732437"/>
            <a:chExt cx="3024600" cy="3914438"/>
          </a:xfrm>
        </p:grpSpPr>
        <p:grpSp>
          <p:nvGrpSpPr>
            <p:cNvPr id="241" name="Google Shape;241;p10"/>
            <p:cNvGrpSpPr/>
            <p:nvPr/>
          </p:nvGrpSpPr>
          <p:grpSpPr>
            <a:xfrm>
              <a:off x="1546350" y="3977874"/>
              <a:ext cx="3024600" cy="2669001"/>
              <a:chOff x="1546350" y="3977874"/>
              <a:chExt cx="3024600" cy="2669001"/>
            </a:xfrm>
          </p:grpSpPr>
          <p:grpSp>
            <p:nvGrpSpPr>
              <p:cNvPr id="242" name="Google Shape;242;p10"/>
              <p:cNvGrpSpPr/>
              <p:nvPr/>
            </p:nvGrpSpPr>
            <p:grpSpPr>
              <a:xfrm>
                <a:off x="1546350" y="3977874"/>
                <a:ext cx="3024600" cy="1778100"/>
                <a:chOff x="1546350" y="3977874"/>
                <a:chExt cx="3024600" cy="1778100"/>
              </a:xfrm>
            </p:grpSpPr>
            <p:sp>
              <p:nvSpPr>
                <p:cNvPr id="243" name="Google Shape;243;p10"/>
                <p:cNvSpPr/>
                <p:nvPr/>
              </p:nvSpPr>
              <p:spPr>
                <a:xfrm>
                  <a:off x="1546350" y="3977874"/>
                  <a:ext cx="3024600" cy="17781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3BDCF8"/>
                    </a:gs>
                    <a:gs pos="100000">
                      <a:srgbClr val="0C8DA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500"/>
                    <a:buFont typeface="Arial"/>
                    <a:buNone/>
                  </a:pPr>
                  <a:r>
                    <a:rPr lang="en-GB" sz="1500" b="0" i="0" u="none" strike="noStrike" cap="none">
                      <a:solidFill>
                        <a:schemeClr val="lt1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Community Platform</a:t>
                  </a:r>
                  <a:endParaRPr sz="1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10"/>
                <p:cNvSpPr/>
                <p:nvPr/>
              </p:nvSpPr>
              <p:spPr>
                <a:xfrm>
                  <a:off x="1750800" y="4047025"/>
                  <a:ext cx="1011900" cy="5028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38761D"/>
                    </a:gs>
                    <a:gs pos="100000">
                      <a:srgbClr val="081E9B"/>
                    </a:gs>
                  </a:gsLst>
                  <a:lin ang="5400012" scaled="0"/>
                </a:gradFill>
                <a:ln w="12700" cap="flat" cmpd="sng">
                  <a:solidFill>
                    <a:srgbClr val="081E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chemeClr val="lt1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Community Portal</a:t>
                  </a:r>
                  <a:endParaRPr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10"/>
                <p:cNvSpPr/>
                <p:nvPr/>
              </p:nvSpPr>
              <p:spPr>
                <a:xfrm>
                  <a:off x="2815100" y="4356325"/>
                  <a:ext cx="1640700" cy="1935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38761D"/>
                    </a:gs>
                    <a:gs pos="100000">
                      <a:srgbClr val="081E9B"/>
                    </a:gs>
                  </a:gsLst>
                  <a:lin ang="5400012" scaled="0"/>
                </a:gradFill>
                <a:ln w="12700" cap="flat" cmpd="sng">
                  <a:solidFill>
                    <a:srgbClr val="081E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chemeClr val="lt1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APIs</a:t>
                  </a:r>
                  <a:endParaRPr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10"/>
                <p:cNvSpPr/>
                <p:nvPr/>
              </p:nvSpPr>
              <p:spPr>
                <a:xfrm>
                  <a:off x="2843550" y="4090300"/>
                  <a:ext cx="642000" cy="2316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38761D"/>
                    </a:gs>
                    <a:gs pos="100000">
                      <a:srgbClr val="081E9B"/>
                    </a:gs>
                  </a:gsLst>
                  <a:lin ang="5400012" scaled="0"/>
                </a:gradFill>
                <a:ln w="12700" cap="flat" cmpd="sng">
                  <a:solidFill>
                    <a:srgbClr val="081E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chemeClr val="lt1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Tools</a:t>
                  </a:r>
                  <a:endParaRPr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10"/>
                <p:cNvSpPr/>
                <p:nvPr/>
              </p:nvSpPr>
              <p:spPr>
                <a:xfrm>
                  <a:off x="3566400" y="4090289"/>
                  <a:ext cx="919800" cy="2316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38761D"/>
                    </a:gs>
                    <a:gs pos="100000">
                      <a:srgbClr val="081E9B"/>
                    </a:gs>
                  </a:gsLst>
                  <a:lin ang="5400012" scaled="0"/>
                </a:gradFill>
                <a:ln w="12700" cap="flat" cmpd="sng">
                  <a:solidFill>
                    <a:srgbClr val="081E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chemeClr val="lt1"/>
                      </a:solidFill>
                      <a:latin typeface="Corbel"/>
                      <a:ea typeface="Corbel"/>
                      <a:cs typeface="Corbel"/>
                      <a:sym typeface="Corbel"/>
                    </a:rPr>
                    <a:t>Workflows</a:t>
                  </a:r>
                  <a:endParaRPr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8" name="Google Shape;248;p10"/>
              <p:cNvSpPr/>
              <p:nvPr/>
            </p:nvSpPr>
            <p:spPr>
              <a:xfrm>
                <a:off x="1705413" y="5925975"/>
                <a:ext cx="1331400" cy="720900"/>
              </a:xfrm>
              <a:prstGeom prst="rect">
                <a:avLst/>
              </a:prstGeom>
              <a:gradFill>
                <a:gsLst>
                  <a:gs pos="0">
                    <a:srgbClr val="47B398"/>
                  </a:gs>
                  <a:gs pos="50000">
                    <a:srgbClr val="03AF8E"/>
                  </a:gs>
                  <a:gs pos="100000">
                    <a:srgbClr val="00A182"/>
                  </a:gs>
                </a:gsLst>
                <a:lin ang="5400012" scaled="0"/>
              </a:gradFill>
              <a:ln w="9525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Thematic Provider 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0"/>
              <p:cNvSpPr/>
              <p:nvPr/>
            </p:nvSpPr>
            <p:spPr>
              <a:xfrm>
                <a:off x="3209988" y="5925975"/>
                <a:ext cx="1331400" cy="720900"/>
              </a:xfrm>
              <a:prstGeom prst="rect">
                <a:avLst/>
              </a:prstGeom>
              <a:gradFill>
                <a:gsLst>
                  <a:gs pos="0">
                    <a:srgbClr val="47B398"/>
                  </a:gs>
                  <a:gs pos="50000">
                    <a:srgbClr val="03AF8E"/>
                  </a:gs>
                  <a:gs pos="100000">
                    <a:srgbClr val="00A182"/>
                  </a:gs>
                </a:gsLst>
                <a:lin ang="5400012" scaled="0"/>
              </a:gradFill>
              <a:ln w="9525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Thematic Provider B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" name="Google Shape;250;p10"/>
            <p:cNvGrpSpPr/>
            <p:nvPr/>
          </p:nvGrpSpPr>
          <p:grpSpPr>
            <a:xfrm>
              <a:off x="1606950" y="2732437"/>
              <a:ext cx="2903400" cy="1209900"/>
              <a:chOff x="1606950" y="2732437"/>
              <a:chExt cx="2903400" cy="1209900"/>
            </a:xfrm>
          </p:grpSpPr>
          <p:sp>
            <p:nvSpPr>
              <p:cNvPr id="251" name="Google Shape;251;p10"/>
              <p:cNvSpPr/>
              <p:nvPr/>
            </p:nvSpPr>
            <p:spPr>
              <a:xfrm>
                <a:off x="1606950" y="2732437"/>
                <a:ext cx="243900" cy="12099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B9514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52" name="Google Shape;252;p10"/>
              <p:cNvSpPr/>
              <p:nvPr/>
            </p:nvSpPr>
            <p:spPr>
              <a:xfrm>
                <a:off x="4266450" y="2732437"/>
                <a:ext cx="243900" cy="12099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B9514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53" name="Google Shape;253;p10"/>
              <p:cNvSpPr txBox="1"/>
              <p:nvPr/>
            </p:nvSpPr>
            <p:spPr>
              <a:xfrm>
                <a:off x="1961225" y="2858965"/>
                <a:ext cx="22566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rgbClr val="000000"/>
                    </a:solidFill>
                    <a:latin typeface="Corbel"/>
                    <a:ea typeface="Corbel"/>
                    <a:cs typeface="Corbel"/>
                    <a:sym typeface="Corbel"/>
                  </a:rPr>
                  <a:t>Community consensus tools, portals, workflows and resources. </a:t>
                </a:r>
                <a:endParaRPr sz="1200" b="0" i="0" u="none" strike="noStrike" cap="non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grpSp>
        <p:nvGrpSpPr>
          <p:cNvPr id="254" name="Google Shape;254;p10"/>
          <p:cNvGrpSpPr/>
          <p:nvPr/>
        </p:nvGrpSpPr>
        <p:grpSpPr>
          <a:xfrm>
            <a:off x="1657200" y="1910950"/>
            <a:ext cx="10297288" cy="662138"/>
            <a:chOff x="1657200" y="1910950"/>
            <a:chExt cx="10297288" cy="662138"/>
          </a:xfrm>
        </p:grpSpPr>
        <p:sp>
          <p:nvSpPr>
            <p:cNvPr id="255" name="Google Shape;255;p10"/>
            <p:cNvSpPr/>
            <p:nvPr/>
          </p:nvSpPr>
          <p:spPr>
            <a:xfrm>
              <a:off x="1657200" y="1910950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2105050" y="2321075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711638" y="1910950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3159488" y="2321075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766075" y="1910950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4082738" y="2321688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191675" y="1910950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852238" y="2321075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6998600" y="1910950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7446450" y="2321075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7971375" y="1910950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419225" y="2321075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9523863" y="2321075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10080250" y="1910950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10528100" y="2321075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11130988" y="1910950"/>
              <a:ext cx="823500" cy="251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rgbClr val="0870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GB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Researcher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10"/>
          <p:cNvGrpSpPr/>
          <p:nvPr/>
        </p:nvGrpSpPr>
        <p:grpSpPr>
          <a:xfrm>
            <a:off x="8450700" y="3896163"/>
            <a:ext cx="3428400" cy="2689162"/>
            <a:chOff x="8450700" y="3896163"/>
            <a:chExt cx="3428400" cy="2689162"/>
          </a:xfrm>
        </p:grpSpPr>
        <p:sp>
          <p:nvSpPr>
            <p:cNvPr id="272" name="Google Shape;272;p10"/>
            <p:cNvSpPr/>
            <p:nvPr/>
          </p:nvSpPr>
          <p:spPr>
            <a:xfrm>
              <a:off x="8450700" y="4047025"/>
              <a:ext cx="3428400" cy="25383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81C8E"/>
                </a:gs>
                <a:gs pos="48000">
                  <a:srgbClr val="0B2ADC"/>
                </a:gs>
                <a:gs pos="100000">
                  <a:srgbClr val="5B73F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 txBox="1"/>
            <p:nvPr/>
          </p:nvSpPr>
          <p:spPr>
            <a:xfrm rot="-5400000">
              <a:off x="7637075" y="4955850"/>
              <a:ext cx="2120100" cy="4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EOSC Core Platform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" name="Google Shape;274;p10"/>
            <p:cNvGrpSpPr/>
            <p:nvPr/>
          </p:nvGrpSpPr>
          <p:grpSpPr>
            <a:xfrm>
              <a:off x="8797200" y="3896163"/>
              <a:ext cx="2735400" cy="502800"/>
              <a:chOff x="1750800" y="4047025"/>
              <a:chExt cx="2735400" cy="502800"/>
            </a:xfrm>
          </p:grpSpPr>
          <p:sp>
            <p:nvSpPr>
              <p:cNvPr id="275" name="Google Shape;275;p10"/>
              <p:cNvSpPr/>
              <p:nvPr/>
            </p:nvSpPr>
            <p:spPr>
              <a:xfrm>
                <a:off x="1750800" y="4047025"/>
                <a:ext cx="1011900" cy="5028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38761D"/>
                  </a:gs>
                  <a:gs pos="100000">
                    <a:srgbClr val="081E9B"/>
                  </a:gs>
                </a:gsLst>
                <a:lin ang="5400012" scaled="0"/>
              </a:gradFill>
              <a:ln w="12700" cap="flat" cmpd="sng">
                <a:solidFill>
                  <a:srgbClr val="081E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EOSC Portal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0"/>
              <p:cNvSpPr/>
              <p:nvPr/>
            </p:nvSpPr>
            <p:spPr>
              <a:xfrm>
                <a:off x="2815100" y="4356325"/>
                <a:ext cx="1640700" cy="1935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38761D"/>
                  </a:gs>
                  <a:gs pos="100000">
                    <a:srgbClr val="081E9B"/>
                  </a:gs>
                </a:gsLst>
                <a:lin ang="5400012" scaled="0"/>
              </a:gradFill>
              <a:ln w="12700" cap="flat" cmpd="sng">
                <a:solidFill>
                  <a:srgbClr val="081E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APIs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0"/>
              <p:cNvSpPr/>
              <p:nvPr/>
            </p:nvSpPr>
            <p:spPr>
              <a:xfrm>
                <a:off x="2843550" y="4090300"/>
                <a:ext cx="642000" cy="2316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38761D"/>
                  </a:gs>
                  <a:gs pos="100000">
                    <a:srgbClr val="081E9B"/>
                  </a:gs>
                </a:gsLst>
                <a:lin ang="5400012" scaled="0"/>
              </a:gradFill>
              <a:ln w="12700" cap="flat" cmpd="sng">
                <a:solidFill>
                  <a:srgbClr val="081E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Tools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0"/>
              <p:cNvSpPr/>
              <p:nvPr/>
            </p:nvSpPr>
            <p:spPr>
              <a:xfrm>
                <a:off x="3566400" y="4090289"/>
                <a:ext cx="919800" cy="2316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38761D"/>
                  </a:gs>
                  <a:gs pos="100000">
                    <a:srgbClr val="081E9B"/>
                  </a:gs>
                </a:gsLst>
                <a:lin ang="5400012" scaled="0"/>
              </a:gradFill>
              <a:ln w="12700" cap="flat" cmpd="sng">
                <a:solidFill>
                  <a:srgbClr val="081E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Workflows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9" name="Google Shape;279;p10"/>
            <p:cNvSpPr/>
            <p:nvPr/>
          </p:nvSpPr>
          <p:spPr>
            <a:xfrm>
              <a:off x="8957725" y="4589225"/>
              <a:ext cx="2622900" cy="695400"/>
            </a:xfrm>
            <a:prstGeom prst="rect">
              <a:avLst/>
            </a:prstGeom>
            <a:gradFill>
              <a:gsLst>
                <a:gs pos="0">
                  <a:srgbClr val="08705D"/>
                </a:gs>
                <a:gs pos="48000">
                  <a:srgbClr val="0BB091"/>
                </a:gs>
                <a:gs pos="100000">
                  <a:srgbClr val="45F1D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Comprehensive Resource Catalogue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10"/>
          <p:cNvGrpSpPr/>
          <p:nvPr/>
        </p:nvGrpSpPr>
        <p:grpSpPr>
          <a:xfrm>
            <a:off x="5327150" y="2897377"/>
            <a:ext cx="3048550" cy="1902798"/>
            <a:chOff x="5327150" y="2897377"/>
            <a:chExt cx="3048550" cy="1902798"/>
          </a:xfrm>
        </p:grpSpPr>
        <p:grpSp>
          <p:nvGrpSpPr>
            <p:cNvPr id="281" name="Google Shape;281;p10"/>
            <p:cNvGrpSpPr/>
            <p:nvPr/>
          </p:nvGrpSpPr>
          <p:grpSpPr>
            <a:xfrm>
              <a:off x="5404100" y="2897377"/>
              <a:ext cx="2286250" cy="1049400"/>
              <a:chOff x="5404100" y="2897377"/>
              <a:chExt cx="2286250" cy="1049400"/>
            </a:xfrm>
          </p:grpSpPr>
          <p:sp>
            <p:nvSpPr>
              <p:cNvPr id="282" name="Google Shape;282;p10"/>
              <p:cNvSpPr/>
              <p:nvPr/>
            </p:nvSpPr>
            <p:spPr>
              <a:xfrm>
                <a:off x="7446450" y="2897377"/>
                <a:ext cx="243900" cy="10494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B9514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83" name="Google Shape;283;p10"/>
              <p:cNvSpPr txBox="1"/>
              <p:nvPr/>
            </p:nvSpPr>
            <p:spPr>
              <a:xfrm>
                <a:off x="5404100" y="2981652"/>
                <a:ext cx="22566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rgbClr val="000000"/>
                    </a:solidFill>
                    <a:latin typeface="Corbel"/>
                    <a:ea typeface="Corbel"/>
                    <a:cs typeface="Corbel"/>
                    <a:sym typeface="Corbel"/>
                  </a:rPr>
                  <a:t>Access portals, tools and workflows from other communities a researcher is a member of - e.g. national</a:t>
                </a:r>
                <a:endParaRPr sz="1200" b="0" i="0" u="none" strike="noStrike" cap="non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284" name="Google Shape;284;p10"/>
            <p:cNvGrpSpPr/>
            <p:nvPr/>
          </p:nvGrpSpPr>
          <p:grpSpPr>
            <a:xfrm>
              <a:off x="5327150" y="3977875"/>
              <a:ext cx="3048550" cy="822300"/>
              <a:chOff x="5327150" y="3977875"/>
              <a:chExt cx="3048550" cy="822300"/>
            </a:xfrm>
          </p:grpSpPr>
          <p:sp>
            <p:nvSpPr>
              <p:cNvPr id="285" name="Google Shape;285;p10"/>
              <p:cNvSpPr/>
              <p:nvPr/>
            </p:nvSpPr>
            <p:spPr>
              <a:xfrm>
                <a:off x="5327150" y="3977875"/>
                <a:ext cx="2447100" cy="8223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3BDCF8"/>
                  </a:gs>
                  <a:gs pos="100000">
                    <a:srgbClr val="0C8DA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n-GB" sz="15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Community Platform</a:t>
                </a:r>
                <a:endParaRPr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0"/>
              <p:cNvSpPr/>
              <p:nvPr/>
            </p:nvSpPr>
            <p:spPr>
              <a:xfrm>
                <a:off x="5455000" y="4054050"/>
                <a:ext cx="834900" cy="4149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38761D"/>
                  </a:gs>
                  <a:gs pos="100000">
                    <a:srgbClr val="081E9B"/>
                  </a:gs>
                </a:gsLst>
                <a:lin ang="5400012" scaled="0"/>
              </a:gradFill>
              <a:ln w="12700" cap="flat" cmpd="sng">
                <a:solidFill>
                  <a:srgbClr val="081E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6333007" y="4309211"/>
                <a:ext cx="1353600" cy="1596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38761D"/>
                  </a:gs>
                  <a:gs pos="100000">
                    <a:srgbClr val="081E9B"/>
                  </a:gs>
                </a:gsLst>
                <a:lin ang="5400012" scaled="0"/>
              </a:gradFill>
              <a:ln w="12700" cap="flat" cmpd="sng">
                <a:solidFill>
                  <a:srgbClr val="081E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6356477" y="4089750"/>
                <a:ext cx="529500" cy="1911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38761D"/>
                  </a:gs>
                  <a:gs pos="100000">
                    <a:srgbClr val="081E9B"/>
                  </a:gs>
                </a:gsLst>
                <a:lin ang="5400012" scaled="0"/>
              </a:gradFill>
              <a:ln w="12700" cap="flat" cmpd="sng">
                <a:solidFill>
                  <a:srgbClr val="081E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0"/>
              <p:cNvSpPr/>
              <p:nvPr/>
            </p:nvSpPr>
            <p:spPr>
              <a:xfrm>
                <a:off x="6952800" y="4089741"/>
                <a:ext cx="758700" cy="1911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38761D"/>
                  </a:gs>
                  <a:gs pos="100000">
                    <a:srgbClr val="081E9B"/>
                  </a:gs>
                </a:gsLst>
                <a:lin ang="5400012" scaled="0"/>
              </a:gradFill>
              <a:ln w="12700" cap="flat" cmpd="sng">
                <a:solidFill>
                  <a:srgbClr val="081E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0"/>
              <p:cNvSpPr/>
              <p:nvPr/>
            </p:nvSpPr>
            <p:spPr>
              <a:xfrm rot="5400000">
                <a:off x="7977000" y="4307150"/>
                <a:ext cx="243900" cy="5535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B9514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grpSp>
        <p:nvGrpSpPr>
          <p:cNvPr id="291" name="Google Shape;291;p10"/>
          <p:cNvGrpSpPr/>
          <p:nvPr/>
        </p:nvGrpSpPr>
        <p:grpSpPr>
          <a:xfrm>
            <a:off x="2480773" y="4598411"/>
            <a:ext cx="5787877" cy="2227064"/>
            <a:chOff x="2480773" y="4598411"/>
            <a:chExt cx="5787877" cy="2227064"/>
          </a:xfrm>
        </p:grpSpPr>
        <p:grpSp>
          <p:nvGrpSpPr>
            <p:cNvPr id="292" name="Google Shape;292;p10"/>
            <p:cNvGrpSpPr/>
            <p:nvPr/>
          </p:nvGrpSpPr>
          <p:grpSpPr>
            <a:xfrm>
              <a:off x="4642250" y="5288575"/>
              <a:ext cx="3626400" cy="1536900"/>
              <a:chOff x="4642250" y="5288575"/>
              <a:chExt cx="3626400" cy="1536900"/>
            </a:xfrm>
          </p:grpSpPr>
          <p:sp>
            <p:nvSpPr>
              <p:cNvPr id="293" name="Google Shape;293;p10"/>
              <p:cNvSpPr/>
              <p:nvPr/>
            </p:nvSpPr>
            <p:spPr>
              <a:xfrm rot="5400000">
                <a:off x="6333500" y="3597325"/>
                <a:ext cx="243900" cy="36264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B9514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94" name="Google Shape;294;p10"/>
              <p:cNvSpPr txBox="1"/>
              <p:nvPr/>
            </p:nvSpPr>
            <p:spPr>
              <a:xfrm>
                <a:off x="4957700" y="5532475"/>
                <a:ext cx="3264300" cy="129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rgbClr val="000000"/>
                    </a:solidFill>
                    <a:latin typeface="Corbel"/>
                    <a:ea typeface="Corbel"/>
                    <a:cs typeface="Corbel"/>
                    <a:sym typeface="Corbel"/>
                  </a:rPr>
                  <a:t>Integrate:</a:t>
                </a:r>
                <a:endParaRPr sz="1200" b="0" i="0" u="none" strike="noStrike" cap="non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rgbClr val="000000"/>
                    </a:solidFill>
                    <a:latin typeface="Corbel"/>
                    <a:ea typeface="Corbel"/>
                    <a:cs typeface="Corbel"/>
                    <a:sym typeface="Corbel"/>
                  </a:rPr>
                  <a:t>-Resources from EOSC, making  them available to community members: services, data, other research products</a:t>
                </a:r>
                <a:endParaRPr sz="1200" b="0" i="0" u="none" strike="noStrike" cap="non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rgbClr val="000000"/>
                    </a:solidFill>
                    <a:latin typeface="Corbel"/>
                    <a:ea typeface="Corbel"/>
                    <a:cs typeface="Corbel"/>
                    <a:sym typeface="Corbel"/>
                  </a:rPr>
                  <a:t>- Core services to add extra basic functionalities to community platforms</a:t>
                </a:r>
                <a:endParaRPr sz="1200" b="0" i="0" u="none" strike="noStrike" cap="non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295" name="Google Shape;295;p10"/>
            <p:cNvGrpSpPr/>
            <p:nvPr/>
          </p:nvGrpSpPr>
          <p:grpSpPr>
            <a:xfrm>
              <a:off x="2480773" y="4598411"/>
              <a:ext cx="2019947" cy="928263"/>
              <a:chOff x="2480773" y="4598411"/>
              <a:chExt cx="2019947" cy="928263"/>
            </a:xfrm>
          </p:grpSpPr>
          <p:sp>
            <p:nvSpPr>
              <p:cNvPr id="296" name="Google Shape;296;p10"/>
              <p:cNvSpPr/>
              <p:nvPr/>
            </p:nvSpPr>
            <p:spPr>
              <a:xfrm rot="8240543">
                <a:off x="4055851" y="4590007"/>
                <a:ext cx="243944" cy="688285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B9514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 rot="6626436">
                <a:off x="3320893" y="4088386"/>
                <a:ext cx="243961" cy="1962575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B9514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sp>
        <p:nvSpPr>
          <p:cNvPr id="298" name="Google Shape;298;p10"/>
          <p:cNvSpPr txBox="1"/>
          <p:nvPr/>
        </p:nvSpPr>
        <p:spPr>
          <a:xfrm>
            <a:off x="10576025" y="1495300"/>
            <a:ext cx="194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Emerging community</a:t>
            </a:r>
            <a:endParaRPr sz="12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9" name="Google Shape;299;p10"/>
          <p:cNvSpPr txBox="1"/>
          <p:nvPr/>
        </p:nvSpPr>
        <p:spPr>
          <a:xfrm>
            <a:off x="10818525" y="2791950"/>
            <a:ext cx="1298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Offer a space  for emerging research communities. </a:t>
            </a:r>
            <a:endParaRPr sz="12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00" name="Google Shape;300;p10"/>
          <p:cNvGrpSpPr/>
          <p:nvPr/>
        </p:nvGrpSpPr>
        <p:grpSpPr>
          <a:xfrm>
            <a:off x="8584100" y="2672288"/>
            <a:ext cx="2947725" cy="3717462"/>
            <a:chOff x="8584100" y="2672288"/>
            <a:chExt cx="2947725" cy="3717462"/>
          </a:xfrm>
        </p:grpSpPr>
        <p:sp>
          <p:nvSpPr>
            <p:cNvPr id="301" name="Google Shape;301;p10"/>
            <p:cNvSpPr/>
            <p:nvPr/>
          </p:nvSpPr>
          <p:spPr>
            <a:xfrm>
              <a:off x="10473200" y="2672288"/>
              <a:ext cx="243900" cy="1124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B9514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302" name="Google Shape;302;p10"/>
            <p:cNvGrpSpPr/>
            <p:nvPr/>
          </p:nvGrpSpPr>
          <p:grpSpPr>
            <a:xfrm>
              <a:off x="9125600" y="5428850"/>
              <a:ext cx="2406225" cy="960900"/>
              <a:chOff x="9232275" y="4589225"/>
              <a:chExt cx="2406225" cy="960900"/>
            </a:xfrm>
          </p:grpSpPr>
          <p:sp>
            <p:nvSpPr>
              <p:cNvPr id="303" name="Google Shape;303;p10"/>
              <p:cNvSpPr/>
              <p:nvPr/>
            </p:nvSpPr>
            <p:spPr>
              <a:xfrm>
                <a:off x="9232275" y="4589225"/>
                <a:ext cx="1406700" cy="960900"/>
              </a:xfrm>
              <a:prstGeom prst="ellipse">
                <a:avLst/>
              </a:prstGeom>
              <a:solidFill>
                <a:srgbClr val="EAD1D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0"/>
              <p:cNvSpPr/>
              <p:nvPr/>
            </p:nvSpPr>
            <p:spPr>
              <a:xfrm>
                <a:off x="9384377" y="5059789"/>
                <a:ext cx="529500" cy="269400"/>
              </a:xfrm>
              <a:prstGeom prst="ellipse">
                <a:avLst/>
              </a:prstGeom>
              <a:solidFill>
                <a:schemeClr val="lt2"/>
              </a:solidFill>
              <a:ln w="12700" cap="flat" cmpd="sng">
                <a:solidFill>
                  <a:srgbClr val="081E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0"/>
              <p:cNvSpPr/>
              <p:nvPr/>
            </p:nvSpPr>
            <p:spPr>
              <a:xfrm>
                <a:off x="9577577" y="4733589"/>
                <a:ext cx="529500" cy="269400"/>
              </a:xfrm>
              <a:prstGeom prst="ellipse">
                <a:avLst/>
              </a:prstGeom>
              <a:solidFill>
                <a:schemeClr val="lt2"/>
              </a:solidFill>
              <a:ln w="12700" cap="flat" cmpd="sng">
                <a:solidFill>
                  <a:srgbClr val="081E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0"/>
              <p:cNvSpPr/>
              <p:nvPr/>
            </p:nvSpPr>
            <p:spPr>
              <a:xfrm>
                <a:off x="9961277" y="5002989"/>
                <a:ext cx="529500" cy="269400"/>
              </a:xfrm>
              <a:prstGeom prst="ellipse">
                <a:avLst/>
              </a:prstGeom>
              <a:solidFill>
                <a:schemeClr val="lt2"/>
              </a:solidFill>
              <a:ln w="12700" cap="flat" cmpd="sng">
                <a:solidFill>
                  <a:srgbClr val="081E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0"/>
              <p:cNvSpPr txBox="1"/>
              <p:nvPr/>
            </p:nvSpPr>
            <p:spPr>
              <a:xfrm>
                <a:off x="10718700" y="4792625"/>
                <a:ext cx="9198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2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Composite resources</a:t>
                </a:r>
                <a:endParaRPr sz="12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308" name="Google Shape;308;p10"/>
            <p:cNvSpPr txBox="1"/>
            <p:nvPr/>
          </p:nvSpPr>
          <p:spPr>
            <a:xfrm>
              <a:off x="8584100" y="2919550"/>
              <a:ext cx="1839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Offer discovery of  a comprehensive set of resources + experiments in  resource composability </a:t>
              </a:r>
              <a:endParaRPr sz="1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37d56e5c2_1_0"/>
          <p:cNvSpPr txBox="1">
            <a:spLocks noGrp="1"/>
          </p:cNvSpPr>
          <p:nvPr>
            <p:ph type="title"/>
          </p:nvPr>
        </p:nvSpPr>
        <p:spPr>
          <a:xfrm>
            <a:off x="1298925" y="2766150"/>
            <a:ext cx="9431100" cy="15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EOSC Future Technical Roadmap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EOSC Future Technical Roadmap</a:t>
            </a:r>
            <a:endParaRPr/>
          </a:p>
        </p:txBody>
      </p:sp>
      <p:sp>
        <p:nvSpPr>
          <p:cNvPr id="319" name="Google Shape;319;p11"/>
          <p:cNvSpPr txBox="1">
            <a:spLocks noGrp="1"/>
          </p:cNvSpPr>
          <p:nvPr>
            <p:ph type="body" idx="1"/>
          </p:nvPr>
        </p:nvSpPr>
        <p:spPr>
          <a:xfrm>
            <a:off x="838200" y="2213099"/>
            <a:ext cx="11191200" cy="3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EOSC Interoperability Framework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EOSC Core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EOSC Exchange</a:t>
            </a:r>
            <a:endParaRPr/>
          </a:p>
        </p:txBody>
      </p:sp>
      <p:sp>
        <p:nvSpPr>
          <p:cNvPr id="320" name="Google Shape;320;p11"/>
          <p:cNvSpPr txBox="1"/>
          <p:nvPr/>
        </p:nvSpPr>
        <p:spPr>
          <a:xfrm>
            <a:off x="914400" y="1317375"/>
            <a:ext cx="57690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 main milestones: M6 - M18 - M30</a:t>
            </a:r>
            <a:endParaRPr sz="2800" b="1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SC Future">
      <a:dk1>
        <a:srgbClr val="000000"/>
      </a:dk1>
      <a:lt1>
        <a:srgbClr val="FFFFFF"/>
      </a:lt1>
      <a:dk2>
        <a:srgbClr val="0C2AD5"/>
      </a:dk2>
      <a:lt2>
        <a:srgbClr val="E7E6E6"/>
      </a:lt2>
      <a:accent1>
        <a:srgbClr val="0C2AD5"/>
      </a:accent1>
      <a:accent2>
        <a:srgbClr val="08C8E9"/>
      </a:accent2>
      <a:accent3>
        <a:srgbClr val="FE6F5B"/>
      </a:accent3>
      <a:accent4>
        <a:srgbClr val="FFCC00"/>
      </a:accent4>
      <a:accent5>
        <a:srgbClr val="0CA88B"/>
      </a:accent5>
      <a:accent6>
        <a:srgbClr val="8A3FFF"/>
      </a:accent6>
      <a:hlink>
        <a:srgbClr val="08C8E9"/>
      </a:hlink>
      <a:folHlink>
        <a:srgbClr val="8A3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590</Words>
  <Application>Microsoft Office PowerPoint</Application>
  <PresentationFormat>Widescreen</PresentationFormat>
  <Paragraphs>164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Courier New</vt:lpstr>
      <vt:lpstr>Noto Sans Symbols</vt:lpstr>
      <vt:lpstr>Corbel</vt:lpstr>
      <vt:lpstr>Arial</vt:lpstr>
      <vt:lpstr>Office Theme</vt:lpstr>
      <vt:lpstr>EOSC Architecture The EOSC Future Overview</vt:lpstr>
      <vt:lpstr>Guiding principles</vt:lpstr>
      <vt:lpstr>EOSC Architecture</vt:lpstr>
      <vt:lpstr>EOSC Architecture - Core</vt:lpstr>
      <vt:lpstr>EOSC Architecture - Exchange</vt:lpstr>
      <vt:lpstr>EOSC Architecture - EIF</vt:lpstr>
      <vt:lpstr>Researcher view: different benefits</vt:lpstr>
      <vt:lpstr>EOSC Future Technical Roadmap</vt:lpstr>
      <vt:lpstr>EOSC Future Technical Roadmap</vt:lpstr>
      <vt:lpstr>EOSC Interoperability Framework Technical Roadmap</vt:lpstr>
      <vt:lpstr>Setup the EOSC-Core</vt:lpstr>
      <vt:lpstr>Populating the EOSC-Exchange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Architecture The EOSC Future Overview</dc:title>
  <cp:lastModifiedBy>Diego Scardaci</cp:lastModifiedBy>
  <cp:revision>2</cp:revision>
  <dcterms:modified xsi:type="dcterms:W3CDTF">2021-10-19T10:19:30Z</dcterms:modified>
</cp:coreProperties>
</file>