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544" r:id="rId3"/>
    <p:sldId id="258" r:id="rId4"/>
    <p:sldId id="260" r:id="rId5"/>
    <p:sldId id="3945" r:id="rId6"/>
    <p:sldId id="2134391652" r:id="rId7"/>
    <p:sldId id="414" r:id="rId8"/>
    <p:sldId id="2134391665" r:id="rId9"/>
    <p:sldId id="2134391664" r:id="rId10"/>
    <p:sldId id="2134391660" r:id="rId11"/>
    <p:sldId id="2134391658" r:id="rId12"/>
    <p:sldId id="2134391659" r:id="rId13"/>
    <p:sldId id="2134391661" r:id="rId14"/>
    <p:sldId id="2134391662" r:id="rId15"/>
    <p:sldId id="2134391663" r:id="rId16"/>
    <p:sldId id="2134391656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3EE"/>
    <a:srgbClr val="DD0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8" autoAdjust="0"/>
  </p:normalViewPr>
  <p:slideViewPr>
    <p:cSldViewPr snapToGrid="0" snapToObjects="1">
      <p:cViewPr varScale="1">
        <p:scale>
          <a:sx n="196" d="100"/>
          <a:sy n="196" d="100"/>
        </p:scale>
        <p:origin x="780" y="10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32019-BF9E-4DD1-9A41-E36A0C94DA65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1B42-D188-4B7F-98C0-9E838B887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0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53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9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36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96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92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37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408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3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F0BD7-34A9-44F1-B655-32A9307DAC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95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0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78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35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0" y="742950"/>
            <a:ext cx="6604000" cy="3714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12AC0-8FEC-4520-81CA-DB5FECD7DD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91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0" y="742950"/>
            <a:ext cx="6604000" cy="3714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12AC0-8FEC-4520-81CA-DB5FECD7DD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1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1B42-D188-4B7F-98C0-9E838B887A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73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33121"/>
            <a:ext cx="7772400" cy="110251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2481505"/>
            <a:ext cx="6400800" cy="40606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90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421" y="54425"/>
            <a:ext cx="8133347" cy="4572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69" y="733926"/>
            <a:ext cx="8229599" cy="4114800"/>
          </a:xfrm>
        </p:spPr>
        <p:txBody>
          <a:bodyPr>
            <a:normAutofit/>
          </a:bodyPr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7" name="椭圆 6"/>
          <p:cNvSpPr/>
          <p:nvPr userDrawn="1"/>
        </p:nvSpPr>
        <p:spPr>
          <a:xfrm>
            <a:off x="437881" y="238283"/>
            <a:ext cx="101934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06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9181-4168-6643-BD0C-4250C62B016B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A30D-A330-B44A-AD77-88D263285F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6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A Pilot for GOSC Testbed</a:t>
            </a:r>
            <a:endParaRPr kumimoji="1"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2160467"/>
            <a:ext cx="6400800" cy="40606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Federation 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CSTCloud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with EGI 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FedCloud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4C9200A5-8F3D-4822-8037-B40D77F414EB}"/>
              </a:ext>
            </a:extLst>
          </p:cNvPr>
          <p:cNvSpPr txBox="1">
            <a:spLocks/>
          </p:cNvSpPr>
          <p:nvPr/>
        </p:nvSpPr>
        <p:spPr>
          <a:xfrm>
            <a:off x="2057400" y="2707860"/>
            <a:ext cx="6400800" cy="1160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Zuliang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Guo,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Haiming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</a:p>
          <a:p>
            <a:r>
              <a:rPr kumimoji="1" lang="fr-F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Computer Network Information Center, 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Chinese Academy of Sciences</a:t>
            </a:r>
            <a:endParaRPr kumimoji="1" lang="fr-FR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fr-F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fr-F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22, 2021</a:t>
            </a:r>
          </a:p>
        </p:txBody>
      </p:sp>
    </p:spTree>
    <p:extLst>
      <p:ext uri="{BB962C8B-B14F-4D97-AF65-F5344CB8AC3E}">
        <p14:creationId xmlns:p14="http://schemas.microsoft.com/office/powerpoint/2010/main" val="348908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425A335-5114-4641-AECA-B22A7696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95" y="1177452"/>
            <a:ext cx="6546782" cy="306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Federation with EGI</a:t>
            </a:r>
            <a:endParaRPr lang="zh-CN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FB73E4-083D-4BF6-A477-E59B27BDB61B}"/>
              </a:ext>
            </a:extLst>
          </p:cNvPr>
          <p:cNvSpPr txBox="1"/>
          <p:nvPr/>
        </p:nvSpPr>
        <p:spPr>
          <a:xfrm>
            <a:off x="541421" y="614001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Installation procedure</a:t>
            </a:r>
            <a:endParaRPr lang="zh-CN" altLang="en-US" b="1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5006593-6A21-42C8-9BA8-8C7AFCBC1772}"/>
              </a:ext>
            </a:extLst>
          </p:cNvPr>
          <p:cNvSpPr/>
          <p:nvPr/>
        </p:nvSpPr>
        <p:spPr>
          <a:xfrm>
            <a:off x="2743200" y="1452664"/>
            <a:ext cx="1472119" cy="2928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AB13B9D-222E-4B43-8ADC-1EBE4A3059E7}"/>
              </a:ext>
            </a:extLst>
          </p:cNvPr>
          <p:cNvSpPr/>
          <p:nvPr/>
        </p:nvSpPr>
        <p:spPr>
          <a:xfrm>
            <a:off x="5142776" y="1822889"/>
            <a:ext cx="849548" cy="255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737B07-4EA5-4A6B-8703-BD2597AC67B0}"/>
              </a:ext>
            </a:extLst>
          </p:cNvPr>
          <p:cNvSpPr txBox="1"/>
          <p:nvPr/>
        </p:nvSpPr>
        <p:spPr>
          <a:xfrm>
            <a:off x="2771180" y="1046352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1. OpenStack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F83317-E77A-413C-8DF9-083E0A54FB9E}"/>
              </a:ext>
            </a:extLst>
          </p:cNvPr>
          <p:cNvSpPr txBox="1"/>
          <p:nvPr/>
        </p:nvSpPr>
        <p:spPr>
          <a:xfrm>
            <a:off x="4239586" y="1231756"/>
            <a:ext cx="311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2. EGI </a:t>
            </a:r>
            <a:r>
              <a:rPr lang="en-US" altLang="zh-CN" dirty="0" err="1">
                <a:solidFill>
                  <a:srgbClr val="FF0000"/>
                </a:solidFill>
              </a:rPr>
              <a:t>FedCloud</a:t>
            </a:r>
            <a:r>
              <a:rPr lang="en-US" altLang="zh-CN" dirty="0">
                <a:solidFill>
                  <a:srgbClr val="FF0000"/>
                </a:solidFill>
              </a:rPr>
              <a:t> Components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8C9BD5-2570-4397-B67D-6A75F0128D90}"/>
              </a:ext>
            </a:extLst>
          </p:cNvPr>
          <p:cNvSpPr txBox="1"/>
          <p:nvPr/>
        </p:nvSpPr>
        <p:spPr>
          <a:xfrm>
            <a:off x="2686548" y="4463356"/>
            <a:ext cx="377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https://docs.egi.eu/providers/cloud-compute/openstack/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564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Federation with EGI</a:t>
            </a:r>
            <a:endParaRPr lang="zh-CN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FB73E4-083D-4BF6-A477-E59B27BDB61B}"/>
              </a:ext>
            </a:extLst>
          </p:cNvPr>
          <p:cNvSpPr txBox="1"/>
          <p:nvPr/>
        </p:nvSpPr>
        <p:spPr>
          <a:xfrm>
            <a:off x="541421" y="614001"/>
            <a:ext cx="29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Capture by EGI Monitoring 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829851-B417-4876-B480-AE8B62DF6D5D}"/>
              </a:ext>
            </a:extLst>
          </p:cNvPr>
          <p:cNvSpPr txBox="1"/>
          <p:nvPr/>
        </p:nvSpPr>
        <p:spPr>
          <a:xfrm>
            <a:off x="2512660" y="4300134"/>
            <a:ext cx="4285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https://argo-mon.egi.eu/nagios/cgi-bin/status.cgi?host=federation.cstcloud.cn</a:t>
            </a:r>
            <a:endParaRPr lang="zh-CN" altLang="en-US" sz="1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A9F011-FE60-43B8-A56A-DDA5EC18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2" y="1181466"/>
            <a:ext cx="8006962" cy="278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44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Federation with EGI</a:t>
            </a:r>
            <a:endParaRPr lang="zh-CN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FB73E4-083D-4BF6-A477-E59B27BDB61B}"/>
              </a:ext>
            </a:extLst>
          </p:cNvPr>
          <p:cNvSpPr txBox="1"/>
          <p:nvPr/>
        </p:nvSpPr>
        <p:spPr>
          <a:xfrm>
            <a:off x="541421" y="614001"/>
            <a:ext cx="328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 Configuration of VO: </a:t>
            </a:r>
            <a:r>
              <a:rPr lang="en-US" altLang="zh-CN" b="1" dirty="0"/>
              <a:t>EISCAT.SE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790A5F7-DE59-4808-A3FF-63D80578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7" y="1122359"/>
            <a:ext cx="7856707" cy="3688102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5006593-6A21-42C8-9BA8-8C7AFCBC1772}"/>
              </a:ext>
            </a:extLst>
          </p:cNvPr>
          <p:cNvSpPr/>
          <p:nvPr/>
        </p:nvSpPr>
        <p:spPr>
          <a:xfrm>
            <a:off x="3268492" y="2116844"/>
            <a:ext cx="849548" cy="1478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AB13B9D-222E-4B43-8ADC-1EBE4A3059E7}"/>
              </a:ext>
            </a:extLst>
          </p:cNvPr>
          <p:cNvSpPr/>
          <p:nvPr/>
        </p:nvSpPr>
        <p:spPr>
          <a:xfrm>
            <a:off x="3271727" y="2343829"/>
            <a:ext cx="849548" cy="1478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79A283A-9ED9-40A3-A9B0-5377C828F2A4}"/>
              </a:ext>
            </a:extLst>
          </p:cNvPr>
          <p:cNvSpPr/>
          <p:nvPr/>
        </p:nvSpPr>
        <p:spPr>
          <a:xfrm>
            <a:off x="1748247" y="3254987"/>
            <a:ext cx="849548" cy="1478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138F31-21D1-4BFC-BB60-CEE5417F98EB}"/>
              </a:ext>
            </a:extLst>
          </p:cNvPr>
          <p:cNvSpPr txBox="1"/>
          <p:nvPr/>
        </p:nvSpPr>
        <p:spPr>
          <a:xfrm>
            <a:off x="1637489" y="3357156"/>
            <a:ext cx="106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EISCAT.SE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737B07-4EA5-4A6B-8703-BD2597AC67B0}"/>
              </a:ext>
            </a:extLst>
          </p:cNvPr>
          <p:cNvSpPr txBox="1"/>
          <p:nvPr/>
        </p:nvSpPr>
        <p:spPr>
          <a:xfrm>
            <a:off x="4076153" y="2006082"/>
            <a:ext cx="17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30 Cores of vCPU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F83317-E77A-413C-8DF9-083E0A54FB9E}"/>
              </a:ext>
            </a:extLst>
          </p:cNvPr>
          <p:cNvSpPr txBox="1"/>
          <p:nvPr/>
        </p:nvSpPr>
        <p:spPr>
          <a:xfrm>
            <a:off x="4066424" y="2231985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100GB of Memory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D9C98F1-EA24-47EF-9917-78BD196588AF}"/>
              </a:ext>
            </a:extLst>
          </p:cNvPr>
          <p:cNvCxnSpPr/>
          <p:nvPr/>
        </p:nvCxnSpPr>
        <p:spPr>
          <a:xfrm flipV="1">
            <a:off x="2632953" y="2343829"/>
            <a:ext cx="573932" cy="1013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Federation with EGI</a:t>
            </a:r>
            <a:endParaRPr lang="zh-CN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FB73E4-083D-4BF6-A477-E59B27BDB61B}"/>
              </a:ext>
            </a:extLst>
          </p:cNvPr>
          <p:cNvSpPr txBox="1"/>
          <p:nvPr/>
        </p:nvSpPr>
        <p:spPr>
          <a:xfrm>
            <a:off x="583753" y="1867068"/>
            <a:ext cx="4030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Challenges while deploying: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Complexity of OpenStack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Rapid change of OpenStack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D56C6F-5590-44B3-92C9-37F02DBC7B61}"/>
              </a:ext>
            </a:extLst>
          </p:cNvPr>
          <p:cNvSpPr txBox="1"/>
          <p:nvPr/>
        </p:nvSpPr>
        <p:spPr>
          <a:xfrm>
            <a:off x="4872121" y="1867068"/>
            <a:ext cx="3791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Overcome the challenges: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Read through EGI document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Support from EGI</a:t>
            </a:r>
          </a:p>
        </p:txBody>
      </p:sp>
    </p:spTree>
    <p:extLst>
      <p:ext uri="{BB962C8B-B14F-4D97-AF65-F5344CB8AC3E}">
        <p14:creationId xmlns:p14="http://schemas.microsoft.com/office/powerpoint/2010/main" val="166997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Federation with EGI</a:t>
            </a:r>
            <a:endParaRPr lang="zh-CN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600C06-3426-4F17-9462-1C6C410B5E8A}"/>
              </a:ext>
            </a:extLst>
          </p:cNvPr>
          <p:cNvSpPr txBox="1"/>
          <p:nvPr/>
        </p:nvSpPr>
        <p:spPr>
          <a:xfrm>
            <a:off x="3119449" y="1891609"/>
            <a:ext cx="33492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Special thanks to: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Dr. Enol Fernández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@ EGI</a:t>
            </a:r>
          </a:p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Dr. Yin Chen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@ EGI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Future Plan</a:t>
            </a:r>
            <a:endParaRPr lang="zh-CN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600C06-3426-4F17-9462-1C6C410B5E8A}"/>
              </a:ext>
            </a:extLst>
          </p:cNvPr>
          <p:cNvSpPr txBox="1"/>
          <p:nvPr/>
        </p:nvSpPr>
        <p:spPr>
          <a:xfrm>
            <a:off x="541421" y="1294477"/>
            <a:ext cx="8016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CSTCloud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is also interested in becoming a VO in this federation.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CSTCloud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hopes more providers, users and VOs will join this federation and share resources. 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This testbed is consolidated step forward for the exploration of cross continental collaboration at infrastructure-level. 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9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4">
            <a:extLst>
              <a:ext uri="{FF2B5EF4-FFF2-40B4-BE49-F238E27FC236}">
                <a16:creationId xmlns:a16="http://schemas.microsoft.com/office/drawing/2014/main" id="{AA8917B0-23EF-4258-8E3D-DBCFE29BBD08}"/>
              </a:ext>
            </a:extLst>
          </p:cNvPr>
          <p:cNvSpPr>
            <a:spLocks noGrp="1"/>
          </p:cNvSpPr>
          <p:nvPr/>
        </p:nvSpPr>
        <p:spPr>
          <a:xfrm>
            <a:off x="3251368" y="2737120"/>
            <a:ext cx="2641263" cy="523221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2500" lnSpcReduction="10000"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www.cstcloud.net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7669F6-1E9B-4024-A978-F2C4F22D5329}"/>
              </a:ext>
            </a:extLst>
          </p:cNvPr>
          <p:cNvSpPr txBox="1"/>
          <p:nvPr/>
        </p:nvSpPr>
        <p:spPr>
          <a:xfrm>
            <a:off x="1450323" y="2105873"/>
            <a:ext cx="624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6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99A0BFD2-28F2-4E48-B018-79B673A41B74}"/>
              </a:ext>
            </a:extLst>
          </p:cNvPr>
          <p:cNvSpPr/>
          <p:nvPr/>
        </p:nvSpPr>
        <p:spPr>
          <a:xfrm>
            <a:off x="0" y="580311"/>
            <a:ext cx="9144000" cy="4563189"/>
          </a:xfrm>
          <a:prstGeom prst="rect">
            <a:avLst/>
          </a:prstGeom>
          <a:solidFill>
            <a:srgbClr val="2787E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Picture 2" descr="Picture 2">
            <a:extLst>
              <a:ext uri="{FF2B5EF4-FFF2-40B4-BE49-F238E27FC236}">
                <a16:creationId xmlns:a16="http://schemas.microsoft.com/office/drawing/2014/main" id="{40F97119-7C69-5F43-92A7-95AC740306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834" y="2105569"/>
            <a:ext cx="1378433" cy="879257"/>
          </a:xfrm>
          <a:prstGeom prst="rect">
            <a:avLst/>
          </a:prstGeom>
          <a:ln w="25400">
            <a:solidFill>
              <a:schemeClr val="bg1"/>
            </a:solidFill>
            <a:miter lim="400000"/>
            <a:headEnd/>
            <a:tailEnd/>
          </a:ln>
          <a:effectLst/>
        </p:spPr>
      </p:pic>
      <p:sp>
        <p:nvSpPr>
          <p:cNvPr id="69" name="圆形">
            <a:extLst>
              <a:ext uri="{FF2B5EF4-FFF2-40B4-BE49-F238E27FC236}">
                <a16:creationId xmlns:a16="http://schemas.microsoft.com/office/drawing/2014/main" id="{F3F6205C-919C-1D4B-9301-D1325E538C88}"/>
              </a:ext>
            </a:extLst>
          </p:cNvPr>
          <p:cNvSpPr/>
          <p:nvPr/>
        </p:nvSpPr>
        <p:spPr>
          <a:xfrm>
            <a:off x="3879428" y="1633284"/>
            <a:ext cx="1385145" cy="1351543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rgbClr val="40404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135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0" name="300…">
            <a:extLst>
              <a:ext uri="{FF2B5EF4-FFF2-40B4-BE49-F238E27FC236}">
                <a16:creationId xmlns:a16="http://schemas.microsoft.com/office/drawing/2014/main" id="{E37E1194-886D-6242-9971-AE3311354F99}"/>
              </a:ext>
            </a:extLst>
          </p:cNvPr>
          <p:cNvSpPr txBox="1"/>
          <p:nvPr/>
        </p:nvSpPr>
        <p:spPr>
          <a:xfrm>
            <a:off x="3607590" y="2156137"/>
            <a:ext cx="1941120" cy="36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spAutoFit/>
          </a:bodyPr>
          <a:lstStyle/>
          <a:p>
            <a:pPr algn="ctr">
              <a:lnSpc>
                <a:spcPct val="90000"/>
              </a:lnSpc>
              <a:defRPr sz="42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altLang="zh-CN" sz="2100" dirty="0" err="1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CSTCloud</a:t>
            </a:r>
            <a:endParaRPr sz="2100" dirty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15F172DE-DBA5-1745-86C0-DE00134DE6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821" y="1350360"/>
            <a:ext cx="1432068" cy="602756"/>
          </a:xfrm>
          <a:prstGeom prst="rect">
            <a:avLst/>
          </a:prstGeom>
          <a:effectLst/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A433874C-F1FA-064E-A45B-208B9D08C254}"/>
              </a:ext>
            </a:extLst>
          </p:cNvPr>
          <p:cNvSpPr txBox="1"/>
          <p:nvPr/>
        </p:nvSpPr>
        <p:spPr>
          <a:xfrm>
            <a:off x="1340209" y="2350268"/>
            <a:ext cx="356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spc="75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High-speed network connection</a:t>
            </a:r>
            <a:endParaRPr kumimoji="1" lang="zh-CN" altLang="en-US" sz="1200" spc="7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47949F7-BC7E-F040-95A1-C8F7B1F251DD}"/>
              </a:ext>
            </a:extLst>
          </p:cNvPr>
          <p:cNvSpPr txBox="1"/>
          <p:nvPr/>
        </p:nvSpPr>
        <p:spPr>
          <a:xfrm>
            <a:off x="1936890" y="4175536"/>
            <a:ext cx="2016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spc="75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Computing resources</a:t>
            </a:r>
            <a:endParaRPr kumimoji="1" lang="zh-CN" altLang="en-US" sz="1200" spc="7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5F60B299-71DB-D44A-8744-2B8D7D7581DB}"/>
              </a:ext>
            </a:extLst>
          </p:cNvPr>
          <p:cNvSpPr txBox="1"/>
          <p:nvPr/>
        </p:nvSpPr>
        <p:spPr>
          <a:xfrm>
            <a:off x="5129493" y="4223084"/>
            <a:ext cx="258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spc="75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Massive data storage</a:t>
            </a:r>
            <a:endParaRPr kumimoji="1" lang="zh-CN" altLang="en-US" sz="1200" spc="7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C8FFC63-308F-884B-B434-AC86DB273A51}"/>
              </a:ext>
            </a:extLst>
          </p:cNvPr>
          <p:cNvSpPr txBox="1"/>
          <p:nvPr/>
        </p:nvSpPr>
        <p:spPr>
          <a:xfrm>
            <a:off x="1737554" y="1599834"/>
            <a:ext cx="309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spc="75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Pool of research software</a:t>
            </a:r>
            <a:endParaRPr kumimoji="1" lang="zh-CN" altLang="en-US" sz="1200" spc="7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AEAE3C3-ED3D-6943-9A05-52943C6D6EF9}"/>
              </a:ext>
            </a:extLst>
          </p:cNvPr>
          <p:cNvSpPr txBox="1"/>
          <p:nvPr/>
        </p:nvSpPr>
        <p:spPr>
          <a:xfrm>
            <a:off x="5450281" y="2417418"/>
            <a:ext cx="1941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spc="75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Algorithms &amp; tools</a:t>
            </a:r>
            <a:endParaRPr kumimoji="1" lang="zh-CN" altLang="en-US" sz="1200" spc="7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FE5A36DC-8263-5444-9FC8-D84F65DD06D4}"/>
              </a:ext>
            </a:extLst>
          </p:cNvPr>
          <p:cNvSpPr txBox="1"/>
          <p:nvPr/>
        </p:nvSpPr>
        <p:spPr>
          <a:xfrm>
            <a:off x="5264574" y="1699166"/>
            <a:ext cx="2126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spc="75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Data &amp; Information</a:t>
            </a:r>
            <a:endParaRPr kumimoji="1" lang="zh-CN" altLang="en-US" sz="1200" spc="7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9" name="内容占位符 3">
            <a:extLst>
              <a:ext uri="{FF2B5EF4-FFF2-40B4-BE49-F238E27FC236}">
                <a16:creationId xmlns:a16="http://schemas.microsoft.com/office/drawing/2014/main" id="{CF85F86D-73A9-FD46-931C-3265CFA94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2" y="2663156"/>
            <a:ext cx="1885561" cy="1088222"/>
          </a:xfrm>
          <a:prstGeom prst="rect">
            <a:avLst/>
          </a:prstGeom>
          <a:effectLst/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79E2A508-D8B3-0846-AC5A-671F65641583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11" y="1300525"/>
            <a:ext cx="1359995" cy="1014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29D201B2-EB79-FF43-BA0C-0455404B35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014" y="3260841"/>
            <a:ext cx="1196138" cy="914695"/>
          </a:xfrm>
          <a:prstGeom prst="rect">
            <a:avLst/>
          </a:prstGeom>
          <a:ln w="22225">
            <a:solidFill>
              <a:schemeClr val="bg1"/>
            </a:solidFill>
          </a:ln>
          <a:effectLst/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7E108053-8454-B245-A763-62C0E6BCE019}"/>
              </a:ext>
            </a:extLst>
          </p:cNvPr>
          <p:cNvGrpSpPr/>
          <p:nvPr/>
        </p:nvGrpSpPr>
        <p:grpSpPr>
          <a:xfrm>
            <a:off x="6036381" y="3190298"/>
            <a:ext cx="1521833" cy="1104313"/>
            <a:chOff x="8428105" y="4637098"/>
            <a:chExt cx="2083168" cy="1511644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56099C79-FA4A-1648-81ED-933AFA411866}"/>
                </a:ext>
              </a:extLst>
            </p:cNvPr>
            <p:cNvSpPr/>
            <p:nvPr/>
          </p:nvSpPr>
          <p:spPr>
            <a:xfrm>
              <a:off x="8471003" y="4697871"/>
              <a:ext cx="1964284" cy="13883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kumimoji="1" lang="zh-CN" altLang="en-US" sz="135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2" name="Picture 45">
              <a:extLst>
                <a:ext uri="{FF2B5EF4-FFF2-40B4-BE49-F238E27FC236}">
                  <a16:creationId xmlns:a16="http://schemas.microsoft.com/office/drawing/2014/main" id="{87664446-4592-7540-87CA-CD0E28DB5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105" y="4637098"/>
              <a:ext cx="2083168" cy="1511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线条">
            <a:extLst>
              <a:ext uri="{FF2B5EF4-FFF2-40B4-BE49-F238E27FC236}">
                <a16:creationId xmlns:a16="http://schemas.microsoft.com/office/drawing/2014/main" id="{70FDC2A5-AF87-5346-926A-99690498D092}"/>
              </a:ext>
            </a:extLst>
          </p:cNvPr>
          <p:cNvSpPr/>
          <p:nvPr/>
        </p:nvSpPr>
        <p:spPr>
          <a:xfrm flipH="1" flipV="1">
            <a:off x="1827309" y="1935376"/>
            <a:ext cx="199180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34289" tIns="34289" rIns="34289" bIns="34289"/>
          <a:lstStyle/>
          <a:p>
            <a:endParaRPr sz="1350"/>
          </a:p>
        </p:txBody>
      </p:sp>
      <p:sp>
        <p:nvSpPr>
          <p:cNvPr id="31" name="线条">
            <a:extLst>
              <a:ext uri="{FF2B5EF4-FFF2-40B4-BE49-F238E27FC236}">
                <a16:creationId xmlns:a16="http://schemas.microsoft.com/office/drawing/2014/main" id="{E01DC903-1489-7F4B-8C55-C88928FE4482}"/>
              </a:ext>
            </a:extLst>
          </p:cNvPr>
          <p:cNvSpPr/>
          <p:nvPr/>
        </p:nvSpPr>
        <p:spPr>
          <a:xfrm flipH="1">
            <a:off x="3595452" y="3018398"/>
            <a:ext cx="575039" cy="682428"/>
          </a:xfrm>
          <a:prstGeom prst="line">
            <a:avLst/>
          </a:prstGeom>
          <a:ln w="1270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34289" tIns="34289" rIns="34289" bIns="34289"/>
          <a:lstStyle/>
          <a:p>
            <a:endParaRPr sz="1350"/>
          </a:p>
        </p:txBody>
      </p:sp>
      <p:sp>
        <p:nvSpPr>
          <p:cNvPr id="33" name="线条">
            <a:extLst>
              <a:ext uri="{FF2B5EF4-FFF2-40B4-BE49-F238E27FC236}">
                <a16:creationId xmlns:a16="http://schemas.microsoft.com/office/drawing/2014/main" id="{59BE5F56-3DBE-DE4F-9C87-B6764C35D88E}"/>
              </a:ext>
            </a:extLst>
          </p:cNvPr>
          <p:cNvSpPr/>
          <p:nvPr/>
        </p:nvSpPr>
        <p:spPr>
          <a:xfrm>
            <a:off x="5048905" y="2974016"/>
            <a:ext cx="904424" cy="574951"/>
          </a:xfrm>
          <a:prstGeom prst="line">
            <a:avLst/>
          </a:prstGeom>
          <a:ln w="1270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34289" tIns="34289" rIns="34289" bIns="34289"/>
          <a:lstStyle/>
          <a:p>
            <a:endParaRPr sz="1350"/>
          </a:p>
        </p:txBody>
      </p:sp>
      <p:sp>
        <p:nvSpPr>
          <p:cNvPr id="38" name="线条">
            <a:extLst>
              <a:ext uri="{FF2B5EF4-FFF2-40B4-BE49-F238E27FC236}">
                <a16:creationId xmlns:a16="http://schemas.microsoft.com/office/drawing/2014/main" id="{D130784B-3406-AD4A-8142-C8988C2AF5CB}"/>
              </a:ext>
            </a:extLst>
          </p:cNvPr>
          <p:cNvSpPr/>
          <p:nvPr/>
        </p:nvSpPr>
        <p:spPr>
          <a:xfrm flipV="1">
            <a:off x="5324885" y="1927182"/>
            <a:ext cx="1941119" cy="18892"/>
          </a:xfrm>
          <a:prstGeom prst="line">
            <a:avLst/>
          </a:prstGeom>
          <a:ln w="1270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34289" tIns="34289" rIns="34289" bIns="34289"/>
          <a:lstStyle/>
          <a:p>
            <a:endParaRPr sz="1350"/>
          </a:p>
        </p:txBody>
      </p:sp>
      <p:sp>
        <p:nvSpPr>
          <p:cNvPr id="40" name="线条">
            <a:extLst>
              <a:ext uri="{FF2B5EF4-FFF2-40B4-BE49-F238E27FC236}">
                <a16:creationId xmlns:a16="http://schemas.microsoft.com/office/drawing/2014/main" id="{A076A9DE-D635-B14F-93CB-3B1E7CB191B6}"/>
              </a:ext>
            </a:extLst>
          </p:cNvPr>
          <p:cNvSpPr/>
          <p:nvPr/>
        </p:nvSpPr>
        <p:spPr>
          <a:xfrm>
            <a:off x="5324884" y="2639009"/>
            <a:ext cx="1941119" cy="1512"/>
          </a:xfrm>
          <a:prstGeom prst="line">
            <a:avLst/>
          </a:prstGeom>
          <a:ln w="1270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34289" tIns="34289" rIns="34289" bIns="34289"/>
          <a:lstStyle/>
          <a:p>
            <a:endParaRPr sz="1350"/>
          </a:p>
        </p:txBody>
      </p:sp>
      <p:sp>
        <p:nvSpPr>
          <p:cNvPr id="41" name="线条">
            <a:extLst>
              <a:ext uri="{FF2B5EF4-FFF2-40B4-BE49-F238E27FC236}">
                <a16:creationId xmlns:a16="http://schemas.microsoft.com/office/drawing/2014/main" id="{0BDED421-B409-B84F-AE8F-A529F888AAD7}"/>
              </a:ext>
            </a:extLst>
          </p:cNvPr>
          <p:cNvSpPr/>
          <p:nvPr/>
        </p:nvSpPr>
        <p:spPr>
          <a:xfrm flipH="1" flipV="1">
            <a:off x="1827306" y="2664674"/>
            <a:ext cx="1991809" cy="4508"/>
          </a:xfrm>
          <a:prstGeom prst="line">
            <a:avLst/>
          </a:prstGeom>
          <a:ln w="1270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34289" tIns="34289" rIns="34289" bIns="34289"/>
          <a:lstStyle/>
          <a:p>
            <a:endParaRPr sz="135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2EE7D4A-FFB8-4E34-AC52-AAFF8DF0017B}"/>
              </a:ext>
            </a:extLst>
          </p:cNvPr>
          <p:cNvSpPr txBox="1"/>
          <p:nvPr/>
        </p:nvSpPr>
        <p:spPr>
          <a:xfrm>
            <a:off x="654881" y="9914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CSTCloud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4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2D7A34DA-E1EB-48EE-915B-DA6662F8CB5C}"/>
              </a:ext>
            </a:extLst>
          </p:cNvPr>
          <p:cNvSpPr txBox="1">
            <a:spLocks/>
          </p:cNvSpPr>
          <p:nvPr/>
        </p:nvSpPr>
        <p:spPr>
          <a:xfrm>
            <a:off x="369894" y="1288885"/>
            <a:ext cx="5082074" cy="3254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7668">
              <a:lnSpc>
                <a:spcPct val="81000"/>
              </a:lnSpc>
              <a:spcBef>
                <a:spcPts val="394"/>
              </a:spcBef>
              <a:defRPr sz="1490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Define an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architecture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dynamically converge the data &amp; computational infrastructures and research resources.</a:t>
            </a:r>
          </a:p>
          <a:p>
            <a:pPr defTabSz="387668">
              <a:lnSpc>
                <a:spcPct val="81000"/>
              </a:lnSpc>
              <a:spcBef>
                <a:spcPts val="394"/>
              </a:spcBef>
              <a:defRPr sz="1490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87668">
              <a:lnSpc>
                <a:spcPct val="81000"/>
              </a:lnSpc>
              <a:spcBef>
                <a:spcPts val="394"/>
              </a:spcBef>
              <a:defRPr sz="1490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Co-design an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service model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science discovery. </a:t>
            </a:r>
          </a:p>
          <a:p>
            <a:pPr defTabSz="387668">
              <a:lnSpc>
                <a:spcPct val="81000"/>
              </a:lnSpc>
              <a:spcBef>
                <a:spcPts val="394"/>
              </a:spcBef>
              <a:defRPr sz="1490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87668">
              <a:lnSpc>
                <a:spcPct val="81000"/>
              </a:lnSpc>
              <a:spcBef>
                <a:spcPts val="394"/>
              </a:spcBef>
              <a:defRPr sz="1490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Explore a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win-win mechanism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sustainable operation and services.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254001-A2CB-4C19-A4F8-0E12A98A4CB2}"/>
              </a:ext>
            </a:extLst>
          </p:cNvPr>
          <p:cNvGrpSpPr/>
          <p:nvPr/>
        </p:nvGrpSpPr>
        <p:grpSpPr>
          <a:xfrm>
            <a:off x="5472010" y="1142740"/>
            <a:ext cx="3280583" cy="3294366"/>
            <a:chOff x="7150144" y="1902578"/>
            <a:chExt cx="3287473" cy="3691840"/>
          </a:xfrm>
        </p:grpSpPr>
        <p:sp>
          <p:nvSpPr>
            <p:cNvPr id="13" name="圆角矩形">
              <a:extLst>
                <a:ext uri="{FF2B5EF4-FFF2-40B4-BE49-F238E27FC236}">
                  <a16:creationId xmlns:a16="http://schemas.microsoft.com/office/drawing/2014/main" id="{6E59FB3D-085B-4A22-BB21-663B2A5FA7B8}"/>
                </a:ext>
              </a:extLst>
            </p:cNvPr>
            <p:cNvSpPr/>
            <p:nvPr/>
          </p:nvSpPr>
          <p:spPr>
            <a:xfrm>
              <a:off x="7928820" y="4967787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DA9F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14" name="圆角矩形">
              <a:extLst>
                <a:ext uri="{FF2B5EF4-FFF2-40B4-BE49-F238E27FC236}">
                  <a16:creationId xmlns:a16="http://schemas.microsoft.com/office/drawing/2014/main" id="{DD8E4D27-C5EA-466B-92A8-593A044FC739}"/>
                </a:ext>
              </a:extLst>
            </p:cNvPr>
            <p:cNvSpPr/>
            <p:nvPr/>
          </p:nvSpPr>
          <p:spPr>
            <a:xfrm>
              <a:off x="7928820" y="4229676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DA9F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15" name="圆角矩形">
              <a:extLst>
                <a:ext uri="{FF2B5EF4-FFF2-40B4-BE49-F238E27FC236}">
                  <a16:creationId xmlns:a16="http://schemas.microsoft.com/office/drawing/2014/main" id="{78805B22-066E-4A7D-ADBB-0C82C1F83756}"/>
                </a:ext>
              </a:extLst>
            </p:cNvPr>
            <p:cNvSpPr/>
            <p:nvPr/>
          </p:nvSpPr>
          <p:spPr>
            <a:xfrm>
              <a:off x="7928820" y="3472569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DA9F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16" name="圆角矩形">
              <a:extLst>
                <a:ext uri="{FF2B5EF4-FFF2-40B4-BE49-F238E27FC236}">
                  <a16:creationId xmlns:a16="http://schemas.microsoft.com/office/drawing/2014/main" id="{2960F7D0-4F8F-4234-91CA-9AEDA9224182}"/>
                </a:ext>
              </a:extLst>
            </p:cNvPr>
            <p:cNvSpPr/>
            <p:nvPr/>
          </p:nvSpPr>
          <p:spPr>
            <a:xfrm>
              <a:off x="7928820" y="2715461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EABF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17" name="圆角矩形">
              <a:extLst>
                <a:ext uri="{FF2B5EF4-FFF2-40B4-BE49-F238E27FC236}">
                  <a16:creationId xmlns:a16="http://schemas.microsoft.com/office/drawing/2014/main" id="{CF2302EC-BBA9-4134-BA48-AB35F2846440}"/>
                </a:ext>
              </a:extLst>
            </p:cNvPr>
            <p:cNvSpPr/>
            <p:nvPr/>
          </p:nvSpPr>
          <p:spPr>
            <a:xfrm>
              <a:off x="7928820" y="1958352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EACF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18" name="Open architecture,…">
              <a:extLst>
                <a:ext uri="{FF2B5EF4-FFF2-40B4-BE49-F238E27FC236}">
                  <a16:creationId xmlns:a16="http://schemas.microsoft.com/office/drawing/2014/main" id="{4B292F39-86C7-4777-B6A5-FFED532E13FF}"/>
                </a:ext>
              </a:extLst>
            </p:cNvPr>
            <p:cNvSpPr txBox="1"/>
            <p:nvPr/>
          </p:nvSpPr>
          <p:spPr>
            <a:xfrm>
              <a:off x="7966806" y="2029468"/>
              <a:ext cx="2342992" cy="3493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Open architecture,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dynamic evolution</a:t>
              </a:r>
            </a:p>
          </p:txBody>
        </p:sp>
        <p:sp>
          <p:nvSpPr>
            <p:cNvPr id="22" name="圆角矩形">
              <a:extLst>
                <a:ext uri="{FF2B5EF4-FFF2-40B4-BE49-F238E27FC236}">
                  <a16:creationId xmlns:a16="http://schemas.microsoft.com/office/drawing/2014/main" id="{E5A67663-0632-4556-9EC3-FEDE97661FCF}"/>
                </a:ext>
              </a:extLst>
            </p:cNvPr>
            <p:cNvSpPr/>
            <p:nvPr/>
          </p:nvSpPr>
          <p:spPr>
            <a:xfrm>
              <a:off x="7150144" y="1902578"/>
              <a:ext cx="3287473" cy="691929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23" name="Serving for researchers…">
              <a:extLst>
                <a:ext uri="{FF2B5EF4-FFF2-40B4-BE49-F238E27FC236}">
                  <a16:creationId xmlns:a16="http://schemas.microsoft.com/office/drawing/2014/main" id="{A2A04B52-CC9A-4F2B-B38E-D05A753D59B2}"/>
                </a:ext>
              </a:extLst>
            </p:cNvPr>
            <p:cNvSpPr txBox="1"/>
            <p:nvPr/>
          </p:nvSpPr>
          <p:spPr>
            <a:xfrm>
              <a:off x="7928820" y="2781583"/>
              <a:ext cx="2273344" cy="3493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  </a:t>
              </a:r>
              <a:r>
                <a:rPr lang="en-US" sz="1013" dirty="0"/>
                <a:t>Fully supports </a:t>
              </a:r>
              <a:r>
                <a:rPr lang="en-US" altLang="zh-CN" sz="1013" dirty="0"/>
                <a:t>for</a:t>
              </a:r>
              <a:endParaRPr lang="en-US" sz="1013" dirty="0"/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sz="1013" dirty="0"/>
                <a:t>disciplinary </a:t>
              </a:r>
              <a:r>
                <a:rPr sz="1013" dirty="0"/>
                <a:t> research activities</a:t>
              </a:r>
            </a:p>
          </p:txBody>
        </p:sp>
        <p:pic>
          <p:nvPicPr>
            <p:cNvPr id="24" name="pasted-image.pdf" descr="pasted-image.pdf">
              <a:extLst>
                <a:ext uri="{FF2B5EF4-FFF2-40B4-BE49-F238E27FC236}">
                  <a16:creationId xmlns:a16="http://schemas.microsoft.com/office/drawing/2014/main" id="{2458F44C-A01C-428C-B52F-D67A0F1FF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708" y="1982253"/>
              <a:ext cx="513533" cy="513533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25" name="Distributed resources,…">
              <a:extLst>
                <a:ext uri="{FF2B5EF4-FFF2-40B4-BE49-F238E27FC236}">
                  <a16:creationId xmlns:a16="http://schemas.microsoft.com/office/drawing/2014/main" id="{080EFD35-F021-4F06-9AE8-089C275881DC}"/>
                </a:ext>
              </a:extLst>
            </p:cNvPr>
            <p:cNvSpPr txBox="1"/>
            <p:nvPr/>
          </p:nvSpPr>
          <p:spPr>
            <a:xfrm>
              <a:off x="7966806" y="3543684"/>
              <a:ext cx="2228807" cy="3493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Distributed resources,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integrated services</a:t>
              </a:r>
            </a:p>
          </p:txBody>
        </p:sp>
        <p:sp>
          <p:nvSpPr>
            <p:cNvPr id="26" name="Big data and artificial…">
              <a:extLst>
                <a:ext uri="{FF2B5EF4-FFF2-40B4-BE49-F238E27FC236}">
                  <a16:creationId xmlns:a16="http://schemas.microsoft.com/office/drawing/2014/main" id="{DFCB6751-B616-4C6F-80C5-547163651731}"/>
                </a:ext>
              </a:extLst>
            </p:cNvPr>
            <p:cNvSpPr txBox="1"/>
            <p:nvPr/>
          </p:nvSpPr>
          <p:spPr>
            <a:xfrm>
              <a:off x="8221140" y="4314023"/>
              <a:ext cx="1596732" cy="34936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    Big data and artificial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 intelligence </a:t>
              </a:r>
              <a:r>
                <a:rPr lang="en-US" sz="1013" dirty="0"/>
                <a:t>driven</a:t>
              </a:r>
              <a:endParaRPr sz="1013" dirty="0"/>
            </a:p>
          </p:txBody>
        </p:sp>
        <p:sp>
          <p:nvSpPr>
            <p:cNvPr id="27" name="Public funding…">
              <a:extLst>
                <a:ext uri="{FF2B5EF4-FFF2-40B4-BE49-F238E27FC236}">
                  <a16:creationId xmlns:a16="http://schemas.microsoft.com/office/drawing/2014/main" id="{FAA7A73E-9512-449F-BC87-FDC4FBCBA04E}"/>
                </a:ext>
              </a:extLst>
            </p:cNvPr>
            <p:cNvSpPr txBox="1"/>
            <p:nvPr/>
          </p:nvSpPr>
          <p:spPr>
            <a:xfrm>
              <a:off x="7957259" y="5068920"/>
              <a:ext cx="2352539" cy="3493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Public funding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013" dirty="0"/>
                <a:t>&amp; </a:t>
              </a:r>
              <a:r>
                <a:rPr lang="en-US" sz="1013" dirty="0"/>
                <a:t>Non-profit services</a:t>
              </a:r>
              <a:endParaRPr sz="1013" dirty="0"/>
            </a:p>
          </p:txBody>
        </p:sp>
        <p:sp>
          <p:nvSpPr>
            <p:cNvPr id="28" name="圆角矩形">
              <a:extLst>
                <a:ext uri="{FF2B5EF4-FFF2-40B4-BE49-F238E27FC236}">
                  <a16:creationId xmlns:a16="http://schemas.microsoft.com/office/drawing/2014/main" id="{4CF0E4EF-7B35-4363-BA34-7D73B2088A80}"/>
                </a:ext>
              </a:extLst>
            </p:cNvPr>
            <p:cNvSpPr/>
            <p:nvPr/>
          </p:nvSpPr>
          <p:spPr>
            <a:xfrm>
              <a:off x="7150144" y="2650162"/>
              <a:ext cx="3287473" cy="691930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29" name="圆角矩形">
              <a:extLst>
                <a:ext uri="{FF2B5EF4-FFF2-40B4-BE49-F238E27FC236}">
                  <a16:creationId xmlns:a16="http://schemas.microsoft.com/office/drawing/2014/main" id="{1A31A2A6-C6DB-46C5-8344-4586086CB6AB}"/>
                </a:ext>
              </a:extLst>
            </p:cNvPr>
            <p:cNvSpPr/>
            <p:nvPr/>
          </p:nvSpPr>
          <p:spPr>
            <a:xfrm>
              <a:off x="7150144" y="3412781"/>
              <a:ext cx="3287473" cy="691929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30" name="圆角矩形">
              <a:extLst>
                <a:ext uri="{FF2B5EF4-FFF2-40B4-BE49-F238E27FC236}">
                  <a16:creationId xmlns:a16="http://schemas.microsoft.com/office/drawing/2014/main" id="{3FFD8281-E530-4D9D-B76B-B2E065B21EE9}"/>
                </a:ext>
              </a:extLst>
            </p:cNvPr>
            <p:cNvSpPr/>
            <p:nvPr/>
          </p:nvSpPr>
          <p:spPr>
            <a:xfrm>
              <a:off x="7150144" y="4155675"/>
              <a:ext cx="3287473" cy="691930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sp>
          <p:nvSpPr>
            <p:cNvPr id="31" name="圆角矩形">
              <a:extLst>
                <a:ext uri="{FF2B5EF4-FFF2-40B4-BE49-F238E27FC236}">
                  <a16:creationId xmlns:a16="http://schemas.microsoft.com/office/drawing/2014/main" id="{43D2AADF-013D-4ECE-9D32-3B1DA086E451}"/>
                </a:ext>
              </a:extLst>
            </p:cNvPr>
            <p:cNvSpPr/>
            <p:nvPr/>
          </p:nvSpPr>
          <p:spPr>
            <a:xfrm>
              <a:off x="7150144" y="4902489"/>
              <a:ext cx="3287473" cy="691929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013"/>
            </a:p>
          </p:txBody>
        </p:sp>
        <p:pic>
          <p:nvPicPr>
            <p:cNvPr id="32" name="pasted-image.pdf" descr="pasted-image.pdf">
              <a:extLst>
                <a:ext uri="{FF2B5EF4-FFF2-40B4-BE49-F238E27FC236}">
                  <a16:creationId xmlns:a16="http://schemas.microsoft.com/office/drawing/2014/main" id="{8B625770-DADE-4216-AAE5-43D3EA6A2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1708" y="2758215"/>
              <a:ext cx="513533" cy="464512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33" name="pasted-image.pdf" descr="pasted-image.pdf">
              <a:extLst>
                <a:ext uri="{FF2B5EF4-FFF2-40B4-BE49-F238E27FC236}">
                  <a16:creationId xmlns:a16="http://schemas.microsoft.com/office/drawing/2014/main" id="{D533BE95-0849-4769-A49B-89A18E85C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8708" y="3578393"/>
              <a:ext cx="553713" cy="311465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34" name="pasted-image.pdf" descr="pasted-image.pdf">
              <a:extLst>
                <a:ext uri="{FF2B5EF4-FFF2-40B4-BE49-F238E27FC236}">
                  <a16:creationId xmlns:a16="http://schemas.microsoft.com/office/drawing/2014/main" id="{EF7312E0-DA59-4849-B9DC-D5F123B7B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6013" y="4275608"/>
              <a:ext cx="469470" cy="469470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35" name="pasted-image.pdf" descr="pasted-image.pdf">
              <a:extLst>
                <a:ext uri="{FF2B5EF4-FFF2-40B4-BE49-F238E27FC236}">
                  <a16:creationId xmlns:a16="http://schemas.microsoft.com/office/drawing/2014/main" id="{FEC00093-9B07-4C48-8366-494FD3229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1857" y="5016004"/>
              <a:ext cx="437780" cy="464900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sp>
        <p:nvSpPr>
          <p:cNvPr id="36" name="标题 1">
            <a:extLst>
              <a:ext uri="{FF2B5EF4-FFF2-40B4-BE49-F238E27FC236}">
                <a16:creationId xmlns:a16="http://schemas.microsoft.com/office/drawing/2014/main" id="{7C81579E-E318-457C-B4BF-5E93522C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6" y="-3712"/>
            <a:ext cx="8229600" cy="594066"/>
          </a:xfrm>
        </p:spPr>
        <p:txBody>
          <a:bodyPr>
            <a:noAutofit/>
          </a:bodyPr>
          <a:lstStyle/>
          <a:p>
            <a:pPr algn="l"/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of </a:t>
            </a:r>
            <a:r>
              <a:rPr lang="en-US" altLang="zh-CN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CSTCloud</a:t>
            </a: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National Research e-Infrastructure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6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1E3FEDE-7CF7-44ED-9085-AD7DB904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03" y="55841"/>
            <a:ext cx="8133347" cy="457200"/>
          </a:xfrm>
        </p:spPr>
        <p:txBody>
          <a:bodyPr>
            <a:normAutofit/>
          </a:bodyPr>
          <a:lstStyle/>
          <a:p>
            <a:r>
              <a:rPr lang="en-US" altLang="zh-CN" sz="1800" b="0" dirty="0"/>
              <a:t>Capacity of Resources and Services</a:t>
            </a:r>
            <a:endParaRPr lang="zh-CN" altLang="en-US" sz="1800" b="0" dirty="0"/>
          </a:p>
        </p:txBody>
      </p:sp>
      <p:pic>
        <p:nvPicPr>
          <p:cNvPr id="18" name="图片 17" descr="图片 4">
            <a:extLst>
              <a:ext uri="{FF2B5EF4-FFF2-40B4-BE49-F238E27FC236}">
                <a16:creationId xmlns:a16="http://schemas.microsoft.com/office/drawing/2014/main" id="{6DEFE73A-892A-45E5-88A6-590BB410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16" t="20946" r="21639" b="40125"/>
          <a:stretch>
            <a:fillRect/>
          </a:stretch>
        </p:blipFill>
        <p:spPr>
          <a:xfrm>
            <a:off x="534699" y="1008026"/>
            <a:ext cx="8776451" cy="34912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" name="圆角矩形">
            <a:extLst>
              <a:ext uri="{FF2B5EF4-FFF2-40B4-BE49-F238E27FC236}">
                <a16:creationId xmlns:a16="http://schemas.microsoft.com/office/drawing/2014/main" id="{366AD109-F750-484B-8908-DE2C712A429C}"/>
              </a:ext>
            </a:extLst>
          </p:cNvPr>
          <p:cNvSpPr/>
          <p:nvPr/>
        </p:nvSpPr>
        <p:spPr>
          <a:xfrm>
            <a:off x="3287995" y="2323663"/>
            <a:ext cx="2844152" cy="786876"/>
          </a:xfrm>
          <a:prstGeom prst="roundRect">
            <a:avLst>
              <a:gd name="adj" fmla="val 19924"/>
            </a:avLst>
          </a:prstGeom>
          <a:solidFill>
            <a:srgbClr val="FFFFFF">
              <a:alpha val="78661"/>
            </a:srgbClr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>
              <a:latin typeface="+mj-lt"/>
            </a:endParaRPr>
          </a:p>
        </p:txBody>
      </p:sp>
      <p:sp>
        <p:nvSpPr>
          <p:cNvPr id="20" name="线条">
            <a:extLst>
              <a:ext uri="{FF2B5EF4-FFF2-40B4-BE49-F238E27FC236}">
                <a16:creationId xmlns:a16="http://schemas.microsoft.com/office/drawing/2014/main" id="{AB506671-94A5-40C9-8F13-3336F5A140C2}"/>
              </a:ext>
            </a:extLst>
          </p:cNvPr>
          <p:cNvSpPr/>
          <p:nvPr/>
        </p:nvSpPr>
        <p:spPr>
          <a:xfrm flipH="1">
            <a:off x="994125" y="2091361"/>
            <a:ext cx="2127025" cy="240190"/>
          </a:xfrm>
          <a:prstGeom prst="line">
            <a:avLst/>
          </a:prstGeom>
          <a:ln w="38100">
            <a:solidFill>
              <a:srgbClr val="04AFFF"/>
            </a:solidFill>
            <a:prstDash val="sysDot"/>
            <a:miter lim="400000"/>
          </a:ln>
        </p:spPr>
        <p:txBody>
          <a:bodyPr lIns="34289" tIns="34289" rIns="34289" bIns="3428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>
              <a:latin typeface="+mj-lt"/>
            </a:endParaRPr>
          </a:p>
        </p:txBody>
      </p:sp>
      <p:sp>
        <p:nvSpPr>
          <p:cNvPr id="21" name="圆角矩形">
            <a:extLst>
              <a:ext uri="{FF2B5EF4-FFF2-40B4-BE49-F238E27FC236}">
                <a16:creationId xmlns:a16="http://schemas.microsoft.com/office/drawing/2014/main" id="{AEAA72AD-59CF-4D18-8E73-3072802D0821}"/>
              </a:ext>
            </a:extLst>
          </p:cNvPr>
          <p:cNvSpPr/>
          <p:nvPr/>
        </p:nvSpPr>
        <p:spPr>
          <a:xfrm>
            <a:off x="3339250" y="2376519"/>
            <a:ext cx="2741643" cy="631553"/>
          </a:xfrm>
          <a:prstGeom prst="roundRect">
            <a:avLst>
              <a:gd name="adj" fmla="val 30275"/>
            </a:avLst>
          </a:prstGeom>
          <a:solidFill>
            <a:srgbClr val="04AFFF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>
              <a:latin typeface="+mj-lt"/>
            </a:endParaRPr>
          </a:p>
        </p:txBody>
      </p:sp>
      <p:sp>
        <p:nvSpPr>
          <p:cNvPr id="22" name="圆角矩形">
            <a:extLst>
              <a:ext uri="{FF2B5EF4-FFF2-40B4-BE49-F238E27FC236}">
                <a16:creationId xmlns:a16="http://schemas.microsoft.com/office/drawing/2014/main" id="{FEA83FE3-4BAD-468E-B36B-FE894971E9C6}"/>
              </a:ext>
            </a:extLst>
          </p:cNvPr>
          <p:cNvSpPr/>
          <p:nvPr/>
        </p:nvSpPr>
        <p:spPr>
          <a:xfrm>
            <a:off x="405269" y="3099216"/>
            <a:ext cx="8329178" cy="1791812"/>
          </a:xfrm>
          <a:prstGeom prst="roundRect">
            <a:avLst>
              <a:gd name="adj" fmla="val 11628"/>
            </a:avLst>
          </a:prstGeom>
          <a:solidFill>
            <a:srgbClr val="0DECFF">
              <a:alpha val="15899"/>
            </a:srgbClr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>
              <a:latin typeface="+mj-lt"/>
            </a:endParaRPr>
          </a:p>
        </p:txBody>
      </p:sp>
      <p:sp>
        <p:nvSpPr>
          <p:cNvPr id="23" name="圆角矩形">
            <a:extLst>
              <a:ext uri="{FF2B5EF4-FFF2-40B4-BE49-F238E27FC236}">
                <a16:creationId xmlns:a16="http://schemas.microsoft.com/office/drawing/2014/main" id="{8CB61B4A-CEEA-4CDE-9CEE-085DB547D867}"/>
              </a:ext>
            </a:extLst>
          </p:cNvPr>
          <p:cNvSpPr/>
          <p:nvPr/>
        </p:nvSpPr>
        <p:spPr>
          <a:xfrm>
            <a:off x="587366" y="3211432"/>
            <a:ext cx="1527335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600">
              <a:latin typeface="+mj-lt"/>
            </a:endParaRPr>
          </a:p>
        </p:txBody>
      </p:sp>
      <p:sp>
        <p:nvSpPr>
          <p:cNvPr id="24" name="圆角矩形">
            <a:extLst>
              <a:ext uri="{FF2B5EF4-FFF2-40B4-BE49-F238E27FC236}">
                <a16:creationId xmlns:a16="http://schemas.microsoft.com/office/drawing/2014/main" id="{ACC572C1-85E4-4DA0-973B-206E1C17F798}"/>
              </a:ext>
            </a:extLst>
          </p:cNvPr>
          <p:cNvSpPr/>
          <p:nvPr/>
        </p:nvSpPr>
        <p:spPr>
          <a:xfrm>
            <a:off x="2331040" y="3211432"/>
            <a:ext cx="2335215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600">
              <a:latin typeface="+mj-lt"/>
            </a:endParaRPr>
          </a:p>
        </p:txBody>
      </p:sp>
      <p:sp>
        <p:nvSpPr>
          <p:cNvPr id="25" name="圆角矩形">
            <a:extLst>
              <a:ext uri="{FF2B5EF4-FFF2-40B4-BE49-F238E27FC236}">
                <a16:creationId xmlns:a16="http://schemas.microsoft.com/office/drawing/2014/main" id="{E497C4D6-A0A6-4888-A515-48B08F0595EC}"/>
              </a:ext>
            </a:extLst>
          </p:cNvPr>
          <p:cNvSpPr/>
          <p:nvPr/>
        </p:nvSpPr>
        <p:spPr>
          <a:xfrm>
            <a:off x="4788909" y="3211432"/>
            <a:ext cx="1814057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600">
              <a:latin typeface="+mj-lt"/>
            </a:endParaRPr>
          </a:p>
        </p:txBody>
      </p:sp>
      <p:sp>
        <p:nvSpPr>
          <p:cNvPr id="26" name="圆角矩形">
            <a:extLst>
              <a:ext uri="{FF2B5EF4-FFF2-40B4-BE49-F238E27FC236}">
                <a16:creationId xmlns:a16="http://schemas.microsoft.com/office/drawing/2014/main" id="{FB9A18C8-E0FA-4388-9298-DC9727F77156}"/>
              </a:ext>
            </a:extLst>
          </p:cNvPr>
          <p:cNvSpPr/>
          <p:nvPr/>
        </p:nvSpPr>
        <p:spPr>
          <a:xfrm>
            <a:off x="6787983" y="3211432"/>
            <a:ext cx="1823928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600">
              <a:latin typeface="+mj-lt"/>
            </a:endParaRPr>
          </a:p>
        </p:txBody>
      </p:sp>
      <p:sp>
        <p:nvSpPr>
          <p:cNvPr id="27" name="圆角矩形">
            <a:extLst>
              <a:ext uri="{FF2B5EF4-FFF2-40B4-BE49-F238E27FC236}">
                <a16:creationId xmlns:a16="http://schemas.microsoft.com/office/drawing/2014/main" id="{910BDFB1-B427-4D21-9369-1475C689E10D}"/>
              </a:ext>
            </a:extLst>
          </p:cNvPr>
          <p:cNvSpPr/>
          <p:nvPr/>
        </p:nvSpPr>
        <p:spPr>
          <a:xfrm>
            <a:off x="632015" y="4336045"/>
            <a:ext cx="7991923" cy="471929"/>
          </a:xfrm>
          <a:prstGeom prst="roundRect">
            <a:avLst>
              <a:gd name="adj" fmla="val 30275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>
              <a:latin typeface="+mj-lt"/>
            </a:endParaRPr>
          </a:p>
        </p:txBody>
      </p:sp>
      <p:grpSp>
        <p:nvGrpSpPr>
          <p:cNvPr id="28" name="成组">
            <a:extLst>
              <a:ext uri="{FF2B5EF4-FFF2-40B4-BE49-F238E27FC236}">
                <a16:creationId xmlns:a16="http://schemas.microsoft.com/office/drawing/2014/main" id="{F2E7E578-59DA-4466-A919-A46D81FF1294}"/>
              </a:ext>
            </a:extLst>
          </p:cNvPr>
          <p:cNvGrpSpPr/>
          <p:nvPr/>
        </p:nvGrpSpPr>
        <p:grpSpPr>
          <a:xfrm>
            <a:off x="764707" y="1681804"/>
            <a:ext cx="1267652" cy="1253380"/>
            <a:chOff x="-1" y="-1"/>
            <a:chExt cx="1690201" cy="1671172"/>
          </a:xfrm>
        </p:grpSpPr>
        <p:sp>
          <p:nvSpPr>
            <p:cNvPr id="53" name="圆形">
              <a:extLst>
                <a:ext uri="{FF2B5EF4-FFF2-40B4-BE49-F238E27FC236}">
                  <a16:creationId xmlns:a16="http://schemas.microsoft.com/office/drawing/2014/main" id="{6834EE11-A0D1-44A5-959D-9D6B2BC2DABD}"/>
                </a:ext>
              </a:extLst>
            </p:cNvPr>
            <p:cNvSpPr/>
            <p:nvPr/>
          </p:nvSpPr>
          <p:spPr>
            <a:xfrm>
              <a:off x="19026" y="-1"/>
              <a:ext cx="1671174" cy="1671172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54" name="300…">
              <a:extLst>
                <a:ext uri="{FF2B5EF4-FFF2-40B4-BE49-F238E27FC236}">
                  <a16:creationId xmlns:a16="http://schemas.microsoft.com/office/drawing/2014/main" id="{280ACC8C-120C-4B8A-BF35-8329B83CED82}"/>
                </a:ext>
              </a:extLst>
            </p:cNvPr>
            <p:cNvSpPr txBox="1"/>
            <p:nvPr/>
          </p:nvSpPr>
          <p:spPr>
            <a:xfrm>
              <a:off x="-1" y="332371"/>
              <a:ext cx="1652074" cy="1006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700">
                  <a:latin typeface="+mj-lt"/>
                </a:rPr>
                <a:t>300</a:t>
              </a:r>
            </a:p>
            <a:p>
              <a:pPr algn="ctr">
                <a:lnSpc>
                  <a:spcPct val="90000"/>
                </a:lnSpc>
                <a:defRPr sz="30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250">
                  <a:latin typeface="+mj-lt"/>
                </a:rPr>
                <a:t>PF</a:t>
              </a: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id="{7BD6AC3E-660B-42FA-9A19-58B822C5A5CA}"/>
              </a:ext>
            </a:extLst>
          </p:cNvPr>
          <p:cNvSpPr txBox="1"/>
          <p:nvPr/>
        </p:nvSpPr>
        <p:spPr>
          <a:xfrm>
            <a:off x="736117" y="1178253"/>
            <a:ext cx="1296239" cy="44140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dirty="0">
                <a:latin typeface="+mj-lt"/>
              </a:rPr>
              <a:t>Computing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dirty="0">
                <a:latin typeface="+mj-lt"/>
              </a:rPr>
              <a:t>C</a:t>
            </a:r>
            <a:r>
              <a:rPr dirty="0">
                <a:latin typeface="+mj-lt"/>
              </a:rPr>
              <a:t>apacity</a:t>
            </a:r>
          </a:p>
        </p:txBody>
      </p:sp>
      <p:grpSp>
        <p:nvGrpSpPr>
          <p:cNvPr id="30" name="成组">
            <a:extLst>
              <a:ext uri="{FF2B5EF4-FFF2-40B4-BE49-F238E27FC236}">
                <a16:creationId xmlns:a16="http://schemas.microsoft.com/office/drawing/2014/main" id="{AC4F721F-A847-4450-8629-58ED6DE4A0E4}"/>
              </a:ext>
            </a:extLst>
          </p:cNvPr>
          <p:cNvGrpSpPr/>
          <p:nvPr/>
        </p:nvGrpSpPr>
        <p:grpSpPr>
          <a:xfrm>
            <a:off x="2481935" y="1407862"/>
            <a:ext cx="1001603" cy="1001603"/>
            <a:chOff x="-1" y="-1"/>
            <a:chExt cx="1335468" cy="1335468"/>
          </a:xfrm>
        </p:grpSpPr>
        <p:sp>
          <p:nvSpPr>
            <p:cNvPr id="51" name="圆形">
              <a:extLst>
                <a:ext uri="{FF2B5EF4-FFF2-40B4-BE49-F238E27FC236}">
                  <a16:creationId xmlns:a16="http://schemas.microsoft.com/office/drawing/2014/main" id="{B2473AE3-D5E6-48A1-BB6F-0446A6F16FA1}"/>
                </a:ext>
              </a:extLst>
            </p:cNvPr>
            <p:cNvSpPr/>
            <p:nvPr/>
          </p:nvSpPr>
          <p:spPr>
            <a:xfrm>
              <a:off x="-1" y="-1"/>
              <a:ext cx="1335468" cy="1335468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52" name="300…">
              <a:extLst>
                <a:ext uri="{FF2B5EF4-FFF2-40B4-BE49-F238E27FC236}">
                  <a16:creationId xmlns:a16="http://schemas.microsoft.com/office/drawing/2014/main" id="{1CB15980-8B6A-4280-8E69-5E842374F50B}"/>
                </a:ext>
              </a:extLst>
            </p:cNvPr>
            <p:cNvSpPr txBox="1"/>
            <p:nvPr/>
          </p:nvSpPr>
          <p:spPr>
            <a:xfrm>
              <a:off x="70296" y="164519"/>
              <a:ext cx="1194874" cy="1006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700" dirty="0">
                  <a:latin typeface="+mj-lt"/>
                </a:rPr>
                <a:t>1</a:t>
              </a:r>
              <a:r>
                <a:rPr lang="en-US" sz="2700" dirty="0">
                  <a:latin typeface="+mj-lt"/>
                </a:rPr>
                <a:t>5</a:t>
              </a:r>
              <a:r>
                <a:rPr sz="2700" dirty="0">
                  <a:latin typeface="+mj-lt"/>
                </a:rPr>
                <a:t>0</a:t>
              </a:r>
            </a:p>
            <a:p>
              <a:pPr algn="ctr">
                <a:lnSpc>
                  <a:spcPct val="90000"/>
                </a:lnSpc>
                <a:defRPr sz="30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250" dirty="0">
                  <a:latin typeface="+mj-lt"/>
                </a:rPr>
                <a:t>PB</a:t>
              </a:r>
            </a:p>
          </p:txBody>
        </p:sp>
      </p:grpSp>
      <p:sp>
        <p:nvSpPr>
          <p:cNvPr id="31" name="文本框 11">
            <a:extLst>
              <a:ext uri="{FF2B5EF4-FFF2-40B4-BE49-F238E27FC236}">
                <a16:creationId xmlns:a16="http://schemas.microsoft.com/office/drawing/2014/main" id="{9E9E0E38-596E-48A7-AF52-52D51447CB05}"/>
              </a:ext>
            </a:extLst>
          </p:cNvPr>
          <p:cNvSpPr txBox="1"/>
          <p:nvPr/>
        </p:nvSpPr>
        <p:spPr>
          <a:xfrm>
            <a:off x="2334616" y="905185"/>
            <a:ext cx="1296239" cy="44140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dirty="0">
                <a:latin typeface="+mj-lt"/>
              </a:rPr>
              <a:t>Storage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dirty="0">
                <a:latin typeface="+mj-lt"/>
              </a:rPr>
              <a:t>C</a:t>
            </a:r>
            <a:r>
              <a:rPr dirty="0">
                <a:latin typeface="+mj-lt"/>
              </a:rPr>
              <a:t>apacity</a:t>
            </a:r>
          </a:p>
        </p:txBody>
      </p:sp>
      <p:grpSp>
        <p:nvGrpSpPr>
          <p:cNvPr id="32" name="成组">
            <a:extLst>
              <a:ext uri="{FF2B5EF4-FFF2-40B4-BE49-F238E27FC236}">
                <a16:creationId xmlns:a16="http://schemas.microsoft.com/office/drawing/2014/main" id="{A948B1BA-B719-4A08-A81A-2491EFB57081}"/>
              </a:ext>
            </a:extLst>
          </p:cNvPr>
          <p:cNvGrpSpPr/>
          <p:nvPr/>
        </p:nvGrpSpPr>
        <p:grpSpPr>
          <a:xfrm>
            <a:off x="4104811" y="1123501"/>
            <a:ext cx="1029544" cy="1029545"/>
            <a:chOff x="-1" y="-1"/>
            <a:chExt cx="1372724" cy="1372725"/>
          </a:xfrm>
        </p:grpSpPr>
        <p:sp>
          <p:nvSpPr>
            <p:cNvPr id="49" name="圆形">
              <a:extLst>
                <a:ext uri="{FF2B5EF4-FFF2-40B4-BE49-F238E27FC236}">
                  <a16:creationId xmlns:a16="http://schemas.microsoft.com/office/drawing/2014/main" id="{F3182F68-A01F-499B-AE18-D3CB9A96F43A}"/>
                </a:ext>
              </a:extLst>
            </p:cNvPr>
            <p:cNvSpPr/>
            <p:nvPr/>
          </p:nvSpPr>
          <p:spPr>
            <a:xfrm>
              <a:off x="-1" y="-1"/>
              <a:ext cx="1372724" cy="1372725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50" name="300…">
              <a:extLst>
                <a:ext uri="{FF2B5EF4-FFF2-40B4-BE49-F238E27FC236}">
                  <a16:creationId xmlns:a16="http://schemas.microsoft.com/office/drawing/2014/main" id="{4B2F982F-85C2-46D2-8E3D-ECCCBAD4B8B2}"/>
                </a:ext>
              </a:extLst>
            </p:cNvPr>
            <p:cNvSpPr txBox="1"/>
            <p:nvPr/>
          </p:nvSpPr>
          <p:spPr>
            <a:xfrm>
              <a:off x="82524" y="183148"/>
              <a:ext cx="1207672" cy="1006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700" dirty="0">
                  <a:latin typeface="+mj-lt"/>
                </a:rPr>
                <a:t>100</a:t>
              </a:r>
            </a:p>
            <a:p>
              <a:pPr algn="ctr">
                <a:lnSpc>
                  <a:spcPct val="90000"/>
                </a:lnSpc>
                <a:defRPr sz="30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250" dirty="0">
                  <a:latin typeface="+mj-lt"/>
                </a:rPr>
                <a:t>G</a:t>
              </a:r>
            </a:p>
          </p:txBody>
        </p:sp>
      </p:grpSp>
      <p:sp>
        <p:nvSpPr>
          <p:cNvPr id="33" name="文本框 11">
            <a:extLst>
              <a:ext uri="{FF2B5EF4-FFF2-40B4-BE49-F238E27FC236}">
                <a16:creationId xmlns:a16="http://schemas.microsoft.com/office/drawing/2014/main" id="{8F490B48-458E-4396-83BE-C2E900D597A9}"/>
              </a:ext>
            </a:extLst>
          </p:cNvPr>
          <p:cNvSpPr txBox="1"/>
          <p:nvPr/>
        </p:nvSpPr>
        <p:spPr>
          <a:xfrm>
            <a:off x="3932958" y="661342"/>
            <a:ext cx="1296239" cy="44140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dirty="0">
                <a:latin typeface="+mj-lt"/>
              </a:rPr>
              <a:t>Switching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dirty="0">
                <a:latin typeface="+mj-lt"/>
              </a:rPr>
              <a:t>Bandwidth</a:t>
            </a:r>
            <a:endParaRPr dirty="0">
              <a:latin typeface="+mj-lt"/>
            </a:endParaRPr>
          </a:p>
        </p:txBody>
      </p:sp>
      <p:grpSp>
        <p:nvGrpSpPr>
          <p:cNvPr id="34" name="成组">
            <a:extLst>
              <a:ext uri="{FF2B5EF4-FFF2-40B4-BE49-F238E27FC236}">
                <a16:creationId xmlns:a16="http://schemas.microsoft.com/office/drawing/2014/main" id="{9B426267-B981-40F2-A13D-1D904E60EFC3}"/>
              </a:ext>
            </a:extLst>
          </p:cNvPr>
          <p:cNvGrpSpPr/>
          <p:nvPr/>
        </p:nvGrpSpPr>
        <p:grpSpPr>
          <a:xfrm>
            <a:off x="5833555" y="1226414"/>
            <a:ext cx="953343" cy="981602"/>
            <a:chOff x="0" y="-37677"/>
            <a:chExt cx="1271123" cy="1308802"/>
          </a:xfrm>
        </p:grpSpPr>
        <p:sp>
          <p:nvSpPr>
            <p:cNvPr id="47" name="圆形">
              <a:extLst>
                <a:ext uri="{FF2B5EF4-FFF2-40B4-BE49-F238E27FC236}">
                  <a16:creationId xmlns:a16="http://schemas.microsoft.com/office/drawing/2014/main" id="{71AA2E24-8A5E-4E30-BE1B-8414A9F1600B}"/>
                </a:ext>
              </a:extLst>
            </p:cNvPr>
            <p:cNvSpPr/>
            <p:nvPr/>
          </p:nvSpPr>
          <p:spPr>
            <a:xfrm>
              <a:off x="0" y="-1"/>
              <a:ext cx="1271123" cy="1271126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48" name="300…">
              <a:extLst>
                <a:ext uri="{FF2B5EF4-FFF2-40B4-BE49-F238E27FC236}">
                  <a16:creationId xmlns:a16="http://schemas.microsoft.com/office/drawing/2014/main" id="{2D8D9003-1A70-4D47-90C9-086A564DDDB6}"/>
                </a:ext>
              </a:extLst>
            </p:cNvPr>
            <p:cNvSpPr txBox="1"/>
            <p:nvPr/>
          </p:nvSpPr>
          <p:spPr>
            <a:xfrm>
              <a:off x="46757" y="-37677"/>
              <a:ext cx="1194872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2700" b="1" dirty="0">
                  <a:solidFill>
                    <a:schemeClr val="bg1"/>
                  </a:solidFill>
                  <a:latin typeface="+mj-lt"/>
                </a:rPr>
                <a:t>PB</a:t>
              </a:r>
              <a:endParaRPr lang="en-US" sz="27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+mj-lt"/>
                </a:rPr>
                <a:t>Level</a:t>
              </a:r>
              <a:endParaRPr sz="27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5" name="文本框 11">
            <a:extLst>
              <a:ext uri="{FF2B5EF4-FFF2-40B4-BE49-F238E27FC236}">
                <a16:creationId xmlns:a16="http://schemas.microsoft.com/office/drawing/2014/main" id="{AB7BC9A5-734B-497B-BA43-C160937D2F49}"/>
              </a:ext>
            </a:extLst>
          </p:cNvPr>
          <p:cNvSpPr txBox="1"/>
          <p:nvPr/>
        </p:nvSpPr>
        <p:spPr>
          <a:xfrm>
            <a:off x="5868623" y="785013"/>
            <a:ext cx="883207" cy="44140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latin typeface="+mj-lt"/>
              </a:rPr>
              <a:t>Sharing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latin typeface="+mj-lt"/>
              </a:rPr>
              <a:t>Data</a:t>
            </a:r>
          </a:p>
        </p:txBody>
      </p:sp>
      <p:grpSp>
        <p:nvGrpSpPr>
          <p:cNvPr id="36" name="成组">
            <a:extLst>
              <a:ext uri="{FF2B5EF4-FFF2-40B4-BE49-F238E27FC236}">
                <a16:creationId xmlns:a16="http://schemas.microsoft.com/office/drawing/2014/main" id="{6796CC15-E01B-49D5-BF78-36E4C2349E54}"/>
              </a:ext>
            </a:extLst>
          </p:cNvPr>
          <p:cNvGrpSpPr/>
          <p:nvPr/>
        </p:nvGrpSpPr>
        <p:grpSpPr>
          <a:xfrm>
            <a:off x="7086500" y="1616821"/>
            <a:ext cx="1536862" cy="1490706"/>
            <a:chOff x="-1" y="0"/>
            <a:chExt cx="2049148" cy="1987607"/>
          </a:xfrm>
        </p:grpSpPr>
        <p:sp>
          <p:nvSpPr>
            <p:cNvPr id="45" name="圆形">
              <a:extLst>
                <a:ext uri="{FF2B5EF4-FFF2-40B4-BE49-F238E27FC236}">
                  <a16:creationId xmlns:a16="http://schemas.microsoft.com/office/drawing/2014/main" id="{AA41A7BE-BDCA-492D-ADA3-685AAA45BE1C}"/>
                </a:ext>
              </a:extLst>
            </p:cNvPr>
            <p:cNvSpPr/>
            <p:nvPr/>
          </p:nvSpPr>
          <p:spPr>
            <a:xfrm>
              <a:off x="30770" y="0"/>
              <a:ext cx="1987607" cy="1987607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46" name="300…">
              <a:extLst>
                <a:ext uri="{FF2B5EF4-FFF2-40B4-BE49-F238E27FC236}">
                  <a16:creationId xmlns:a16="http://schemas.microsoft.com/office/drawing/2014/main" id="{74F6273A-6118-4311-8A78-AE9BA0DB6F2E}"/>
                </a:ext>
              </a:extLst>
            </p:cNvPr>
            <p:cNvSpPr txBox="1"/>
            <p:nvPr/>
          </p:nvSpPr>
          <p:spPr>
            <a:xfrm>
              <a:off x="-1" y="624472"/>
              <a:ext cx="2049148" cy="738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3150" b="1" dirty="0">
                  <a:solidFill>
                    <a:schemeClr val="bg1"/>
                  </a:solidFill>
                  <a:latin typeface="+mj-lt"/>
                </a:rPr>
                <a:t>1000+</a:t>
              </a:r>
            </a:p>
          </p:txBody>
        </p:sp>
      </p:grpSp>
      <p:sp>
        <p:nvSpPr>
          <p:cNvPr id="37" name="文本框 11">
            <a:extLst>
              <a:ext uri="{FF2B5EF4-FFF2-40B4-BE49-F238E27FC236}">
                <a16:creationId xmlns:a16="http://schemas.microsoft.com/office/drawing/2014/main" id="{E487B598-5127-4F3A-AC3F-F1177C54BFBA}"/>
              </a:ext>
            </a:extLst>
          </p:cNvPr>
          <p:cNvSpPr txBox="1"/>
          <p:nvPr/>
        </p:nvSpPr>
        <p:spPr>
          <a:xfrm>
            <a:off x="7206813" y="1120569"/>
            <a:ext cx="1296239" cy="44140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dirty="0">
                <a:latin typeface="+mj-lt"/>
              </a:rPr>
              <a:t>Research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dirty="0">
                <a:latin typeface="+mj-lt"/>
              </a:rPr>
              <a:t>S</a:t>
            </a:r>
            <a:r>
              <a:rPr dirty="0">
                <a:latin typeface="+mj-lt"/>
              </a:rPr>
              <a:t>oftware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1D70E1F-C098-41AB-AB0A-C74069BFB8AD}"/>
              </a:ext>
            </a:extLst>
          </p:cNvPr>
          <p:cNvSpPr txBox="1"/>
          <p:nvPr/>
        </p:nvSpPr>
        <p:spPr>
          <a:xfrm>
            <a:off x="3721684" y="4400727"/>
            <a:ext cx="2344551" cy="346247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chemeClr val="tx1"/>
                </a:solidFill>
                <a:latin typeface="+mj-lt"/>
              </a:rPr>
              <a:t>Network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</a:t>
            </a:r>
            <a:r>
              <a:rPr dirty="0">
                <a:solidFill>
                  <a:schemeClr val="tx1"/>
                </a:solidFill>
                <a:latin typeface="+mj-lt"/>
              </a:rPr>
              <a:t>esource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dirty="0">
                <a:solidFill>
                  <a:schemeClr val="tx1"/>
                </a:solidFill>
                <a:latin typeface="+mj-lt"/>
              </a:rPr>
              <a:t>ool</a:t>
            </a:r>
          </a:p>
        </p:txBody>
      </p:sp>
      <p:sp>
        <p:nvSpPr>
          <p:cNvPr id="39" name="CSTCloud Overview">
            <a:extLst>
              <a:ext uri="{FF2B5EF4-FFF2-40B4-BE49-F238E27FC236}">
                <a16:creationId xmlns:a16="http://schemas.microsoft.com/office/drawing/2014/main" id="{AD53B01C-6AFA-4758-9479-8C735E1FE341}"/>
              </a:ext>
            </a:extLst>
          </p:cNvPr>
          <p:cNvSpPr txBox="1"/>
          <p:nvPr/>
        </p:nvSpPr>
        <p:spPr>
          <a:xfrm>
            <a:off x="3481202" y="2503550"/>
            <a:ext cx="2447217" cy="380871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2025" dirty="0" err="1">
                <a:latin typeface="+mj-lt"/>
              </a:rPr>
              <a:t>CSTCloud</a:t>
            </a:r>
            <a:r>
              <a:rPr lang="en-US" sz="2025" dirty="0">
                <a:latin typeface="+mj-lt"/>
              </a:rPr>
              <a:t> </a:t>
            </a:r>
            <a:r>
              <a:rPr sz="2025" dirty="0">
                <a:latin typeface="+mj-lt"/>
              </a:rPr>
              <a:t>Portal</a:t>
            </a:r>
          </a:p>
        </p:txBody>
      </p:sp>
      <p:sp>
        <p:nvSpPr>
          <p:cNvPr id="40" name="Five resource pools">
            <a:extLst>
              <a:ext uri="{FF2B5EF4-FFF2-40B4-BE49-F238E27FC236}">
                <a16:creationId xmlns:a16="http://schemas.microsoft.com/office/drawing/2014/main" id="{B2547BCC-EAF9-4EC9-8A2A-E641C1016544}"/>
              </a:ext>
            </a:extLst>
          </p:cNvPr>
          <p:cNvSpPr txBox="1"/>
          <p:nvPr/>
        </p:nvSpPr>
        <p:spPr>
          <a:xfrm>
            <a:off x="702913" y="3323873"/>
            <a:ext cx="1296239" cy="838689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600" dirty="0">
                <a:latin typeface="+mj-lt"/>
              </a:rPr>
              <a:t>HPC</a:t>
            </a:r>
          </a:p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600" dirty="0">
                <a:latin typeface="+mj-lt"/>
              </a:rPr>
              <a:t>Resource</a:t>
            </a:r>
            <a:r>
              <a:rPr lang="en-US" sz="1600" dirty="0">
                <a:latin typeface="+mj-lt"/>
              </a:rPr>
              <a:t>s</a:t>
            </a:r>
            <a:endParaRPr sz="1600" dirty="0">
              <a:latin typeface="+mj-lt"/>
            </a:endParaRPr>
          </a:p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600" dirty="0">
                <a:latin typeface="+mj-lt"/>
              </a:rPr>
              <a:t>Pool</a:t>
            </a:r>
          </a:p>
        </p:txBody>
      </p:sp>
      <p:sp>
        <p:nvSpPr>
          <p:cNvPr id="41" name="Information infrastructure and public resource in CAS">
            <a:extLst>
              <a:ext uri="{FF2B5EF4-FFF2-40B4-BE49-F238E27FC236}">
                <a16:creationId xmlns:a16="http://schemas.microsoft.com/office/drawing/2014/main" id="{D769462E-326F-4902-9243-2F023F4EF3E7}"/>
              </a:ext>
            </a:extLst>
          </p:cNvPr>
          <p:cNvSpPr txBox="1"/>
          <p:nvPr/>
        </p:nvSpPr>
        <p:spPr>
          <a:xfrm>
            <a:off x="2574228" y="3304834"/>
            <a:ext cx="1848839" cy="80791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600" dirty="0">
                <a:latin typeface="+mj-lt"/>
              </a:rPr>
              <a:t>Cloud </a:t>
            </a:r>
            <a:r>
              <a:rPr lang="en-US" sz="1600" dirty="0">
                <a:latin typeface="+mj-lt"/>
              </a:rPr>
              <a:t>C</a:t>
            </a:r>
            <a:r>
              <a:rPr sz="1600" dirty="0">
                <a:latin typeface="+mj-lt"/>
              </a:rPr>
              <a:t>omputing</a:t>
            </a:r>
            <a:r>
              <a:rPr lang="en-US" sz="1600" dirty="0">
                <a:latin typeface="+mj-lt"/>
              </a:rPr>
              <a:t> &amp;</a:t>
            </a:r>
            <a:endParaRPr sz="1600" dirty="0">
              <a:latin typeface="+mj-lt"/>
            </a:endParaRPr>
          </a:p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sz="1600" dirty="0">
                <a:latin typeface="+mj-lt"/>
              </a:rPr>
              <a:t>S</a:t>
            </a:r>
            <a:r>
              <a:rPr sz="1600" dirty="0">
                <a:latin typeface="+mj-lt"/>
              </a:rPr>
              <a:t>torage </a:t>
            </a:r>
            <a:r>
              <a:rPr lang="en-US" sz="1600" dirty="0">
                <a:latin typeface="+mj-lt"/>
              </a:rPr>
              <a:t>R</a:t>
            </a:r>
            <a:r>
              <a:rPr sz="1600" dirty="0">
                <a:latin typeface="+mj-lt"/>
              </a:rPr>
              <a:t>esource</a:t>
            </a:r>
            <a:r>
              <a:rPr lang="en-US" sz="1600" dirty="0">
                <a:latin typeface="+mj-lt"/>
              </a:rPr>
              <a:t>s</a:t>
            </a:r>
            <a:r>
              <a:rPr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P</a:t>
            </a:r>
            <a:r>
              <a:rPr sz="1600" dirty="0">
                <a:latin typeface="+mj-lt"/>
              </a:rPr>
              <a:t>ool</a:t>
            </a:r>
          </a:p>
        </p:txBody>
      </p:sp>
      <p:sp>
        <p:nvSpPr>
          <p:cNvPr id="42" name="Domestic research field…">
            <a:extLst>
              <a:ext uri="{FF2B5EF4-FFF2-40B4-BE49-F238E27FC236}">
                <a16:creationId xmlns:a16="http://schemas.microsoft.com/office/drawing/2014/main" id="{A74468CE-93E4-431F-AF24-C165A9862C50}"/>
              </a:ext>
            </a:extLst>
          </p:cNvPr>
          <p:cNvSpPr txBox="1"/>
          <p:nvPr/>
        </p:nvSpPr>
        <p:spPr>
          <a:xfrm>
            <a:off x="4815327" y="3339840"/>
            <a:ext cx="1823582" cy="80791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sz="1600" dirty="0">
                <a:latin typeface="+mj-lt"/>
              </a:rPr>
              <a:t>Data &amp; </a:t>
            </a:r>
            <a:r>
              <a:rPr sz="1600" dirty="0">
                <a:latin typeface="+mj-lt"/>
              </a:rPr>
              <a:t>Information</a:t>
            </a:r>
          </a:p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R</a:t>
            </a:r>
            <a:r>
              <a:rPr sz="1600" dirty="0">
                <a:latin typeface="+mj-lt"/>
              </a:rPr>
              <a:t>esource</a:t>
            </a:r>
            <a:r>
              <a:rPr lang="en-US" sz="1600" dirty="0">
                <a:latin typeface="+mj-lt"/>
              </a:rPr>
              <a:t>s</a:t>
            </a:r>
            <a:endParaRPr sz="1600" dirty="0">
              <a:latin typeface="+mj-lt"/>
            </a:endParaRPr>
          </a:p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sz="1600" dirty="0">
                <a:latin typeface="+mj-lt"/>
              </a:rPr>
              <a:t>P</a:t>
            </a:r>
            <a:r>
              <a:rPr sz="1600" dirty="0">
                <a:latin typeface="+mj-lt"/>
              </a:rPr>
              <a:t>ool</a:t>
            </a:r>
          </a:p>
        </p:txBody>
      </p:sp>
      <p:sp>
        <p:nvSpPr>
          <p:cNvPr id="43" name="International research field（EOSC, etc.）">
            <a:extLst>
              <a:ext uri="{FF2B5EF4-FFF2-40B4-BE49-F238E27FC236}">
                <a16:creationId xmlns:a16="http://schemas.microsoft.com/office/drawing/2014/main" id="{C721E502-F517-4934-8B98-D516F3D70447}"/>
              </a:ext>
            </a:extLst>
          </p:cNvPr>
          <p:cNvSpPr txBox="1"/>
          <p:nvPr/>
        </p:nvSpPr>
        <p:spPr>
          <a:xfrm>
            <a:off x="6851559" y="3323873"/>
            <a:ext cx="1696775" cy="838689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600" dirty="0">
                <a:latin typeface="+mj-lt"/>
              </a:rPr>
              <a:t>Software </a:t>
            </a:r>
          </a:p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sz="1600" dirty="0">
                <a:latin typeface="+mj-lt"/>
              </a:rPr>
              <a:t>R</a:t>
            </a:r>
            <a:r>
              <a:rPr sz="1600" dirty="0">
                <a:latin typeface="+mj-lt"/>
              </a:rPr>
              <a:t>esource</a:t>
            </a:r>
            <a:r>
              <a:rPr lang="en-US" sz="1600" dirty="0">
                <a:latin typeface="+mj-lt"/>
              </a:rPr>
              <a:t>s</a:t>
            </a:r>
            <a:endParaRPr sz="1600" dirty="0">
              <a:latin typeface="+mj-lt"/>
            </a:endParaRPr>
          </a:p>
          <a:p>
            <a:pPr algn="ctr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sz="1600" dirty="0">
                <a:latin typeface="+mj-lt"/>
              </a:rPr>
              <a:t>P</a:t>
            </a:r>
            <a:r>
              <a:rPr sz="1600" dirty="0">
                <a:latin typeface="+mj-lt"/>
              </a:rPr>
              <a:t>ool</a:t>
            </a:r>
          </a:p>
        </p:txBody>
      </p:sp>
      <p:sp>
        <p:nvSpPr>
          <p:cNvPr id="44" name="线条">
            <a:extLst>
              <a:ext uri="{FF2B5EF4-FFF2-40B4-BE49-F238E27FC236}">
                <a16:creationId xmlns:a16="http://schemas.microsoft.com/office/drawing/2014/main" id="{113052FF-7411-4649-BDDC-4C5C9900D5D4}"/>
              </a:ext>
            </a:extLst>
          </p:cNvPr>
          <p:cNvSpPr/>
          <p:nvPr/>
        </p:nvSpPr>
        <p:spPr>
          <a:xfrm flipH="1" flipV="1">
            <a:off x="670274" y="4275192"/>
            <a:ext cx="7875368" cy="1"/>
          </a:xfrm>
          <a:prstGeom prst="line">
            <a:avLst/>
          </a:prstGeom>
          <a:ln w="38100">
            <a:solidFill>
              <a:srgbClr val="04AFFF"/>
            </a:solidFill>
            <a:prstDash val="sysDot"/>
            <a:miter lim="400000"/>
          </a:ln>
        </p:spPr>
        <p:txBody>
          <a:bodyPr lIns="34289" tIns="34289" rIns="34289" bIns="3428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33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"/>
          <p:cNvSpPr/>
          <p:nvPr/>
        </p:nvSpPr>
        <p:spPr>
          <a:xfrm>
            <a:off x="-15658" y="-15496"/>
            <a:ext cx="9175316" cy="693038"/>
          </a:xfrm>
          <a:prstGeom prst="rect">
            <a:avLst/>
          </a:prstGeom>
          <a:noFill/>
          <a:ln w="12700">
            <a:miter lim="400000"/>
          </a:ln>
        </p:spPr>
        <p:txBody>
          <a:bodyPr lIns="34289" tIns="34289" rIns="34289" bIns="34289" anchor="ctr"/>
          <a:lstStyle/>
          <a:p>
            <a:endParaRPr sz="135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12FA9E5-9A38-47D5-A6DF-43104F363851}"/>
              </a:ext>
            </a:extLst>
          </p:cNvPr>
          <p:cNvGrpSpPr/>
          <p:nvPr/>
        </p:nvGrpSpPr>
        <p:grpSpPr>
          <a:xfrm>
            <a:off x="868386" y="809558"/>
            <a:ext cx="7555281" cy="509451"/>
            <a:chOff x="1157848" y="1868806"/>
            <a:chExt cx="10073708" cy="679268"/>
          </a:xfrm>
        </p:grpSpPr>
        <p:grpSp>
          <p:nvGrpSpPr>
            <p:cNvPr id="100" name="成组"/>
            <p:cNvGrpSpPr/>
            <p:nvPr/>
          </p:nvGrpSpPr>
          <p:grpSpPr>
            <a:xfrm>
              <a:off x="1157848" y="1868806"/>
              <a:ext cx="10073708" cy="679268"/>
              <a:chOff x="0" y="0"/>
              <a:chExt cx="10073706" cy="679266"/>
            </a:xfrm>
          </p:grpSpPr>
          <p:sp>
            <p:nvSpPr>
              <p:cNvPr id="97" name="圆角矩形"/>
              <p:cNvSpPr/>
              <p:nvPr/>
            </p:nvSpPr>
            <p:spPr>
              <a:xfrm>
                <a:off x="6931068" y="6552"/>
                <a:ext cx="3142639" cy="666162"/>
              </a:xfrm>
              <a:prstGeom prst="roundRect">
                <a:avLst>
                  <a:gd name="adj" fmla="val 30733"/>
                </a:avLst>
              </a:prstGeom>
              <a:solidFill>
                <a:srgbClr val="FFFFFF"/>
              </a:solidFill>
              <a:ln w="6350" cap="flat">
                <a:solidFill>
                  <a:srgbClr val="5685E1"/>
                </a:solidFill>
                <a:prstDash val="solid"/>
                <a:round/>
              </a:ln>
              <a:effectLst>
                <a:outerShdw blurRad="139700" dist="58485" dir="5400000" rotWithShape="0">
                  <a:srgbClr val="4972C3">
                    <a:alpha val="51672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5685E1"/>
                    </a:solidFill>
                  </a:defRPr>
                </a:pPr>
                <a:endParaRPr sz="1350"/>
              </a:p>
            </p:txBody>
          </p:sp>
          <p:sp>
            <p:nvSpPr>
              <p:cNvPr id="98" name="圆角矩形"/>
              <p:cNvSpPr/>
              <p:nvPr/>
            </p:nvSpPr>
            <p:spPr>
              <a:xfrm>
                <a:off x="0" y="0"/>
                <a:ext cx="3142638" cy="679267"/>
              </a:xfrm>
              <a:prstGeom prst="roundRect">
                <a:avLst>
                  <a:gd name="adj" fmla="val 30140"/>
                </a:avLst>
              </a:prstGeom>
              <a:solidFill>
                <a:srgbClr val="FFFFFF"/>
              </a:solidFill>
              <a:ln w="6350" cap="flat">
                <a:solidFill>
                  <a:srgbClr val="5685E1"/>
                </a:solidFill>
                <a:prstDash val="solid"/>
                <a:round/>
              </a:ln>
              <a:effectLst>
                <a:outerShdw blurRad="139700" dist="58485" dir="5400000" rotWithShape="0">
                  <a:srgbClr val="4972C3">
                    <a:alpha val="51672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>
                  <a:defRPr>
                    <a:solidFill>
                      <a:srgbClr val="5685E1"/>
                    </a:solidFill>
                  </a:defRPr>
                </a:pPr>
                <a:endParaRPr sz="1350"/>
              </a:p>
            </p:txBody>
          </p:sp>
          <p:sp>
            <p:nvSpPr>
              <p:cNvPr id="99" name="圆角矩形"/>
              <p:cNvSpPr/>
              <p:nvPr/>
            </p:nvSpPr>
            <p:spPr>
              <a:xfrm>
                <a:off x="3465534" y="0"/>
                <a:ext cx="3142639" cy="679267"/>
              </a:xfrm>
              <a:prstGeom prst="roundRect">
                <a:avLst>
                  <a:gd name="adj" fmla="val 30140"/>
                </a:avLst>
              </a:prstGeom>
              <a:solidFill>
                <a:srgbClr val="FFFFFF"/>
              </a:solidFill>
              <a:ln w="6350" cap="flat">
                <a:solidFill>
                  <a:srgbClr val="5685E1"/>
                </a:solidFill>
                <a:prstDash val="solid"/>
                <a:round/>
              </a:ln>
              <a:effectLst>
                <a:outerShdw blurRad="139700" dist="58485" dir="5400000" rotWithShape="0">
                  <a:srgbClr val="4972C3">
                    <a:alpha val="51672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5685E1"/>
                    </a:solidFill>
                  </a:defRPr>
                </a:pPr>
                <a:r>
                  <a:rPr lang="en-US" sz="1050" b="1" dirty="0">
                    <a:solidFill>
                      <a:schemeClr val="accent1"/>
                    </a:solidFill>
                    <a:latin typeface="微软雅黑" panose="020B0703020204020201" charset="-122"/>
                    <a:ea typeface="微软雅黑" panose="020B0703020204020201" charset="-122"/>
                    <a:sym typeface="微软雅黑" panose="020B0703020204020201" charset="-122"/>
                  </a:rPr>
                  <a:t>DISCIPLINARY SCIENCE CLOUDS</a:t>
                </a:r>
                <a:endParaRPr sz="1050" b="1" dirty="0">
                  <a:solidFill>
                    <a:schemeClr val="accent1"/>
                  </a:solidFill>
                  <a:latin typeface="微软雅黑" panose="020B0703020204020201" charset="-122"/>
                  <a:ea typeface="微软雅黑" panose="020B0703020204020201" charset="-122"/>
                  <a:sym typeface="微软雅黑" panose="020B0703020204020201" charset="-122"/>
                </a:endParaRPr>
              </a:p>
            </p:txBody>
          </p:sp>
        </p:grpSp>
        <p:sp>
          <p:nvSpPr>
            <p:cNvPr id="135" name="文本框 72"/>
            <p:cNvSpPr txBox="1"/>
            <p:nvPr/>
          </p:nvSpPr>
          <p:spPr>
            <a:xfrm>
              <a:off x="4801675" y="1949022"/>
              <a:ext cx="2786053" cy="215441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spAutoFit/>
            </a:bodyPr>
            <a:lstStyle>
              <a:lvl1pPr algn="ctr">
                <a:defRPr sz="800" b="1">
                  <a:solidFill>
                    <a:schemeClr val="accent1"/>
                  </a:solidFill>
                  <a:latin typeface="微软雅黑" panose="020B0703020204020201" charset="-122"/>
                  <a:ea typeface="微软雅黑" panose="020B0703020204020201" charset="-122"/>
                  <a:cs typeface="微软雅黑" panose="020B0703020204020201" charset="-122"/>
                  <a:sym typeface="微软雅黑" panose="020B0703020204020201" charset="-122"/>
                </a:defRPr>
              </a:lvl1pPr>
            </a:lstStyle>
            <a:p>
              <a:endParaRPr sz="600" dirty="0"/>
            </a:p>
          </p:txBody>
        </p:sp>
        <p:sp>
          <p:nvSpPr>
            <p:cNvPr id="136" name="文本框 74"/>
            <p:cNvSpPr txBox="1"/>
            <p:nvPr/>
          </p:nvSpPr>
          <p:spPr>
            <a:xfrm>
              <a:off x="8184232" y="2025965"/>
              <a:ext cx="2807487" cy="30777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89" tIns="34289" rIns="34289" bIns="34289">
              <a:spAutoFit/>
            </a:bodyPr>
            <a:lstStyle>
              <a:lvl1pPr algn="ctr">
                <a:defRPr sz="1200" b="1">
                  <a:solidFill>
                    <a:schemeClr val="accent1"/>
                  </a:solidFill>
                  <a:latin typeface="微软雅黑" panose="020B0703020204020201" charset="-122"/>
                  <a:ea typeface="微软雅黑" panose="020B0703020204020201" charset="-122"/>
                  <a:cs typeface="微软雅黑" panose="020B0703020204020201" charset="-122"/>
                  <a:sym typeface="微软雅黑" panose="020B0703020204020201" charset="-122"/>
                </a:defRPr>
              </a:lvl1pPr>
            </a:lstStyle>
            <a:p>
              <a:r>
                <a:rPr lang="en-US" sz="1050" dirty="0"/>
                <a:t>THEMATIC DEMOSTRATIONS</a:t>
              </a:r>
              <a:endParaRPr sz="1050" dirty="0"/>
            </a:p>
          </p:txBody>
        </p:sp>
        <p:sp>
          <p:nvSpPr>
            <p:cNvPr id="137" name="文本框 76"/>
            <p:cNvSpPr txBox="1"/>
            <p:nvPr/>
          </p:nvSpPr>
          <p:spPr>
            <a:xfrm>
              <a:off x="1295167" y="1953170"/>
              <a:ext cx="2852753" cy="523217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spAutoFit/>
            </a:bodyPr>
            <a:lstStyle>
              <a:lvl1pPr algn="ctr">
                <a:defRPr sz="800" b="1">
                  <a:solidFill>
                    <a:schemeClr val="accent1"/>
                  </a:solidFill>
                  <a:latin typeface="微软雅黑" panose="020B0703020204020201" charset="-122"/>
                  <a:ea typeface="微软雅黑" panose="020B0703020204020201" charset="-122"/>
                  <a:cs typeface="微软雅黑" panose="020B0703020204020201" charset="-122"/>
                  <a:sym typeface="微软雅黑" panose="020B0703020204020201" charset="-122"/>
                </a:defRPr>
              </a:lvl1pPr>
            </a:lstStyle>
            <a:p>
              <a:r>
                <a:rPr lang="en-US" sz="1050" dirty="0"/>
                <a:t>NATIONAL/REGIONAL/INSTITUTIONAL DATA CENTERS</a:t>
              </a:r>
              <a:endParaRPr sz="1050" dirty="0"/>
            </a:p>
          </p:txBody>
        </p:sp>
      </p:grpSp>
      <p:sp>
        <p:nvSpPr>
          <p:cNvPr id="146" name="圆角矩形"/>
          <p:cNvSpPr/>
          <p:nvPr/>
        </p:nvSpPr>
        <p:spPr>
          <a:xfrm>
            <a:off x="787086" y="1622935"/>
            <a:ext cx="891007" cy="314921"/>
          </a:xfrm>
          <a:prstGeom prst="roundRect">
            <a:avLst>
              <a:gd name="adj" fmla="val 45369"/>
            </a:avLst>
          </a:prstGeom>
          <a:solidFill>
            <a:srgbClr val="5685E1"/>
          </a:solidFill>
          <a:ln w="12700">
            <a:miter lim="400000"/>
          </a:ln>
          <a:effectLst>
            <a:outerShdw blurRad="139700" dist="36648" dir="5400000" rotWithShape="0">
              <a:schemeClr val="accent1">
                <a:satOff val="-4408"/>
                <a:lumOff val="-10508"/>
                <a:alpha val="35000"/>
              </a:schemeClr>
            </a:outerShdw>
          </a:effectLst>
        </p:spPr>
        <p:txBody>
          <a:bodyPr lIns="34289" tIns="34289" rIns="34289" bIns="34289" anchor="ctr"/>
          <a:lstStyle/>
          <a:p>
            <a:pPr algn="ctr"/>
            <a:endParaRPr sz="1350"/>
          </a:p>
        </p:txBody>
      </p:sp>
      <p:sp>
        <p:nvSpPr>
          <p:cNvPr id="147" name="内容占位符 2"/>
          <p:cNvSpPr txBox="1"/>
          <p:nvPr/>
        </p:nvSpPr>
        <p:spPr>
          <a:xfrm>
            <a:off x="852299" y="1686631"/>
            <a:ext cx="798681" cy="268604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200" spc="288">
                <a:solidFill>
                  <a:srgbClr val="FFFFFF"/>
                </a:solidFill>
                <a:latin typeface="Microsoft YaHei" panose="020B0703020204020201" charset="-122"/>
                <a:ea typeface="Microsoft YaHei" panose="020B0703020204020201" charset="-122"/>
                <a:cs typeface="Microsoft YaHei" panose="020B0703020204020201" charset="-122"/>
                <a:sym typeface="Microsoft YaHei" panose="020B0703020204020201" charset="-122"/>
              </a:defRPr>
            </a:lvl1pPr>
          </a:lstStyle>
          <a:p>
            <a:pPr algn="ctr"/>
            <a:r>
              <a:rPr lang="en-US" sz="900" b="1" dirty="0"/>
              <a:t>SAAS</a:t>
            </a:r>
            <a:endParaRPr sz="900" b="1" dirty="0"/>
          </a:p>
        </p:txBody>
      </p:sp>
      <p:sp>
        <p:nvSpPr>
          <p:cNvPr id="148" name="圆角矩形"/>
          <p:cNvSpPr/>
          <p:nvPr/>
        </p:nvSpPr>
        <p:spPr>
          <a:xfrm>
            <a:off x="787086" y="2668471"/>
            <a:ext cx="891007" cy="314921"/>
          </a:xfrm>
          <a:prstGeom prst="roundRect">
            <a:avLst>
              <a:gd name="adj" fmla="val 45369"/>
            </a:avLst>
          </a:prstGeom>
          <a:solidFill>
            <a:srgbClr val="5685E1"/>
          </a:solidFill>
          <a:ln w="12700">
            <a:miter lim="400000"/>
          </a:ln>
          <a:effectLst>
            <a:outerShdw blurRad="139700" dist="36648" dir="5400000" rotWithShape="0">
              <a:schemeClr val="accent1">
                <a:satOff val="-4408"/>
                <a:lumOff val="-10508"/>
                <a:alpha val="35000"/>
              </a:schemeClr>
            </a:outerShdw>
          </a:effectLst>
        </p:spPr>
        <p:txBody>
          <a:bodyPr lIns="34289" tIns="34289" rIns="34289" bIns="34289" anchor="ctr"/>
          <a:lstStyle/>
          <a:p>
            <a:pPr algn="ctr"/>
            <a:endParaRPr sz="1350"/>
          </a:p>
        </p:txBody>
      </p:sp>
      <p:sp>
        <p:nvSpPr>
          <p:cNvPr id="149" name="内容占位符 2"/>
          <p:cNvSpPr txBox="1"/>
          <p:nvPr/>
        </p:nvSpPr>
        <p:spPr>
          <a:xfrm>
            <a:off x="852299" y="2730682"/>
            <a:ext cx="798681" cy="268604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200" spc="288">
                <a:solidFill>
                  <a:srgbClr val="FFFFFF"/>
                </a:solidFill>
                <a:latin typeface="Microsoft YaHei" panose="020B0703020204020201" charset="-122"/>
                <a:ea typeface="Microsoft YaHei" panose="020B0703020204020201" charset="-122"/>
                <a:cs typeface="Microsoft YaHei" panose="020B0703020204020201" charset="-122"/>
                <a:sym typeface="Microsoft YaHei" panose="020B0703020204020201" charset="-122"/>
              </a:defRPr>
            </a:lvl1pPr>
          </a:lstStyle>
          <a:p>
            <a:pPr algn="ctr"/>
            <a:r>
              <a:rPr lang="en-US" sz="900" b="1" dirty="0"/>
              <a:t>PAAS</a:t>
            </a:r>
            <a:endParaRPr sz="900" b="1" dirty="0"/>
          </a:p>
        </p:txBody>
      </p:sp>
      <p:sp>
        <p:nvSpPr>
          <p:cNvPr id="150" name="圆角矩形"/>
          <p:cNvSpPr/>
          <p:nvPr/>
        </p:nvSpPr>
        <p:spPr>
          <a:xfrm>
            <a:off x="787086" y="3765191"/>
            <a:ext cx="891007" cy="314921"/>
          </a:xfrm>
          <a:prstGeom prst="roundRect">
            <a:avLst>
              <a:gd name="adj" fmla="val 45369"/>
            </a:avLst>
          </a:prstGeom>
          <a:solidFill>
            <a:srgbClr val="5685E1"/>
          </a:solidFill>
          <a:ln w="12700">
            <a:miter lim="400000"/>
          </a:ln>
          <a:effectLst>
            <a:outerShdw blurRad="139700" dist="36648" dir="5400000" rotWithShape="0">
              <a:schemeClr val="accent1">
                <a:satOff val="-4408"/>
                <a:lumOff val="-10508"/>
                <a:alpha val="35000"/>
              </a:schemeClr>
            </a:outerShdw>
          </a:effectLst>
        </p:spPr>
        <p:txBody>
          <a:bodyPr lIns="34289" tIns="34289" rIns="34289" bIns="34289" anchor="ctr"/>
          <a:lstStyle/>
          <a:p>
            <a:pPr algn="ctr"/>
            <a:endParaRPr sz="1350"/>
          </a:p>
        </p:txBody>
      </p:sp>
      <p:sp>
        <p:nvSpPr>
          <p:cNvPr id="151" name="内容占位符 2"/>
          <p:cNvSpPr txBox="1"/>
          <p:nvPr/>
        </p:nvSpPr>
        <p:spPr>
          <a:xfrm>
            <a:off x="852299" y="3811686"/>
            <a:ext cx="798681" cy="268604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200" spc="288">
                <a:solidFill>
                  <a:srgbClr val="FFFFFF"/>
                </a:solidFill>
                <a:latin typeface="Microsoft YaHei" panose="020B0703020204020201" charset="-122"/>
                <a:ea typeface="Microsoft YaHei" panose="020B0703020204020201" charset="-122"/>
                <a:cs typeface="Microsoft YaHei" panose="020B0703020204020201" charset="-122"/>
                <a:sym typeface="Microsoft YaHei" panose="020B0703020204020201" charset="-122"/>
              </a:defRPr>
            </a:lvl1pPr>
          </a:lstStyle>
          <a:p>
            <a:pPr algn="ctr"/>
            <a:r>
              <a:rPr lang="en-US" sz="900" b="1" dirty="0"/>
              <a:t>IAAS</a:t>
            </a:r>
            <a:endParaRPr sz="900" b="1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E73BA8E-7929-4691-9983-1D477B46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74" y="60406"/>
            <a:ext cx="8133347" cy="457200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b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CSTCloud</a:t>
            </a: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Services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1" name="智能运行维护保障体系">
            <a:extLst>
              <a:ext uri="{FF2B5EF4-FFF2-40B4-BE49-F238E27FC236}">
                <a16:creationId xmlns:a16="http://schemas.microsoft.com/office/drawing/2014/main" id="{C709DE36-9515-4DFE-A9BE-5487955863F0}"/>
              </a:ext>
            </a:extLst>
          </p:cNvPr>
          <p:cNvSpPr/>
          <p:nvPr/>
        </p:nvSpPr>
        <p:spPr>
          <a:xfrm>
            <a:off x="179267" y="1084952"/>
            <a:ext cx="367103" cy="3647567"/>
          </a:xfrm>
          <a:prstGeom prst="roundRect">
            <a:avLst>
              <a:gd name="adj" fmla="val 39509"/>
            </a:avLst>
          </a:prstGeom>
          <a:solidFill>
            <a:srgbClr val="FFFFFF"/>
          </a:solidFill>
          <a:ln w="12700">
            <a:miter lim="400000"/>
          </a:ln>
          <a:effectLst>
            <a:outerShdw blurRad="139700" dist="58485" dir="5400000" rotWithShape="0">
              <a:srgbClr val="4972C3">
                <a:alpha val="51672"/>
              </a:srgbClr>
            </a:outerShdw>
          </a:effectLst>
        </p:spPr>
        <p:txBody>
          <a:bodyPr vert="vert270" lIns="34289" tIns="34289" rIns="34289" bIns="34289" anchor="ctr"/>
          <a:lstStyle>
            <a:lvl1pPr algn="ctr">
              <a:defRPr sz="1600">
                <a:solidFill>
                  <a:srgbClr val="5685E1"/>
                </a:solidFill>
                <a:latin typeface="Microsoft YaHei" panose="020B0703020204020201" charset="-122"/>
                <a:ea typeface="Microsoft YaHei" panose="020B0703020204020201" charset="-122"/>
                <a:cs typeface="Microsoft YaHei" panose="020B0703020204020201" charset="-122"/>
                <a:sym typeface="Microsoft YaHei" panose="020B0703020204020201" charset="-122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Intelligent operation and maintenance system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安全监测防护体系">
            <a:extLst>
              <a:ext uri="{FF2B5EF4-FFF2-40B4-BE49-F238E27FC236}">
                <a16:creationId xmlns:a16="http://schemas.microsoft.com/office/drawing/2014/main" id="{13229930-AC4F-4C6A-9BFF-B001EAF422ED}"/>
              </a:ext>
            </a:extLst>
          </p:cNvPr>
          <p:cNvSpPr/>
          <p:nvPr/>
        </p:nvSpPr>
        <p:spPr>
          <a:xfrm>
            <a:off x="8624115" y="1084952"/>
            <a:ext cx="353370" cy="3647567"/>
          </a:xfrm>
          <a:prstGeom prst="roundRect">
            <a:avLst>
              <a:gd name="adj" fmla="val 40347"/>
            </a:avLst>
          </a:prstGeom>
          <a:solidFill>
            <a:srgbClr val="FFFFFF"/>
          </a:solidFill>
          <a:ln w="12700">
            <a:miter lim="400000"/>
          </a:ln>
          <a:effectLst>
            <a:outerShdw blurRad="139700" dist="58485" dir="5400000" rotWithShape="0">
              <a:srgbClr val="4972C3">
                <a:alpha val="51672"/>
              </a:srgbClr>
            </a:outerShdw>
          </a:effectLst>
        </p:spPr>
        <p:txBody>
          <a:bodyPr vert="vert270" lIns="34289" tIns="34289" rIns="34289" bIns="34289" anchor="ctr"/>
          <a:lstStyle>
            <a:lvl1pPr algn="ctr">
              <a:defRPr sz="1600">
                <a:solidFill>
                  <a:srgbClr val="5685E1"/>
                </a:solidFill>
                <a:latin typeface="Microsoft YaHei" panose="020B0703020204020201" charset="-122"/>
                <a:ea typeface="Microsoft YaHei" panose="020B0703020204020201" charset="-122"/>
                <a:cs typeface="Microsoft YaHei" panose="020B0703020204020201" charset="-122"/>
                <a:sym typeface="Microsoft YaHei" panose="020B0703020204020201" charset="-122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9" name="成组">
            <a:extLst>
              <a:ext uri="{FF2B5EF4-FFF2-40B4-BE49-F238E27FC236}">
                <a16:creationId xmlns:a16="http://schemas.microsoft.com/office/drawing/2014/main" id="{C6861BB8-6258-489C-97E7-E79EF7B1FF4F}"/>
              </a:ext>
            </a:extLst>
          </p:cNvPr>
          <p:cNvGrpSpPr/>
          <p:nvPr/>
        </p:nvGrpSpPr>
        <p:grpSpPr>
          <a:xfrm>
            <a:off x="1360854" y="2687145"/>
            <a:ext cx="6996060" cy="798487"/>
            <a:chOff x="0" y="0"/>
            <a:chExt cx="9328079" cy="1064648"/>
          </a:xfrm>
        </p:grpSpPr>
        <p:sp>
          <p:nvSpPr>
            <p:cNvPr id="210" name="形状">
              <a:extLst>
                <a:ext uri="{FF2B5EF4-FFF2-40B4-BE49-F238E27FC236}">
                  <a16:creationId xmlns:a16="http://schemas.microsoft.com/office/drawing/2014/main" id="{2E1749F1-77F0-4DDE-9696-30764E3A8D92}"/>
                </a:ext>
              </a:extLst>
            </p:cNvPr>
            <p:cNvSpPr/>
            <p:nvPr/>
          </p:nvSpPr>
          <p:spPr>
            <a:xfrm>
              <a:off x="8386" y="81340"/>
              <a:ext cx="9319694" cy="98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5685E1">
                <a:alpha val="15139"/>
              </a:srgbClr>
            </a:solidFill>
            <a:ln w="12700" cap="flat">
              <a:noFill/>
              <a:miter lim="400000"/>
            </a:ln>
            <a:effectLst>
              <a:outerShdw blurRad="279400" dist="361544" dir="5400000" rotWithShape="0">
                <a:schemeClr val="accent1">
                  <a:satOff val="-4408"/>
                  <a:lumOff val="-10508"/>
                  <a:alpha val="54678"/>
                </a:scheme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sp>
          <p:nvSpPr>
            <p:cNvPr id="211" name="形状">
              <a:extLst>
                <a:ext uri="{FF2B5EF4-FFF2-40B4-BE49-F238E27FC236}">
                  <a16:creationId xmlns:a16="http://schemas.microsoft.com/office/drawing/2014/main" id="{C9CCE2DE-DBF0-4A24-911F-E64DEE258FE5}"/>
                </a:ext>
              </a:extLst>
            </p:cNvPr>
            <p:cNvSpPr/>
            <p:nvPr/>
          </p:nvSpPr>
          <p:spPr>
            <a:xfrm>
              <a:off x="8386" y="39704"/>
              <a:ext cx="9319694" cy="98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5685E1">
                <a:alpha val="49958"/>
              </a:srgbClr>
            </a:solidFill>
            <a:ln w="12700" cap="flat">
              <a:noFill/>
              <a:miter lim="400000"/>
            </a:ln>
            <a:effectLst>
              <a:outerShdw blurRad="114300" dist="149992" dir="5400000" rotWithShape="0">
                <a:schemeClr val="accent1">
                  <a:satOff val="-4408"/>
                  <a:lumOff val="-10508"/>
                  <a:alpha val="54678"/>
                </a:scheme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sp>
          <p:nvSpPr>
            <p:cNvPr id="212" name="形状">
              <a:extLst>
                <a:ext uri="{FF2B5EF4-FFF2-40B4-BE49-F238E27FC236}">
                  <a16:creationId xmlns:a16="http://schemas.microsoft.com/office/drawing/2014/main" id="{639687DF-0A0E-4FDA-95CB-438FAD2BAE8F}"/>
                </a:ext>
              </a:extLst>
            </p:cNvPr>
            <p:cNvSpPr/>
            <p:nvPr/>
          </p:nvSpPr>
          <p:spPr>
            <a:xfrm>
              <a:off x="-1" y="0"/>
              <a:ext cx="9319694" cy="98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st="23000" dir="5400000" rotWithShape="0">
                <a:schemeClr val="accent1">
                  <a:satOff val="-4408"/>
                  <a:lumOff val="-10508"/>
                  <a:alpha val="35000"/>
                </a:scheme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grpSp>
        <p:nvGrpSpPr>
          <p:cNvPr id="213" name="成组">
            <a:extLst>
              <a:ext uri="{FF2B5EF4-FFF2-40B4-BE49-F238E27FC236}">
                <a16:creationId xmlns:a16="http://schemas.microsoft.com/office/drawing/2014/main" id="{4FF57263-97AF-41F8-AF37-9DF99596723B}"/>
              </a:ext>
            </a:extLst>
          </p:cNvPr>
          <p:cNvGrpSpPr/>
          <p:nvPr/>
        </p:nvGrpSpPr>
        <p:grpSpPr>
          <a:xfrm>
            <a:off x="1360854" y="1661031"/>
            <a:ext cx="6996060" cy="798487"/>
            <a:chOff x="0" y="0"/>
            <a:chExt cx="9328079" cy="1064648"/>
          </a:xfrm>
        </p:grpSpPr>
        <p:sp>
          <p:nvSpPr>
            <p:cNvPr id="214" name="形状">
              <a:extLst>
                <a:ext uri="{FF2B5EF4-FFF2-40B4-BE49-F238E27FC236}">
                  <a16:creationId xmlns:a16="http://schemas.microsoft.com/office/drawing/2014/main" id="{AB6AECD0-57F5-4D99-B87D-20C9442A01E7}"/>
                </a:ext>
              </a:extLst>
            </p:cNvPr>
            <p:cNvSpPr/>
            <p:nvPr/>
          </p:nvSpPr>
          <p:spPr>
            <a:xfrm>
              <a:off x="8386" y="81340"/>
              <a:ext cx="9319693" cy="98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5685E1">
                <a:alpha val="15139"/>
              </a:srgbClr>
            </a:solidFill>
            <a:ln w="12700" cap="flat">
              <a:noFill/>
              <a:miter lim="400000"/>
            </a:ln>
            <a:effectLst>
              <a:outerShdw blurRad="279400" dist="361544" dir="5400000" rotWithShape="0">
                <a:schemeClr val="accent1">
                  <a:satOff val="-4408"/>
                  <a:lumOff val="-10508"/>
                  <a:alpha val="54678"/>
                </a:scheme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sp>
          <p:nvSpPr>
            <p:cNvPr id="215" name="形状">
              <a:extLst>
                <a:ext uri="{FF2B5EF4-FFF2-40B4-BE49-F238E27FC236}">
                  <a16:creationId xmlns:a16="http://schemas.microsoft.com/office/drawing/2014/main" id="{69A56B95-6700-403E-A5C0-E7FEA9176897}"/>
                </a:ext>
              </a:extLst>
            </p:cNvPr>
            <p:cNvSpPr/>
            <p:nvPr/>
          </p:nvSpPr>
          <p:spPr>
            <a:xfrm>
              <a:off x="8386" y="39704"/>
              <a:ext cx="9319693" cy="98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5685E1">
                <a:alpha val="49958"/>
              </a:srgbClr>
            </a:solidFill>
            <a:ln w="12700" cap="flat">
              <a:noFill/>
              <a:miter lim="400000"/>
            </a:ln>
            <a:effectLst>
              <a:outerShdw blurRad="114300" dist="149992" dir="5400000" rotWithShape="0">
                <a:schemeClr val="accent1">
                  <a:satOff val="-4408"/>
                  <a:lumOff val="-10508"/>
                  <a:alpha val="54678"/>
                </a:scheme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sp>
          <p:nvSpPr>
            <p:cNvPr id="216" name="形状">
              <a:extLst>
                <a:ext uri="{FF2B5EF4-FFF2-40B4-BE49-F238E27FC236}">
                  <a16:creationId xmlns:a16="http://schemas.microsoft.com/office/drawing/2014/main" id="{4A051597-0062-473D-872B-76C2543F2811}"/>
                </a:ext>
              </a:extLst>
            </p:cNvPr>
            <p:cNvSpPr/>
            <p:nvPr/>
          </p:nvSpPr>
          <p:spPr>
            <a:xfrm>
              <a:off x="-1" y="0"/>
              <a:ext cx="9319694" cy="98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st="23000" dir="5400000" rotWithShape="0">
                <a:schemeClr val="accent1">
                  <a:satOff val="-4408"/>
                  <a:lumOff val="-10508"/>
                  <a:alpha val="35000"/>
                </a:scheme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pic>
        <p:nvPicPr>
          <p:cNvPr id="217" name="图片 273" descr="图片 273">
            <a:extLst>
              <a:ext uri="{FF2B5EF4-FFF2-40B4-BE49-F238E27FC236}">
                <a16:creationId xmlns:a16="http://schemas.microsoft.com/office/drawing/2014/main" id="{AC008EBD-B591-4FB4-9F0C-8A6DD2216E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12" b="17112"/>
          <a:stretch>
            <a:fillRect/>
          </a:stretch>
        </p:blipFill>
        <p:spPr>
          <a:xfrm>
            <a:off x="4237173" y="1754359"/>
            <a:ext cx="379992" cy="250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8" name="文本框 274">
            <a:extLst>
              <a:ext uri="{FF2B5EF4-FFF2-40B4-BE49-F238E27FC236}">
                <a16:creationId xmlns:a16="http://schemas.microsoft.com/office/drawing/2014/main" id="{C3A6AE3F-EE60-4846-8954-B0B9F6D5A17E}"/>
              </a:ext>
            </a:extLst>
          </p:cNvPr>
          <p:cNvSpPr txBox="1"/>
          <p:nvPr/>
        </p:nvSpPr>
        <p:spPr>
          <a:xfrm>
            <a:off x="3996091" y="2079934"/>
            <a:ext cx="910194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CAS Email System</a:t>
            </a:r>
            <a:endParaRPr sz="600" dirty="0"/>
          </a:p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(</a:t>
            </a:r>
            <a:r>
              <a:rPr sz="600" dirty="0"/>
              <a:t>152</a:t>
            </a:r>
            <a:r>
              <a:rPr lang="en-US" sz="600" dirty="0"/>
              <a:t> institutes,</a:t>
            </a:r>
            <a:r>
              <a:rPr sz="600" dirty="0"/>
              <a:t> </a:t>
            </a:r>
            <a:r>
              <a:rPr lang="en-US" sz="600" dirty="0"/>
              <a:t>415,000 users)</a:t>
            </a:r>
            <a:endParaRPr sz="600" dirty="0"/>
          </a:p>
        </p:txBody>
      </p:sp>
      <p:sp>
        <p:nvSpPr>
          <p:cNvPr id="219" name="文本框 279">
            <a:extLst>
              <a:ext uri="{FF2B5EF4-FFF2-40B4-BE49-F238E27FC236}">
                <a16:creationId xmlns:a16="http://schemas.microsoft.com/office/drawing/2014/main" id="{40514829-1508-49E7-9B99-BA507CEFA2A5}"/>
              </a:ext>
            </a:extLst>
          </p:cNvPr>
          <p:cNvSpPr txBox="1"/>
          <p:nvPr/>
        </p:nvSpPr>
        <p:spPr>
          <a:xfrm>
            <a:off x="4765285" y="2078069"/>
            <a:ext cx="1077013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CAS Cloud Conferencing (hosted 65,000 meetings 567,000 participants)</a:t>
            </a:r>
            <a:endParaRPr sz="600" dirty="0"/>
          </a:p>
        </p:txBody>
      </p:sp>
      <p:pic>
        <p:nvPicPr>
          <p:cNvPr id="220" name="图片 280" descr="图片 280">
            <a:extLst>
              <a:ext uri="{FF2B5EF4-FFF2-40B4-BE49-F238E27FC236}">
                <a16:creationId xmlns:a16="http://schemas.microsoft.com/office/drawing/2014/main" id="{A72D2C02-DFAA-4990-874C-4C08079CCE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82" b="27782"/>
          <a:stretch>
            <a:fillRect/>
          </a:stretch>
        </p:blipFill>
        <p:spPr>
          <a:xfrm>
            <a:off x="5004356" y="1748627"/>
            <a:ext cx="674389" cy="29966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1" name="图片 281" descr="图片 281">
            <a:extLst>
              <a:ext uri="{FF2B5EF4-FFF2-40B4-BE49-F238E27FC236}">
                <a16:creationId xmlns:a16="http://schemas.microsoft.com/office/drawing/2014/main" id="{2AB8EAD0-E88F-4228-8684-468A59D89A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71" y="1736202"/>
            <a:ext cx="285570" cy="285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2" name="文本框 282">
            <a:extLst>
              <a:ext uri="{FF2B5EF4-FFF2-40B4-BE49-F238E27FC236}">
                <a16:creationId xmlns:a16="http://schemas.microsoft.com/office/drawing/2014/main" id="{74B35CF0-3536-4B33-9A89-C378BB55DB6A}"/>
              </a:ext>
            </a:extLst>
          </p:cNvPr>
          <p:cNvSpPr txBox="1"/>
          <p:nvPr/>
        </p:nvSpPr>
        <p:spPr>
          <a:xfrm>
            <a:off x="5768731" y="2079934"/>
            <a:ext cx="962255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Geospatial Data Cloud Service (470,000 users 790TB storage)</a:t>
            </a:r>
            <a:endParaRPr sz="600" dirty="0"/>
          </a:p>
        </p:txBody>
      </p:sp>
      <p:pic>
        <p:nvPicPr>
          <p:cNvPr id="223" name="图片 285" descr="图片 285">
            <a:extLst>
              <a:ext uri="{FF2B5EF4-FFF2-40B4-BE49-F238E27FC236}">
                <a16:creationId xmlns:a16="http://schemas.microsoft.com/office/drawing/2014/main" id="{E4DB3837-00ED-495A-A874-01E8B699B4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686" y="1734927"/>
            <a:ext cx="305331" cy="30533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4" name="文本框 286">
            <a:extLst>
              <a:ext uri="{FF2B5EF4-FFF2-40B4-BE49-F238E27FC236}">
                <a16:creationId xmlns:a16="http://schemas.microsoft.com/office/drawing/2014/main" id="{7700D11D-8FB8-4BE8-819F-737249C07ABB}"/>
              </a:ext>
            </a:extLst>
          </p:cNvPr>
          <p:cNvSpPr txBox="1"/>
          <p:nvPr/>
        </p:nvSpPr>
        <p:spPr>
          <a:xfrm>
            <a:off x="6669067" y="2083953"/>
            <a:ext cx="962255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Scientific Open Source Software Community (1,000+ software)</a:t>
            </a:r>
            <a:endParaRPr sz="600" dirty="0"/>
          </a:p>
        </p:txBody>
      </p:sp>
      <p:sp>
        <p:nvSpPr>
          <p:cNvPr id="225" name="文本框 276">
            <a:extLst>
              <a:ext uri="{FF2B5EF4-FFF2-40B4-BE49-F238E27FC236}">
                <a16:creationId xmlns:a16="http://schemas.microsoft.com/office/drawing/2014/main" id="{C7B224A3-8D5A-4A55-B6C2-50EE4FF23C29}"/>
              </a:ext>
            </a:extLst>
          </p:cNvPr>
          <p:cNvSpPr txBox="1"/>
          <p:nvPr/>
        </p:nvSpPr>
        <p:spPr>
          <a:xfrm>
            <a:off x="1929581" y="3029109"/>
            <a:ext cx="842951" cy="346247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 err="1"/>
              <a:t>CSTCloud</a:t>
            </a:r>
            <a:r>
              <a:rPr lang="en-US" sz="600" dirty="0"/>
              <a:t> Passport</a:t>
            </a:r>
            <a:endParaRPr sz="600" dirty="0"/>
          </a:p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(1.12 million users 845 applications)</a:t>
            </a:r>
            <a:endParaRPr sz="600" dirty="0"/>
          </a:p>
        </p:txBody>
      </p:sp>
      <p:pic>
        <p:nvPicPr>
          <p:cNvPr id="226" name="图片 277" descr="图片 277">
            <a:extLst>
              <a:ext uri="{FF2B5EF4-FFF2-40B4-BE49-F238E27FC236}">
                <a16:creationId xmlns:a16="http://schemas.microsoft.com/office/drawing/2014/main" id="{983D4E94-C049-4FC4-BBAB-3677C1DC51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8" t="9043" r="2680" b="9031"/>
          <a:stretch>
            <a:fillRect/>
          </a:stretch>
        </p:blipFill>
        <p:spPr>
          <a:xfrm>
            <a:off x="2185027" y="2733050"/>
            <a:ext cx="385763" cy="333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196" y="0"/>
                  <a:pt x="5974" y="37"/>
                  <a:pt x="4850" y="578"/>
                </a:cubicBezTo>
                <a:cubicBezTo>
                  <a:pt x="2827" y="1429"/>
                  <a:pt x="1236" y="3265"/>
                  <a:pt x="500" y="5602"/>
                </a:cubicBezTo>
                <a:cubicBezTo>
                  <a:pt x="107" y="6594"/>
                  <a:pt x="0" y="9060"/>
                  <a:pt x="0" y="10800"/>
                </a:cubicBezTo>
                <a:cubicBezTo>
                  <a:pt x="0" y="12540"/>
                  <a:pt x="107" y="15006"/>
                  <a:pt x="500" y="15998"/>
                </a:cubicBezTo>
                <a:cubicBezTo>
                  <a:pt x="1236" y="18335"/>
                  <a:pt x="2827" y="20171"/>
                  <a:pt x="4850" y="21022"/>
                </a:cubicBezTo>
                <a:cubicBezTo>
                  <a:pt x="5974" y="21563"/>
                  <a:pt x="8196" y="21600"/>
                  <a:pt x="10800" y="21600"/>
                </a:cubicBezTo>
                <a:cubicBezTo>
                  <a:pt x="13404" y="21600"/>
                  <a:pt x="15608" y="21563"/>
                  <a:pt x="16733" y="21022"/>
                </a:cubicBezTo>
                <a:cubicBezTo>
                  <a:pt x="18756" y="20171"/>
                  <a:pt x="20347" y="18335"/>
                  <a:pt x="21083" y="15998"/>
                </a:cubicBezTo>
                <a:cubicBezTo>
                  <a:pt x="21477" y="15006"/>
                  <a:pt x="21600" y="12540"/>
                  <a:pt x="21600" y="10800"/>
                </a:cubicBezTo>
                <a:cubicBezTo>
                  <a:pt x="21600" y="9060"/>
                  <a:pt x="21477" y="6594"/>
                  <a:pt x="21083" y="5602"/>
                </a:cubicBezTo>
                <a:cubicBezTo>
                  <a:pt x="20347" y="3265"/>
                  <a:pt x="18756" y="1429"/>
                  <a:pt x="16733" y="578"/>
                </a:cubicBezTo>
                <a:cubicBezTo>
                  <a:pt x="15608" y="37"/>
                  <a:pt x="13404" y="0"/>
                  <a:pt x="10800" y="0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  <p:sp>
        <p:nvSpPr>
          <p:cNvPr id="227" name="文本框 279">
            <a:extLst>
              <a:ext uri="{FF2B5EF4-FFF2-40B4-BE49-F238E27FC236}">
                <a16:creationId xmlns:a16="http://schemas.microsoft.com/office/drawing/2014/main" id="{1CAEB9F6-FBD8-4871-934B-AA4789D3DFCD}"/>
              </a:ext>
            </a:extLst>
          </p:cNvPr>
          <p:cNvSpPr txBox="1"/>
          <p:nvPr/>
        </p:nvSpPr>
        <p:spPr>
          <a:xfrm>
            <a:off x="2723005" y="3032382"/>
            <a:ext cx="1022297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Cloud Backup &amp; Archive Platform</a:t>
            </a:r>
            <a:endParaRPr sz="600" dirty="0"/>
          </a:p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(respectively </a:t>
            </a:r>
            <a:r>
              <a:rPr sz="600" dirty="0"/>
              <a:t>60PB</a:t>
            </a:r>
            <a:r>
              <a:rPr lang="en-US" sz="600" dirty="0"/>
              <a:t> &amp; </a:t>
            </a:r>
            <a:r>
              <a:rPr sz="600" dirty="0"/>
              <a:t>3PB</a:t>
            </a:r>
            <a:r>
              <a:rPr lang="en-US" sz="600" dirty="0"/>
              <a:t> storage)</a:t>
            </a:r>
            <a:endParaRPr sz="600" dirty="0"/>
          </a:p>
        </p:txBody>
      </p:sp>
      <p:pic>
        <p:nvPicPr>
          <p:cNvPr id="228" name="图片 2" descr="图片 2">
            <a:extLst>
              <a:ext uri="{FF2B5EF4-FFF2-40B4-BE49-F238E27FC236}">
                <a16:creationId xmlns:a16="http://schemas.microsoft.com/office/drawing/2014/main" id="{D7C19428-C85B-4F44-A940-3855B6A543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91" t="15317" r="14291" b="15317"/>
          <a:stretch>
            <a:fillRect/>
          </a:stretch>
        </p:blipFill>
        <p:spPr>
          <a:xfrm>
            <a:off x="6023278" y="2716922"/>
            <a:ext cx="367883" cy="3106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9" name="文本框 217">
            <a:extLst>
              <a:ext uri="{FF2B5EF4-FFF2-40B4-BE49-F238E27FC236}">
                <a16:creationId xmlns:a16="http://schemas.microsoft.com/office/drawing/2014/main" id="{D2009E73-571D-4F91-908A-47CA40D048CD}"/>
              </a:ext>
            </a:extLst>
          </p:cNvPr>
          <p:cNvSpPr txBox="1"/>
          <p:nvPr/>
        </p:nvSpPr>
        <p:spPr>
          <a:xfrm>
            <a:off x="5684414" y="3032383"/>
            <a:ext cx="1022297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altLang="zh-CN" sz="600" dirty="0"/>
              <a:t>National Public Scientific Data Platform for Basic Discipline</a:t>
            </a:r>
            <a:endParaRPr lang="zh-CN" altLang="en-US" sz="600" dirty="0"/>
          </a:p>
        </p:txBody>
      </p:sp>
      <p:pic>
        <p:nvPicPr>
          <p:cNvPr id="230" name="图片 8" descr="图片 8">
            <a:extLst>
              <a:ext uri="{FF2B5EF4-FFF2-40B4-BE49-F238E27FC236}">
                <a16:creationId xmlns:a16="http://schemas.microsoft.com/office/drawing/2014/main" id="{64F823E0-063D-407F-B3D1-B4D5CC090D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140" y="2758438"/>
            <a:ext cx="306445" cy="3064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1" name="文本框 263">
            <a:extLst>
              <a:ext uri="{FF2B5EF4-FFF2-40B4-BE49-F238E27FC236}">
                <a16:creationId xmlns:a16="http://schemas.microsoft.com/office/drawing/2014/main" id="{16B890EA-0A16-455D-80E1-8760AF95C1CD}"/>
              </a:ext>
            </a:extLst>
          </p:cNvPr>
          <p:cNvSpPr txBox="1"/>
          <p:nvPr/>
        </p:nvSpPr>
        <p:spPr>
          <a:xfrm>
            <a:off x="3686767" y="3035655"/>
            <a:ext cx="1045301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Scientific Data of Chinese Academy of Sciences</a:t>
            </a:r>
            <a:endParaRPr sz="600" dirty="0"/>
          </a:p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(11 national centers, 3.2PB storage)</a:t>
            </a:r>
            <a:endParaRPr sz="525" dirty="0"/>
          </a:p>
        </p:txBody>
      </p:sp>
      <p:pic>
        <p:nvPicPr>
          <p:cNvPr id="232" name="图片 53" descr="图片 53">
            <a:extLst>
              <a:ext uri="{FF2B5EF4-FFF2-40B4-BE49-F238E27FC236}">
                <a16:creationId xmlns:a16="http://schemas.microsoft.com/office/drawing/2014/main" id="{29B2C5F9-2842-4AEF-8654-892D0B2A06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3" b="9213"/>
          <a:stretch>
            <a:fillRect/>
          </a:stretch>
        </p:blipFill>
        <p:spPr>
          <a:xfrm>
            <a:off x="3022933" y="2764706"/>
            <a:ext cx="374336" cy="3053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33" name="成组">
            <a:extLst>
              <a:ext uri="{FF2B5EF4-FFF2-40B4-BE49-F238E27FC236}">
                <a16:creationId xmlns:a16="http://schemas.microsoft.com/office/drawing/2014/main" id="{B3A8C649-281C-4AF1-BB95-55036872A517}"/>
              </a:ext>
            </a:extLst>
          </p:cNvPr>
          <p:cNvGrpSpPr/>
          <p:nvPr/>
        </p:nvGrpSpPr>
        <p:grpSpPr>
          <a:xfrm>
            <a:off x="4834756" y="2778431"/>
            <a:ext cx="727154" cy="249269"/>
            <a:chOff x="0" y="0"/>
            <a:chExt cx="969537" cy="332356"/>
          </a:xfrm>
        </p:grpSpPr>
        <p:pic>
          <p:nvPicPr>
            <p:cNvPr id="234" name="图片 10" descr="图片 10">
              <a:extLst>
                <a:ext uri="{FF2B5EF4-FFF2-40B4-BE49-F238E27FC236}">
                  <a16:creationId xmlns:a16="http://schemas.microsoft.com/office/drawing/2014/main" id="{CBD04033-4841-4F3E-ACA0-E19CCE40B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3"/>
              <a:ext cx="576178" cy="33127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35" name="图片 12" descr="图片 12">
              <a:extLst>
                <a:ext uri="{FF2B5EF4-FFF2-40B4-BE49-F238E27FC236}">
                  <a16:creationId xmlns:a16="http://schemas.microsoft.com/office/drawing/2014/main" id="{410078A1-7C44-4FC8-93DA-B49AF9D26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179" y="0"/>
              <a:ext cx="332359" cy="33235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36" name="文本框 264">
            <a:extLst>
              <a:ext uri="{FF2B5EF4-FFF2-40B4-BE49-F238E27FC236}">
                <a16:creationId xmlns:a16="http://schemas.microsoft.com/office/drawing/2014/main" id="{5DDB298A-6BA7-4632-A3B7-CC6DE717034C}"/>
              </a:ext>
            </a:extLst>
          </p:cNvPr>
          <p:cNvSpPr txBox="1"/>
          <p:nvPr/>
        </p:nvSpPr>
        <p:spPr>
          <a:xfrm>
            <a:off x="4622140" y="3030145"/>
            <a:ext cx="1172202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National Grid &amp; CAS Grid (19 centers, 460PF computing power,310PB storage)</a:t>
            </a:r>
            <a:endParaRPr sz="600" dirty="0"/>
          </a:p>
        </p:txBody>
      </p:sp>
      <p:pic>
        <p:nvPicPr>
          <p:cNvPr id="237" name="图片 7" descr="图片 7">
            <a:extLst>
              <a:ext uri="{FF2B5EF4-FFF2-40B4-BE49-F238E27FC236}">
                <a16:creationId xmlns:a16="http://schemas.microsoft.com/office/drawing/2014/main" id="{FBA4F3AD-5221-4862-911F-555FD4F95F8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305" y="2733049"/>
            <a:ext cx="717890" cy="3107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8" name="文本框 294">
            <a:extLst>
              <a:ext uri="{FF2B5EF4-FFF2-40B4-BE49-F238E27FC236}">
                <a16:creationId xmlns:a16="http://schemas.microsoft.com/office/drawing/2014/main" id="{EC62F0E8-7D0E-425C-8F4D-9D82E340BEDF}"/>
              </a:ext>
            </a:extLst>
          </p:cNvPr>
          <p:cNvSpPr txBox="1"/>
          <p:nvPr/>
        </p:nvSpPr>
        <p:spPr>
          <a:xfrm>
            <a:off x="6634589" y="3027294"/>
            <a:ext cx="1144827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Chinese Node of </a:t>
            </a:r>
            <a:r>
              <a:rPr lang="en-US" sz="600" dirty="0" err="1"/>
              <a:t>eduroam</a:t>
            </a:r>
            <a:r>
              <a:rPr lang="en-US" sz="600" dirty="0"/>
              <a:t> (covers 341 institutes and universities)</a:t>
            </a:r>
            <a:endParaRPr sz="600" dirty="0"/>
          </a:p>
        </p:txBody>
      </p:sp>
      <p:pic>
        <p:nvPicPr>
          <p:cNvPr id="239" name="图片 60" descr="图片 60">
            <a:extLst>
              <a:ext uri="{FF2B5EF4-FFF2-40B4-BE49-F238E27FC236}">
                <a16:creationId xmlns:a16="http://schemas.microsoft.com/office/drawing/2014/main" id="{B141EF40-9DE2-41E2-8EE0-61AACD8FE8F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050" y="1744638"/>
            <a:ext cx="259957" cy="2750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0" name="文本框 274">
            <a:extLst>
              <a:ext uri="{FF2B5EF4-FFF2-40B4-BE49-F238E27FC236}">
                <a16:creationId xmlns:a16="http://schemas.microsoft.com/office/drawing/2014/main" id="{E2CA1BCC-EF8B-448F-A1BB-1C7E9BAA8E1E}"/>
              </a:ext>
            </a:extLst>
          </p:cNvPr>
          <p:cNvSpPr txBox="1"/>
          <p:nvPr/>
        </p:nvSpPr>
        <p:spPr>
          <a:xfrm>
            <a:off x="2149036" y="2109896"/>
            <a:ext cx="653565" cy="161581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New-Gen </a:t>
            </a:r>
            <a:r>
              <a:rPr sz="600" dirty="0"/>
              <a:t>ARP</a:t>
            </a:r>
          </a:p>
        </p:txBody>
      </p:sp>
      <p:pic>
        <p:nvPicPr>
          <p:cNvPr id="241" name="图片 2" descr="图片 2">
            <a:extLst>
              <a:ext uri="{FF2B5EF4-FFF2-40B4-BE49-F238E27FC236}">
                <a16:creationId xmlns:a16="http://schemas.microsoft.com/office/drawing/2014/main" id="{8AE0BE43-0E48-4730-951A-F1744F90742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88"/>
          <a:stretch>
            <a:fillRect/>
          </a:stretch>
        </p:blipFill>
        <p:spPr>
          <a:xfrm>
            <a:off x="2949753" y="1745497"/>
            <a:ext cx="278419" cy="2900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2" name="文本框 274">
            <a:extLst>
              <a:ext uri="{FF2B5EF4-FFF2-40B4-BE49-F238E27FC236}">
                <a16:creationId xmlns:a16="http://schemas.microsoft.com/office/drawing/2014/main" id="{41E487AA-7AB7-49B7-8A0A-D05ACAC8831E}"/>
              </a:ext>
            </a:extLst>
          </p:cNvPr>
          <p:cNvSpPr txBox="1"/>
          <p:nvPr/>
        </p:nvSpPr>
        <p:spPr>
          <a:xfrm>
            <a:off x="2749309" y="2104757"/>
            <a:ext cx="691421" cy="161581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>
            <a:lvl1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lvl1pPr>
          </a:lstStyle>
          <a:p>
            <a:r>
              <a:rPr lang="en-US" sz="600" dirty="0"/>
              <a:t>Website Group</a:t>
            </a:r>
            <a:endParaRPr sz="600" dirty="0"/>
          </a:p>
        </p:txBody>
      </p:sp>
      <p:sp>
        <p:nvSpPr>
          <p:cNvPr id="243" name="文本框 274">
            <a:extLst>
              <a:ext uri="{FF2B5EF4-FFF2-40B4-BE49-F238E27FC236}">
                <a16:creationId xmlns:a16="http://schemas.microsoft.com/office/drawing/2014/main" id="{3C9199E8-C006-4FE3-B001-8AEA73E3CEC0}"/>
              </a:ext>
            </a:extLst>
          </p:cNvPr>
          <p:cNvSpPr txBox="1"/>
          <p:nvPr/>
        </p:nvSpPr>
        <p:spPr>
          <a:xfrm>
            <a:off x="3421957" y="2111622"/>
            <a:ext cx="617736" cy="161581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>
            <a:lvl1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lvl1pPr>
          </a:lstStyle>
          <a:p>
            <a:r>
              <a:rPr lang="en-US" sz="600" dirty="0"/>
              <a:t>Science Expo</a:t>
            </a:r>
            <a:endParaRPr sz="600" dirty="0"/>
          </a:p>
        </p:txBody>
      </p:sp>
      <p:pic>
        <p:nvPicPr>
          <p:cNvPr id="244" name="图片 4" descr="图片 4">
            <a:extLst>
              <a:ext uri="{FF2B5EF4-FFF2-40B4-BE49-F238E27FC236}">
                <a16:creationId xmlns:a16="http://schemas.microsoft.com/office/drawing/2014/main" id="{C989CCC5-D67A-400C-8897-24C63966DB0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486" y="1696167"/>
            <a:ext cx="353369" cy="3719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68" name="成组">
            <a:extLst>
              <a:ext uri="{FF2B5EF4-FFF2-40B4-BE49-F238E27FC236}">
                <a16:creationId xmlns:a16="http://schemas.microsoft.com/office/drawing/2014/main" id="{F8EC33BC-09D6-47EA-820F-DE3B87A5E3ED}"/>
              </a:ext>
            </a:extLst>
          </p:cNvPr>
          <p:cNvGrpSpPr/>
          <p:nvPr/>
        </p:nvGrpSpPr>
        <p:grpSpPr>
          <a:xfrm>
            <a:off x="1277634" y="3713259"/>
            <a:ext cx="6996060" cy="798487"/>
            <a:chOff x="0" y="0"/>
            <a:chExt cx="9328079" cy="1064648"/>
          </a:xfrm>
        </p:grpSpPr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8FF9CCF9-EC51-4ED9-91BC-35566E8B96F6}"/>
                </a:ext>
              </a:extLst>
            </p:cNvPr>
            <p:cNvSpPr/>
            <p:nvPr/>
          </p:nvSpPr>
          <p:spPr>
            <a:xfrm>
              <a:off x="8386" y="81340"/>
              <a:ext cx="9319694" cy="98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5685E1">
                <a:alpha val="15139"/>
              </a:srgbClr>
            </a:solidFill>
            <a:ln w="12700" cap="flat">
              <a:noFill/>
              <a:miter lim="400000"/>
            </a:ln>
            <a:effectLst>
              <a:outerShdw blurRad="279400" dist="361544" dir="5400000" rotWithShape="0">
                <a:schemeClr val="accent1">
                  <a:satOff val="-4408"/>
                  <a:lumOff val="-10508"/>
                  <a:alpha val="54678"/>
                </a:scheme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sp>
          <p:nvSpPr>
            <p:cNvPr id="70" name="形状">
              <a:extLst>
                <a:ext uri="{FF2B5EF4-FFF2-40B4-BE49-F238E27FC236}">
                  <a16:creationId xmlns:a16="http://schemas.microsoft.com/office/drawing/2014/main" id="{38A4C888-1FBF-4BA9-9F1B-A0D2F430848E}"/>
                </a:ext>
              </a:extLst>
            </p:cNvPr>
            <p:cNvSpPr/>
            <p:nvPr/>
          </p:nvSpPr>
          <p:spPr>
            <a:xfrm>
              <a:off x="8386" y="39704"/>
              <a:ext cx="9319694" cy="98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5685E1">
                <a:alpha val="49958"/>
              </a:srgbClr>
            </a:solidFill>
            <a:ln w="12700" cap="flat">
              <a:noFill/>
              <a:miter lim="400000"/>
            </a:ln>
            <a:effectLst>
              <a:outerShdw blurRad="114300" dist="149992" dir="5400000" rotWithShape="0">
                <a:schemeClr val="accent1">
                  <a:satOff val="-4408"/>
                  <a:lumOff val="-10508"/>
                  <a:alpha val="54678"/>
                </a:scheme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C388FE56-CE2D-4FEC-888E-3622D34563AB}"/>
                </a:ext>
              </a:extLst>
            </p:cNvPr>
            <p:cNvSpPr/>
            <p:nvPr/>
          </p:nvSpPr>
          <p:spPr>
            <a:xfrm>
              <a:off x="-1" y="0"/>
              <a:ext cx="9319694" cy="98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7" y="0"/>
                  </a:moveTo>
                  <a:lnTo>
                    <a:pt x="0" y="21376"/>
                  </a:lnTo>
                  <a:lnTo>
                    <a:pt x="18865" y="21600"/>
                  </a:lnTo>
                  <a:lnTo>
                    <a:pt x="21600" y="1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st="23000" dir="5400000" rotWithShape="0">
                <a:schemeClr val="accent1">
                  <a:satOff val="-4408"/>
                  <a:lumOff val="-10508"/>
                  <a:alpha val="35000"/>
                </a:scheme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pic>
        <p:nvPicPr>
          <p:cNvPr id="72" name="图片 9" descr="图片 9">
            <a:extLst>
              <a:ext uri="{FF2B5EF4-FFF2-40B4-BE49-F238E27FC236}">
                <a16:creationId xmlns:a16="http://schemas.microsoft.com/office/drawing/2014/main" id="{C41FC276-7C32-405E-87AF-A8D6232DDD3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838" y="3807054"/>
            <a:ext cx="1045302" cy="25099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3" name="图片 76" descr="图片 76">
            <a:extLst>
              <a:ext uri="{FF2B5EF4-FFF2-40B4-BE49-F238E27FC236}">
                <a16:creationId xmlns:a16="http://schemas.microsoft.com/office/drawing/2014/main" id="{F4962B2F-8E27-48C3-A005-87EC459D694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05" y="3780103"/>
            <a:ext cx="694963" cy="3098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74" name="组合 83">
            <a:extLst>
              <a:ext uri="{FF2B5EF4-FFF2-40B4-BE49-F238E27FC236}">
                <a16:creationId xmlns:a16="http://schemas.microsoft.com/office/drawing/2014/main" id="{D2FC9277-639A-4CB9-B73A-4E6D34EACA97}"/>
              </a:ext>
            </a:extLst>
          </p:cNvPr>
          <p:cNvGrpSpPr/>
          <p:nvPr/>
        </p:nvGrpSpPr>
        <p:grpSpPr>
          <a:xfrm>
            <a:off x="6276979" y="3766213"/>
            <a:ext cx="617736" cy="331969"/>
            <a:chOff x="0" y="0"/>
            <a:chExt cx="823646" cy="442624"/>
          </a:xfrm>
        </p:grpSpPr>
        <p:pic>
          <p:nvPicPr>
            <p:cNvPr id="75" name="图片 81" descr="图片 81">
              <a:extLst>
                <a:ext uri="{FF2B5EF4-FFF2-40B4-BE49-F238E27FC236}">
                  <a16:creationId xmlns:a16="http://schemas.microsoft.com/office/drawing/2014/main" id="{1D8F5268-1163-4DF2-B7D1-38321431A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296"/>
              <a:ext cx="409705" cy="4097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6" name="图片 82" descr="图片 82">
              <a:extLst>
                <a:ext uri="{FF2B5EF4-FFF2-40B4-BE49-F238E27FC236}">
                  <a16:creationId xmlns:a16="http://schemas.microsoft.com/office/drawing/2014/main" id="{EF534663-C968-4054-8E7D-581021303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22" y="0"/>
              <a:ext cx="442625" cy="44262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7" name="文本框 216">
            <a:extLst>
              <a:ext uri="{FF2B5EF4-FFF2-40B4-BE49-F238E27FC236}">
                <a16:creationId xmlns:a16="http://schemas.microsoft.com/office/drawing/2014/main" id="{6455CDCF-AF22-49AC-A2C8-7B341182E312}"/>
              </a:ext>
            </a:extLst>
          </p:cNvPr>
          <p:cNvSpPr txBox="1"/>
          <p:nvPr/>
        </p:nvSpPr>
        <p:spPr>
          <a:xfrm>
            <a:off x="1594874" y="4063604"/>
            <a:ext cx="2563230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China Science &amp; Technology Network </a:t>
            </a:r>
          </a:p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(supports 295 institutes, provides </a:t>
            </a:r>
            <a:r>
              <a:rPr sz="600" dirty="0"/>
              <a:t>113G</a:t>
            </a:r>
            <a:r>
              <a:rPr lang="en-US" sz="600" dirty="0"/>
              <a:t> international bandwidth, </a:t>
            </a:r>
            <a:r>
              <a:rPr sz="600" dirty="0"/>
              <a:t> 121G</a:t>
            </a:r>
            <a:r>
              <a:rPr lang="en-US" sz="600" dirty="0"/>
              <a:t> national bandwidth, </a:t>
            </a:r>
            <a:r>
              <a:rPr sz="600" dirty="0"/>
              <a:t>100G</a:t>
            </a:r>
            <a:r>
              <a:rPr lang="en-US" sz="600" dirty="0"/>
              <a:t> core network bandwidth</a:t>
            </a:r>
            <a:endParaRPr sz="600" dirty="0"/>
          </a:p>
        </p:txBody>
      </p:sp>
      <p:sp>
        <p:nvSpPr>
          <p:cNvPr id="78" name="文本框 296">
            <a:extLst>
              <a:ext uri="{FF2B5EF4-FFF2-40B4-BE49-F238E27FC236}">
                <a16:creationId xmlns:a16="http://schemas.microsoft.com/office/drawing/2014/main" id="{454696B7-9C99-40B1-A025-E03B9DF1700A}"/>
              </a:ext>
            </a:extLst>
          </p:cNvPr>
          <p:cNvSpPr txBox="1"/>
          <p:nvPr/>
        </p:nvSpPr>
        <p:spPr>
          <a:xfrm>
            <a:off x="4164535" y="3980766"/>
            <a:ext cx="1566305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endParaRPr lang="en-US" sz="600" dirty="0"/>
          </a:p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Advanced Computing System &amp; Meta AI Platform (</a:t>
            </a:r>
            <a:r>
              <a:rPr sz="600" dirty="0"/>
              <a:t>315PF</a:t>
            </a:r>
            <a:r>
              <a:rPr lang="en-US" sz="600" dirty="0"/>
              <a:t> computing power)</a:t>
            </a:r>
            <a:endParaRPr sz="600" dirty="0"/>
          </a:p>
        </p:txBody>
      </p:sp>
      <p:sp>
        <p:nvSpPr>
          <p:cNvPr id="79" name="文本框 297">
            <a:extLst>
              <a:ext uri="{FF2B5EF4-FFF2-40B4-BE49-F238E27FC236}">
                <a16:creationId xmlns:a16="http://schemas.microsoft.com/office/drawing/2014/main" id="{DAF15373-EB65-4576-8E89-D0EDC52B44F7}"/>
              </a:ext>
            </a:extLst>
          </p:cNvPr>
          <p:cNvSpPr txBox="1"/>
          <p:nvPr/>
        </p:nvSpPr>
        <p:spPr>
          <a:xfrm>
            <a:off x="5787460" y="4068024"/>
            <a:ext cx="1607621" cy="346247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algn="ctr">
              <a:defRPr sz="800" b="1">
                <a:solidFill>
                  <a:schemeClr val="accent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en-US" sz="600" dirty="0"/>
              <a:t>Cloud Computing &amp; Storage Platform </a:t>
            </a:r>
            <a:r>
              <a:rPr sz="600" dirty="0"/>
              <a:t>(</a:t>
            </a:r>
            <a:r>
              <a:rPr lang="en-US" sz="600" dirty="0"/>
              <a:t>both public and private, provides 12,000 cores CPU and 150PB storage)</a:t>
            </a:r>
            <a:endParaRPr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Federation with EGI</a:t>
            </a:r>
            <a:endParaRPr lang="zh-CN" altLang="en-US" sz="1800" b="0" dirty="0">
              <a:solidFill>
                <a:srgbClr val="2073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FB73E4-083D-4BF6-A477-E59B27BDB61B}"/>
              </a:ext>
            </a:extLst>
          </p:cNvPr>
          <p:cNvSpPr txBox="1"/>
          <p:nvPr/>
        </p:nvSpPr>
        <p:spPr>
          <a:xfrm>
            <a:off x="500416" y="2016355"/>
            <a:ext cx="5298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Integration of </a:t>
            </a:r>
            <a:r>
              <a:rPr lang="en-US" altLang="zh-CN" dirty="0" err="1">
                <a:solidFill>
                  <a:srgbClr val="2073EE"/>
                </a:solidFill>
              </a:rPr>
              <a:t>CSTCloud</a:t>
            </a:r>
            <a:r>
              <a:rPr lang="en-US" altLang="zh-CN" dirty="0">
                <a:solidFill>
                  <a:srgbClr val="2073EE"/>
                </a:solidFill>
              </a:rPr>
              <a:t> Passport </a:t>
            </a:r>
            <a:r>
              <a:rPr lang="en-US" altLang="zh-CN" dirty="0"/>
              <a:t>with EGI Check-In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CSTCloud’s</a:t>
            </a:r>
            <a:r>
              <a:rPr lang="en-US" altLang="zh-CN" dirty="0"/>
              <a:t> deployment of </a:t>
            </a:r>
            <a:r>
              <a:rPr lang="en-US" altLang="zh-CN" dirty="0">
                <a:solidFill>
                  <a:srgbClr val="2073EE"/>
                </a:solidFill>
              </a:rPr>
              <a:t>EGI </a:t>
            </a:r>
            <a:r>
              <a:rPr lang="en-US" altLang="zh-CN" dirty="0" err="1">
                <a:solidFill>
                  <a:srgbClr val="2073EE"/>
                </a:solidFill>
              </a:rPr>
              <a:t>FedCloud</a:t>
            </a:r>
            <a:endParaRPr lang="zh-CN" altLang="en-US" dirty="0">
              <a:solidFill>
                <a:srgbClr val="2073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2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 with EGI - </a:t>
            </a:r>
            <a:r>
              <a:rPr lang="en-US" altLang="zh-CN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CSTCloud</a:t>
            </a: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Passport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92CEA6-1F77-4B6E-B9C5-162781F15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1" y="789552"/>
            <a:ext cx="5234564" cy="33631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BBAD274-ECA6-47D4-B290-8524E50B156B}"/>
              </a:ext>
            </a:extLst>
          </p:cNvPr>
          <p:cNvSpPr txBox="1"/>
          <p:nvPr/>
        </p:nvSpPr>
        <p:spPr>
          <a:xfrm>
            <a:off x="5715975" y="1121622"/>
            <a:ext cx="3240360" cy="289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2938" lvl="1" indent="-342900" algn="just">
              <a:lnSpc>
                <a:spcPct val="150000"/>
              </a:lnSpc>
            </a:pPr>
            <a:r>
              <a:rPr lang="en-US" altLang="zh-CN" sz="2700" dirty="0">
                <a:solidFill>
                  <a:srgbClr val="0070C0"/>
                </a:solidFill>
                <a:latin typeface="+mj-lt"/>
              </a:rPr>
              <a:t>&gt;1 M </a:t>
            </a:r>
            <a:r>
              <a:rPr lang="en-US" altLang="zh-CN" sz="1500" dirty="0">
                <a:latin typeface="+mj-lt"/>
              </a:rPr>
              <a:t>registered</a:t>
            </a:r>
            <a:r>
              <a:rPr lang="en-US" altLang="zh-CN" sz="27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sz="1500" dirty="0">
                <a:latin typeface="+mj-lt"/>
              </a:rPr>
              <a:t>users</a:t>
            </a:r>
          </a:p>
          <a:p>
            <a:pPr marL="642938" lvl="1" indent="-342900" algn="just">
              <a:lnSpc>
                <a:spcPct val="150000"/>
              </a:lnSpc>
            </a:pPr>
            <a:r>
              <a:rPr lang="en-US" altLang="zh-CN" sz="2700" dirty="0">
                <a:solidFill>
                  <a:srgbClr val="0070C0"/>
                </a:solidFill>
                <a:latin typeface="+mj-lt"/>
              </a:rPr>
              <a:t>&gt;95% </a:t>
            </a:r>
            <a:r>
              <a:rPr lang="en-US" altLang="zh-CN" sz="1500" dirty="0">
                <a:latin typeface="+mj-lt"/>
              </a:rPr>
              <a:t>CAS Institutions</a:t>
            </a:r>
          </a:p>
          <a:p>
            <a:pPr marL="642938" lvl="1" indent="-342900" algn="just">
              <a:lnSpc>
                <a:spcPct val="150000"/>
              </a:lnSpc>
            </a:pPr>
            <a:r>
              <a:rPr lang="en-US" altLang="zh-CN" sz="2700" dirty="0">
                <a:solidFill>
                  <a:srgbClr val="0070C0"/>
                </a:solidFill>
                <a:latin typeface="+mj-lt"/>
              </a:rPr>
              <a:t>≈ 270,000 </a:t>
            </a:r>
            <a:r>
              <a:rPr lang="en-US" altLang="zh-CN" sz="1500" dirty="0">
                <a:latin typeface="+mj-lt"/>
              </a:rPr>
              <a:t>visits per day</a:t>
            </a:r>
          </a:p>
          <a:p>
            <a:pPr marL="642938" lvl="1" indent="-342900" algn="just">
              <a:lnSpc>
                <a:spcPct val="150000"/>
              </a:lnSpc>
            </a:pPr>
            <a:r>
              <a:rPr lang="en-US" altLang="zh-CN" sz="2700" dirty="0">
                <a:solidFill>
                  <a:srgbClr val="0070C0"/>
                </a:solidFill>
                <a:latin typeface="+mj-lt"/>
              </a:rPr>
              <a:t>&gt;800 </a:t>
            </a:r>
            <a:r>
              <a:rPr lang="en-US" altLang="zh-CN" sz="1500" dirty="0">
                <a:latin typeface="+mj-lt"/>
              </a:rPr>
              <a:t>applications (OAuth 2.0)</a:t>
            </a:r>
          </a:p>
          <a:p>
            <a:pPr marL="642938" lvl="1" indent="-342900" algn="just">
              <a:lnSpc>
                <a:spcPct val="150000"/>
              </a:lnSpc>
            </a:pPr>
            <a:r>
              <a:rPr lang="en-US" altLang="zh-CN" sz="15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22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 with EGI - </a:t>
            </a:r>
            <a:r>
              <a:rPr lang="en-US" altLang="zh-CN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CSTCloud</a:t>
            </a: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Passport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F2BBCC-42EF-4A61-9BAD-C49628CF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19" y="1137810"/>
            <a:ext cx="5954562" cy="312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82EFF81-A84D-446B-8675-74586D272C37}"/>
              </a:ext>
            </a:extLst>
          </p:cNvPr>
          <p:cNvSpPr/>
          <p:nvPr/>
        </p:nvSpPr>
        <p:spPr>
          <a:xfrm>
            <a:off x="2489407" y="3367480"/>
            <a:ext cx="1192796" cy="1478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11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29C9-85A5-434A-92E0-0F46236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Federation with EGI - </a:t>
            </a:r>
            <a:r>
              <a:rPr lang="en-US" altLang="zh-CN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endParaRPr lang="zh-CN" altLang="en-US" sz="18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FB73E4-083D-4BF6-A477-E59B27BDB61B}"/>
              </a:ext>
            </a:extLst>
          </p:cNvPr>
          <p:cNvSpPr txBox="1"/>
          <p:nvPr/>
        </p:nvSpPr>
        <p:spPr>
          <a:xfrm>
            <a:off x="541421" y="614001"/>
            <a:ext cx="619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Installation of </a:t>
            </a:r>
            <a:r>
              <a:rPr lang="en-US" altLang="zh-CN" b="1" dirty="0"/>
              <a:t>OpenStack</a:t>
            </a:r>
            <a:r>
              <a:rPr lang="en-US" altLang="zh-CN" dirty="0"/>
              <a:t> and </a:t>
            </a:r>
            <a:r>
              <a:rPr lang="en-US" altLang="zh-CN" b="1" dirty="0"/>
              <a:t>EGI </a:t>
            </a:r>
            <a:r>
              <a:rPr lang="en-US" altLang="zh-CN" b="1" dirty="0" err="1"/>
              <a:t>FedCloud</a:t>
            </a:r>
            <a:r>
              <a:rPr lang="en-US" altLang="zh-CN" b="1" dirty="0"/>
              <a:t> Virtual Appliance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954261-D5BC-440D-B793-3D1B7F30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04" y="1085709"/>
            <a:ext cx="7506663" cy="34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829851-B417-4876-B480-AE8B62DF6D5D}"/>
              </a:ext>
            </a:extLst>
          </p:cNvPr>
          <p:cNvSpPr txBox="1"/>
          <p:nvPr/>
        </p:nvSpPr>
        <p:spPr>
          <a:xfrm>
            <a:off x="3218557" y="4608311"/>
            <a:ext cx="2247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https://federation.cstcloud.cn/horizon/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9440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657</Words>
  <Application>Microsoft Office PowerPoint</Application>
  <PresentationFormat>全屏显示(16:9)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Google Sans</vt:lpstr>
      <vt:lpstr>等线</vt:lpstr>
      <vt:lpstr>Microsoft YaHei</vt:lpstr>
      <vt:lpstr>Microsoft YaHei</vt:lpstr>
      <vt:lpstr>Arial</vt:lpstr>
      <vt:lpstr>Calibri</vt:lpstr>
      <vt:lpstr>Office 主题</vt:lpstr>
      <vt:lpstr>A Pilot for GOSC Testbed</vt:lpstr>
      <vt:lpstr>PowerPoint 演示文稿</vt:lpstr>
      <vt:lpstr>Missions of CSTCloud as a National Research e-Infrastructure</vt:lpstr>
      <vt:lpstr>Capacity of Resources and Services</vt:lpstr>
      <vt:lpstr>CSTCloud Services</vt:lpstr>
      <vt:lpstr>Federation with EGI</vt:lpstr>
      <vt:lpstr>Federation with EGI - CSTCloud Passport</vt:lpstr>
      <vt:lpstr>Federation with EGI - CSTCloud Passport</vt:lpstr>
      <vt:lpstr>Federation with EGI - Testbed</vt:lpstr>
      <vt:lpstr>Federation with EGI</vt:lpstr>
      <vt:lpstr>Federation with EGI</vt:lpstr>
      <vt:lpstr>Federation with EGI</vt:lpstr>
      <vt:lpstr>Federation with EGI</vt:lpstr>
      <vt:lpstr>Federation with EGI</vt:lpstr>
      <vt:lpstr>Future Plan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</dc:creator>
  <cp:lastModifiedBy>Guo David</cp:lastModifiedBy>
  <cp:revision>118</cp:revision>
  <dcterms:created xsi:type="dcterms:W3CDTF">2015-12-28T01:18:00Z</dcterms:created>
  <dcterms:modified xsi:type="dcterms:W3CDTF">2021-10-25T01:17:56Z</dcterms:modified>
</cp:coreProperties>
</file>