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3"/>
  </p:notesMasterIdLst>
  <p:sldIdLst>
    <p:sldId id="390" r:id="rId2"/>
    <p:sldId id="389" r:id="rId3"/>
    <p:sldId id="260" r:id="rId4"/>
    <p:sldId id="358" r:id="rId5"/>
    <p:sldId id="380" r:id="rId6"/>
    <p:sldId id="391" r:id="rId7"/>
    <p:sldId id="388" r:id="rId8"/>
    <p:sldId id="263" r:id="rId9"/>
    <p:sldId id="258" r:id="rId10"/>
    <p:sldId id="268" r:id="rId11"/>
    <p:sldId id="271" r:id="rId1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/>
    <p:restoredTop sz="89550"/>
  </p:normalViewPr>
  <p:slideViewPr>
    <p:cSldViewPr snapToGrid="0" snapToObjects="1">
      <p:cViewPr varScale="1">
        <p:scale>
          <a:sx n="102" d="100"/>
          <a:sy n="102" d="100"/>
        </p:scale>
        <p:origin x="33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941F1F-1A7E-3A4D-90FB-41FA1E2934AC}" type="doc">
      <dgm:prSet loTypeId="urn:microsoft.com/office/officeart/2005/8/layout/arrow2" loCatId="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it-IT"/>
        </a:p>
      </dgm:t>
    </dgm:pt>
    <dgm:pt modelId="{E505068C-A1DD-E64E-93AC-84D89DB9E3E7}">
      <dgm:prSet phldrT="[Testo]" custT="1"/>
      <dgm:spPr/>
      <dgm:t>
        <a:bodyPr/>
        <a:lstStyle/>
        <a:p>
          <a:r>
            <a:rPr lang="it-IT" sz="3000" b="1" dirty="0">
              <a:latin typeface="Calibri" panose="020F0502020204030204" pitchFamily="34" charset="0"/>
              <a:cs typeface="Calibri" panose="020F0502020204030204" pitchFamily="34" charset="0"/>
            </a:rPr>
            <a:t>M7</a:t>
          </a:r>
        </a:p>
      </dgm:t>
    </dgm:pt>
    <dgm:pt modelId="{B687417B-1CD6-1D42-B288-32743563085F}" type="parTrans" cxnId="{F3BC597C-BC80-D449-B91D-6C28C55517BC}">
      <dgm:prSet/>
      <dgm:spPr/>
      <dgm:t>
        <a:bodyPr/>
        <a:lstStyle/>
        <a:p>
          <a:endParaRPr lang="it-IT"/>
        </a:p>
      </dgm:t>
    </dgm:pt>
    <dgm:pt modelId="{0BDEFE95-CCEA-7E44-AF9E-E433395E13AC}" type="sibTrans" cxnId="{F3BC597C-BC80-D449-B91D-6C28C55517BC}">
      <dgm:prSet/>
      <dgm:spPr/>
      <dgm:t>
        <a:bodyPr/>
        <a:lstStyle/>
        <a:p>
          <a:endParaRPr lang="it-IT"/>
        </a:p>
      </dgm:t>
    </dgm:pt>
    <dgm:pt modelId="{650319D3-010B-8B44-86E0-7BCDCBF8AB01}">
      <dgm:prSet phldrT="[Testo]" custT="1"/>
      <dgm:spPr/>
      <dgm:t>
        <a:bodyPr/>
        <a:lstStyle/>
        <a:p>
          <a:r>
            <a:rPr lang="it-IT" sz="3000" dirty="0">
              <a:latin typeface="Calibri" panose="020F0502020204030204" pitchFamily="34" charset="0"/>
              <a:cs typeface="Calibri" panose="020F0502020204030204" pitchFamily="34" charset="0"/>
            </a:rPr>
            <a:t>M15</a:t>
          </a:r>
        </a:p>
      </dgm:t>
    </dgm:pt>
    <dgm:pt modelId="{717EE84A-4A22-984F-B30E-D657D0C92989}" type="parTrans" cxnId="{542CBD3D-BEBC-FA41-828E-C1A344269A59}">
      <dgm:prSet/>
      <dgm:spPr/>
      <dgm:t>
        <a:bodyPr/>
        <a:lstStyle/>
        <a:p>
          <a:endParaRPr lang="it-IT"/>
        </a:p>
      </dgm:t>
    </dgm:pt>
    <dgm:pt modelId="{D574E224-C00E-D648-A0F9-571571264936}" type="sibTrans" cxnId="{542CBD3D-BEBC-FA41-828E-C1A344269A59}">
      <dgm:prSet/>
      <dgm:spPr/>
      <dgm:t>
        <a:bodyPr/>
        <a:lstStyle/>
        <a:p>
          <a:endParaRPr lang="it-IT"/>
        </a:p>
      </dgm:t>
    </dgm:pt>
    <dgm:pt modelId="{6CE95736-41E4-D34D-AA46-292435DB9D0E}">
      <dgm:prSet custT="1"/>
      <dgm:spPr/>
      <dgm:t>
        <a:bodyPr/>
        <a:lstStyle/>
        <a:p>
          <a:r>
            <a:rPr lang="it-IT" sz="3000" dirty="0">
              <a:latin typeface="Calibri" panose="020F0502020204030204" pitchFamily="34" charset="0"/>
              <a:cs typeface="Calibri" panose="020F0502020204030204" pitchFamily="34" charset="0"/>
            </a:rPr>
            <a:t>M20</a:t>
          </a:r>
        </a:p>
      </dgm:t>
    </dgm:pt>
    <dgm:pt modelId="{5F7A620B-6784-7F45-A31E-586DD0179EC0}" type="parTrans" cxnId="{2C3E62AD-53C2-C440-8D8C-6AB6C839C1D1}">
      <dgm:prSet/>
      <dgm:spPr/>
      <dgm:t>
        <a:bodyPr/>
        <a:lstStyle/>
        <a:p>
          <a:endParaRPr lang="it-IT"/>
        </a:p>
      </dgm:t>
    </dgm:pt>
    <dgm:pt modelId="{CE4B8762-8F72-6E47-A343-ED3D7A8D3BEA}" type="sibTrans" cxnId="{2C3E62AD-53C2-C440-8D8C-6AB6C839C1D1}">
      <dgm:prSet/>
      <dgm:spPr/>
      <dgm:t>
        <a:bodyPr/>
        <a:lstStyle/>
        <a:p>
          <a:endParaRPr lang="it-IT"/>
        </a:p>
      </dgm:t>
    </dgm:pt>
    <dgm:pt modelId="{8734E4B6-1A69-044A-AA98-D90977FC5867}">
      <dgm:prSet custT="1"/>
      <dgm:spPr/>
      <dgm:t>
        <a:bodyPr/>
        <a:lstStyle/>
        <a:p>
          <a:r>
            <a:rPr lang="it-IT" sz="3000" dirty="0">
              <a:latin typeface="Calibri" panose="020F0502020204030204" pitchFamily="34" charset="0"/>
              <a:cs typeface="Calibri" panose="020F0502020204030204" pitchFamily="34" charset="0"/>
            </a:rPr>
            <a:t>M30</a:t>
          </a:r>
        </a:p>
      </dgm:t>
    </dgm:pt>
    <dgm:pt modelId="{E04CCE48-317F-0B4B-A53B-7349041F8019}" type="parTrans" cxnId="{7D45116B-4810-C247-8E5E-8CB8D1C99B05}">
      <dgm:prSet/>
      <dgm:spPr/>
      <dgm:t>
        <a:bodyPr/>
        <a:lstStyle/>
        <a:p>
          <a:endParaRPr lang="it-IT"/>
        </a:p>
      </dgm:t>
    </dgm:pt>
    <dgm:pt modelId="{4F7AA81A-06AC-844B-B1C7-64C0A281FCC7}" type="sibTrans" cxnId="{7D45116B-4810-C247-8E5E-8CB8D1C99B05}">
      <dgm:prSet/>
      <dgm:spPr/>
      <dgm:t>
        <a:bodyPr/>
        <a:lstStyle/>
        <a:p>
          <a:endParaRPr lang="it-IT"/>
        </a:p>
      </dgm:t>
    </dgm:pt>
    <dgm:pt modelId="{D248C553-AD44-C341-85E2-99C9647BFDEB}">
      <dgm:prSet phldrT="[Testo]" custT="1"/>
      <dgm:spPr/>
      <dgm:t>
        <a:bodyPr/>
        <a:lstStyle/>
        <a:p>
          <a:r>
            <a:rPr lang="it-IT" sz="2500" dirty="0">
              <a:latin typeface="Calibri" panose="020F0502020204030204" pitchFamily="34" charset="0"/>
              <a:cs typeface="Calibri" panose="020F0502020204030204" pitchFamily="34" charset="0"/>
            </a:rPr>
            <a:t>M10</a:t>
          </a:r>
        </a:p>
      </dgm:t>
    </dgm:pt>
    <dgm:pt modelId="{F2221164-82E4-5F4B-9460-C6645EFD65E5}" type="sibTrans" cxnId="{6C4C4024-87D3-4E48-B3B4-C4F38DCCF38E}">
      <dgm:prSet/>
      <dgm:spPr/>
      <dgm:t>
        <a:bodyPr/>
        <a:lstStyle/>
        <a:p>
          <a:endParaRPr lang="it-IT"/>
        </a:p>
      </dgm:t>
    </dgm:pt>
    <dgm:pt modelId="{2CB817B4-6921-374B-B953-A26CE4669C81}" type="parTrans" cxnId="{6C4C4024-87D3-4E48-B3B4-C4F38DCCF38E}">
      <dgm:prSet/>
      <dgm:spPr/>
      <dgm:t>
        <a:bodyPr/>
        <a:lstStyle/>
        <a:p>
          <a:endParaRPr lang="it-IT"/>
        </a:p>
      </dgm:t>
    </dgm:pt>
    <dgm:pt modelId="{82E8CC83-A54B-7C4B-B03D-4C4859D5FDD5}" type="pres">
      <dgm:prSet presAssocID="{3F941F1F-1A7E-3A4D-90FB-41FA1E2934AC}" presName="arrowDiagram" presStyleCnt="0">
        <dgm:presLayoutVars>
          <dgm:chMax val="5"/>
          <dgm:dir/>
          <dgm:resizeHandles val="exact"/>
        </dgm:presLayoutVars>
      </dgm:prSet>
      <dgm:spPr/>
    </dgm:pt>
    <dgm:pt modelId="{11BCD006-DFBE-2340-9D10-DA35121D3821}" type="pres">
      <dgm:prSet presAssocID="{3F941F1F-1A7E-3A4D-90FB-41FA1E2934AC}" presName="arrow" presStyleLbl="bgShp" presStyleIdx="0" presStyleCnt="1" custLinFactNeighborX="138" custLinFactNeighborY="-327"/>
      <dgm:spPr/>
    </dgm:pt>
    <dgm:pt modelId="{6A588F91-65F8-6F4B-A7C3-3A7BE7EE20AA}" type="pres">
      <dgm:prSet presAssocID="{3F941F1F-1A7E-3A4D-90FB-41FA1E2934AC}" presName="arrowDiagram5" presStyleCnt="0"/>
      <dgm:spPr/>
    </dgm:pt>
    <dgm:pt modelId="{D8C744A1-AB96-FA43-9307-6BD42F97AE52}" type="pres">
      <dgm:prSet presAssocID="{E505068C-A1DD-E64E-93AC-84D89DB9E3E7}" presName="bullet5a" presStyleLbl="node1" presStyleIdx="0" presStyleCnt="5"/>
      <dgm:spPr/>
    </dgm:pt>
    <dgm:pt modelId="{CDF0AAB6-6724-D144-8BCA-FB001AF7B73B}" type="pres">
      <dgm:prSet presAssocID="{E505068C-A1DD-E64E-93AC-84D89DB9E3E7}" presName="textBox5a" presStyleLbl="revTx" presStyleIdx="0" presStyleCnt="5" custLinFactNeighborX="-46222" custLinFactNeighborY="19831">
        <dgm:presLayoutVars>
          <dgm:bulletEnabled val="1"/>
        </dgm:presLayoutVars>
      </dgm:prSet>
      <dgm:spPr/>
    </dgm:pt>
    <dgm:pt modelId="{792015D8-0A32-204D-87D7-E4835266460B}" type="pres">
      <dgm:prSet presAssocID="{D248C553-AD44-C341-85E2-99C9647BFDEB}" presName="bullet5b" presStyleLbl="node1" presStyleIdx="1" presStyleCnt="5" custLinFactX="-96139" custLinFactY="49080" custLinFactNeighborX="-100000" custLinFactNeighborY="100000"/>
      <dgm:spPr/>
    </dgm:pt>
    <dgm:pt modelId="{E9963730-4F87-1B44-AD61-50F61F7FAFDD}" type="pres">
      <dgm:prSet presAssocID="{D248C553-AD44-C341-85E2-99C9647BFDEB}" presName="textBox5b" presStyleLbl="revTx" presStyleIdx="1" presStyleCnt="5" custScaleY="54873" custLinFactNeighborX="-62664" custLinFactNeighborY="8481">
        <dgm:presLayoutVars>
          <dgm:bulletEnabled val="1"/>
        </dgm:presLayoutVars>
      </dgm:prSet>
      <dgm:spPr/>
    </dgm:pt>
    <dgm:pt modelId="{921DBE6F-81E7-0F41-A9F9-B2668ECB4865}" type="pres">
      <dgm:prSet presAssocID="{650319D3-010B-8B44-86E0-7BCDCBF8AB01}" presName="bullet5c" presStyleLbl="node1" presStyleIdx="2" presStyleCnt="5" custLinFactX="-100000" custLinFactY="20413" custLinFactNeighborX="-160894" custLinFactNeighborY="100000"/>
      <dgm:spPr/>
    </dgm:pt>
    <dgm:pt modelId="{636C4BB4-D430-6041-890D-04BAECF2E47F}" type="pres">
      <dgm:prSet presAssocID="{650319D3-010B-8B44-86E0-7BCDCBF8AB01}" presName="textBox5c" presStyleLbl="revTx" presStyleIdx="2" presStyleCnt="5" custScaleY="42782" custLinFactNeighborX="-70473" custLinFactNeighborY="-867">
        <dgm:presLayoutVars>
          <dgm:bulletEnabled val="1"/>
        </dgm:presLayoutVars>
      </dgm:prSet>
      <dgm:spPr/>
    </dgm:pt>
    <dgm:pt modelId="{8EAC4EE2-D636-A14A-8F2D-729DA795A6B0}" type="pres">
      <dgm:prSet presAssocID="{6CE95736-41E4-D34D-AA46-292435DB9D0E}" presName="bullet5d" presStyleLbl="node1" presStyleIdx="3" presStyleCnt="5" custLinFactX="-100000" custLinFactNeighborX="-192986" custLinFactNeighborY="84346"/>
      <dgm:spPr/>
    </dgm:pt>
    <dgm:pt modelId="{2B43BA5D-2542-1843-A83F-F87905531061}" type="pres">
      <dgm:prSet presAssocID="{6CE95736-41E4-D34D-AA46-292435DB9D0E}" presName="textBox5d" presStyleLbl="revTx" presStyleIdx="3" presStyleCnt="5" custScaleY="53944" custLinFactNeighborX="-93761" custLinFactNeighborY="-1644">
        <dgm:presLayoutVars>
          <dgm:bulletEnabled val="1"/>
        </dgm:presLayoutVars>
      </dgm:prSet>
      <dgm:spPr/>
    </dgm:pt>
    <dgm:pt modelId="{FB98ABE6-6F0D-D843-99AE-E54CFFA2F543}" type="pres">
      <dgm:prSet presAssocID="{8734E4B6-1A69-044A-AA98-D90977FC5867}" presName="bullet5e" presStyleLbl="node1" presStyleIdx="4" presStyleCnt="5" custLinFactX="-100000" custLinFactNeighborX="-157810" custLinFactNeighborY="31349"/>
      <dgm:spPr/>
    </dgm:pt>
    <dgm:pt modelId="{DDFEE176-4BE4-6D46-B723-4AF6CBF459DE}" type="pres">
      <dgm:prSet presAssocID="{8734E4B6-1A69-044A-AA98-D90977FC5867}" presName="textBox5e" presStyleLbl="revTx" presStyleIdx="4" presStyleCnt="5" custScaleY="32163" custLinFactNeighborX="-30276" custLinFactNeighborY="-23386">
        <dgm:presLayoutVars>
          <dgm:bulletEnabled val="1"/>
        </dgm:presLayoutVars>
      </dgm:prSet>
      <dgm:spPr/>
    </dgm:pt>
  </dgm:ptLst>
  <dgm:cxnLst>
    <dgm:cxn modelId="{0097AF11-21DA-7F4B-AEDF-35E9C094DC98}" type="presOf" srcId="{650319D3-010B-8B44-86E0-7BCDCBF8AB01}" destId="{636C4BB4-D430-6041-890D-04BAECF2E47F}" srcOrd="0" destOrd="0" presId="urn:microsoft.com/office/officeart/2005/8/layout/arrow2"/>
    <dgm:cxn modelId="{6C4C4024-87D3-4E48-B3B4-C4F38DCCF38E}" srcId="{3F941F1F-1A7E-3A4D-90FB-41FA1E2934AC}" destId="{D248C553-AD44-C341-85E2-99C9647BFDEB}" srcOrd="1" destOrd="0" parTransId="{2CB817B4-6921-374B-B953-A26CE4669C81}" sibTransId="{F2221164-82E4-5F4B-9460-C6645EFD65E5}"/>
    <dgm:cxn modelId="{1C6C3336-15F1-C743-BEE8-981C1CBA184B}" type="presOf" srcId="{8734E4B6-1A69-044A-AA98-D90977FC5867}" destId="{DDFEE176-4BE4-6D46-B723-4AF6CBF459DE}" srcOrd="0" destOrd="0" presId="urn:microsoft.com/office/officeart/2005/8/layout/arrow2"/>
    <dgm:cxn modelId="{542CBD3D-BEBC-FA41-828E-C1A344269A59}" srcId="{3F941F1F-1A7E-3A4D-90FB-41FA1E2934AC}" destId="{650319D3-010B-8B44-86E0-7BCDCBF8AB01}" srcOrd="2" destOrd="0" parTransId="{717EE84A-4A22-984F-B30E-D657D0C92989}" sibTransId="{D574E224-C00E-D648-A0F9-571571264936}"/>
    <dgm:cxn modelId="{111FBB4A-AE8E-1749-8EC4-5BBEB0D23C4C}" type="presOf" srcId="{3F941F1F-1A7E-3A4D-90FB-41FA1E2934AC}" destId="{82E8CC83-A54B-7C4B-B03D-4C4859D5FDD5}" srcOrd="0" destOrd="0" presId="urn:microsoft.com/office/officeart/2005/8/layout/arrow2"/>
    <dgm:cxn modelId="{37A49F61-2847-0F4B-BB33-4BC3291384D5}" type="presOf" srcId="{D248C553-AD44-C341-85E2-99C9647BFDEB}" destId="{E9963730-4F87-1B44-AD61-50F61F7FAFDD}" srcOrd="0" destOrd="0" presId="urn:microsoft.com/office/officeart/2005/8/layout/arrow2"/>
    <dgm:cxn modelId="{7D45116B-4810-C247-8E5E-8CB8D1C99B05}" srcId="{3F941F1F-1A7E-3A4D-90FB-41FA1E2934AC}" destId="{8734E4B6-1A69-044A-AA98-D90977FC5867}" srcOrd="4" destOrd="0" parTransId="{E04CCE48-317F-0B4B-A53B-7349041F8019}" sibTransId="{4F7AA81A-06AC-844B-B1C7-64C0A281FCC7}"/>
    <dgm:cxn modelId="{F3BC597C-BC80-D449-B91D-6C28C55517BC}" srcId="{3F941F1F-1A7E-3A4D-90FB-41FA1E2934AC}" destId="{E505068C-A1DD-E64E-93AC-84D89DB9E3E7}" srcOrd="0" destOrd="0" parTransId="{B687417B-1CD6-1D42-B288-32743563085F}" sibTransId="{0BDEFE95-CCEA-7E44-AF9E-E433395E13AC}"/>
    <dgm:cxn modelId="{2C3E62AD-53C2-C440-8D8C-6AB6C839C1D1}" srcId="{3F941F1F-1A7E-3A4D-90FB-41FA1E2934AC}" destId="{6CE95736-41E4-D34D-AA46-292435DB9D0E}" srcOrd="3" destOrd="0" parTransId="{5F7A620B-6784-7F45-A31E-586DD0179EC0}" sibTransId="{CE4B8762-8F72-6E47-A343-ED3D7A8D3BEA}"/>
    <dgm:cxn modelId="{A8EB97E7-F80C-5240-AB02-E96F23569F25}" type="presOf" srcId="{6CE95736-41E4-D34D-AA46-292435DB9D0E}" destId="{2B43BA5D-2542-1843-A83F-F87905531061}" srcOrd="0" destOrd="0" presId="urn:microsoft.com/office/officeart/2005/8/layout/arrow2"/>
    <dgm:cxn modelId="{BFC7BFF4-433B-E746-A195-DBB19BD9A49A}" type="presOf" srcId="{E505068C-A1DD-E64E-93AC-84D89DB9E3E7}" destId="{CDF0AAB6-6724-D144-8BCA-FB001AF7B73B}" srcOrd="0" destOrd="0" presId="urn:microsoft.com/office/officeart/2005/8/layout/arrow2"/>
    <dgm:cxn modelId="{62885503-950E-0046-AECA-4139C58F8BDE}" type="presParOf" srcId="{82E8CC83-A54B-7C4B-B03D-4C4859D5FDD5}" destId="{11BCD006-DFBE-2340-9D10-DA35121D3821}" srcOrd="0" destOrd="0" presId="urn:microsoft.com/office/officeart/2005/8/layout/arrow2"/>
    <dgm:cxn modelId="{7841D79F-0790-AA40-9986-98EE6C75C80F}" type="presParOf" srcId="{82E8CC83-A54B-7C4B-B03D-4C4859D5FDD5}" destId="{6A588F91-65F8-6F4B-A7C3-3A7BE7EE20AA}" srcOrd="1" destOrd="0" presId="urn:microsoft.com/office/officeart/2005/8/layout/arrow2"/>
    <dgm:cxn modelId="{DC6C2908-B0E9-534B-B4B5-17DCFA25924B}" type="presParOf" srcId="{6A588F91-65F8-6F4B-A7C3-3A7BE7EE20AA}" destId="{D8C744A1-AB96-FA43-9307-6BD42F97AE52}" srcOrd="0" destOrd="0" presId="urn:microsoft.com/office/officeart/2005/8/layout/arrow2"/>
    <dgm:cxn modelId="{CA67E874-326F-ED4C-8F7E-C176E9CDDEAF}" type="presParOf" srcId="{6A588F91-65F8-6F4B-A7C3-3A7BE7EE20AA}" destId="{CDF0AAB6-6724-D144-8BCA-FB001AF7B73B}" srcOrd="1" destOrd="0" presId="urn:microsoft.com/office/officeart/2005/8/layout/arrow2"/>
    <dgm:cxn modelId="{64867A9B-70EA-4D46-A5F2-439875F83693}" type="presParOf" srcId="{6A588F91-65F8-6F4B-A7C3-3A7BE7EE20AA}" destId="{792015D8-0A32-204D-87D7-E4835266460B}" srcOrd="2" destOrd="0" presId="urn:microsoft.com/office/officeart/2005/8/layout/arrow2"/>
    <dgm:cxn modelId="{A3FE8CD8-3258-A74A-B404-872E3A19274F}" type="presParOf" srcId="{6A588F91-65F8-6F4B-A7C3-3A7BE7EE20AA}" destId="{E9963730-4F87-1B44-AD61-50F61F7FAFDD}" srcOrd="3" destOrd="0" presId="urn:microsoft.com/office/officeart/2005/8/layout/arrow2"/>
    <dgm:cxn modelId="{37949E63-80EC-C942-84A1-8B5B477B9502}" type="presParOf" srcId="{6A588F91-65F8-6F4B-A7C3-3A7BE7EE20AA}" destId="{921DBE6F-81E7-0F41-A9F9-B2668ECB4865}" srcOrd="4" destOrd="0" presId="urn:microsoft.com/office/officeart/2005/8/layout/arrow2"/>
    <dgm:cxn modelId="{B93D1D51-99D4-E24C-9148-D925ACCEC456}" type="presParOf" srcId="{6A588F91-65F8-6F4B-A7C3-3A7BE7EE20AA}" destId="{636C4BB4-D430-6041-890D-04BAECF2E47F}" srcOrd="5" destOrd="0" presId="urn:microsoft.com/office/officeart/2005/8/layout/arrow2"/>
    <dgm:cxn modelId="{B7355298-904D-864B-BDF1-0D9A65F826ED}" type="presParOf" srcId="{6A588F91-65F8-6F4B-A7C3-3A7BE7EE20AA}" destId="{8EAC4EE2-D636-A14A-8F2D-729DA795A6B0}" srcOrd="6" destOrd="0" presId="urn:microsoft.com/office/officeart/2005/8/layout/arrow2"/>
    <dgm:cxn modelId="{A924F784-3371-DA4A-8454-2D7EBAA10A67}" type="presParOf" srcId="{6A588F91-65F8-6F4B-A7C3-3A7BE7EE20AA}" destId="{2B43BA5D-2542-1843-A83F-F87905531061}" srcOrd="7" destOrd="0" presId="urn:microsoft.com/office/officeart/2005/8/layout/arrow2"/>
    <dgm:cxn modelId="{A2CE2320-C338-BD43-ACB2-70449C55438F}" type="presParOf" srcId="{6A588F91-65F8-6F4B-A7C3-3A7BE7EE20AA}" destId="{FB98ABE6-6F0D-D843-99AE-E54CFFA2F543}" srcOrd="8" destOrd="0" presId="urn:microsoft.com/office/officeart/2005/8/layout/arrow2"/>
    <dgm:cxn modelId="{707553C5-EFE9-8A40-99F3-5E9B3EE70383}" type="presParOf" srcId="{6A588F91-65F8-6F4B-A7C3-3A7BE7EE20AA}" destId="{DDFEE176-4BE4-6D46-B723-4AF6CBF459DE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CD006-DFBE-2340-9D10-DA35121D3821}">
      <dsp:nvSpPr>
        <dsp:cNvPr id="0" name=""/>
        <dsp:cNvSpPr/>
      </dsp:nvSpPr>
      <dsp:spPr>
        <a:xfrm>
          <a:off x="0" y="152721"/>
          <a:ext cx="8128000" cy="507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C744A1-AB96-FA43-9307-6BD42F97AE52}">
      <dsp:nvSpPr>
        <dsp:cNvPr id="0" name=""/>
        <dsp:cNvSpPr/>
      </dsp:nvSpPr>
      <dsp:spPr>
        <a:xfrm>
          <a:off x="800607" y="3946821"/>
          <a:ext cx="186944" cy="186944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0AAB6-6724-D144-8BCA-FB001AF7B73B}">
      <dsp:nvSpPr>
        <dsp:cNvPr id="0" name=""/>
        <dsp:cNvSpPr/>
      </dsp:nvSpPr>
      <dsp:spPr>
        <a:xfrm>
          <a:off x="401922" y="4209627"/>
          <a:ext cx="1064768" cy="1209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58" tIns="0" rIns="0" bIns="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b="1" kern="1200" dirty="0">
              <a:latin typeface="Calibri" panose="020F0502020204030204" pitchFamily="34" charset="0"/>
              <a:cs typeface="Calibri" panose="020F0502020204030204" pitchFamily="34" charset="0"/>
            </a:rPr>
            <a:t>M7</a:t>
          </a:r>
        </a:p>
      </dsp:txBody>
      <dsp:txXfrm>
        <a:off x="401922" y="4209627"/>
        <a:ext cx="1064768" cy="1209040"/>
      </dsp:txXfrm>
    </dsp:sp>
    <dsp:sp modelId="{792015D8-0A32-204D-87D7-E4835266460B}">
      <dsp:nvSpPr>
        <dsp:cNvPr id="0" name=""/>
        <dsp:cNvSpPr/>
      </dsp:nvSpPr>
      <dsp:spPr>
        <a:xfrm>
          <a:off x="1238625" y="3410729"/>
          <a:ext cx="292608" cy="292608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63730-4F87-1B44-AD61-50F61F7FAFDD}">
      <dsp:nvSpPr>
        <dsp:cNvPr id="0" name=""/>
        <dsp:cNvSpPr/>
      </dsp:nvSpPr>
      <dsp:spPr>
        <a:xfrm>
          <a:off x="1113355" y="3781601"/>
          <a:ext cx="1349248" cy="1167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047" tIns="0" rIns="0" bIns="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latin typeface="Calibri" panose="020F0502020204030204" pitchFamily="34" charset="0"/>
              <a:cs typeface="Calibri" panose="020F0502020204030204" pitchFamily="34" charset="0"/>
            </a:rPr>
            <a:t>M10</a:t>
          </a:r>
        </a:p>
      </dsp:txBody>
      <dsp:txXfrm>
        <a:off x="1113355" y="3781601"/>
        <a:ext cx="1349248" cy="1167982"/>
      </dsp:txXfrm>
    </dsp:sp>
    <dsp:sp modelId="{921DBE6F-81E7-0F41-A9F9-B2668ECB4865}">
      <dsp:nvSpPr>
        <dsp:cNvPr id="0" name=""/>
        <dsp:cNvSpPr/>
      </dsp:nvSpPr>
      <dsp:spPr>
        <a:xfrm>
          <a:off x="2095161" y="2669085"/>
          <a:ext cx="390144" cy="390144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6C4BB4-D430-6041-890D-04BAECF2E47F}">
      <dsp:nvSpPr>
        <dsp:cNvPr id="0" name=""/>
        <dsp:cNvSpPr/>
      </dsp:nvSpPr>
      <dsp:spPr>
        <a:xfrm>
          <a:off x="2202583" y="3186396"/>
          <a:ext cx="1568704" cy="1221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729" tIns="0" rIns="0" bIns="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>
              <a:latin typeface="Calibri" panose="020F0502020204030204" pitchFamily="34" charset="0"/>
              <a:cs typeface="Calibri" panose="020F0502020204030204" pitchFamily="34" charset="0"/>
            </a:rPr>
            <a:t>M15</a:t>
          </a:r>
        </a:p>
      </dsp:txBody>
      <dsp:txXfrm>
        <a:off x="2202583" y="3186396"/>
        <a:ext cx="1568704" cy="1221408"/>
      </dsp:txXfrm>
    </dsp:sp>
    <dsp:sp modelId="{8EAC4EE2-D636-A14A-8F2D-729DA795A6B0}">
      <dsp:nvSpPr>
        <dsp:cNvPr id="0" name=""/>
        <dsp:cNvSpPr/>
      </dsp:nvSpPr>
      <dsp:spPr>
        <a:xfrm>
          <a:off x="3148370" y="2018815"/>
          <a:ext cx="503936" cy="503936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3BA5D-2542-1843-A83F-F87905531061}">
      <dsp:nvSpPr>
        <dsp:cNvPr id="0" name=""/>
        <dsp:cNvSpPr/>
      </dsp:nvSpPr>
      <dsp:spPr>
        <a:xfrm>
          <a:off x="3352621" y="2573559"/>
          <a:ext cx="1625600" cy="1836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025" tIns="0" rIns="0" bIns="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>
              <a:latin typeface="Calibri" panose="020F0502020204030204" pitchFamily="34" charset="0"/>
              <a:cs typeface="Calibri" panose="020F0502020204030204" pitchFamily="34" charset="0"/>
            </a:rPr>
            <a:t>M20</a:t>
          </a:r>
        </a:p>
      </dsp:txBody>
      <dsp:txXfrm>
        <a:off x="3352621" y="2573559"/>
        <a:ext cx="1625600" cy="1836037"/>
      </dsp:txXfrm>
    </dsp:sp>
    <dsp:sp modelId="{FB98ABE6-6F0D-D843-99AE-E54CFFA2F543}">
      <dsp:nvSpPr>
        <dsp:cNvPr id="0" name=""/>
        <dsp:cNvSpPr/>
      </dsp:nvSpPr>
      <dsp:spPr>
        <a:xfrm>
          <a:off x="4525915" y="1390693"/>
          <a:ext cx="642112" cy="642112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FEE176-4BE4-6D46-B723-4AF6CBF459DE}">
      <dsp:nvSpPr>
        <dsp:cNvPr id="0" name=""/>
        <dsp:cNvSpPr/>
      </dsp:nvSpPr>
      <dsp:spPr>
        <a:xfrm>
          <a:off x="6010233" y="1904251"/>
          <a:ext cx="1625600" cy="1202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0242" tIns="0" rIns="0" bIns="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>
              <a:latin typeface="Calibri" panose="020F0502020204030204" pitchFamily="34" charset="0"/>
              <a:cs typeface="Calibri" panose="020F0502020204030204" pitchFamily="34" charset="0"/>
            </a:rPr>
            <a:t>M30</a:t>
          </a:r>
        </a:p>
      </dsp:txBody>
      <dsp:txXfrm>
        <a:off x="6010233" y="1904251"/>
        <a:ext cx="1625600" cy="1202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CE9F0-3280-6642-AC41-483ECE96B1F8}" type="datetimeFigureOut">
              <a:rPr lang="en-IT" smtClean="0"/>
              <a:t>10/20/21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8DD9E-7B46-6F4C-866E-6284FF0834C6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99120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8DD9E-7B46-6F4C-866E-6284FF0834C6}" type="slidenum">
              <a:rPr lang="en-IT" smtClean="0"/>
              <a:t>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62110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5b6ab006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5b6ab006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7274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b5b6ab006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b5b6ab006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b5b6ab006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b5b6ab006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1638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16D4C3B-AA4E-5C4C-B63A-590992080BF5}" type="slidenum">
              <a:rPr lang="it-IT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it-IT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1638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16D4C3B-AA4E-5C4C-B63A-590992080BF5}" type="slidenum">
              <a:rPr lang="it-IT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it-IT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0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defTabSz="914400">
              <a:lnSpc>
                <a:spcPct val="114000"/>
              </a:lnSpc>
              <a:buClr>
                <a:srgbClr val="1A60A6"/>
              </a:buClr>
              <a:buSzPct val="100000"/>
              <a:buFontTx/>
              <a:buChar char="-"/>
              <a:defRPr/>
            </a:pPr>
            <a:r>
              <a:rPr lang="en-US" sz="1200" kern="0" dirty="0">
                <a:solidFill>
                  <a:srgbClr val="1A60A6"/>
                </a:solidFill>
                <a:latin typeface="Helvetica Neue"/>
                <a:ea typeface="Helvetica Neue"/>
                <a:cs typeface="Helvetica Neue"/>
                <a:sym typeface="Arial"/>
              </a:rPr>
              <a:t>cloud-enabled provisioning of resources</a:t>
            </a:r>
          </a:p>
          <a:p>
            <a:pPr marL="285750" indent="-285750" defTabSz="914400">
              <a:lnSpc>
                <a:spcPct val="114000"/>
              </a:lnSpc>
              <a:buClr>
                <a:srgbClr val="1A60A6"/>
              </a:buClr>
              <a:buSzPct val="100000"/>
              <a:buFontTx/>
              <a:buChar char="-"/>
              <a:defRPr/>
            </a:pPr>
            <a:r>
              <a:rPr lang="en-US" sz="1200" kern="0" dirty="0" err="1">
                <a:solidFill>
                  <a:srgbClr val="1A60A6"/>
                </a:solidFill>
                <a:latin typeface="Helvetica Neue"/>
                <a:ea typeface="Helvetica Neue"/>
                <a:cs typeface="Helvetica Neue"/>
                <a:sym typeface="Arial"/>
              </a:rPr>
              <a:t>PaaS</a:t>
            </a:r>
            <a:r>
              <a:rPr lang="en-US" sz="1200" kern="0" dirty="0">
                <a:solidFill>
                  <a:srgbClr val="1A60A6"/>
                </a:solidFill>
                <a:latin typeface="Helvetica Neue"/>
                <a:ea typeface="Helvetica Neue"/>
                <a:cs typeface="Helvetica Neue"/>
                <a:sym typeface="Arial"/>
              </a:rPr>
              <a:t> approach for service deployment; 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1B8FD-9AC4-A646-A1A8-AB98A3833F8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029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b5b6ab006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b5b6ab006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TUBITAK hosting the Collection DB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8DD9E-7B46-6F4C-866E-6284FF0834C6}" type="slidenum">
              <a:rPr lang="en-IT" smtClean="0"/>
              <a:t>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25149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5b6ab006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5b6ab006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enesdataspace.vm.fedcloud.eu</a:t>
            </a:r>
            <a:r>
              <a:rPr lang="en-US" dirty="0"/>
              <a:t>/</a:t>
            </a:r>
            <a:r>
              <a:rPr lang="en-US" dirty="0" err="1"/>
              <a:t>notebooks.html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639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>
            <a:spLocks noGrp="1"/>
          </p:cNvSpPr>
          <p:nvPr>
            <p:ph type="body" idx="1"/>
          </p:nvPr>
        </p:nvSpPr>
        <p:spPr>
          <a:xfrm>
            <a:off x="235533" y="1825625"/>
            <a:ext cx="11672455" cy="426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marR="0" lvl="0" indent="-47410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40" marR="0" lvl="1" indent="-4571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09" marR="0" lvl="2" indent="-44024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278" marR="0" lvl="3" indent="-38775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848" marR="0" lvl="4" indent="-42331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418" marR="0" lvl="5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6987" marR="0" lvl="6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557" marR="0" lvl="7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126" marR="0" lvl="8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title"/>
          </p:nvPr>
        </p:nvSpPr>
        <p:spPr>
          <a:xfrm>
            <a:off x="3438770" y="225528"/>
            <a:ext cx="6305061" cy="4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3333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subTitle" idx="2"/>
          </p:nvPr>
        </p:nvSpPr>
        <p:spPr>
          <a:xfrm>
            <a:off x="3438774" y="837813"/>
            <a:ext cx="630506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053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a1672bf099_0_399"/>
          <p:cNvSpPr txBox="1">
            <a:spLocks noGrp="1"/>
          </p:cNvSpPr>
          <p:nvPr>
            <p:ph type="title"/>
          </p:nvPr>
        </p:nvSpPr>
        <p:spPr>
          <a:xfrm>
            <a:off x="3438769" y="225527"/>
            <a:ext cx="6305200" cy="4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3333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ga1672bf099_0_399"/>
          <p:cNvSpPr txBox="1">
            <a:spLocks noGrp="1"/>
          </p:cNvSpPr>
          <p:nvPr>
            <p:ph type="subTitle" idx="1"/>
          </p:nvPr>
        </p:nvSpPr>
        <p:spPr>
          <a:xfrm>
            <a:off x="3438768" y="837811"/>
            <a:ext cx="63052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821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 columns">
  <p:cSld name="Text 2 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5"/>
          <p:cNvSpPr txBox="1">
            <a:spLocks noGrp="1"/>
          </p:cNvSpPr>
          <p:nvPr>
            <p:ph type="title"/>
          </p:nvPr>
        </p:nvSpPr>
        <p:spPr>
          <a:xfrm>
            <a:off x="3438770" y="225528"/>
            <a:ext cx="6305061" cy="4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3333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subTitle" idx="1"/>
          </p:nvPr>
        </p:nvSpPr>
        <p:spPr>
          <a:xfrm>
            <a:off x="3438774" y="837813"/>
            <a:ext cx="630506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body" idx="2"/>
          </p:nvPr>
        </p:nvSpPr>
        <p:spPr>
          <a:xfrm>
            <a:off x="235534" y="1825625"/>
            <a:ext cx="5756564" cy="426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marR="0" lvl="0" indent="-47410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40" marR="0" lvl="1" indent="-4571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09" marR="0" lvl="2" indent="-44024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278" marR="0" lvl="3" indent="-38775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848" marR="0" lvl="4" indent="-42331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418" marR="0" lvl="5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6987" marR="0" lvl="6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557" marR="0" lvl="7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126" marR="0" lvl="8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body" idx="3"/>
          </p:nvPr>
        </p:nvSpPr>
        <p:spPr>
          <a:xfrm>
            <a:off x="6199909" y="1825625"/>
            <a:ext cx="5756563" cy="426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marR="0" lvl="0" indent="-47410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40" marR="0" lvl="1" indent="-4571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09" marR="0" lvl="2" indent="-44024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278" marR="0" lvl="3" indent="-38775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848" marR="0" lvl="4" indent="-42331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418" marR="0" lvl="5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6987" marR="0" lvl="6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557" marR="0" lvl="7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126" marR="0" lvl="8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676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>
  <p:cSld name="3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6"/>
          <p:cNvSpPr txBox="1">
            <a:spLocks noGrp="1"/>
          </p:cNvSpPr>
          <p:nvPr>
            <p:ph type="body" idx="1"/>
          </p:nvPr>
        </p:nvSpPr>
        <p:spPr>
          <a:xfrm>
            <a:off x="235528" y="1825623"/>
            <a:ext cx="3748547" cy="4263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marR="0" lvl="0" indent="-47410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40" marR="0" lvl="1" indent="-4571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09" marR="0" lvl="2" indent="-44024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278" marR="0" lvl="3" indent="-38775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848" marR="0" lvl="4" indent="-42331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418" marR="0" lvl="5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6987" marR="0" lvl="6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557" marR="0" lvl="7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126" marR="0" lvl="8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2"/>
          </p:nvPr>
        </p:nvSpPr>
        <p:spPr>
          <a:xfrm>
            <a:off x="4240006" y="1825623"/>
            <a:ext cx="3711999" cy="426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marR="0" lvl="0" indent="-47410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40" marR="0" lvl="1" indent="-4571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09" marR="0" lvl="2" indent="-44024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278" marR="0" lvl="3" indent="-38775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848" marR="0" lvl="4" indent="-42331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418" marR="0" lvl="5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6987" marR="0" lvl="6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557" marR="0" lvl="7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126" marR="0" lvl="8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body" idx="3"/>
          </p:nvPr>
        </p:nvSpPr>
        <p:spPr>
          <a:xfrm>
            <a:off x="8207931" y="1825624"/>
            <a:ext cx="3711999" cy="426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marR="0" lvl="0" indent="-47410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40" marR="0" lvl="1" indent="-4571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09" marR="0" lvl="2" indent="-44024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278" marR="0" lvl="3" indent="-38775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848" marR="0" lvl="4" indent="-42331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418" marR="0" lvl="5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6987" marR="0" lvl="6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557" marR="0" lvl="7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126" marR="0" lvl="8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title"/>
          </p:nvPr>
        </p:nvSpPr>
        <p:spPr>
          <a:xfrm>
            <a:off x="3438770" y="225528"/>
            <a:ext cx="6305061" cy="4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3333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subTitle" idx="4"/>
          </p:nvPr>
        </p:nvSpPr>
        <p:spPr>
          <a:xfrm>
            <a:off x="3438774" y="837813"/>
            <a:ext cx="630506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40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">
  <p:cSld name="1 Colum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a1672bf099_0_323"/>
          <p:cNvSpPr txBox="1">
            <a:spLocks noGrp="1"/>
          </p:cNvSpPr>
          <p:nvPr>
            <p:ph type="subTitle" idx="1"/>
          </p:nvPr>
        </p:nvSpPr>
        <p:spPr>
          <a:xfrm>
            <a:off x="3438768" y="628359"/>
            <a:ext cx="63052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ga1672bf099_0_323"/>
          <p:cNvSpPr txBox="1">
            <a:spLocks noGrp="1"/>
          </p:cNvSpPr>
          <p:nvPr>
            <p:ph type="body" idx="2"/>
          </p:nvPr>
        </p:nvSpPr>
        <p:spPr>
          <a:xfrm>
            <a:off x="254000" y="1220891"/>
            <a:ext cx="11684000" cy="50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marR="0" lvl="0" indent="-47410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40" marR="0" lvl="1" indent="-4571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09" marR="0" lvl="2" indent="-44024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278" marR="0" lvl="3" indent="-38775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848" marR="0" lvl="4" indent="-42331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418" marR="0" lvl="5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6987" marR="0" lvl="6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557" marR="0" lvl="7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126" marR="0" lvl="8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ga1672bf099_0_323"/>
          <p:cNvSpPr txBox="1">
            <a:spLocks noGrp="1"/>
          </p:cNvSpPr>
          <p:nvPr>
            <p:ph type="title"/>
          </p:nvPr>
        </p:nvSpPr>
        <p:spPr>
          <a:xfrm>
            <a:off x="3438769" y="169145"/>
            <a:ext cx="6305200" cy="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3333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392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mage">
  <p:cSld name="Text + imag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>
            <a:spLocks noGrp="1"/>
          </p:cNvSpPr>
          <p:nvPr>
            <p:ph type="pic" idx="2"/>
          </p:nvPr>
        </p:nvSpPr>
        <p:spPr>
          <a:xfrm>
            <a:off x="6199911" y="1826687"/>
            <a:ext cx="5701144" cy="4262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title"/>
          </p:nvPr>
        </p:nvSpPr>
        <p:spPr>
          <a:xfrm>
            <a:off x="3438770" y="225528"/>
            <a:ext cx="6305061" cy="4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3333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subTitle" idx="1"/>
          </p:nvPr>
        </p:nvSpPr>
        <p:spPr>
          <a:xfrm>
            <a:off x="3438774" y="837813"/>
            <a:ext cx="630506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body" idx="3"/>
          </p:nvPr>
        </p:nvSpPr>
        <p:spPr>
          <a:xfrm>
            <a:off x="235534" y="1825625"/>
            <a:ext cx="5756564" cy="426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marR="0" lvl="0" indent="-47410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40" marR="0" lvl="1" indent="-4571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09" marR="0" lvl="2" indent="-44024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278" marR="0" lvl="3" indent="-38775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848" marR="0" lvl="4" indent="-42331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418" marR="0" lvl="5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6987" marR="0" lvl="6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557" marR="0" lvl="7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126" marR="0" lvl="8" indent="-4190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7104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EFB6F-E91B-5D4E-BDAD-E28C1B907D18}" type="datetimeFigureOut">
              <a:rPr lang="it-IT"/>
              <a:pPr>
                <a:defRPr/>
              </a:pPr>
              <a:t>20/10/21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6D24C-CEB3-C34C-A267-E52E6AD8D4D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2414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7CB2B-7C89-054C-AC35-38D65C8F1820}" type="datetimeFigureOut">
              <a:rPr lang="it-IT"/>
              <a:pPr>
                <a:defRPr/>
              </a:pPr>
              <a:t>20/10/21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2E760-43E9-E046-A9AB-F98144A676E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382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E137D-4105-7147-BBEE-E462530E2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24EB81-495B-164E-8EB8-33EF4341B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4A46F-CE52-4044-9E55-A95083A68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8E18D-833B-EA48-A05B-F05180D3639C}" type="datetimeFigureOut">
              <a:rPr lang="x-none" smtClean="0"/>
              <a:t>10/20/21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0DDAB-1352-B449-9B92-6D4F32EDD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914B5-5C32-3742-AD18-A93F2A817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E47DE-E928-584B-9359-B6EAB97742C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4974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2"/>
          <p:cNvSpPr txBox="1"/>
          <p:nvPr/>
        </p:nvSpPr>
        <p:spPr>
          <a:xfrm>
            <a:off x="8479704" y="6546300"/>
            <a:ext cx="1306848" cy="20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800"/>
              <a:buFont typeface="Arial"/>
              <a:buNone/>
            </a:pPr>
            <a:r>
              <a:rPr lang="en-GB" sz="1067" b="0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@EGI_eInfra</a:t>
            </a:r>
            <a:endParaRPr sz="1067" b="0" i="0" u="none" strike="noStrike" cap="none">
              <a:solidFill>
                <a:srgbClr val="0E67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2"/>
          <p:cNvSpPr txBox="1"/>
          <p:nvPr/>
        </p:nvSpPr>
        <p:spPr>
          <a:xfrm>
            <a:off x="7308369" y="6546246"/>
            <a:ext cx="955865" cy="21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800"/>
              <a:buFont typeface="Arial"/>
              <a:buNone/>
            </a:pPr>
            <a:r>
              <a:rPr lang="en-GB" sz="1067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www.egi.eu</a:t>
            </a:r>
            <a:endParaRPr sz="1067" b="0" i="0" u="none" strike="noStrike" cap="none">
              <a:solidFill>
                <a:srgbClr val="0E67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" name="Google Shape;21;p22"/>
          <p:cNvCxnSpPr/>
          <p:nvPr/>
        </p:nvCxnSpPr>
        <p:spPr>
          <a:xfrm>
            <a:off x="8200156" y="6620364"/>
            <a:ext cx="0" cy="23763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Google Shape;22;p22"/>
          <p:cNvSpPr txBox="1"/>
          <p:nvPr/>
        </p:nvSpPr>
        <p:spPr>
          <a:xfrm>
            <a:off x="9901085" y="6564245"/>
            <a:ext cx="1025273" cy="30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1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20/10/2021</a:t>
            </a:r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2"/>
          <p:cNvSpPr txBox="1"/>
          <p:nvPr/>
        </p:nvSpPr>
        <p:spPr>
          <a:xfrm>
            <a:off x="11711321" y="6553635"/>
            <a:ext cx="519800" cy="30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t>‹#›</a:t>
            </a:fld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24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368851" y="6620366"/>
            <a:ext cx="159587" cy="14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39337" y="6620935"/>
            <a:ext cx="124507" cy="13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2" descr="A picture containing logo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008095" y="84768"/>
            <a:ext cx="841957" cy="483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960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11.jp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10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BC1B0B-39EF-384F-A8F4-AD9C654FAB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dirty="0"/>
              <a:t>The IS-ENES use case</a:t>
            </a:r>
            <a:endParaRPr lang="en-US" sz="54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E931C18-0437-4F49-9738-B1137CE80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975802"/>
          </a:xfrm>
        </p:spPr>
        <p:txBody>
          <a:bodyPr/>
          <a:lstStyle/>
          <a:p>
            <a:r>
              <a:rPr lang="en-US" sz="2000" dirty="0"/>
              <a:t>Sandro Fiore, </a:t>
            </a:r>
            <a:r>
              <a:rPr lang="en-US" sz="2000" i="1" dirty="0"/>
              <a:t>University of Trento, Italy</a:t>
            </a:r>
          </a:p>
          <a:p>
            <a:r>
              <a:rPr lang="en-US" sz="2000" b="1" dirty="0"/>
              <a:t>Christian Pagé</a:t>
            </a:r>
            <a:r>
              <a:rPr lang="en-US" sz="2000" dirty="0"/>
              <a:t>, </a:t>
            </a:r>
            <a:r>
              <a:rPr lang="en-US" sz="2000" i="1" dirty="0"/>
              <a:t>CERFACS, France</a:t>
            </a:r>
          </a:p>
          <a:p>
            <a:r>
              <a:rPr lang="en-US" sz="2000" dirty="0"/>
              <a:t>Sylvie </a:t>
            </a:r>
            <a:r>
              <a:rPr lang="en-US" sz="2000" dirty="0" err="1"/>
              <a:t>Joussaume</a:t>
            </a:r>
            <a:r>
              <a:rPr lang="en-US" sz="2000" dirty="0"/>
              <a:t>, </a:t>
            </a:r>
            <a:r>
              <a:rPr lang="en-US" sz="2000" i="1" dirty="0"/>
              <a:t>CNRS/IPSL, France</a:t>
            </a:r>
          </a:p>
          <a:p>
            <a:r>
              <a:rPr lang="en-US" sz="2000" dirty="0"/>
              <a:t>Fabrizio Antonio</a:t>
            </a:r>
            <a:r>
              <a:rPr lang="en-US" sz="2000" i="1" dirty="0"/>
              <a:t>, CMCC, Italy</a:t>
            </a:r>
          </a:p>
          <a:p>
            <a:endParaRPr lang="en-US" i="1" dirty="0"/>
          </a:p>
          <a:p>
            <a:r>
              <a:rPr lang="en-US" sz="2000" b="1" dirty="0"/>
              <a:t>EGI Conference 2021</a:t>
            </a:r>
            <a:r>
              <a:rPr lang="en-US" sz="2000" dirty="0"/>
              <a:t>    18-22 October 2021</a:t>
            </a:r>
          </a:p>
          <a:p>
            <a:endParaRPr lang="en-US" dirty="0"/>
          </a:p>
        </p:txBody>
      </p:sp>
      <p:pic>
        <p:nvPicPr>
          <p:cNvPr id="7" name="Immagine 7" descr="Screen Shot 2017-05-09 at 11.34.31 PM.png">
            <a:extLst>
              <a:ext uri="{FF2B5EF4-FFF2-40B4-BE49-F238E27FC236}">
                <a16:creationId xmlns:a16="http://schemas.microsoft.com/office/drawing/2014/main" id="{6D525A11-DE65-0848-84DA-D51649929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4" r="343" b="80173"/>
          <a:stretch>
            <a:fillRect/>
          </a:stretch>
        </p:blipFill>
        <p:spPr bwMode="auto">
          <a:xfrm>
            <a:off x="25673" y="5487888"/>
            <a:ext cx="1093294" cy="5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81DD28-F80C-B647-94BF-F9243E12E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7742" y="148592"/>
            <a:ext cx="2013938" cy="1132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075A1-0B1E-0946-8020-0B94502F4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5280" y="143831"/>
            <a:ext cx="1524000" cy="237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2D3EB3-5132-DB42-840D-0B5B9B2EB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2445" y="1056007"/>
            <a:ext cx="635000" cy="635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A6416C-9451-7443-BF57-3B1152BFA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0014" y="1056007"/>
            <a:ext cx="635000" cy="635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AEF82E-205C-9742-B557-F2CCE527C8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4" y="6123570"/>
            <a:ext cx="854932" cy="5699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BA290F-8DB1-0143-A63F-DDBC40474185}"/>
              </a:ext>
            </a:extLst>
          </p:cNvPr>
          <p:cNvSpPr txBox="1"/>
          <p:nvPr/>
        </p:nvSpPr>
        <p:spPr>
          <a:xfrm>
            <a:off x="937096" y="6063012"/>
            <a:ext cx="61127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ind" panose="020B0604020202020204" pitchFamily="34" charset="0"/>
              </a:rPr>
              <a:t>EGI-ACE receives funding from the European Union’s Horizon 2020 research and innovation </a:t>
            </a:r>
            <a:r>
              <a:rPr lang="en-US" sz="1050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ind" panose="020B0604020202020204" pitchFamily="34" charset="0"/>
              </a:rPr>
              <a:t>programme</a:t>
            </a:r>
            <a:r>
              <a:rPr lang="en-US" sz="105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ind" panose="020B0604020202020204" pitchFamily="34" charset="0"/>
              </a:rPr>
              <a:t> under grant agreement No. 101017567.</a:t>
            </a:r>
          </a:p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IS-ENES3 receives funding from the European Union’s Horizon 2020 research and innovation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programme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under grant agreement No 824084.</a:t>
            </a:r>
          </a:p>
        </p:txBody>
      </p:sp>
      <p:pic>
        <p:nvPicPr>
          <p:cNvPr id="14" name="Google Shape;235;p40" descr="logo cmcc.jpg">
            <a:extLst>
              <a:ext uri="{FF2B5EF4-FFF2-40B4-BE49-F238E27FC236}">
                <a16:creationId xmlns:a16="http://schemas.microsoft.com/office/drawing/2014/main" id="{6B38DAD8-0CC5-1246-BC54-FA3B53BE74E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05370" y="1747754"/>
            <a:ext cx="1496972" cy="5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5359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b5b6ab0061_0_52"/>
          <p:cNvSpPr txBox="1">
            <a:spLocks noGrp="1"/>
          </p:cNvSpPr>
          <p:nvPr>
            <p:ph type="body" idx="1"/>
          </p:nvPr>
        </p:nvSpPr>
        <p:spPr>
          <a:xfrm>
            <a:off x="235528" y="923225"/>
            <a:ext cx="5620473" cy="4263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 defTabSz="1219170">
              <a:lnSpc>
                <a:spcPct val="114000"/>
              </a:lnSpc>
              <a:buClr>
                <a:srgbClr val="1A60A6"/>
              </a:buClr>
              <a:buSzPct val="100000"/>
              <a:buNone/>
              <a:defRPr/>
            </a:pPr>
            <a:r>
              <a:rPr lang="en-US" sz="1867" b="1" dirty="0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System deployment, setup and monitoring</a:t>
            </a:r>
          </a:p>
          <a:p>
            <a:pPr marL="380990" indent="-380990" defTabSz="1219170">
              <a:lnSpc>
                <a:spcPct val="114000"/>
              </a:lnSpc>
              <a:buClr>
                <a:srgbClr val="1A60A6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ECAS</a:t>
            </a:r>
          </a:p>
          <a:p>
            <a:pPr marL="380990" indent="-380990" defTabSz="1219170">
              <a:lnSpc>
                <a:spcPct val="114000"/>
              </a:lnSpc>
              <a:buClr>
                <a:srgbClr val="1A60A6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dirty="0" err="1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Synda</a:t>
            </a:r>
            <a:endParaRPr lang="en-US" sz="1600" dirty="0">
              <a:solidFill>
                <a:srgbClr val="1A60A6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Arial"/>
            </a:endParaRPr>
          </a:p>
          <a:p>
            <a:pPr marL="380990" indent="-380990" defTabSz="1219170">
              <a:lnSpc>
                <a:spcPct val="114000"/>
              </a:lnSpc>
              <a:buClr>
                <a:srgbClr val="1A60A6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EC3/IM</a:t>
            </a:r>
          </a:p>
          <a:p>
            <a:pPr marL="380990" indent="-380990" defTabSz="1219170">
              <a:lnSpc>
                <a:spcPct val="114000"/>
              </a:lnSpc>
              <a:buClr>
                <a:srgbClr val="1A60A6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dirty="0" err="1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UDocker</a:t>
            </a:r>
            <a:endParaRPr lang="en-US" sz="1600" dirty="0">
              <a:solidFill>
                <a:srgbClr val="1A60A6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Arial"/>
            </a:endParaRPr>
          </a:p>
          <a:p>
            <a:pPr marL="380990" indent="-380990" defTabSz="1219170">
              <a:lnSpc>
                <a:spcPct val="114000"/>
              </a:lnSpc>
              <a:buClr>
                <a:srgbClr val="1A60A6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EGI DataHub</a:t>
            </a:r>
          </a:p>
          <a:p>
            <a:pPr marL="380990" indent="-380990" defTabSz="1219170">
              <a:lnSpc>
                <a:spcPct val="114000"/>
              </a:lnSpc>
              <a:buClr>
                <a:srgbClr val="1A60A6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Grafana</a:t>
            </a:r>
          </a:p>
          <a:p>
            <a:pPr marL="0" indent="0" defTabSz="1219170">
              <a:lnSpc>
                <a:spcPct val="114000"/>
              </a:lnSpc>
              <a:buClr>
                <a:srgbClr val="1A60A6"/>
              </a:buClr>
              <a:buSzPct val="100000"/>
              <a:buNone/>
              <a:defRPr/>
            </a:pPr>
            <a:r>
              <a:rPr lang="en-US" sz="1867" b="1" dirty="0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End-users experience and support</a:t>
            </a:r>
            <a:endParaRPr lang="en-US" sz="1600" b="1" dirty="0">
              <a:solidFill>
                <a:srgbClr val="1A60A6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Arial"/>
            </a:endParaRPr>
          </a:p>
          <a:p>
            <a:pPr marL="380990" indent="-380990" defTabSz="1219170">
              <a:lnSpc>
                <a:spcPct val="114000"/>
              </a:lnSpc>
              <a:buClr>
                <a:srgbClr val="1A60A6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dirty="0" err="1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JupyterLab</a:t>
            </a:r>
            <a:endParaRPr lang="en-US" sz="1600" dirty="0">
              <a:solidFill>
                <a:srgbClr val="1A60A6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Arial"/>
            </a:endParaRPr>
          </a:p>
          <a:p>
            <a:pPr marL="380990" indent="-380990" defTabSz="1219170">
              <a:lnSpc>
                <a:spcPct val="114000"/>
              </a:lnSpc>
              <a:buClr>
                <a:srgbClr val="1A60A6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A rich set of open source scientific Python libraries</a:t>
            </a:r>
          </a:p>
          <a:p>
            <a:pPr marL="380990" indent="-380990" defTabSz="1219170">
              <a:lnSpc>
                <a:spcPct val="114000"/>
              </a:lnSpc>
              <a:buClr>
                <a:srgbClr val="1A60A6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Notebook Gallery</a:t>
            </a:r>
          </a:p>
          <a:p>
            <a:pPr marL="380990" indent="-380990" defTabSz="1219170">
              <a:lnSpc>
                <a:spcPct val="114000"/>
              </a:lnSpc>
              <a:buClr>
                <a:srgbClr val="1A60A6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Data Request form</a:t>
            </a:r>
          </a:p>
          <a:p>
            <a:pPr marL="380990" indent="-380990" defTabSz="1219170">
              <a:lnSpc>
                <a:spcPct val="114000"/>
              </a:lnSpc>
              <a:buClr>
                <a:srgbClr val="1A60A6"/>
              </a:buClr>
              <a:buSzPct val="100000"/>
              <a:buFontTx/>
              <a:buChar char="-"/>
              <a:defRPr/>
            </a:pPr>
            <a:endParaRPr lang="en-US" sz="1600" b="1" dirty="0">
              <a:solidFill>
                <a:srgbClr val="1A60A6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Arial"/>
            </a:endParaRPr>
          </a:p>
          <a:p>
            <a:pPr marL="380990" indent="-380990" defTabSz="1219170">
              <a:lnSpc>
                <a:spcPct val="114000"/>
              </a:lnSpc>
              <a:buClr>
                <a:srgbClr val="1A60A6"/>
              </a:buClr>
              <a:buSzPct val="100000"/>
              <a:buFontTx/>
              <a:buChar char="-"/>
              <a:defRPr/>
            </a:pPr>
            <a:endParaRPr lang="en-US" sz="1600" b="1" dirty="0">
              <a:solidFill>
                <a:srgbClr val="1A60A6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Arial"/>
            </a:endParaRPr>
          </a:p>
          <a:p>
            <a:pPr marL="380990" indent="-380990" defTabSz="1219170">
              <a:lnSpc>
                <a:spcPct val="114000"/>
              </a:lnSpc>
              <a:buClr>
                <a:srgbClr val="1A60A6"/>
              </a:buClr>
              <a:buSzPct val="100000"/>
              <a:buFontTx/>
              <a:buChar char="-"/>
              <a:defRPr/>
            </a:pPr>
            <a:endParaRPr lang="en-US" sz="1600" b="1" dirty="0">
              <a:solidFill>
                <a:srgbClr val="1A60A6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Arial"/>
            </a:endParaRPr>
          </a:p>
          <a:p>
            <a:pPr marL="380990" indent="-380990" defTabSz="1219170">
              <a:lnSpc>
                <a:spcPct val="114000"/>
              </a:lnSpc>
              <a:buClr>
                <a:srgbClr val="1A60A6"/>
              </a:buClr>
              <a:buSzPct val="100000"/>
              <a:buFontTx/>
              <a:buChar char="-"/>
              <a:defRPr/>
            </a:pPr>
            <a:endParaRPr lang="en-US" sz="1600" b="1" dirty="0">
              <a:solidFill>
                <a:srgbClr val="1A60A6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Arial"/>
            </a:endParaRPr>
          </a:p>
          <a:p>
            <a:pPr marL="380990" indent="-380990" defTabSz="1219170">
              <a:lnSpc>
                <a:spcPct val="114000"/>
              </a:lnSpc>
              <a:buClr>
                <a:srgbClr val="1A60A6"/>
              </a:buClr>
              <a:buSzPct val="100000"/>
              <a:buFontTx/>
              <a:buChar char="-"/>
              <a:defRPr/>
            </a:pPr>
            <a:endParaRPr lang="en-US" sz="1600" b="1" dirty="0">
              <a:solidFill>
                <a:srgbClr val="1A60A6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Arial"/>
            </a:endParaRPr>
          </a:p>
          <a:p>
            <a:pPr marL="380990" indent="-380990" defTabSz="1219170">
              <a:lnSpc>
                <a:spcPct val="114000"/>
              </a:lnSpc>
              <a:buClr>
                <a:srgbClr val="1A60A6"/>
              </a:buClr>
              <a:buSzPct val="100000"/>
              <a:buFontTx/>
              <a:buChar char="-"/>
              <a:defRPr/>
            </a:pPr>
            <a:endParaRPr lang="en-US" sz="1600" b="1" dirty="0">
              <a:solidFill>
                <a:srgbClr val="1A60A6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Arial"/>
            </a:endParaRPr>
          </a:p>
          <a:p>
            <a:pPr marL="0" indent="0">
              <a:buNone/>
            </a:pP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Google Shape;115;gb5b6ab0061_0_52"/>
          <p:cNvSpPr txBox="1">
            <a:spLocks noGrp="1"/>
          </p:cNvSpPr>
          <p:nvPr>
            <p:ph type="title"/>
          </p:nvPr>
        </p:nvSpPr>
        <p:spPr>
          <a:xfrm>
            <a:off x="3409600" y="225533"/>
            <a:ext cx="8830400" cy="4556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r>
              <a:rPr lang="en-GB" sz="3200" dirty="0"/>
              <a:t>Services &amp; Tools</a:t>
            </a:r>
            <a:endParaRPr sz="3200" dirty="0"/>
          </a:p>
        </p:txBody>
      </p:sp>
      <p:pic>
        <p:nvPicPr>
          <p:cNvPr id="8" name="Immagine 7" descr="img2_ECAS_on_EC3.png">
            <a:extLst>
              <a:ext uri="{FF2B5EF4-FFF2-40B4-BE49-F238E27FC236}">
                <a16:creationId xmlns:a16="http://schemas.microsoft.com/office/drawing/2014/main" id="{41413F65-F6CD-F847-B80B-C965CCBEA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79" y="820823"/>
            <a:ext cx="3531348" cy="20397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766AA56-6AC8-4743-B23D-5686F44AA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764" y="2302869"/>
            <a:ext cx="5011200" cy="2219553"/>
          </a:xfrm>
          <a:prstGeom prst="rect">
            <a:avLst/>
          </a:prstGeom>
        </p:spPr>
      </p:pic>
      <p:pic>
        <p:nvPicPr>
          <p:cNvPr id="7" name="image7.png">
            <a:extLst>
              <a:ext uri="{FF2B5EF4-FFF2-40B4-BE49-F238E27FC236}">
                <a16:creationId xmlns:a16="http://schemas.microsoft.com/office/drawing/2014/main" id="{907D0002-F95D-4242-8135-3C2373A83D70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8590038" y="681134"/>
            <a:ext cx="3370497" cy="1918533"/>
          </a:xfrm>
          <a:prstGeom prst="rect">
            <a:avLst/>
          </a:prstGeom>
          <a:ln/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9805E1-4E0F-9641-B681-AAB39067F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289" y="5800481"/>
            <a:ext cx="923084" cy="37238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0945D08-629D-2542-A9B9-523089AAF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7683" y="6249438"/>
            <a:ext cx="781205" cy="29028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DEFBC08-D84A-D044-BF9C-5FE73904AA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1701" y="6236561"/>
            <a:ext cx="751499" cy="30316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A7F8E93-A67E-BD45-AED2-36600E1B0A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2773" y="5694247"/>
            <a:ext cx="1303641" cy="52624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B0CAC96-13A9-DC4D-9F2A-C77EAA5BDE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3596" y="6139191"/>
            <a:ext cx="1218657" cy="45496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1435F7FB-CA88-C941-AB92-5205281A8A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4830" y="5333668"/>
            <a:ext cx="854437" cy="432877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0B6B74D-51EA-BA4C-A68A-C95A4C0B92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7599" y="4654127"/>
            <a:ext cx="3622252" cy="1975773"/>
          </a:xfrm>
          <a:prstGeom prst="rect">
            <a:avLst/>
          </a:prstGeom>
        </p:spPr>
      </p:pic>
      <p:pic>
        <p:nvPicPr>
          <p:cNvPr id="6" name="Google Shape;406;p53">
            <a:extLst>
              <a:ext uri="{FF2B5EF4-FFF2-40B4-BE49-F238E27FC236}">
                <a16:creationId xmlns:a16="http://schemas.microsoft.com/office/drawing/2014/main" id="{CDB6287A-0CC3-CA40-9FF5-7702D0D2079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433435" y="5039986"/>
            <a:ext cx="3527100" cy="106980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6" name="SYNDA.pdf" descr="SYNDA.pdf">
            <a:extLst>
              <a:ext uri="{FF2B5EF4-FFF2-40B4-BE49-F238E27FC236}">
                <a16:creationId xmlns:a16="http://schemas.microsoft.com/office/drawing/2014/main" id="{F92071BB-B3F0-9C4F-840B-F29DA159601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49191"/>
          <a:stretch/>
        </p:blipFill>
        <p:spPr>
          <a:xfrm>
            <a:off x="2833288" y="1455548"/>
            <a:ext cx="2273288" cy="2525669"/>
          </a:xfrm>
          <a:prstGeom prst="rect">
            <a:avLst/>
          </a:prstGeom>
          <a:ln w="19050">
            <a:noFill/>
            <a:miter lim="400000"/>
          </a:ln>
        </p:spPr>
      </p:pic>
      <p:pic>
        <p:nvPicPr>
          <p:cNvPr id="18" name="Google Shape;235;p40" descr="logo cmcc.jpg">
            <a:extLst>
              <a:ext uri="{FF2B5EF4-FFF2-40B4-BE49-F238E27FC236}">
                <a16:creationId xmlns:a16="http://schemas.microsoft.com/office/drawing/2014/main" id="{9A68E2D7-2B13-5142-96D2-C6AE0A95938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695028" y="0"/>
            <a:ext cx="1496972" cy="5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9D5746-E38E-9748-AE68-03D8E65962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79485" y="-48400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90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b5b6ab0061_0_52"/>
          <p:cNvSpPr txBox="1">
            <a:spLocks noGrp="1"/>
          </p:cNvSpPr>
          <p:nvPr>
            <p:ph type="body" idx="1"/>
          </p:nvPr>
        </p:nvSpPr>
        <p:spPr>
          <a:xfrm>
            <a:off x="1879771" y="1825625"/>
            <a:ext cx="11672400" cy="4263200"/>
          </a:xfrm>
          <a:prstGeom prst="rect">
            <a:avLst/>
          </a:prstGeom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indent="0">
              <a:buNone/>
            </a:pPr>
            <a:endParaRPr lang="en-US" dirty="0">
              <a:solidFill>
                <a:srgbClr val="1A60A6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Arial"/>
            </a:endParaRPr>
          </a:p>
          <a:p>
            <a:pPr marL="0" indent="0">
              <a:buNone/>
            </a:pPr>
            <a:endParaRPr lang="en-US" dirty="0">
              <a:solidFill>
                <a:srgbClr val="1A60A6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Arial"/>
            </a:endParaRPr>
          </a:p>
          <a:p>
            <a:pPr marL="0" indent="0">
              <a:buNone/>
            </a:pPr>
            <a:endParaRPr lang="en-US" dirty="0">
              <a:solidFill>
                <a:srgbClr val="1A60A6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Arial"/>
            </a:endParaRPr>
          </a:p>
          <a:p>
            <a:pPr marL="0" indent="0">
              <a:buNone/>
            </a:pPr>
            <a:endParaRPr lang="en-US" dirty="0">
              <a:solidFill>
                <a:srgbClr val="1A60A6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Arial"/>
            </a:endParaRPr>
          </a:p>
          <a:p>
            <a:pPr marL="0" indent="0">
              <a:buNone/>
            </a:pPr>
            <a:endParaRPr lang="en-US" dirty="0">
              <a:solidFill>
                <a:srgbClr val="1A60A6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Arial"/>
            </a:endParaRPr>
          </a:p>
          <a:p>
            <a:pPr marL="0" indent="0">
              <a:buNone/>
            </a:pPr>
            <a:endParaRPr lang="en-US" dirty="0">
              <a:solidFill>
                <a:srgbClr val="1A60A6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Arial"/>
            </a:endParaRPr>
          </a:p>
          <a:p>
            <a:pPr marL="0" indent="0">
              <a:buNone/>
            </a:pPr>
            <a:endParaRPr lang="en-US" dirty="0">
              <a:solidFill>
                <a:srgbClr val="1A60A6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Arial"/>
            </a:endParaRPr>
          </a:p>
          <a:p>
            <a:pPr marL="0" indent="0">
              <a:buNone/>
            </a:pPr>
            <a:endParaRPr dirty="0"/>
          </a:p>
        </p:txBody>
      </p:sp>
      <p:sp>
        <p:nvSpPr>
          <p:cNvPr id="115" name="Google Shape;115;gb5b6ab0061_0_52"/>
          <p:cNvSpPr txBox="1">
            <a:spLocks noGrp="1"/>
          </p:cNvSpPr>
          <p:nvPr>
            <p:ph type="title"/>
          </p:nvPr>
        </p:nvSpPr>
        <p:spPr>
          <a:xfrm>
            <a:off x="3438769" y="296821"/>
            <a:ext cx="7679809" cy="455600"/>
          </a:xfrm>
          <a:prstGeom prst="rect">
            <a:avLst/>
          </a:prstGeom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GB" sz="3200"/>
              <a:t>Timeline</a:t>
            </a:r>
            <a:endParaRPr sz="3200" dirty="0"/>
          </a:p>
        </p:txBody>
      </p:sp>
      <p:sp>
        <p:nvSpPr>
          <p:cNvPr id="116" name="Google Shape;116;gb5b6ab0061_0_52"/>
          <p:cNvSpPr txBox="1">
            <a:spLocks noGrp="1"/>
          </p:cNvSpPr>
          <p:nvPr>
            <p:ph type="subTitle" idx="2"/>
          </p:nvPr>
        </p:nvSpPr>
        <p:spPr>
          <a:xfrm>
            <a:off x="3438768" y="524621"/>
            <a:ext cx="6305200" cy="492400"/>
          </a:xfrm>
          <a:prstGeom prst="rect">
            <a:avLst/>
          </a:prstGeom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dirty="0"/>
              <a:t>Service deployment and release</a:t>
            </a:r>
            <a:endParaRPr dirty="0"/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3ACDE525-B674-5741-B22A-23A48655A59E}"/>
              </a:ext>
            </a:extLst>
          </p:cNvPr>
          <p:cNvGraphicFramePr/>
          <p:nvPr/>
        </p:nvGraphicFramePr>
        <p:xfrm>
          <a:off x="3911136" y="77082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e 5">
            <a:extLst>
              <a:ext uri="{FF2B5EF4-FFF2-40B4-BE49-F238E27FC236}">
                <a16:creationId xmlns:a16="http://schemas.microsoft.com/office/drawing/2014/main" id="{F96D56E0-E48C-5A44-BFE0-17BB24F5F029}"/>
              </a:ext>
            </a:extLst>
          </p:cNvPr>
          <p:cNvSpPr/>
          <p:nvPr/>
        </p:nvSpPr>
        <p:spPr>
          <a:xfrm>
            <a:off x="10159592" y="1654529"/>
            <a:ext cx="813209" cy="81320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hueOff val="0"/>
              <a:satOff val="0"/>
              <a:lumOff val="0"/>
              <a:alphaOff val="-40000"/>
            </a:schemeClr>
          </a:fillRef>
          <a:effectRef idx="0">
            <a:schemeClr val="accent1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EB230F-316B-A04D-8E5F-DFCE29461408}"/>
              </a:ext>
            </a:extLst>
          </p:cNvPr>
          <p:cNvSpPr txBox="1"/>
          <p:nvPr/>
        </p:nvSpPr>
        <p:spPr>
          <a:xfrm>
            <a:off x="8646255" y="2844084"/>
            <a:ext cx="1252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4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M25</a:t>
            </a:r>
          </a:p>
        </p:txBody>
      </p:sp>
      <p:sp>
        <p:nvSpPr>
          <p:cNvPr id="9" name="Google Shape;114;gb5b6ab0061_0_52">
            <a:extLst>
              <a:ext uri="{FF2B5EF4-FFF2-40B4-BE49-F238E27FC236}">
                <a16:creationId xmlns:a16="http://schemas.microsoft.com/office/drawing/2014/main" id="{7268EB76-6F68-D043-BB66-216F928A32BE}"/>
              </a:ext>
            </a:extLst>
          </p:cNvPr>
          <p:cNvSpPr txBox="1">
            <a:spLocks/>
          </p:cNvSpPr>
          <p:nvPr/>
        </p:nvSpPr>
        <p:spPr>
          <a:xfrm>
            <a:off x="235528" y="1102584"/>
            <a:ext cx="5101785" cy="55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lvl="0" indent="-35559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378" marR="0" lvl="1" indent="-3428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marR="0" lvl="2" indent="-3301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29082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marR="0" lvl="4" indent="-31749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2" marR="0" lvl="5" indent="-31431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1431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1431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1431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23323" lvl="1" indent="-313259" defTabSz="1219170">
              <a:lnSpc>
                <a:spcPct val="150000"/>
              </a:lnSpc>
              <a:spcBef>
                <a:spcPts val="500"/>
              </a:spcBef>
              <a:buClr>
                <a:srgbClr val="1A60A6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en-US" sz="1867" kern="0" dirty="0">
              <a:solidFill>
                <a:srgbClr val="1A60A6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Arial"/>
            </a:endParaRPr>
          </a:p>
          <a:p>
            <a:pPr marL="169345" lvl="1" indent="-300559" defTabSz="1219170">
              <a:lnSpc>
                <a:spcPct val="150000"/>
              </a:lnSpc>
              <a:spcBef>
                <a:spcPts val="500"/>
              </a:spcBef>
              <a:buClr>
                <a:srgbClr val="1A60A6"/>
              </a:buClr>
              <a:buSzPct val="120000"/>
              <a:buFont typeface="Font di sistema regolare"/>
              <a:buChar char="-"/>
              <a:defRPr/>
            </a:pPr>
            <a:r>
              <a:rPr lang="en-US" sz="2133" kern="0" dirty="0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Initial deployment done! (end of Sept)</a:t>
            </a:r>
          </a:p>
          <a:p>
            <a:pPr marL="169345" lvl="1" indent="-300559" defTabSz="1219170">
              <a:lnSpc>
                <a:spcPct val="150000"/>
              </a:lnSpc>
              <a:spcBef>
                <a:spcPts val="500"/>
              </a:spcBef>
              <a:buClr>
                <a:srgbClr val="1A60A6"/>
              </a:buClr>
              <a:buSzPct val="120000"/>
              <a:buFont typeface="Font di sistema regolare"/>
              <a:buChar char="-"/>
              <a:defRPr/>
            </a:pPr>
            <a:r>
              <a:rPr lang="en-US" sz="2133" kern="0" dirty="0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Periodic releases </a:t>
            </a:r>
          </a:p>
          <a:p>
            <a:pPr marL="778914" lvl="2" indent="-300559" defTabSz="1219170">
              <a:lnSpc>
                <a:spcPct val="150000"/>
              </a:lnSpc>
              <a:spcBef>
                <a:spcPts val="500"/>
              </a:spcBef>
              <a:buClr>
                <a:srgbClr val="1A60A6"/>
              </a:buClr>
              <a:buSzPct val="120000"/>
              <a:buFont typeface="Font di sistema regolare"/>
              <a:buChar char="-"/>
              <a:defRPr/>
            </a:pPr>
            <a:r>
              <a:rPr lang="en-US" sz="1867" kern="0" dirty="0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One release </a:t>
            </a:r>
            <a:r>
              <a:rPr lang="en-US" sz="1867" b="1" kern="0" dirty="0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every 5 months</a:t>
            </a:r>
          </a:p>
          <a:p>
            <a:pPr marL="169345" lvl="1" indent="-300559" defTabSz="1219170">
              <a:lnSpc>
                <a:spcPct val="150000"/>
              </a:lnSpc>
              <a:spcBef>
                <a:spcPts val="500"/>
              </a:spcBef>
              <a:buClr>
                <a:srgbClr val="1A60A6"/>
              </a:buClr>
              <a:buSzPct val="120000"/>
              <a:buFont typeface="Font di sistema regolare"/>
              <a:buChar char="-"/>
              <a:defRPr/>
            </a:pPr>
            <a:r>
              <a:rPr lang="en-US" sz="2133" kern="0" dirty="0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Scaling-up resources</a:t>
            </a:r>
          </a:p>
          <a:p>
            <a:pPr marL="169345" lvl="1" indent="-300559" defTabSz="1219170">
              <a:lnSpc>
                <a:spcPct val="150000"/>
              </a:lnSpc>
              <a:spcBef>
                <a:spcPts val="500"/>
              </a:spcBef>
              <a:buClr>
                <a:srgbClr val="1A60A6"/>
              </a:buClr>
              <a:buSzPct val="120000"/>
              <a:buFont typeface="Font di sistema regolare"/>
              <a:buChar char="-"/>
              <a:defRPr/>
            </a:pPr>
            <a:r>
              <a:rPr lang="en-US" sz="2133" kern="0" dirty="0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Env enrichment</a:t>
            </a:r>
          </a:p>
          <a:p>
            <a:pPr marL="169345" lvl="1" indent="-300559" defTabSz="1219170">
              <a:lnSpc>
                <a:spcPct val="150000"/>
              </a:lnSpc>
              <a:spcBef>
                <a:spcPts val="500"/>
              </a:spcBef>
              <a:buClr>
                <a:srgbClr val="1A60A6"/>
              </a:buClr>
              <a:buSzPct val="120000"/>
              <a:buFont typeface="Font di sistema regolare"/>
              <a:buChar char="-"/>
              <a:defRPr/>
            </a:pPr>
            <a:r>
              <a:rPr lang="en-US" sz="2133" kern="0" dirty="0">
                <a:solidFill>
                  <a:srgbClr val="1A60A6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Arial"/>
              </a:rPr>
              <a:t>Data collections</a:t>
            </a:r>
          </a:p>
        </p:txBody>
      </p:sp>
      <p:pic>
        <p:nvPicPr>
          <p:cNvPr id="10" name="Google Shape;235;p40" descr="logo cmcc.jpg">
            <a:extLst>
              <a:ext uri="{FF2B5EF4-FFF2-40B4-BE49-F238E27FC236}">
                <a16:creationId xmlns:a16="http://schemas.microsoft.com/office/drawing/2014/main" id="{534C4C1E-6298-C040-B6B0-DD0CA2CC408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95028" y="0"/>
            <a:ext cx="1496972" cy="5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D95D7F-E70C-2E4A-B7CA-DEC4F40D8F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9485" y="-48400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93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b5b6ab0061_0_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lvl="0"/>
            <a:r>
              <a:rPr lang="en-GB" sz="3200" dirty="0">
                <a:solidFill>
                  <a:srgbClr val="1A60A6"/>
                </a:solidFill>
                <a:ea typeface="ＭＳ Ｐゴシック" charset="0"/>
                <a:cs typeface="ＭＳ Ｐゴシック" charset="0"/>
              </a:rPr>
              <a:t>ENES &amp; IS-ENES</a:t>
            </a:r>
            <a:br>
              <a:rPr lang="en-GB" sz="3200" dirty="0">
                <a:solidFill>
                  <a:srgbClr val="1A60A6"/>
                </a:solidFill>
                <a:ea typeface="ＭＳ Ｐゴシック" charset="0"/>
                <a:cs typeface="ＭＳ Ｐゴシック" charset="0"/>
              </a:rPr>
            </a:br>
            <a:endParaRPr dirty="0"/>
          </a:p>
        </p:txBody>
      </p:sp>
      <p:sp>
        <p:nvSpPr>
          <p:cNvPr id="75" name="Google Shape;75;gb5b6ab0061_0_10"/>
          <p:cNvSpPr txBox="1">
            <a:spLocks noGrp="1"/>
          </p:cNvSpPr>
          <p:nvPr>
            <p:ph type="subTitle" idx="1"/>
          </p:nvPr>
        </p:nvSpPr>
        <p:spPr>
          <a:xfrm>
            <a:off x="3438768" y="494904"/>
            <a:ext cx="6772032" cy="4924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lvl="0"/>
            <a:r>
              <a:rPr lang="en-GB" dirty="0"/>
              <a:t>European Network for Earth System Modelling</a:t>
            </a:r>
            <a:endParaRPr dirty="0"/>
          </a:p>
        </p:txBody>
      </p:sp>
      <p:pic>
        <p:nvPicPr>
          <p:cNvPr id="9" name="Immagine 4" descr="Screen Shot 2017-05-09 at 11.34.31 PM.png">
            <a:extLst>
              <a:ext uri="{FF2B5EF4-FFF2-40B4-BE49-F238E27FC236}">
                <a16:creationId xmlns:a16="http://schemas.microsoft.com/office/drawing/2014/main" id="{42CE4996-3905-FF45-9289-DCC2D22AC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329" r="45968" b="23559"/>
          <a:stretch/>
        </p:blipFill>
        <p:spPr bwMode="auto">
          <a:xfrm>
            <a:off x="623797" y="1255627"/>
            <a:ext cx="5172728" cy="400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7" descr="Screen Shot 2017-05-09 at 11.34.31 PM.png">
            <a:extLst>
              <a:ext uri="{FF2B5EF4-FFF2-40B4-BE49-F238E27FC236}">
                <a16:creationId xmlns:a16="http://schemas.microsoft.com/office/drawing/2014/main" id="{3C6A1A8F-17EF-5047-B7DE-1DC40CC3F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47" b="80173"/>
          <a:stretch>
            <a:fillRect/>
          </a:stretch>
        </p:blipFill>
        <p:spPr bwMode="auto">
          <a:xfrm>
            <a:off x="623798" y="5314311"/>
            <a:ext cx="1909813" cy="108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7" descr="Screen Shot 2017-05-09 at 11.34.31 PM.png">
            <a:extLst>
              <a:ext uri="{FF2B5EF4-FFF2-40B4-BE49-F238E27FC236}">
                <a16:creationId xmlns:a16="http://schemas.microsoft.com/office/drawing/2014/main" id="{5A58B5E4-2028-E64D-9999-068432721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4" r="343" b="80173"/>
          <a:stretch>
            <a:fillRect/>
          </a:stretch>
        </p:blipFill>
        <p:spPr bwMode="auto">
          <a:xfrm>
            <a:off x="3658173" y="5314312"/>
            <a:ext cx="2138352" cy="1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C089F82-3F22-394F-8309-B17C6940A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028" y="6487456"/>
            <a:ext cx="3996267" cy="457200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A7935C8C-06F1-3E48-B672-B1F4780040DF}"/>
              </a:ext>
            </a:extLst>
          </p:cNvPr>
          <p:cNvGrpSpPr/>
          <p:nvPr/>
        </p:nvGrpSpPr>
        <p:grpSpPr>
          <a:xfrm>
            <a:off x="7397205" y="1255627"/>
            <a:ext cx="3153193" cy="4832576"/>
            <a:chOff x="5547903" y="941720"/>
            <a:chExt cx="2364895" cy="3624432"/>
          </a:xfrm>
        </p:grpSpPr>
        <p:pic>
          <p:nvPicPr>
            <p:cNvPr id="12" name="Immagine 11" descr="Screen Shot 2019-09-26 at 18.19.25.png">
              <a:extLst>
                <a:ext uri="{FF2B5EF4-FFF2-40B4-BE49-F238E27FC236}">
                  <a16:creationId xmlns:a16="http://schemas.microsoft.com/office/drawing/2014/main" id="{9D6B6A65-990C-4D41-B94C-33CE93323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7" t="19416" r="1042" b="7567"/>
            <a:stretch/>
          </p:blipFill>
          <p:spPr>
            <a:xfrm>
              <a:off x="5547903" y="941720"/>
              <a:ext cx="2364895" cy="3624432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5BC0089C-051A-7D4C-AF28-FCE3FFA1C836}"/>
                </a:ext>
              </a:extLst>
            </p:cNvPr>
            <p:cNvSpPr/>
            <p:nvPr/>
          </p:nvSpPr>
          <p:spPr>
            <a:xfrm>
              <a:off x="5579433" y="1650124"/>
              <a:ext cx="201256" cy="809297"/>
            </a:xfrm>
            <a:prstGeom prst="rect">
              <a:avLst/>
            </a:prstGeom>
            <a:solidFill>
              <a:srgbClr val="376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b5b6ab0061_0_23"/>
          <p:cNvSpPr txBox="1">
            <a:spLocks noGrp="1"/>
          </p:cNvSpPr>
          <p:nvPr>
            <p:ph type="title"/>
          </p:nvPr>
        </p:nvSpPr>
        <p:spPr>
          <a:xfrm>
            <a:off x="3438769" y="225527"/>
            <a:ext cx="8600831" cy="430557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r>
              <a:rPr lang="it" sz="32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 (big) data perspective of the CMIP experiments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 descr="Screen Shot 2017-05-10 at 1.09.28 AM.png">
            <a:extLst>
              <a:ext uri="{FF2B5EF4-FFF2-40B4-BE49-F238E27FC236}">
                <a16:creationId xmlns:a16="http://schemas.microsoft.com/office/drawing/2014/main" id="{C0DEFBC1-3F5A-3742-84B4-09A9B5B18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"/>
          <a:stretch>
            <a:fillRect/>
          </a:stretch>
        </p:blipFill>
        <p:spPr bwMode="auto">
          <a:xfrm>
            <a:off x="1295360" y="943506"/>
            <a:ext cx="9149440" cy="554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3A98557-538F-B941-A720-E122062214C9}"/>
              </a:ext>
            </a:extLst>
          </p:cNvPr>
          <p:cNvSpPr txBox="1"/>
          <p:nvPr/>
        </p:nvSpPr>
        <p:spPr>
          <a:xfrm>
            <a:off x="8804695" y="1511938"/>
            <a:ext cx="1754104" cy="830997"/>
          </a:xfrm>
          <a:prstGeom prst="rect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200" dirty="0">
                <a:ln>
                  <a:solidFill>
                    <a:srgbClr val="000000"/>
                  </a:solidFill>
                </a:ln>
              </a:rPr>
              <a:t>CMIP6</a:t>
            </a:r>
          </a:p>
          <a:p>
            <a:pPr algn="ctr">
              <a:defRPr/>
            </a:pPr>
            <a:r>
              <a:rPr lang="it-IT" sz="1200" dirty="0" err="1">
                <a:ln>
                  <a:solidFill>
                    <a:srgbClr val="000000"/>
                  </a:solidFill>
                </a:ln>
              </a:rPr>
              <a:t>Ongoing</a:t>
            </a:r>
            <a:r>
              <a:rPr lang="it-IT" sz="1200" dirty="0">
                <a:ln>
                  <a:solidFill>
                    <a:srgbClr val="000000"/>
                  </a:solidFill>
                </a:ln>
              </a:rPr>
              <a:t> </a:t>
            </a:r>
            <a:r>
              <a:rPr lang="it-IT" sz="1200" dirty="0" err="1">
                <a:ln>
                  <a:solidFill>
                    <a:srgbClr val="000000"/>
                  </a:solidFill>
                </a:ln>
              </a:rPr>
              <a:t>effort</a:t>
            </a:r>
            <a:endParaRPr lang="it-IT" sz="1200" dirty="0">
              <a:ln>
                <a:solidFill>
                  <a:srgbClr val="000000"/>
                </a:solidFill>
              </a:ln>
            </a:endParaRPr>
          </a:p>
          <a:p>
            <a:pPr algn="ctr">
              <a:defRPr/>
            </a:pPr>
            <a:r>
              <a:rPr lang="it-IT" sz="1200" dirty="0" err="1">
                <a:ln>
                  <a:solidFill>
                    <a:srgbClr val="000000"/>
                  </a:solidFill>
                </a:ln>
              </a:rPr>
              <a:t>Expected</a:t>
            </a:r>
            <a:r>
              <a:rPr lang="it-IT" sz="1200" dirty="0">
                <a:ln>
                  <a:solidFill>
                    <a:srgbClr val="000000"/>
                  </a:solidFill>
                </a:ln>
              </a:rPr>
              <a:t> data volume 10X CMIP5</a:t>
            </a:r>
          </a:p>
        </p:txBody>
      </p:sp>
      <p:sp>
        <p:nvSpPr>
          <p:cNvPr id="12" name="Rettangolo 165">
            <a:extLst>
              <a:ext uri="{FF2B5EF4-FFF2-40B4-BE49-F238E27FC236}">
                <a16:creationId xmlns:a16="http://schemas.microsoft.com/office/drawing/2014/main" id="{D021522E-70F1-8A4A-8273-F84D4B8AB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10" y="897579"/>
            <a:ext cx="3699987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67" i="1" dirty="0">
                <a:solidFill>
                  <a:srgbClr val="44546A"/>
                </a:solidFill>
                <a:latin typeface="Arial" charset="0"/>
              </a:rPr>
              <a:t>Image courtesy: Dean N. Williams (LLNL) </a:t>
            </a:r>
            <a:endParaRPr lang="it-IT" sz="1467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olo 1"/>
          <p:cNvSpPr>
            <a:spLocks noGrp="1"/>
          </p:cNvSpPr>
          <p:nvPr>
            <p:ph type="title"/>
          </p:nvPr>
        </p:nvSpPr>
        <p:spPr>
          <a:xfrm>
            <a:off x="3399183" y="32374"/>
            <a:ext cx="8656982" cy="958850"/>
          </a:xfrm>
        </p:spPr>
        <p:txBody>
          <a:bodyPr/>
          <a:lstStyle/>
          <a:p>
            <a:r>
              <a:rPr lang="it-IT" sz="3200" b="1" dirty="0">
                <a:solidFill>
                  <a:srgbClr val="1A60A6"/>
                </a:solidFill>
                <a:cs typeface="ＭＳ Ｐゴシック" charset="0"/>
              </a:rPr>
              <a:t>Large scale </a:t>
            </a:r>
            <a:r>
              <a:rPr lang="it-IT" sz="3200" b="1" dirty="0" err="1">
                <a:solidFill>
                  <a:srgbClr val="1A60A6"/>
                </a:solidFill>
                <a:cs typeface="ＭＳ Ｐゴシック" charset="0"/>
              </a:rPr>
              <a:t>experiments</a:t>
            </a:r>
            <a:r>
              <a:rPr lang="it-IT" sz="3200" b="1" dirty="0">
                <a:solidFill>
                  <a:srgbClr val="1A60A6"/>
                </a:solidFill>
                <a:cs typeface="ＭＳ Ｐゴシック" charset="0"/>
              </a:rPr>
              <a:t>: the CMIP case</a:t>
            </a:r>
          </a:p>
        </p:txBody>
      </p:sp>
      <p:pic>
        <p:nvPicPr>
          <p:cNvPr id="29699" name="Immagine 19" descr="rh_20120406_stouffer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752" y="1033208"/>
            <a:ext cx="357073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Immagine 21" descr="Screen Shot 2017-05-10 at 12.49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52" y="1052737"/>
            <a:ext cx="4499992" cy="214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CMIP6_Deck_1200x12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3140968"/>
            <a:ext cx="3369568" cy="3369568"/>
          </a:xfrm>
          <a:prstGeom prst="rect">
            <a:avLst/>
          </a:prstGeom>
        </p:spPr>
      </p:pic>
      <p:sp>
        <p:nvSpPr>
          <p:cNvPr id="3" name="Freccia destra 2"/>
          <p:cNvSpPr/>
          <p:nvPr/>
        </p:nvSpPr>
        <p:spPr>
          <a:xfrm>
            <a:off x="6312024" y="1856784"/>
            <a:ext cx="504056" cy="8640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Screen Shot 2019-09-26 at 12.03.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3" y="3717032"/>
            <a:ext cx="4581885" cy="2708920"/>
          </a:xfrm>
          <a:prstGeom prst="rect">
            <a:avLst/>
          </a:prstGeom>
        </p:spPr>
      </p:pic>
      <p:sp>
        <p:nvSpPr>
          <p:cNvPr id="13" name="Freccia destra 12"/>
          <p:cNvSpPr/>
          <p:nvPr/>
        </p:nvSpPr>
        <p:spPr>
          <a:xfrm rot="10800000">
            <a:off x="5447929" y="4581128"/>
            <a:ext cx="504056" cy="8640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01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ChangeArrowheads="1"/>
          </p:cNvSpPr>
          <p:nvPr/>
        </p:nvSpPr>
        <p:spPr bwMode="auto">
          <a:xfrm>
            <a:off x="2135561" y="56583"/>
            <a:ext cx="802100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GB" sz="3200" b="1" dirty="0">
                <a:solidFill>
                  <a:srgbClr val="1A60A6"/>
                </a:solidFill>
                <a:latin typeface="+mj-lt"/>
                <a:ea typeface="+mj-ea"/>
                <a:cs typeface="ＭＳ Ｐゴシック" charset="0"/>
              </a:rPr>
              <a:t>ESGF and the CMIP data archive</a:t>
            </a:r>
          </a:p>
        </p:txBody>
      </p:sp>
      <p:sp>
        <p:nvSpPr>
          <p:cNvPr id="15362" name="Rettangolo 1"/>
          <p:cNvSpPr>
            <a:spLocks noChangeArrowheads="1"/>
          </p:cNvSpPr>
          <p:nvPr/>
        </p:nvSpPr>
        <p:spPr bwMode="auto">
          <a:xfrm>
            <a:off x="3213101" y="4322093"/>
            <a:ext cx="5694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indent="3175" algn="just">
              <a:buClr>
                <a:srgbClr val="F1AF00"/>
              </a:buClr>
            </a:pPr>
            <a:endParaRPr lang="en-US" i="1">
              <a:solidFill>
                <a:srgbClr val="00338F"/>
              </a:solidFill>
              <a:latin typeface="Arial" charset="0"/>
            </a:endParaRPr>
          </a:p>
        </p:txBody>
      </p:sp>
      <p:pic>
        <p:nvPicPr>
          <p:cNvPr id="15365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536" y="198966"/>
            <a:ext cx="12604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ttangolo 165"/>
          <p:cNvSpPr>
            <a:spLocks noChangeArrowheads="1"/>
          </p:cNvSpPr>
          <p:nvPr/>
        </p:nvSpPr>
        <p:spPr bwMode="auto">
          <a:xfrm>
            <a:off x="4405314" y="6571435"/>
            <a:ext cx="3051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 i="1">
                <a:solidFill>
                  <a:srgbClr val="FFFFFF"/>
                </a:solidFill>
                <a:latin typeface="Arial" charset="0"/>
              </a:rPr>
              <a:t>Image courtesy: Dean N. Williams (LLNL)</a:t>
            </a:r>
            <a:endParaRPr lang="it-IT" sz="1200" i="1">
              <a:solidFill>
                <a:srgbClr val="FFFFFF"/>
              </a:solidFill>
            </a:endParaRPr>
          </a:p>
        </p:txBody>
      </p:sp>
      <p:pic>
        <p:nvPicPr>
          <p:cNvPr id="4" name="Immagine 3" descr="Screen Shot 2020-02-03 at 18.57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93" y="1260982"/>
            <a:ext cx="9904251" cy="504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4175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ChangeArrowheads="1"/>
          </p:cNvSpPr>
          <p:nvPr/>
        </p:nvSpPr>
        <p:spPr bwMode="auto">
          <a:xfrm>
            <a:off x="2135561" y="56583"/>
            <a:ext cx="802100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GB" sz="3200" b="1" dirty="0">
                <a:solidFill>
                  <a:srgbClr val="1A60A6"/>
                </a:solidFill>
                <a:latin typeface="+mj-lt"/>
                <a:ea typeface="+mj-ea"/>
                <a:cs typeface="ＭＳ Ｐゴシック" charset="0"/>
              </a:rPr>
              <a:t>ESGF Metrics</a:t>
            </a:r>
          </a:p>
        </p:txBody>
      </p:sp>
      <p:sp>
        <p:nvSpPr>
          <p:cNvPr id="15362" name="Rettangolo 1"/>
          <p:cNvSpPr>
            <a:spLocks noChangeArrowheads="1"/>
          </p:cNvSpPr>
          <p:nvPr/>
        </p:nvSpPr>
        <p:spPr bwMode="auto">
          <a:xfrm>
            <a:off x="3213101" y="4322093"/>
            <a:ext cx="5694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indent="3175" algn="just">
              <a:buClr>
                <a:srgbClr val="F1AF00"/>
              </a:buClr>
            </a:pPr>
            <a:endParaRPr lang="en-US" i="1">
              <a:solidFill>
                <a:srgbClr val="00338F"/>
              </a:solidFill>
              <a:latin typeface="Arial" charset="0"/>
            </a:endParaRPr>
          </a:p>
        </p:txBody>
      </p:sp>
      <p:pic>
        <p:nvPicPr>
          <p:cNvPr id="15365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536" y="198966"/>
            <a:ext cx="12604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ttangolo 165"/>
          <p:cNvSpPr>
            <a:spLocks noChangeArrowheads="1"/>
          </p:cNvSpPr>
          <p:nvPr/>
        </p:nvSpPr>
        <p:spPr bwMode="auto">
          <a:xfrm>
            <a:off x="4405314" y="6571435"/>
            <a:ext cx="3051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 i="1">
                <a:solidFill>
                  <a:srgbClr val="FFFFFF"/>
                </a:solidFill>
                <a:latin typeface="Arial" charset="0"/>
              </a:rPr>
              <a:t>Image courtesy: Dean N. Williams (LLNL)</a:t>
            </a:r>
            <a:endParaRPr lang="it-IT" sz="1200" i="1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02192-D5AA-7741-B99E-53F8D6841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6199"/>
            <a:ext cx="12192000" cy="5266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1998CC-7FC3-A14B-A7E7-27A153F32926}"/>
              </a:ext>
            </a:extLst>
          </p:cNvPr>
          <p:cNvSpPr txBox="1"/>
          <p:nvPr/>
        </p:nvSpPr>
        <p:spPr>
          <a:xfrm>
            <a:off x="0" y="6312274"/>
            <a:ext cx="2699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2018/01</a:t>
            </a:r>
          </a:p>
        </p:txBody>
      </p:sp>
    </p:spTree>
    <p:extLst>
      <p:ext uri="{BB962C8B-B14F-4D97-AF65-F5344CB8AC3E}">
        <p14:creationId xmlns:p14="http://schemas.microsoft.com/office/powerpoint/2010/main" val="11455856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26"/>
          <p:cNvSpPr txBox="1"/>
          <p:nvPr/>
        </p:nvSpPr>
        <p:spPr>
          <a:xfrm>
            <a:off x="2876761" y="192979"/>
            <a:ext cx="8570912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/>
          <a:p>
            <a:pPr algn="ctr" defTabSz="914377">
              <a:defRPr/>
            </a:pPr>
            <a:r>
              <a:rPr lang="it-IT" sz="2800" b="1" dirty="0">
                <a:solidFill>
                  <a:srgbClr val="1A60A6"/>
                </a:solidFill>
                <a:latin typeface="+mj-lt"/>
                <a:ea typeface="Helvetica Neue"/>
                <a:cs typeface="Helvetica Neue"/>
              </a:rPr>
              <a:t>ENES Data Space: goal and use </a:t>
            </a:r>
            <a:r>
              <a:rPr lang="it-IT" sz="2800" b="1" dirty="0" err="1">
                <a:solidFill>
                  <a:srgbClr val="1A60A6"/>
                </a:solidFill>
                <a:latin typeface="+mj-lt"/>
                <a:ea typeface="Helvetica Neue"/>
                <a:cs typeface="Helvetica Neue"/>
              </a:rPr>
              <a:t>cases</a:t>
            </a:r>
            <a:endParaRPr lang="it-IT" sz="2800" b="1" dirty="0">
              <a:solidFill>
                <a:srgbClr val="1A60A6"/>
              </a:solidFill>
              <a:latin typeface="+mj-lt"/>
              <a:ea typeface="Helvetica Neue"/>
              <a:cs typeface="Helvetica Neue"/>
            </a:endParaRPr>
          </a:p>
        </p:txBody>
      </p:sp>
      <p:sp>
        <p:nvSpPr>
          <p:cNvPr id="6" name="Shape 658"/>
          <p:cNvSpPr txBox="1"/>
          <p:nvPr/>
        </p:nvSpPr>
        <p:spPr>
          <a:xfrm>
            <a:off x="196194" y="955026"/>
            <a:ext cx="11799613" cy="5709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/>
          <a:p>
            <a:pPr defTabSz="914377">
              <a:lnSpc>
                <a:spcPct val="150000"/>
              </a:lnSpc>
              <a:buClr>
                <a:srgbClr val="1A60A6"/>
              </a:buClr>
              <a:buSzPct val="100000"/>
              <a:defRPr/>
            </a:pPr>
            <a:r>
              <a:rPr lang="en-US" sz="2133" b="1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Goal</a:t>
            </a:r>
            <a:r>
              <a:rPr lang="en-US" sz="2133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: </a:t>
            </a:r>
            <a:r>
              <a:rPr lang="en-US" sz="2133" i="1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Deliver an entry point to an open, operational, scalable and cloud-enabled data science environment for climate data analysis (ENES Data Space) on top of the EOSC Compute Platform</a:t>
            </a:r>
          </a:p>
          <a:p>
            <a:pPr defTabSz="914377">
              <a:lnSpc>
                <a:spcPct val="150000"/>
              </a:lnSpc>
              <a:buClr>
                <a:srgbClr val="1A60A6"/>
              </a:buClr>
              <a:buSzPct val="100000"/>
              <a:defRPr/>
            </a:pPr>
            <a:endParaRPr lang="en-US" sz="2133" b="1" dirty="0">
              <a:solidFill>
                <a:schemeClr val="accent1"/>
              </a:solidFill>
              <a:latin typeface="Helvetica Neue"/>
              <a:ea typeface="Helvetica Neue"/>
              <a:cs typeface="Helvetica Neue"/>
            </a:endParaRPr>
          </a:p>
          <a:p>
            <a:pPr defTabSz="914377">
              <a:lnSpc>
                <a:spcPct val="150000"/>
              </a:lnSpc>
              <a:buClr>
                <a:srgbClr val="1A60A6"/>
              </a:buClr>
              <a:buSzPct val="100000"/>
              <a:defRPr/>
            </a:pPr>
            <a:r>
              <a:rPr lang="en-US" sz="2133" b="1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Use cases: </a:t>
            </a:r>
            <a:r>
              <a:rPr lang="en-US" sz="2133" i="1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Data analysis on CMIP6 data </a:t>
            </a:r>
            <a:endParaRPr lang="en-US" sz="2133" dirty="0">
              <a:solidFill>
                <a:schemeClr val="accent1"/>
              </a:solidFill>
              <a:latin typeface="Helvetica Neue"/>
              <a:ea typeface="Helvetica Neue"/>
              <a:cs typeface="Helvetica Neue"/>
            </a:endParaRPr>
          </a:p>
          <a:p>
            <a:pPr defTabSz="914377">
              <a:lnSpc>
                <a:spcPct val="150000"/>
              </a:lnSpc>
              <a:buClr>
                <a:srgbClr val="1A60A6"/>
              </a:buClr>
              <a:buSzPct val="100000"/>
              <a:defRPr/>
            </a:pPr>
            <a:endParaRPr lang="en-US" sz="2133" dirty="0">
              <a:solidFill>
                <a:schemeClr val="accent1"/>
              </a:solidFill>
              <a:latin typeface="Helvetica Neue"/>
              <a:ea typeface="Helvetica Neue"/>
              <a:cs typeface="Helvetica Neue"/>
            </a:endParaRPr>
          </a:p>
          <a:p>
            <a:pPr defTabSz="914377">
              <a:lnSpc>
                <a:spcPct val="150000"/>
              </a:lnSpc>
              <a:buClr>
                <a:srgbClr val="1A60A6"/>
              </a:buClr>
              <a:buSzPct val="100000"/>
              <a:defRPr/>
            </a:pPr>
            <a:r>
              <a:rPr lang="en-US" sz="2133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The “ENES </a:t>
            </a:r>
            <a:r>
              <a:rPr lang="en-US" sz="2133" i="1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data space</a:t>
            </a:r>
            <a:r>
              <a:rPr lang="en-US" sz="2133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” aims at providing an entry point to:</a:t>
            </a:r>
          </a:p>
          <a:p>
            <a:pPr marL="285744" indent="-285744" defTabSz="914377">
              <a:lnSpc>
                <a:spcPct val="150000"/>
              </a:lnSpc>
              <a:buClr>
                <a:srgbClr val="1A60A6"/>
              </a:buClr>
              <a:buSzPct val="100000"/>
              <a:buFont typeface="Arial"/>
              <a:buChar char="•"/>
              <a:defRPr/>
            </a:pPr>
            <a:r>
              <a:rPr lang="en-US" sz="2133" b="1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Datasets</a:t>
            </a:r>
            <a:r>
              <a:rPr lang="en-US" sz="2133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 (e.g. CMIP6) -&gt; Driven by users; Wide spectrum; Pre-staged (</a:t>
            </a:r>
            <a:r>
              <a:rPr lang="en-US" sz="2133" dirty="0" err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w.r.t.</a:t>
            </a:r>
            <a:r>
              <a:rPr lang="en-US" sz="2133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 ESGF); Open</a:t>
            </a:r>
          </a:p>
          <a:p>
            <a:pPr marL="285744" indent="-285744" defTabSz="914377">
              <a:lnSpc>
                <a:spcPct val="150000"/>
              </a:lnSpc>
              <a:buClr>
                <a:srgbClr val="1A60A6"/>
              </a:buClr>
              <a:buSzPct val="100000"/>
              <a:buFont typeface="Arial"/>
              <a:buChar char="•"/>
              <a:defRPr/>
            </a:pPr>
            <a:r>
              <a:rPr lang="en-US" sz="2133" b="1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Storage</a:t>
            </a:r>
            <a:r>
              <a:rPr lang="en-US" sz="2133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 &amp; </a:t>
            </a:r>
            <a:r>
              <a:rPr lang="en-US" sz="2133" b="1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Compute</a:t>
            </a:r>
            <a:r>
              <a:rPr lang="en-US" sz="2133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 resources -&gt; Provided by EGI</a:t>
            </a:r>
          </a:p>
          <a:p>
            <a:pPr marL="285744" indent="-285744" defTabSz="914377">
              <a:lnSpc>
                <a:spcPct val="150000"/>
              </a:lnSpc>
              <a:buClr>
                <a:srgbClr val="1A60A6"/>
              </a:buClr>
              <a:buSzPct val="100000"/>
              <a:buFont typeface="Arial"/>
              <a:buChar char="•"/>
              <a:defRPr/>
            </a:pPr>
            <a:r>
              <a:rPr lang="en-US" sz="2133" b="1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Data Science Software Stack </a:t>
            </a:r>
            <a:r>
              <a:rPr lang="en-US" sz="2133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-&gt; To address a wide spectrum of analysis needs; </a:t>
            </a:r>
          </a:p>
          <a:p>
            <a:pPr marL="285744" indent="-285744" defTabSz="914377">
              <a:lnSpc>
                <a:spcPct val="150000"/>
              </a:lnSpc>
              <a:buClr>
                <a:srgbClr val="1A60A6"/>
              </a:buClr>
              <a:buSzPct val="100000"/>
              <a:buFont typeface="Arial"/>
              <a:buChar char="•"/>
              <a:defRPr/>
            </a:pPr>
            <a:r>
              <a:rPr lang="en-US" sz="2133" b="1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IDE</a:t>
            </a:r>
            <a:r>
              <a:rPr lang="en-US" sz="2133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 and </a:t>
            </a:r>
            <a:r>
              <a:rPr lang="en-US" sz="2133" b="1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Applications </a:t>
            </a:r>
            <a:r>
              <a:rPr lang="en-US" sz="2133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-&gt; To </a:t>
            </a:r>
            <a:r>
              <a:rPr lang="en-US" sz="2133" dirty="0" err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devel</a:t>
            </a:r>
            <a:r>
              <a:rPr lang="en-US" sz="2133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/share/(re-)use apps, etc. FAIR principles</a:t>
            </a:r>
          </a:p>
          <a:p>
            <a:pPr marL="285744" indent="-285744" defTabSz="914377">
              <a:lnSpc>
                <a:spcPct val="150000"/>
              </a:lnSpc>
              <a:buClr>
                <a:srgbClr val="1A60A6"/>
              </a:buClr>
              <a:buSzPct val="100000"/>
              <a:buFont typeface="Arial"/>
              <a:buChar char="•"/>
              <a:defRPr/>
            </a:pPr>
            <a:r>
              <a:rPr lang="en-US" sz="2133" b="1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Cloud-Enabled </a:t>
            </a:r>
            <a:r>
              <a:rPr lang="en-US" sz="2133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-&gt;</a:t>
            </a:r>
            <a:r>
              <a:rPr lang="en-US" sz="2133" b="1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en-US" sz="2133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</a:rPr>
              <a:t>SaaS for end-users applications; PaaS paradigm for data analysis service</a:t>
            </a:r>
            <a:endParaRPr lang="en-US" sz="1600" dirty="0">
              <a:solidFill>
                <a:schemeClr val="accent1"/>
              </a:solidFill>
              <a:latin typeface="Helvetica Neue"/>
              <a:ea typeface="Helvetica Neue"/>
              <a:cs typeface="Helvetica Neue"/>
            </a:endParaRPr>
          </a:p>
          <a:p>
            <a:pPr defTabSz="914377">
              <a:lnSpc>
                <a:spcPct val="114000"/>
              </a:lnSpc>
              <a:buClr>
                <a:srgbClr val="1A60A6"/>
              </a:buClr>
              <a:buSzPct val="100000"/>
              <a:defRPr/>
            </a:pPr>
            <a:endParaRPr lang="en-US" sz="1600" b="1" dirty="0">
              <a:solidFill>
                <a:schemeClr val="accent1"/>
              </a:solidFill>
              <a:latin typeface="Helvetica Neue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57461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5b6ab0061_0_38"/>
          <p:cNvSpPr txBox="1">
            <a:spLocks noGrp="1"/>
          </p:cNvSpPr>
          <p:nvPr>
            <p:ph type="title"/>
          </p:nvPr>
        </p:nvSpPr>
        <p:spPr>
          <a:xfrm>
            <a:off x="3438400" y="225533"/>
            <a:ext cx="8830400" cy="455600"/>
          </a:xfrm>
          <a:prstGeom prst="rect">
            <a:avLst/>
          </a:prstGeom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defRPr/>
            </a:pPr>
            <a:r>
              <a:rPr lang="it-IT" sz="3200" dirty="0">
                <a:solidFill>
                  <a:srgbClr val="1A60A6"/>
                </a:solidFill>
                <a:ea typeface="Helvetica Neue"/>
                <a:cs typeface="Helvetica Neue"/>
                <a:sym typeface="Arial"/>
              </a:rPr>
              <a:t>Core </a:t>
            </a:r>
            <a:r>
              <a:rPr lang="it-IT" sz="3200" dirty="0" err="1">
                <a:solidFill>
                  <a:srgbClr val="1A60A6"/>
                </a:solidFill>
                <a:ea typeface="Helvetica Neue"/>
                <a:cs typeface="Helvetica Neue"/>
                <a:sym typeface="Arial"/>
              </a:rPr>
              <a:t>components</a:t>
            </a:r>
            <a:r>
              <a:rPr lang="it-IT" sz="3200" dirty="0">
                <a:solidFill>
                  <a:srgbClr val="1A60A6"/>
                </a:solidFill>
                <a:ea typeface="Helvetica Neue"/>
                <a:cs typeface="Helvetica Neue"/>
                <a:sym typeface="Arial"/>
              </a:rPr>
              <a:t> from IS-ENES</a:t>
            </a:r>
          </a:p>
        </p:txBody>
      </p:sp>
      <p:pic>
        <p:nvPicPr>
          <p:cNvPr id="6" name="Immagine 11" descr="image137.pdf">
            <a:extLst>
              <a:ext uri="{FF2B5EF4-FFF2-40B4-BE49-F238E27FC236}">
                <a16:creationId xmlns:a16="http://schemas.microsoft.com/office/drawing/2014/main" id="{8DBFB796-1457-7347-B2BE-FD7807862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697" y="1332211"/>
            <a:ext cx="1393840" cy="51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2" descr="image112.png">
            <a:extLst>
              <a:ext uri="{FF2B5EF4-FFF2-40B4-BE49-F238E27FC236}">
                <a16:creationId xmlns:a16="http://schemas.microsoft.com/office/drawing/2014/main" id="{6E445ACA-F5C6-9143-B718-507D63769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93" y="1378486"/>
            <a:ext cx="1364497" cy="48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3" descr="image111.tiff">
            <a:extLst>
              <a:ext uri="{FF2B5EF4-FFF2-40B4-BE49-F238E27FC236}">
                <a16:creationId xmlns:a16="http://schemas.microsoft.com/office/drawing/2014/main" id="{EBF63524-4C6C-D340-96A5-7EA634411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540" y="1287933"/>
            <a:ext cx="648061" cy="62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2" descr="image135.pdf">
            <a:extLst>
              <a:ext uri="{FF2B5EF4-FFF2-40B4-BE49-F238E27FC236}">
                <a16:creationId xmlns:a16="http://schemas.microsoft.com/office/drawing/2014/main" id="{C63EA54F-9328-AC47-9F68-4408FAC63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85" y="5682145"/>
            <a:ext cx="2289212" cy="57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e 3">
            <a:extLst>
              <a:ext uri="{FF2B5EF4-FFF2-40B4-BE49-F238E27FC236}">
                <a16:creationId xmlns:a16="http://schemas.microsoft.com/office/drawing/2014/main" id="{B0E7B46E-01AF-1E41-92C6-D67BDD36E52C}"/>
              </a:ext>
            </a:extLst>
          </p:cNvPr>
          <p:cNvGrpSpPr/>
          <p:nvPr/>
        </p:nvGrpSpPr>
        <p:grpSpPr>
          <a:xfrm>
            <a:off x="801725" y="1202628"/>
            <a:ext cx="4411723" cy="4901515"/>
            <a:chOff x="4602281" y="709078"/>
            <a:chExt cx="2176892" cy="2418572"/>
          </a:xfrm>
        </p:grpSpPr>
        <p:pic>
          <p:nvPicPr>
            <p:cNvPr id="16" name="SYNDA.pdf" descr="SYNDA.pdf">
              <a:extLst>
                <a:ext uri="{FF2B5EF4-FFF2-40B4-BE49-F238E27FC236}">
                  <a16:creationId xmlns:a16="http://schemas.microsoft.com/office/drawing/2014/main" id="{E0637F3F-6FB7-214C-859B-7E59A2471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9191"/>
            <a:stretch/>
          </p:blipFill>
          <p:spPr>
            <a:xfrm>
              <a:off x="4602281" y="709078"/>
              <a:ext cx="2176892" cy="2418572"/>
            </a:xfrm>
            <a:prstGeom prst="rect">
              <a:avLst/>
            </a:prstGeom>
            <a:ln w="19050">
              <a:solidFill>
                <a:schemeClr val="accent1"/>
              </a:solidFill>
              <a:miter lim="400000"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A1B6545-2DE5-584E-BDC6-7D3C8BA6172D}"/>
                </a:ext>
              </a:extLst>
            </p:cNvPr>
            <p:cNvSpPr/>
            <p:nvPr/>
          </p:nvSpPr>
          <p:spPr>
            <a:xfrm>
              <a:off x="6414316" y="2495455"/>
              <a:ext cx="364857" cy="94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fr-F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8CF0D49-CE67-BC49-9D71-E41481765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5653" y="1979685"/>
            <a:ext cx="5790151" cy="3570450"/>
          </a:xfrm>
          <a:prstGeom prst="rect">
            <a:avLst/>
          </a:prstGeom>
        </p:spPr>
      </p:pic>
      <p:pic>
        <p:nvPicPr>
          <p:cNvPr id="11" name="Google Shape;235;p40" descr="logo cmcc.jpg">
            <a:extLst>
              <a:ext uri="{FF2B5EF4-FFF2-40B4-BE49-F238E27FC236}">
                <a16:creationId xmlns:a16="http://schemas.microsoft.com/office/drawing/2014/main" id="{324BA172-6392-304D-9C49-7EF32779EDE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95028" y="0"/>
            <a:ext cx="1496972" cy="5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BD1994-F7A2-3E4B-ADFC-9E6548F2C6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9485" y="-48400"/>
            <a:ext cx="635000" cy="635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EA8D22-A7A2-6440-B063-00D686B922DD}"/>
              </a:ext>
            </a:extLst>
          </p:cNvPr>
          <p:cNvSpPr/>
          <p:nvPr/>
        </p:nvSpPr>
        <p:spPr>
          <a:xfrm>
            <a:off x="2024718" y="2735139"/>
            <a:ext cx="2811448" cy="9589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D169EEFA-F012-BC49-A9CB-4CB30B66EC74}"/>
              </a:ext>
            </a:extLst>
          </p:cNvPr>
          <p:cNvSpPr/>
          <p:nvPr/>
        </p:nvSpPr>
        <p:spPr>
          <a:xfrm>
            <a:off x="1926160" y="4941192"/>
            <a:ext cx="1219416" cy="914400"/>
          </a:xfrm>
          <a:prstGeom prst="ca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Community Database (</a:t>
            </a:r>
            <a:r>
              <a:rPr lang="en-US" sz="1200" dirty="0" err="1">
                <a:solidFill>
                  <a:schemeClr val="tx1"/>
                </a:solidFill>
              </a:rPr>
              <a:t>SiteA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  <a:endParaRPr lang="x-none" sz="1200" dirty="0">
              <a:solidFill>
                <a:schemeClr val="tx1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5CD6BAE-1F54-EA43-8E29-44B59BCCEB70}"/>
              </a:ext>
            </a:extLst>
          </p:cNvPr>
          <p:cNvSpPr/>
          <p:nvPr/>
        </p:nvSpPr>
        <p:spPr>
          <a:xfrm>
            <a:off x="3448948" y="2783136"/>
            <a:ext cx="1254604" cy="519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Cache Manager</a:t>
            </a:r>
            <a:endParaRPr lang="x-none" sz="1200" dirty="0">
              <a:solidFill>
                <a:schemeClr val="tx1"/>
              </a:solidFill>
            </a:endParaRP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D765FEC6-13A2-D541-89E8-BC122844A319}"/>
              </a:ext>
            </a:extLst>
          </p:cNvPr>
          <p:cNvCxnSpPr>
            <a:cxnSpLocks/>
            <a:stCxn id="73" idx="2"/>
            <a:endCxn id="67" idx="0"/>
          </p:cNvCxnSpPr>
          <p:nvPr/>
        </p:nvCxnSpPr>
        <p:spPr>
          <a:xfrm flipH="1">
            <a:off x="2549692" y="3646564"/>
            <a:ext cx="1526559" cy="88097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n 9">
            <a:extLst>
              <a:ext uri="{FF2B5EF4-FFF2-40B4-BE49-F238E27FC236}">
                <a16:creationId xmlns:a16="http://schemas.microsoft.com/office/drawing/2014/main" id="{D169EEFA-F012-BC49-A9CB-4CB30B66EC74}"/>
              </a:ext>
            </a:extLst>
          </p:cNvPr>
          <p:cNvSpPr/>
          <p:nvPr/>
        </p:nvSpPr>
        <p:spPr>
          <a:xfrm>
            <a:off x="3389017" y="4941192"/>
            <a:ext cx="1247064" cy="914400"/>
          </a:xfrm>
          <a:prstGeom prst="ca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Community Database (</a:t>
            </a:r>
            <a:r>
              <a:rPr lang="en-US" sz="1200" dirty="0" err="1">
                <a:solidFill>
                  <a:schemeClr val="tx1"/>
                </a:solidFill>
              </a:rPr>
              <a:t>SiteB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  <a:endParaRPr lang="x-none" sz="1200" dirty="0">
              <a:solidFill>
                <a:schemeClr val="tx1"/>
              </a:solidFill>
            </a:endParaRPr>
          </a:p>
        </p:txBody>
      </p:sp>
      <p:sp>
        <p:nvSpPr>
          <p:cNvPr id="66" name="Can 9">
            <a:extLst>
              <a:ext uri="{FF2B5EF4-FFF2-40B4-BE49-F238E27FC236}">
                <a16:creationId xmlns:a16="http://schemas.microsoft.com/office/drawing/2014/main" id="{D169EEFA-F012-BC49-A9CB-4CB30B66EC74}"/>
              </a:ext>
            </a:extLst>
          </p:cNvPr>
          <p:cNvSpPr/>
          <p:nvPr/>
        </p:nvSpPr>
        <p:spPr>
          <a:xfrm>
            <a:off x="4895784" y="4941192"/>
            <a:ext cx="1247064" cy="914400"/>
          </a:xfrm>
          <a:prstGeom prst="ca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Community Database (</a:t>
            </a:r>
            <a:r>
              <a:rPr lang="en-US" sz="1200" dirty="0" err="1">
                <a:solidFill>
                  <a:schemeClr val="tx1"/>
                </a:solidFill>
              </a:rPr>
              <a:t>Siten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  <a:endParaRPr lang="x-none" sz="1200" dirty="0">
              <a:solidFill>
                <a:schemeClr val="tx1"/>
              </a:solidFill>
            </a:endParaRPr>
          </a:p>
        </p:txBody>
      </p:sp>
      <p:sp>
        <p:nvSpPr>
          <p:cNvPr id="67" name="Rectangle 110">
            <a:extLst>
              <a:ext uri="{FF2B5EF4-FFF2-40B4-BE49-F238E27FC236}">
                <a16:creationId xmlns:a16="http://schemas.microsoft.com/office/drawing/2014/main" id="{D5CD6BAE-1F54-EA43-8E29-44B59BCCEB70}"/>
              </a:ext>
            </a:extLst>
          </p:cNvPr>
          <p:cNvSpPr/>
          <p:nvPr/>
        </p:nvSpPr>
        <p:spPr>
          <a:xfrm>
            <a:off x="1926159" y="4527536"/>
            <a:ext cx="1247065" cy="3203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Data Access &amp; Compute Service</a:t>
            </a:r>
            <a:endParaRPr lang="x-none" sz="1050" dirty="0">
              <a:solidFill>
                <a:schemeClr val="tx1"/>
              </a:solidFill>
            </a:endParaRPr>
          </a:p>
        </p:txBody>
      </p:sp>
      <p:sp>
        <p:nvSpPr>
          <p:cNvPr id="68" name="Rectangle 110">
            <a:extLst>
              <a:ext uri="{FF2B5EF4-FFF2-40B4-BE49-F238E27FC236}">
                <a16:creationId xmlns:a16="http://schemas.microsoft.com/office/drawing/2014/main" id="{D5CD6BAE-1F54-EA43-8E29-44B59BCCEB70}"/>
              </a:ext>
            </a:extLst>
          </p:cNvPr>
          <p:cNvSpPr/>
          <p:nvPr/>
        </p:nvSpPr>
        <p:spPr>
          <a:xfrm>
            <a:off x="3389016" y="4527536"/>
            <a:ext cx="1247065" cy="3203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Data Access &amp; Compute Service</a:t>
            </a:r>
            <a:endParaRPr lang="x-none" sz="1050" dirty="0">
              <a:solidFill>
                <a:schemeClr val="tx1"/>
              </a:solidFill>
            </a:endParaRPr>
          </a:p>
        </p:txBody>
      </p:sp>
      <p:sp>
        <p:nvSpPr>
          <p:cNvPr id="70" name="Rectangle 110">
            <a:extLst>
              <a:ext uri="{FF2B5EF4-FFF2-40B4-BE49-F238E27FC236}">
                <a16:creationId xmlns:a16="http://schemas.microsoft.com/office/drawing/2014/main" id="{D5CD6BAE-1F54-EA43-8E29-44B59BCCEB70}"/>
              </a:ext>
            </a:extLst>
          </p:cNvPr>
          <p:cNvSpPr/>
          <p:nvPr/>
        </p:nvSpPr>
        <p:spPr>
          <a:xfrm>
            <a:off x="4895783" y="4527672"/>
            <a:ext cx="1247065" cy="3203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Data Access &amp; Compute Service</a:t>
            </a:r>
            <a:endParaRPr lang="x-none" sz="1050" dirty="0">
              <a:solidFill>
                <a:schemeClr val="tx1"/>
              </a:solidFill>
            </a:endParaRPr>
          </a:p>
        </p:txBody>
      </p:sp>
      <p:sp>
        <p:nvSpPr>
          <p:cNvPr id="71" name="Can 9">
            <a:extLst>
              <a:ext uri="{FF2B5EF4-FFF2-40B4-BE49-F238E27FC236}">
                <a16:creationId xmlns:a16="http://schemas.microsoft.com/office/drawing/2014/main" id="{D169EEFA-F012-BC49-A9CB-4CB30B66EC74}"/>
              </a:ext>
            </a:extLst>
          </p:cNvPr>
          <p:cNvSpPr/>
          <p:nvPr/>
        </p:nvSpPr>
        <p:spPr>
          <a:xfrm>
            <a:off x="2084063" y="2961700"/>
            <a:ext cx="913877" cy="554427"/>
          </a:xfrm>
          <a:prstGeom prst="can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Collection DB</a:t>
            </a:r>
            <a:endParaRPr lang="x-none" sz="1200" dirty="0">
              <a:solidFill>
                <a:schemeClr val="tx1"/>
              </a:solidFill>
            </a:endParaRPr>
          </a:p>
        </p:txBody>
      </p:sp>
      <p:sp>
        <p:nvSpPr>
          <p:cNvPr id="73" name="Rectangle 110">
            <a:extLst>
              <a:ext uri="{FF2B5EF4-FFF2-40B4-BE49-F238E27FC236}">
                <a16:creationId xmlns:a16="http://schemas.microsoft.com/office/drawing/2014/main" id="{D5CD6BAE-1F54-EA43-8E29-44B59BCCEB70}"/>
              </a:ext>
            </a:extLst>
          </p:cNvPr>
          <p:cNvSpPr/>
          <p:nvPr/>
        </p:nvSpPr>
        <p:spPr>
          <a:xfrm>
            <a:off x="3448949" y="3326207"/>
            <a:ext cx="1254604" cy="3203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Data Transfer tools (clients)</a:t>
            </a:r>
            <a:endParaRPr lang="x-none" sz="1050" dirty="0">
              <a:solidFill>
                <a:schemeClr val="tx1"/>
              </a:solidFill>
            </a:endParaRPr>
          </a:p>
        </p:txBody>
      </p:sp>
      <p:cxnSp>
        <p:nvCxnSpPr>
          <p:cNvPr id="74" name="Straight Arrow Connector 115">
            <a:extLst>
              <a:ext uri="{FF2B5EF4-FFF2-40B4-BE49-F238E27FC236}">
                <a16:creationId xmlns:a16="http://schemas.microsoft.com/office/drawing/2014/main" id="{D765FEC6-13A2-D541-89E8-BC122844A319}"/>
              </a:ext>
            </a:extLst>
          </p:cNvPr>
          <p:cNvCxnSpPr>
            <a:cxnSpLocks/>
            <a:endCxn id="68" idx="0"/>
          </p:cNvCxnSpPr>
          <p:nvPr/>
        </p:nvCxnSpPr>
        <p:spPr>
          <a:xfrm flipH="1">
            <a:off x="4012549" y="3646564"/>
            <a:ext cx="420258" cy="88097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115">
            <a:extLst>
              <a:ext uri="{FF2B5EF4-FFF2-40B4-BE49-F238E27FC236}">
                <a16:creationId xmlns:a16="http://schemas.microsoft.com/office/drawing/2014/main" id="{D765FEC6-13A2-D541-89E8-BC122844A319}"/>
              </a:ext>
            </a:extLst>
          </p:cNvPr>
          <p:cNvCxnSpPr>
            <a:cxnSpLocks/>
            <a:endCxn id="70" idx="0"/>
          </p:cNvCxnSpPr>
          <p:nvPr/>
        </p:nvCxnSpPr>
        <p:spPr>
          <a:xfrm>
            <a:off x="4571953" y="3646564"/>
            <a:ext cx="947363" cy="88110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110">
            <a:extLst>
              <a:ext uri="{FF2B5EF4-FFF2-40B4-BE49-F238E27FC236}">
                <a16:creationId xmlns:a16="http://schemas.microsoft.com/office/drawing/2014/main" id="{D5CD6BAE-1F54-EA43-8E29-44B59BCCEB70}"/>
              </a:ext>
            </a:extLst>
          </p:cNvPr>
          <p:cNvSpPr/>
          <p:nvPr/>
        </p:nvSpPr>
        <p:spPr>
          <a:xfrm>
            <a:off x="2368906" y="2377120"/>
            <a:ext cx="2467260" cy="320357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EOSC Data Access Service (</a:t>
            </a:r>
            <a:r>
              <a:rPr lang="en-US" sz="1000" dirty="0" err="1">
                <a:solidFill>
                  <a:schemeClr val="tx1"/>
                </a:solidFill>
              </a:rPr>
              <a:t>DataHub</a:t>
            </a:r>
            <a:r>
              <a:rPr lang="en-US" sz="1000" dirty="0">
                <a:solidFill>
                  <a:schemeClr val="tx1"/>
                </a:solidFill>
              </a:rPr>
              <a:t>/FTS)</a:t>
            </a:r>
            <a:endParaRPr lang="x-none" sz="1000" dirty="0">
              <a:solidFill>
                <a:schemeClr val="tx1"/>
              </a:solidFill>
            </a:endParaRPr>
          </a:p>
        </p:txBody>
      </p:sp>
      <p:sp>
        <p:nvSpPr>
          <p:cNvPr id="99" name="Rectangle 110">
            <a:extLst>
              <a:ext uri="{FF2B5EF4-FFF2-40B4-BE49-F238E27FC236}">
                <a16:creationId xmlns:a16="http://schemas.microsoft.com/office/drawing/2014/main" id="{D5CD6BAE-1F54-EA43-8E29-44B59BCCEB70}"/>
              </a:ext>
            </a:extLst>
          </p:cNvPr>
          <p:cNvSpPr/>
          <p:nvPr/>
        </p:nvSpPr>
        <p:spPr>
          <a:xfrm>
            <a:off x="2368906" y="1415432"/>
            <a:ext cx="2477463" cy="914208"/>
          </a:xfrm>
          <a:prstGeom prst="rect">
            <a:avLst/>
          </a:prstGeom>
          <a:ln>
            <a:solidFill>
              <a:srgbClr val="4472C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Data Space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environment</a:t>
            </a:r>
            <a:endParaRPr lang="x-none" sz="1050" dirty="0">
              <a:solidFill>
                <a:schemeClr val="tx1"/>
              </a:solidFill>
            </a:endParaRPr>
          </a:p>
        </p:txBody>
      </p:sp>
      <p:sp>
        <p:nvSpPr>
          <p:cNvPr id="101" name="Rectangle 110">
            <a:extLst>
              <a:ext uri="{FF2B5EF4-FFF2-40B4-BE49-F238E27FC236}">
                <a16:creationId xmlns:a16="http://schemas.microsoft.com/office/drawing/2014/main" id="{D5CD6BAE-1F54-EA43-8E29-44B59BCCEB70}"/>
              </a:ext>
            </a:extLst>
          </p:cNvPr>
          <p:cNvSpPr/>
          <p:nvPr/>
        </p:nvSpPr>
        <p:spPr>
          <a:xfrm rot="16200000">
            <a:off x="1542847" y="1894793"/>
            <a:ext cx="1284099" cy="320357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AAA &amp; Monitoring</a:t>
            </a:r>
            <a:endParaRPr lang="x-none" sz="1050" dirty="0">
              <a:solidFill>
                <a:schemeClr val="tx1"/>
              </a:solidFill>
            </a:endParaRPr>
          </a:p>
        </p:txBody>
      </p:sp>
      <p:cxnSp>
        <p:nvCxnSpPr>
          <p:cNvPr id="104" name="Straight Arrow Connector 115">
            <a:extLst>
              <a:ext uri="{FF2B5EF4-FFF2-40B4-BE49-F238E27FC236}">
                <a16:creationId xmlns:a16="http://schemas.microsoft.com/office/drawing/2014/main" id="{D765FEC6-13A2-D541-89E8-BC122844A319}"/>
              </a:ext>
            </a:extLst>
          </p:cNvPr>
          <p:cNvCxnSpPr>
            <a:cxnSpLocks/>
          </p:cNvCxnSpPr>
          <p:nvPr/>
        </p:nvCxnSpPr>
        <p:spPr>
          <a:xfrm>
            <a:off x="4593025" y="5398392"/>
            <a:ext cx="359573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ccia sinistra 4"/>
          <p:cNvSpPr/>
          <p:nvPr/>
        </p:nvSpPr>
        <p:spPr>
          <a:xfrm>
            <a:off x="2987047" y="3008079"/>
            <a:ext cx="403048" cy="33942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reccia sinistra 33"/>
          <p:cNvSpPr/>
          <p:nvPr/>
        </p:nvSpPr>
        <p:spPr>
          <a:xfrm rot="5400000">
            <a:off x="2565847" y="2653231"/>
            <a:ext cx="195240" cy="33942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7" name="Picture 4" descr="https://esgf.llnl.gov/media/images/logos/esgf.png">
            <a:extLst>
              <a:ext uri="{FF2B5EF4-FFF2-40B4-BE49-F238E27FC236}">
                <a16:creationId xmlns:a16="http://schemas.microsoft.com/office/drawing/2014/main" id="{8D1CB201-085A-D34E-95CD-68D644227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33" y="4847893"/>
            <a:ext cx="2019601" cy="151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magine 7" descr="Screen Shot 2017-05-09 at 11.34.31 PM.png">
            <a:extLst>
              <a:ext uri="{FF2B5EF4-FFF2-40B4-BE49-F238E27FC236}">
                <a16:creationId xmlns:a16="http://schemas.microsoft.com/office/drawing/2014/main" id="{48123E34-5208-8B4B-B676-FE756DD5C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4" r="343" b="80173"/>
          <a:stretch>
            <a:fillRect/>
          </a:stretch>
        </p:blipFill>
        <p:spPr bwMode="auto">
          <a:xfrm>
            <a:off x="122012" y="4353407"/>
            <a:ext cx="1603764" cy="8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magine 2">
            <a:extLst>
              <a:ext uri="{FF2B5EF4-FFF2-40B4-BE49-F238E27FC236}">
                <a16:creationId xmlns:a16="http://schemas.microsoft.com/office/drawing/2014/main" id="{3A2896C4-941F-3847-A494-398210B00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04" y="2051727"/>
            <a:ext cx="1442610" cy="827096"/>
          </a:xfrm>
          <a:prstGeom prst="rect">
            <a:avLst/>
          </a:prstGeom>
        </p:spPr>
      </p:pic>
      <p:sp>
        <p:nvSpPr>
          <p:cNvPr id="50" name="Google Shape;115;gb5b6ab0061_0_52">
            <a:extLst>
              <a:ext uri="{FF2B5EF4-FFF2-40B4-BE49-F238E27FC236}">
                <a16:creationId xmlns:a16="http://schemas.microsoft.com/office/drawing/2014/main" id="{D9F67A1B-0629-FB4F-9B31-2B6887EDC676}"/>
              </a:ext>
            </a:extLst>
          </p:cNvPr>
          <p:cNvSpPr txBox="1">
            <a:spLocks/>
          </p:cNvSpPr>
          <p:nvPr/>
        </p:nvSpPr>
        <p:spPr>
          <a:xfrm>
            <a:off x="2564038" y="231118"/>
            <a:ext cx="6622800" cy="588136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0E67AD"/>
              </a:buClr>
              <a:buSzPts val="2500"/>
            </a:pPr>
            <a:r>
              <a:rPr lang="en-GB" sz="3200" b="1" dirty="0">
                <a:solidFill>
                  <a:srgbClr val="0E67AD"/>
                </a:solidFill>
                <a:latin typeface="Calibri"/>
                <a:cs typeface="Calibri"/>
                <a:sym typeface="Calibri"/>
              </a:rPr>
              <a:t>ENES Data Space</a:t>
            </a:r>
          </a:p>
        </p:txBody>
      </p:sp>
      <p:pic>
        <p:nvPicPr>
          <p:cNvPr id="51" name="Immagine 4">
            <a:extLst>
              <a:ext uri="{FF2B5EF4-FFF2-40B4-BE49-F238E27FC236}">
                <a16:creationId xmlns:a16="http://schemas.microsoft.com/office/drawing/2014/main" id="{BA206B85-7C20-484D-A582-C54F33784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7566" y="1290124"/>
            <a:ext cx="5256226" cy="276667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2" name="Immagine 11">
            <a:extLst>
              <a:ext uri="{FF2B5EF4-FFF2-40B4-BE49-F238E27FC236}">
                <a16:creationId xmlns:a16="http://schemas.microsoft.com/office/drawing/2014/main" id="{16B52564-C27A-7749-8C73-B47332E53F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5648"/>
          <a:stretch/>
        </p:blipFill>
        <p:spPr>
          <a:xfrm>
            <a:off x="6628394" y="4325658"/>
            <a:ext cx="5094569" cy="170001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3" name="Google Shape;326;p48">
            <a:extLst>
              <a:ext uri="{FF2B5EF4-FFF2-40B4-BE49-F238E27FC236}">
                <a16:creationId xmlns:a16="http://schemas.microsoft.com/office/drawing/2014/main" id="{A516176B-4A5F-7042-A0DD-E8513805383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99102" y="3560054"/>
            <a:ext cx="883901" cy="35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Immagine 14" descr="8571497.png">
            <a:extLst>
              <a:ext uri="{FF2B5EF4-FFF2-40B4-BE49-F238E27FC236}">
                <a16:creationId xmlns:a16="http://schemas.microsoft.com/office/drawing/2014/main" id="{125D5291-F3E0-FA45-ACF0-CC5ED3D575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7" b="42666"/>
          <a:stretch/>
        </p:blipFill>
        <p:spPr>
          <a:xfrm>
            <a:off x="5061893" y="3198241"/>
            <a:ext cx="1338485" cy="303391"/>
          </a:xfrm>
          <a:prstGeom prst="rect">
            <a:avLst/>
          </a:prstGeom>
        </p:spPr>
      </p:pic>
      <p:pic>
        <p:nvPicPr>
          <p:cNvPr id="56" name="Immagine 15" descr="logo_portada.png">
            <a:extLst>
              <a:ext uri="{FF2B5EF4-FFF2-40B4-BE49-F238E27FC236}">
                <a16:creationId xmlns:a16="http://schemas.microsoft.com/office/drawing/2014/main" id="{740A946F-543C-BB4B-9897-47B7FAF6BA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950" y="2310227"/>
            <a:ext cx="1216405" cy="549189"/>
          </a:xfrm>
          <a:prstGeom prst="rect">
            <a:avLst/>
          </a:prstGeom>
        </p:spPr>
      </p:pic>
      <p:pic>
        <p:nvPicPr>
          <p:cNvPr id="57" name="Immagine 17" descr="Screen Shot 2020-02-03 at 19.04.25.png">
            <a:extLst>
              <a:ext uri="{FF2B5EF4-FFF2-40B4-BE49-F238E27FC236}">
                <a16:creationId xmlns:a16="http://schemas.microsoft.com/office/drawing/2014/main" id="{D3CCCD70-0554-D34A-B2BD-0DE4625AFF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581" y="1657815"/>
            <a:ext cx="540360" cy="471195"/>
          </a:xfrm>
          <a:prstGeom prst="rect">
            <a:avLst/>
          </a:prstGeom>
        </p:spPr>
      </p:pic>
      <p:pic>
        <p:nvPicPr>
          <p:cNvPr id="58" name="Immagine 9">
            <a:extLst>
              <a:ext uri="{FF2B5EF4-FFF2-40B4-BE49-F238E27FC236}">
                <a16:creationId xmlns:a16="http://schemas.microsoft.com/office/drawing/2014/main" id="{E709CAFB-130D-3C4F-A9EC-B92675122B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5833" y="2864382"/>
            <a:ext cx="1495434" cy="303467"/>
          </a:xfrm>
          <a:prstGeom prst="rect">
            <a:avLst/>
          </a:prstGeom>
        </p:spPr>
      </p:pic>
      <p:pic>
        <p:nvPicPr>
          <p:cNvPr id="60" name="Immagine 22">
            <a:extLst>
              <a:ext uri="{FF2B5EF4-FFF2-40B4-BE49-F238E27FC236}">
                <a16:creationId xmlns:a16="http://schemas.microsoft.com/office/drawing/2014/main" id="{C3B0CC2D-E446-5049-B726-7443366DEB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95261" y="1941494"/>
            <a:ext cx="663987" cy="553323"/>
          </a:xfrm>
          <a:prstGeom prst="rect">
            <a:avLst/>
          </a:prstGeom>
        </p:spPr>
      </p:pic>
      <p:pic>
        <p:nvPicPr>
          <p:cNvPr id="61" name="Google Shape;324;p48">
            <a:extLst>
              <a:ext uri="{FF2B5EF4-FFF2-40B4-BE49-F238E27FC236}">
                <a16:creationId xmlns:a16="http://schemas.microsoft.com/office/drawing/2014/main" id="{FB29A75A-2ED3-F04C-A8D0-4FABE570914D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567356" y="937809"/>
            <a:ext cx="1414141" cy="608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Immagine 18">
            <a:extLst>
              <a:ext uri="{FF2B5EF4-FFF2-40B4-BE49-F238E27FC236}">
                <a16:creationId xmlns:a16="http://schemas.microsoft.com/office/drawing/2014/main" id="{EDE11EDB-41BA-664B-B152-A41CE0C3B9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47397" y="1253817"/>
            <a:ext cx="611851" cy="624088"/>
          </a:xfrm>
          <a:prstGeom prst="rect">
            <a:avLst/>
          </a:prstGeom>
        </p:spPr>
      </p:pic>
      <p:pic>
        <p:nvPicPr>
          <p:cNvPr id="35" name="Google Shape;235;p40" descr="logo cmcc.jpg">
            <a:extLst>
              <a:ext uri="{FF2B5EF4-FFF2-40B4-BE49-F238E27FC236}">
                <a16:creationId xmlns:a16="http://schemas.microsoft.com/office/drawing/2014/main" id="{DFD9DAE2-8B94-F94B-B138-FC25601F8AD5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695028" y="0"/>
            <a:ext cx="1496972" cy="5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3CEE893-7AF2-F441-A255-BFA06B78D1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79485" y="-48400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39729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4214</TotalTime>
  <Words>462</Words>
  <Application>Microsoft Macintosh PowerPoint</Application>
  <PresentationFormat>Widescreen</PresentationFormat>
  <Paragraphs>97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Courier New</vt:lpstr>
      <vt:lpstr>Font di sistema regolare</vt:lpstr>
      <vt:lpstr>Helvetica Neue</vt:lpstr>
      <vt:lpstr>Hind</vt:lpstr>
      <vt:lpstr>Noto Sans Symbols</vt:lpstr>
      <vt:lpstr>Wingdings</vt:lpstr>
      <vt:lpstr>CONTENT</vt:lpstr>
      <vt:lpstr>The IS-ENES use case</vt:lpstr>
      <vt:lpstr>ENES &amp; IS-ENES </vt:lpstr>
      <vt:lpstr>A (big) data perspective of the CMIP experiments</vt:lpstr>
      <vt:lpstr>Large scale experiments: the CMIP case</vt:lpstr>
      <vt:lpstr>PowerPoint Presentation</vt:lpstr>
      <vt:lpstr>PowerPoint Presentation</vt:lpstr>
      <vt:lpstr>PowerPoint Presentation</vt:lpstr>
      <vt:lpstr>Core components from IS-ENES</vt:lpstr>
      <vt:lpstr>PowerPoint Presentation</vt:lpstr>
      <vt:lpstr>Services &amp; Tools</vt:lpstr>
      <vt:lpstr>Timeline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Gergely Sipos</dc:creator>
  <cp:lastModifiedBy>christian.page@cerfacs.fr</cp:lastModifiedBy>
  <cp:revision>103</cp:revision>
  <dcterms:created xsi:type="dcterms:W3CDTF">2020-03-05T10:40:56Z</dcterms:created>
  <dcterms:modified xsi:type="dcterms:W3CDTF">2021-10-20T13:13:20Z</dcterms:modified>
</cp:coreProperties>
</file>