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0" r:id="rId2"/>
    <p:sldId id="504" r:id="rId3"/>
    <p:sldId id="438" r:id="rId4"/>
    <p:sldId id="487" r:id="rId5"/>
    <p:sldId id="488" r:id="rId6"/>
    <p:sldId id="505" r:id="rId7"/>
    <p:sldId id="297" r:id="rId8"/>
    <p:sldId id="287" r:id="rId9"/>
    <p:sldId id="506" r:id="rId10"/>
    <p:sldId id="489" r:id="rId11"/>
    <p:sldId id="491" r:id="rId12"/>
    <p:sldId id="496" r:id="rId13"/>
    <p:sldId id="349" r:id="rId14"/>
    <p:sldId id="498" r:id="rId15"/>
    <p:sldId id="501" r:id="rId16"/>
    <p:sldId id="499" r:id="rId17"/>
    <p:sldId id="307" r:id="rId18"/>
    <p:sldId id="351" r:id="rId19"/>
    <p:sldId id="490" r:id="rId20"/>
    <p:sldId id="493" r:id="rId21"/>
    <p:sldId id="470" r:id="rId22"/>
    <p:sldId id="508" r:id="rId23"/>
    <p:sldId id="502" r:id="rId24"/>
  </p:sldIdLst>
  <p:sldSz cx="9144000" cy="6858000" type="screen4x3"/>
  <p:notesSz cx="6870700" cy="99568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51A0"/>
    <a:srgbClr val="0880F8"/>
    <a:srgbClr val="3737FF"/>
    <a:srgbClr val="FFFFFF"/>
    <a:srgbClr val="F6F9FE"/>
    <a:srgbClr val="F1F6FC"/>
    <a:srgbClr val="5054BA"/>
    <a:srgbClr val="000099"/>
    <a:srgbClr val="AFAFF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>
      <p:cViewPr varScale="1">
        <p:scale>
          <a:sx n="78" d="100"/>
          <a:sy n="78" d="100"/>
        </p:scale>
        <p:origin x="156" y="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328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65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92550" y="0"/>
            <a:ext cx="29765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C9879-1445-409E-B461-8D5689E9D17F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58325"/>
            <a:ext cx="29765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92550" y="9458325"/>
            <a:ext cx="29765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8EE38-6C5D-46EC-9FBF-1A28B7E9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542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7303" cy="49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98" tIns="45999" rIns="91998" bIns="4599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1808" y="0"/>
            <a:ext cx="2977303" cy="49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98" tIns="45999" rIns="91998" bIns="45999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endParaRPr lang="fr-FR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4563" y="746125"/>
            <a:ext cx="4981575" cy="3735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7071" y="4729480"/>
            <a:ext cx="5496560" cy="448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98" tIns="45999" rIns="91998" bIns="459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57232"/>
            <a:ext cx="2977303" cy="49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98" tIns="45999" rIns="91998" bIns="45999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1808" y="9457232"/>
            <a:ext cx="2977303" cy="49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98" tIns="45999" rIns="91998" bIns="45999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492ECED0-EF8C-4F67-A4F9-4F4A8BC4B36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3600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8256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1381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DED24-8889-4C17-B180-67308CCDB6E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473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CED0-EF8C-4F67-A4F9-4F4A8BC4B368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173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DED24-8889-4C17-B180-67308CCDB6E8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693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DED24-8889-4C17-B180-67308CCDB6E8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909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DED24-8889-4C17-B180-67308CCDB6E8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907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DED24-8889-4C17-B180-67308CCDB6E8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4847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 cstate="print"/>
          <a:srcRect/>
          <a:stretch>
            <a:fillRect b="-9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44725" y="3295650"/>
            <a:ext cx="4775200" cy="365125"/>
          </a:xfrm>
        </p:spPr>
        <p:txBody>
          <a:bodyPr anchor="t"/>
          <a:lstStyle>
            <a:lvl1pPr>
              <a:defRPr sz="2400">
                <a:latin typeface="Calibri Light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8538" y="4667250"/>
            <a:ext cx="4751387" cy="517525"/>
          </a:xfrm>
        </p:spPr>
        <p:txBody>
          <a:bodyPr/>
          <a:lstStyle>
            <a:lvl1pPr marL="0" indent="0">
              <a:buFontTx/>
              <a:buNone/>
              <a:defRPr sz="1700">
                <a:solidFill>
                  <a:srgbClr val="0551A0"/>
                </a:solidFill>
                <a:latin typeface="Calibri Light" pitchFamily="34" charset="0"/>
              </a:defRPr>
            </a:lvl1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684713" y="6021388"/>
            <a:ext cx="39195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/>
            <a:r>
              <a:rPr lang="fr-FR">
                <a:solidFill>
                  <a:srgbClr val="0551A0"/>
                </a:solidFill>
                <a:latin typeface="Calibri" pitchFamily="34" charset="0"/>
              </a:rPr>
              <a:t>sdn-userdesk@seadatanet.org – www.seadatanet.org</a:t>
            </a: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>
          <a:xfrm>
            <a:off x="2268538" y="5808663"/>
            <a:ext cx="6351587" cy="212725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EUDAT coonference, Porto, Portugal, 22-25 January 2018</a:t>
            </a: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DCC910-ADE2-44CF-BDD4-C5ED000776A4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EUDAT coonference, Porto, Portugal, 22-25 January 2018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59563" y="1255713"/>
            <a:ext cx="2016125" cy="321945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11188" y="1255713"/>
            <a:ext cx="5895975" cy="321945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BB7159-85E7-4443-ABCB-1DB2B4FDE402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EUDAT coonference, Porto, Portugal, 22-25 January 2018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981951" y="6453336"/>
            <a:ext cx="693737" cy="184666"/>
          </a:xfrm>
        </p:spPr>
        <p:txBody>
          <a:bodyPr/>
          <a:lstStyle>
            <a:lvl1pPr>
              <a:defRPr/>
            </a:lvl1pPr>
          </a:lstStyle>
          <a:p>
            <a:fld id="{F1D02C58-B8B4-4298-BD30-908A73B72E72}" type="slidenum">
              <a:rPr lang="fr-FR" smtClean="0"/>
              <a:pPr/>
              <a:t>‹#›</a:t>
            </a:fld>
            <a:r>
              <a:rPr lang="fr-FR" dirty="0"/>
              <a:t>/15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EUDAT coonference, Porto, Portugal, 22-25 January 2018</a:t>
            </a: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5C08457-1EFF-4D4A-B430-1FA20BD09EE4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EUDAT coonference, Porto, Portugal, 22-25 January 2018</a:t>
            </a:r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188" y="1916113"/>
            <a:ext cx="3956050" cy="2559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19638" y="1916113"/>
            <a:ext cx="3956050" cy="2559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27F6B2-6EF5-4A75-BC46-942CF81549D5}" type="slidenum">
              <a:rPr lang="fr-FR" smtClean="0"/>
              <a:pPr/>
              <a:t>‹#›</a:t>
            </a:fld>
            <a:r>
              <a:rPr lang="fr-FR" dirty="0"/>
              <a:t>/15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EUDAT coonference, Porto, Portugal, 22-25 January 2018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D15037-E95B-4405-93B6-3C454E756E04}" type="slidenum">
              <a:rPr lang="fr-FR" smtClean="0"/>
              <a:pPr/>
              <a:t>‹#›</a:t>
            </a:fld>
            <a:r>
              <a:rPr lang="fr-FR" dirty="0"/>
              <a:t>/15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EUDAT coonference, Porto, Portugal, 22-25 January 2018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F1D2E8-D3EE-4983-A6FB-47EF4F053BBD}" type="slidenum">
              <a:rPr lang="fr-FR" smtClean="0"/>
              <a:pPr/>
              <a:t>‹#›</a:t>
            </a:fld>
            <a:r>
              <a:rPr lang="fr-FR" dirty="0"/>
              <a:t>/15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EUDAT coonference, Porto, Portugal, 22-25 January 2018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914FE76-07A0-498E-8034-533325E9DF4B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EUDAT coonference, Porto, Portugal, 22-25 January 2018</a:t>
            </a:r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8027988" y="6415088"/>
            <a:ext cx="693737" cy="184666"/>
          </a:xfrm>
        </p:spPr>
        <p:txBody>
          <a:bodyPr/>
          <a:lstStyle>
            <a:lvl1pPr>
              <a:defRPr/>
            </a:lvl1pPr>
          </a:lstStyle>
          <a:p>
            <a:fld id="{EFD0D5FA-7CEC-42B1-AA1B-E6B503FCA138}" type="slidenum">
              <a:rPr lang="fr-FR" smtClean="0"/>
              <a:pPr/>
              <a:t>‹#›</a:t>
            </a:fld>
            <a:r>
              <a:rPr lang="fr-FR" dirty="0"/>
              <a:t>/15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EUDAT coonference, Porto, Portugal, 22-25 January 2018</a:t>
            </a:r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5463E5-88DF-44D8-96E5-A3DEFCEAEF18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EUDAT coonference, Porto, Portugal, 22-25 January 2018</a:t>
            </a:r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 b="-9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1255713"/>
            <a:ext cx="80645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916113"/>
            <a:ext cx="806450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415088"/>
            <a:ext cx="6937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solidFill>
                  <a:srgbClr val="0551A0"/>
                </a:solidFill>
                <a:latin typeface="+mj-lt"/>
              </a:defRPr>
            </a:lvl1pPr>
          </a:lstStyle>
          <a:p>
            <a:fld id="{68192A19-BCEF-4703-9BDC-4EA3809EC34E}" type="slidenum">
              <a:rPr lang="fr-FR" smtClean="0"/>
              <a:pPr/>
              <a:t>‹#›</a:t>
            </a:fld>
            <a:r>
              <a:rPr lang="fr-FR" dirty="0"/>
              <a:t>/15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611188" y="6415088"/>
            <a:ext cx="39195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fr-FR">
                <a:solidFill>
                  <a:srgbClr val="0551A0"/>
                </a:solidFill>
                <a:latin typeface="Calibri" pitchFamily="34" charset="0"/>
              </a:rPr>
              <a:t>sdn-userdesk@seadatanet.org – www.seadatanet.org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84438" y="620713"/>
            <a:ext cx="61356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400" b="1">
                <a:solidFill>
                  <a:srgbClr val="0551A0"/>
                </a:solidFill>
                <a:latin typeface="Calibri Light" pitchFamily="34" charset="0"/>
              </a:defRPr>
            </a:lvl1pPr>
          </a:lstStyle>
          <a:p>
            <a:r>
              <a:rPr lang="pt-BR"/>
              <a:t>EUDAT coonference, Porto, Portugal, 22-25 January 2018</a:t>
            </a:r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8538"/>
            <a:ext cx="1907704" cy="884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rgbClr val="475D7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600">
          <a:solidFill>
            <a:srgbClr val="475D73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475D73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475D73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75D73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75D73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75D73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75D73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75D73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40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BB5321-08BE-4FF5-B210-9CE8B1E61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8458"/>
            <a:ext cx="2781946" cy="15671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22B59E-5D7F-48A5-8236-0AD6E1FC07BA}"/>
              </a:ext>
            </a:extLst>
          </p:cNvPr>
          <p:cNvSpPr txBox="1"/>
          <p:nvPr/>
        </p:nvSpPr>
        <p:spPr>
          <a:xfrm>
            <a:off x="3707904" y="151473"/>
            <a:ext cx="45720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551A0"/>
                </a:solidFill>
                <a:latin typeface="+mj-lt"/>
              </a:rPr>
              <a:t>EGI Virtual Conference 2021</a:t>
            </a:r>
            <a:br>
              <a:rPr lang="en-US" sz="1800" b="1" dirty="0">
                <a:solidFill>
                  <a:srgbClr val="0551A0"/>
                </a:solidFill>
                <a:latin typeface="+mj-lt"/>
              </a:rPr>
            </a:br>
            <a:endParaRPr lang="en-US" sz="1800" b="1" dirty="0">
              <a:solidFill>
                <a:srgbClr val="0551A0"/>
              </a:solidFill>
              <a:latin typeface="+mj-lt"/>
            </a:endParaRPr>
          </a:p>
          <a:p>
            <a:r>
              <a:rPr lang="en-US" sz="1800" b="1" dirty="0">
                <a:solidFill>
                  <a:srgbClr val="0551A0"/>
                </a:solidFill>
                <a:latin typeface="+mj-lt"/>
              </a:rPr>
              <a:t>Collaboration across Boundaries - Workshop: Data Spaces and Data Ecosystems in Practice</a:t>
            </a:r>
          </a:p>
          <a:p>
            <a:endParaRPr lang="en-US" sz="1800" b="1" dirty="0">
              <a:solidFill>
                <a:srgbClr val="0551A0"/>
              </a:solidFill>
              <a:latin typeface="+mj-lt"/>
            </a:endParaRPr>
          </a:p>
          <a:p>
            <a:r>
              <a:rPr lang="en-US" sz="1800" b="1" dirty="0">
                <a:solidFill>
                  <a:srgbClr val="0551A0"/>
                </a:solidFill>
                <a:latin typeface="+mj-lt"/>
              </a:rPr>
              <a:t>20 October 2021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B4EB906-AFBB-481A-BB46-320033B27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2505670"/>
            <a:ext cx="691276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6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SeaDataNet</a:t>
            </a:r>
            <a:r>
              <a:rPr lang="en-US" sz="6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use case</a:t>
            </a:r>
            <a:endParaRPr lang="fr-FR" sz="6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">
            <a:extLst>
              <a:ext uri="{FF2B5EF4-FFF2-40B4-BE49-F238E27FC236}">
                <a16:creationId xmlns:a16="http://schemas.microsoft.com/office/drawing/2014/main" id="{B94C2048-BA33-4068-9D27-89A1252760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653136"/>
            <a:ext cx="2951518" cy="13681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69EC4A-1733-4DA5-AE77-78620D3CD88C}"/>
              </a:ext>
            </a:extLst>
          </p:cNvPr>
          <p:cNvSpPr txBox="1"/>
          <p:nvPr/>
        </p:nvSpPr>
        <p:spPr>
          <a:xfrm>
            <a:off x="3851920" y="465313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551A0"/>
                </a:solidFill>
                <a:latin typeface="+mj-lt"/>
              </a:rPr>
              <a:t>Dick M.A. </a:t>
            </a:r>
            <a:r>
              <a:rPr lang="en-US" sz="1800" b="1" dirty="0" err="1">
                <a:solidFill>
                  <a:srgbClr val="0551A0"/>
                </a:solidFill>
                <a:latin typeface="+mj-lt"/>
              </a:rPr>
              <a:t>Schaap</a:t>
            </a:r>
            <a:r>
              <a:rPr lang="en-US" sz="1800" b="1" dirty="0">
                <a:solidFill>
                  <a:srgbClr val="0551A0"/>
                </a:solidFill>
                <a:latin typeface="+mj-lt"/>
              </a:rPr>
              <a:t> – MARIS</a:t>
            </a:r>
          </a:p>
          <a:p>
            <a:r>
              <a:rPr lang="en-US" sz="1800" b="1" dirty="0">
                <a:solidFill>
                  <a:srgbClr val="0551A0"/>
                </a:solidFill>
                <a:latin typeface="+mj-lt"/>
              </a:rPr>
              <a:t>Technical Coordinator </a:t>
            </a:r>
            <a:r>
              <a:rPr lang="en-US" sz="1800" b="1" dirty="0" err="1">
                <a:solidFill>
                  <a:srgbClr val="0551A0"/>
                </a:solidFill>
                <a:latin typeface="+mj-lt"/>
              </a:rPr>
              <a:t>SeaDataNet</a:t>
            </a:r>
            <a:r>
              <a:rPr lang="en-US" sz="1800" b="1" dirty="0">
                <a:solidFill>
                  <a:srgbClr val="0551A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702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43808" y="764704"/>
            <a:ext cx="5940660" cy="39241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metadata directories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54C6A1-7AB8-4462-815F-B11AAF330A12}"/>
              </a:ext>
            </a:extLst>
          </p:cNvPr>
          <p:cNvSpPr txBox="1"/>
          <p:nvPr/>
        </p:nvSpPr>
        <p:spPr>
          <a:xfrm>
            <a:off x="6910755" y="1393722"/>
            <a:ext cx="2214246" cy="392620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66700" marR="3810" indent="-257175">
              <a:lnSpc>
                <a:spcPts val="3150"/>
              </a:lnSpc>
              <a:spcBef>
                <a:spcPts val="255"/>
              </a:spcBef>
              <a:buFont typeface="Arial" panose="020B0604020202020204" pitchFamily="34" charset="0"/>
              <a:buChar char="•"/>
            </a:pPr>
            <a:r>
              <a:rPr lang="en-US" sz="1500" b="1" i="1" spc="-4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Interfaces</a:t>
            </a:r>
          </a:p>
          <a:p>
            <a:pPr marL="266700" marR="3810" indent="-257175">
              <a:lnSpc>
                <a:spcPts val="3150"/>
              </a:lnSpc>
              <a:spcBef>
                <a:spcPts val="255"/>
              </a:spcBef>
              <a:buFont typeface="Arial" panose="020B0604020202020204" pitchFamily="34" charset="0"/>
              <a:buChar char="•"/>
            </a:pPr>
            <a:r>
              <a:rPr lang="en-US" sz="1500" b="1" i="1" spc="-4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Machine-to-Machine services:</a:t>
            </a:r>
          </a:p>
          <a:p>
            <a:pPr marL="609600" marR="3810" lvl="1" indent="-257175">
              <a:lnSpc>
                <a:spcPts val="3150"/>
              </a:lnSpc>
              <a:spcBef>
                <a:spcPts val="255"/>
              </a:spcBef>
              <a:buFont typeface="Arial" panose="020B0604020202020204" pitchFamily="34" charset="0"/>
              <a:buChar char="•"/>
            </a:pPr>
            <a:r>
              <a:rPr lang="en-US" sz="1500" b="1" i="1" spc="-4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SparQL</a:t>
            </a:r>
            <a:endParaRPr lang="en-US" sz="1500" b="1" i="1" spc="-4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marR="3810" lvl="1" indent="-257175">
              <a:lnSpc>
                <a:spcPts val="3150"/>
              </a:lnSpc>
              <a:spcBef>
                <a:spcPts val="255"/>
              </a:spcBef>
              <a:buFont typeface="Arial" panose="020B0604020202020204" pitchFamily="34" charset="0"/>
              <a:buChar char="•"/>
            </a:pPr>
            <a:r>
              <a:rPr lang="en-US" sz="1500" b="1" i="1" spc="-4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SOAP web services</a:t>
            </a:r>
          </a:p>
          <a:p>
            <a:pPr marL="609600" marR="3810" lvl="1" indent="-257175">
              <a:lnSpc>
                <a:spcPts val="3150"/>
              </a:lnSpc>
              <a:spcBef>
                <a:spcPts val="255"/>
              </a:spcBef>
              <a:buFont typeface="Arial" panose="020B0604020202020204" pitchFamily="34" charset="0"/>
              <a:buChar char="•"/>
            </a:pPr>
            <a:r>
              <a:rPr lang="en-US" sz="1500" b="1" i="1" spc="-4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API’s</a:t>
            </a:r>
          </a:p>
          <a:p>
            <a:pPr marL="609600" marR="3810" lvl="1" indent="-257175">
              <a:lnSpc>
                <a:spcPts val="3150"/>
              </a:lnSpc>
              <a:spcBef>
                <a:spcPts val="255"/>
              </a:spcBef>
              <a:buFont typeface="Arial" panose="020B0604020202020204" pitchFamily="34" charset="0"/>
              <a:buChar char="•"/>
            </a:pPr>
            <a:r>
              <a:rPr lang="en-US" sz="1500" b="1" i="1" spc="-4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Linked Data Principle</a:t>
            </a:r>
            <a:endParaRPr lang="en-US" sz="15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113165-1D71-4DE6-9D3C-B6EBDD670C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55" y="1393722"/>
            <a:ext cx="6713241" cy="36414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E20E8-19B7-45D5-874E-BA1B2364A551}"/>
              </a:ext>
            </a:extLst>
          </p:cNvPr>
          <p:cNvSpPr txBox="1"/>
          <p:nvPr/>
        </p:nvSpPr>
        <p:spPr>
          <a:xfrm>
            <a:off x="332750" y="5266858"/>
            <a:ext cx="64432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rgbClr val="0551A0"/>
                </a:solidFill>
                <a:latin typeface="+mj-lt"/>
              </a:rPr>
              <a:t>Organisations</a:t>
            </a:r>
            <a:r>
              <a:rPr lang="en-US" sz="2200" dirty="0">
                <a:solidFill>
                  <a:srgbClr val="0551A0"/>
                </a:solidFill>
                <a:latin typeface="+mj-lt"/>
              </a:rPr>
              <a:t> and their engagements in projects, cruises, monitoring networks and </a:t>
            </a:r>
            <a:r>
              <a:rPr lang="en-US" sz="2200" dirty="0" err="1">
                <a:solidFill>
                  <a:srgbClr val="0551A0"/>
                </a:solidFill>
                <a:latin typeface="+mj-lt"/>
              </a:rPr>
              <a:t>programmes</a:t>
            </a:r>
            <a:r>
              <a:rPr lang="en-US" sz="2200" dirty="0">
                <a:solidFill>
                  <a:srgbClr val="0551A0"/>
                </a:solidFill>
                <a:latin typeface="+mj-lt"/>
              </a:rPr>
              <a:t>, data collections, data observations, and data management</a:t>
            </a:r>
            <a:endParaRPr lang="en-NL" sz="2200" dirty="0">
              <a:solidFill>
                <a:srgbClr val="0551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304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09980" y="692696"/>
            <a:ext cx="6676314" cy="39241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CDI Data Discovery &amp; Access Service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408491-D4E6-4E11-94D5-80FA63A6C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619017"/>
            <a:ext cx="6050294" cy="35695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9F1BAF-AB8E-478C-B0A3-A0C0B257C80F}"/>
              </a:ext>
            </a:extLst>
          </p:cNvPr>
          <p:cNvSpPr txBox="1"/>
          <p:nvPr/>
        </p:nvSpPr>
        <p:spPr>
          <a:xfrm>
            <a:off x="5726690" y="5537764"/>
            <a:ext cx="334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https://cdi.seadatanet.org/search</a:t>
            </a:r>
            <a:endParaRPr lang="en-NL" sz="1800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9B2E59-2F5E-4E36-8813-AC193963519A}"/>
              </a:ext>
            </a:extLst>
          </p:cNvPr>
          <p:cNvSpPr txBox="1"/>
          <p:nvPr/>
        </p:nvSpPr>
        <p:spPr>
          <a:xfrm>
            <a:off x="365972" y="1619017"/>
            <a:ext cx="2214246" cy="355481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500" b="1" i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Cooperation with EUDAT, European e-infrastructure of academic computing </a:t>
            </a:r>
            <a:r>
              <a:rPr lang="en-US" sz="1500" b="1" i="1" dirty="0" err="1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en-US" sz="15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1500" b="1" i="1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500" b="1" i="1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500" b="1" i="1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500" b="1" i="1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500" b="1" i="1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500" b="1" i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part of: </a:t>
            </a:r>
          </a:p>
          <a:p>
            <a:endParaRPr lang="en-US" sz="1500" b="1" i="1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500" b="1" i="1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500" b="1" i="1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x-none" sz="1500" b="1" i="1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ADC560-5F95-432F-92B7-7011D27E0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38" y="2852936"/>
            <a:ext cx="1357313" cy="9072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E4C6A7-BD60-465D-8734-E6121DB50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79" y="4221088"/>
            <a:ext cx="1442965" cy="70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8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>
            <a:spLocks/>
          </p:cNvSpPr>
          <p:nvPr/>
        </p:nvSpPr>
        <p:spPr bwMode="auto">
          <a:xfrm>
            <a:off x="2660962" y="291425"/>
            <a:ext cx="6279687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GB" sz="3200" b="1" kern="0" dirty="0"/>
              <a:t>CDI Data Discovery and Access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BA229E-F31A-4280-A36E-1E547B0D2C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28443"/>
            <a:ext cx="4201653" cy="3756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8B90FE-A89F-4430-BD76-693F64B6B8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79" y="1307088"/>
            <a:ext cx="4255597" cy="37567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A87EF9-36C4-4FF3-BB6C-8CE5FE39C68F}"/>
              </a:ext>
            </a:extLst>
          </p:cNvPr>
          <p:cNvSpPr txBox="1"/>
          <p:nvPr/>
        </p:nvSpPr>
        <p:spPr>
          <a:xfrm>
            <a:off x="4350943" y="6237312"/>
            <a:ext cx="334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https://cdi.seadatanet.org/search</a:t>
            </a:r>
            <a:endParaRPr lang="en-NL" sz="1800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ADDE08-5B75-4D42-AA71-2F2B6ED28E5E}"/>
              </a:ext>
            </a:extLst>
          </p:cNvPr>
          <p:cNvSpPr txBox="1"/>
          <p:nvPr/>
        </p:nvSpPr>
        <p:spPr>
          <a:xfrm>
            <a:off x="239785" y="5129316"/>
            <a:ext cx="82223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551A0"/>
                </a:solidFill>
                <a:latin typeface="+mj-lt"/>
              </a:rPr>
              <a:t>Currently, more than 2.65 million data set entries for physics, geology, </a:t>
            </a:r>
          </a:p>
          <a:p>
            <a:r>
              <a:rPr lang="en-US" sz="2200" dirty="0">
                <a:solidFill>
                  <a:srgbClr val="0551A0"/>
                </a:solidFill>
                <a:latin typeface="+mj-lt"/>
              </a:rPr>
              <a:t>chemistry, geophysics, and biology from 114 data </a:t>
            </a:r>
            <a:r>
              <a:rPr lang="en-US" sz="2200" dirty="0" err="1">
                <a:solidFill>
                  <a:srgbClr val="0551A0"/>
                </a:solidFill>
                <a:latin typeface="+mj-lt"/>
              </a:rPr>
              <a:t>centres</a:t>
            </a:r>
            <a:r>
              <a:rPr lang="en-US" sz="2200" dirty="0">
                <a:solidFill>
                  <a:srgbClr val="0551A0"/>
                </a:solidFill>
                <a:latin typeface="+mj-lt"/>
              </a:rPr>
              <a:t> from 34 </a:t>
            </a:r>
          </a:p>
          <a:p>
            <a:r>
              <a:rPr lang="en-US" sz="2200" dirty="0">
                <a:solidFill>
                  <a:srgbClr val="0551A0"/>
                </a:solidFill>
                <a:latin typeface="+mj-lt"/>
              </a:rPr>
              <a:t>countries and &gt; 850 data originators</a:t>
            </a:r>
            <a:endParaRPr lang="en-NL" sz="2200" dirty="0">
              <a:solidFill>
                <a:srgbClr val="0551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8959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F9825DB5-4BF7-4293-9A5B-E056FE118FF5}"/>
              </a:ext>
            </a:extLst>
          </p:cNvPr>
          <p:cNvSpPr txBox="1">
            <a:spLocks/>
          </p:cNvSpPr>
          <p:nvPr/>
        </p:nvSpPr>
        <p:spPr bwMode="auto">
          <a:xfrm>
            <a:off x="3275856" y="327859"/>
            <a:ext cx="5445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b="1" kern="0" dirty="0"/>
              <a:t>CDI service set-up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CD8FA40-B7FC-4059-B603-D8D85A25A226}"/>
              </a:ext>
            </a:extLst>
          </p:cNvPr>
          <p:cNvSpPr txBox="1">
            <a:spLocks/>
          </p:cNvSpPr>
          <p:nvPr/>
        </p:nvSpPr>
        <p:spPr bwMode="auto">
          <a:xfrm>
            <a:off x="539750" y="1197222"/>
            <a:ext cx="4108450" cy="494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475D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475D73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75D73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5D73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9pPr>
          </a:lstStyle>
          <a:p>
            <a:r>
              <a:rPr lang="en-GB" sz="2200" b="1" dirty="0">
                <a:solidFill>
                  <a:srgbClr val="0551A0"/>
                </a:solidFill>
                <a:latin typeface="+mj-lt"/>
              </a:rPr>
              <a:t>Local software tools </a:t>
            </a:r>
            <a:r>
              <a:rPr lang="en-GB" sz="2200" dirty="0">
                <a:solidFill>
                  <a:srgbClr val="0551A0"/>
                </a:solidFill>
                <a:latin typeface="+mj-lt"/>
              </a:rPr>
              <a:t>at data centres to prepare metadata and data ingestions </a:t>
            </a:r>
          </a:p>
          <a:p>
            <a:r>
              <a:rPr lang="en-GB" sz="2200" b="1" dirty="0">
                <a:solidFill>
                  <a:srgbClr val="0551A0"/>
                </a:solidFill>
                <a:latin typeface="+mj-lt"/>
              </a:rPr>
              <a:t>Replication Manager </a:t>
            </a:r>
            <a:r>
              <a:rPr lang="en-GB" sz="2200" dirty="0">
                <a:solidFill>
                  <a:srgbClr val="0551A0"/>
                </a:solidFill>
                <a:latin typeface="+mj-lt"/>
              </a:rPr>
              <a:t>(RM) at data centres for exchanging to Import Manager and Data cloud</a:t>
            </a:r>
          </a:p>
          <a:p>
            <a:r>
              <a:rPr lang="en-GB" sz="2200" b="1" dirty="0">
                <a:solidFill>
                  <a:srgbClr val="0551A0"/>
                </a:solidFill>
                <a:latin typeface="+mj-lt"/>
              </a:rPr>
              <a:t>Data cloud for CC-BY data </a:t>
            </a:r>
            <a:r>
              <a:rPr lang="en-GB" sz="2200" dirty="0">
                <a:solidFill>
                  <a:srgbClr val="0551A0"/>
                </a:solidFill>
                <a:latin typeface="+mj-lt"/>
              </a:rPr>
              <a:t>with adapted EUDAT services</a:t>
            </a:r>
          </a:p>
          <a:p>
            <a:r>
              <a:rPr lang="en-GB" sz="2200" b="1" dirty="0">
                <a:solidFill>
                  <a:srgbClr val="0551A0"/>
                </a:solidFill>
                <a:latin typeface="+mj-lt"/>
              </a:rPr>
              <a:t>CDI Metadata Catalogue, GUIs &amp; APIs, shopping facility with AAA, </a:t>
            </a:r>
            <a:r>
              <a:rPr lang="en-GB" sz="2200" b="1" dirty="0" err="1">
                <a:solidFill>
                  <a:srgbClr val="0551A0"/>
                </a:solidFill>
                <a:latin typeface="+mj-lt"/>
              </a:rPr>
              <a:t>MySeaDataNet</a:t>
            </a:r>
            <a:r>
              <a:rPr lang="en-GB" sz="2200" b="1" dirty="0">
                <a:solidFill>
                  <a:srgbClr val="0551A0"/>
                </a:solidFill>
                <a:latin typeface="+mj-lt"/>
              </a:rPr>
              <a:t> dashboard, order ledger, and downloading service </a:t>
            </a:r>
            <a:r>
              <a:rPr lang="en-GB" sz="2200" dirty="0">
                <a:solidFill>
                  <a:srgbClr val="0551A0"/>
                </a:solidFill>
                <a:latin typeface="+mj-lt"/>
              </a:rPr>
              <a:t>at </a:t>
            </a:r>
            <a:r>
              <a:rPr lang="en-GB" sz="2200" dirty="0" err="1">
                <a:solidFill>
                  <a:srgbClr val="0551A0"/>
                </a:solidFill>
                <a:latin typeface="+mj-lt"/>
              </a:rPr>
              <a:t>SeaDataNet</a:t>
            </a:r>
            <a:r>
              <a:rPr lang="en-GB" sz="2200" dirty="0">
                <a:solidFill>
                  <a:srgbClr val="0551A0"/>
                </a:solidFill>
                <a:latin typeface="+mj-lt"/>
              </a:rPr>
              <a:t> </a:t>
            </a:r>
            <a:endParaRPr lang="en-US" sz="2200" kern="0" dirty="0">
              <a:solidFill>
                <a:srgbClr val="0551A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C80E06-2AF9-4BE8-84B6-F43F88FFFC8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8760"/>
            <a:ext cx="4378325" cy="48096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C7EB57-9F60-48A3-AE93-C7D5A9AFA6EB}"/>
              </a:ext>
            </a:extLst>
          </p:cNvPr>
          <p:cNvSpPr txBox="1"/>
          <p:nvPr/>
        </p:nvSpPr>
        <p:spPr>
          <a:xfrm>
            <a:off x="4355976" y="6193185"/>
            <a:ext cx="4779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551A0"/>
                </a:solidFill>
                <a:latin typeface="+mj-lt"/>
              </a:rPr>
              <a:t>Staging set-up with test, import, and production</a:t>
            </a:r>
            <a:endParaRPr lang="en-NL" sz="1800" b="1" dirty="0">
              <a:solidFill>
                <a:srgbClr val="0551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3040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F9825DB5-4BF7-4293-9A5B-E056FE118FF5}"/>
              </a:ext>
            </a:extLst>
          </p:cNvPr>
          <p:cNvSpPr txBox="1">
            <a:spLocks/>
          </p:cNvSpPr>
          <p:nvPr/>
        </p:nvSpPr>
        <p:spPr bwMode="auto">
          <a:xfrm>
            <a:off x="2411760" y="327859"/>
            <a:ext cx="64807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b="1" kern="0" dirty="0"/>
              <a:t>CDI service user interface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E3D6D7-9830-44D8-849A-65AF002B8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12776"/>
            <a:ext cx="862999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17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3" y="612176"/>
            <a:ext cx="6609710" cy="369332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Various tools &amp; services developed and made available </a:t>
            </a:r>
            <a:endParaRPr lang="en-GB" sz="3200" b="1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628800"/>
            <a:ext cx="8496944" cy="324036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551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Software tool for generating XML entries (</a:t>
            </a:r>
            <a:r>
              <a:rPr lang="en-US" sz="2200" b="1" dirty="0">
                <a:solidFill>
                  <a:srgbClr val="0551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MIKADO</a:t>
            </a:r>
            <a:r>
              <a:rPr lang="en-US" sz="2200" dirty="0">
                <a:solidFill>
                  <a:srgbClr val="0551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), </a:t>
            </a:r>
            <a:r>
              <a:rPr lang="en-US" sz="2200" dirty="0">
                <a:solidFill>
                  <a:srgbClr val="0551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format conversions and format checking (</a:t>
            </a:r>
            <a:r>
              <a:rPr lang="en-US" sz="2200" b="1" dirty="0">
                <a:solidFill>
                  <a:srgbClr val="0551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NEMO and OCTOPUS</a:t>
            </a:r>
            <a:r>
              <a:rPr lang="en-US" sz="2200" dirty="0">
                <a:solidFill>
                  <a:srgbClr val="0551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551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Software tools for analyses (</a:t>
            </a:r>
            <a:r>
              <a:rPr lang="en-US" sz="2200" b="1" dirty="0">
                <a:solidFill>
                  <a:srgbClr val="0551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ODV</a:t>
            </a:r>
            <a:r>
              <a:rPr lang="en-US" sz="2200" dirty="0">
                <a:solidFill>
                  <a:srgbClr val="0551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and interpolations (</a:t>
            </a:r>
            <a:r>
              <a:rPr lang="en-US" sz="2200" b="1" dirty="0">
                <a:solidFill>
                  <a:srgbClr val="0551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DIVA</a:t>
            </a:r>
            <a:r>
              <a:rPr lang="en-US" sz="2200" dirty="0">
                <a:solidFill>
                  <a:srgbClr val="0551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551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Online versions of ODV (</a:t>
            </a:r>
            <a:r>
              <a:rPr lang="en-US" sz="2200" b="1" dirty="0" err="1">
                <a:solidFill>
                  <a:srgbClr val="0551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WebODV</a:t>
            </a:r>
            <a:r>
              <a:rPr lang="en-US" sz="2200" dirty="0">
                <a:solidFill>
                  <a:srgbClr val="0551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and DIVA (</a:t>
            </a:r>
            <a:r>
              <a:rPr lang="en-US" sz="2200" b="1" dirty="0" err="1">
                <a:solidFill>
                  <a:srgbClr val="0551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DIVAnd</a:t>
            </a:r>
            <a:r>
              <a:rPr lang="en-US" sz="2200" dirty="0">
                <a:solidFill>
                  <a:srgbClr val="0551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as part of </a:t>
            </a:r>
            <a:r>
              <a:rPr lang="en-US" sz="2200" dirty="0" err="1">
                <a:solidFill>
                  <a:srgbClr val="0551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SeaDataNet</a:t>
            </a:r>
            <a:r>
              <a:rPr lang="en-US" sz="2200" dirty="0">
                <a:solidFill>
                  <a:srgbClr val="0551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Virtual Research Environment (</a:t>
            </a:r>
            <a:r>
              <a:rPr lang="en-US" sz="2200" b="1" dirty="0">
                <a:solidFill>
                  <a:srgbClr val="0551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VRE</a:t>
            </a:r>
            <a:r>
              <a:rPr lang="en-US" sz="2200" dirty="0">
                <a:solidFill>
                  <a:srgbClr val="0551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551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Sensor Web Enablement (</a:t>
            </a:r>
            <a:r>
              <a:rPr lang="en-US" sz="2200" b="1" dirty="0">
                <a:solidFill>
                  <a:srgbClr val="0551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SWE</a:t>
            </a:r>
            <a:r>
              <a:rPr lang="en-US" sz="2200" dirty="0">
                <a:solidFill>
                  <a:srgbClr val="0551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toolkit for operational data streams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551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SEANOE data publishing and </a:t>
            </a:r>
            <a:r>
              <a:rPr lang="en-US" sz="2200" b="1" dirty="0">
                <a:solidFill>
                  <a:srgbClr val="0551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DOI minting </a:t>
            </a:r>
            <a:r>
              <a:rPr lang="en-US" sz="2200" dirty="0">
                <a:solidFill>
                  <a:srgbClr val="0551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service 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551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Vocabulary and Directories web services </a:t>
            </a:r>
            <a:endParaRPr lang="en-NL" sz="2000" dirty="0">
              <a:solidFill>
                <a:srgbClr val="0551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310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03848" y="612176"/>
            <a:ext cx="4968552" cy="369332"/>
          </a:xfrm>
        </p:spPr>
        <p:txBody>
          <a:bodyPr>
            <a:noAutofit/>
          </a:bodyPr>
          <a:lstStyle/>
          <a:p>
            <a:r>
              <a:rPr lang="en-US" altLang="en-US" sz="3200" b="1" dirty="0" err="1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SeaDataNet</a:t>
            </a:r>
            <a:r>
              <a:rPr lang="en-US" altLang="en-US" sz="32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cooperation </a:t>
            </a:r>
            <a:endParaRPr lang="en-GB" sz="3200" b="1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07704" y="1161138"/>
            <a:ext cx="7128792" cy="5696862"/>
          </a:xfrm>
        </p:spPr>
        <p:txBody>
          <a:bodyPr>
            <a:noAutofit/>
          </a:bodyPr>
          <a:lstStyle/>
          <a:p>
            <a:r>
              <a:rPr lang="en-GB" altLang="en-US" sz="20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research projects: </a:t>
            </a:r>
            <a:r>
              <a:rPr lang="en-GB" altLang="en-US" sz="2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ENVRI-FAIR, MARINET2, PHIDIAS, E-Shape, EOSC-EGI-ACE, EOSC-Future, Blue-Cloud, …, adopting and adapting </a:t>
            </a:r>
            <a:r>
              <a:rPr lang="en-GB" altLang="en-US" sz="2000" dirty="0" err="1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SeaDataNet</a:t>
            </a:r>
            <a:r>
              <a:rPr lang="en-GB" altLang="en-US" sz="2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standards and services, and use cases </a:t>
            </a:r>
          </a:p>
          <a:p>
            <a:r>
              <a:rPr lang="en-GB" altLang="en-US" sz="20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ocean monitoring systems: </a:t>
            </a:r>
            <a:r>
              <a:rPr lang="en-GB" altLang="en-US" sz="2000" dirty="0" err="1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EuroGOOS</a:t>
            </a:r>
            <a:r>
              <a:rPr lang="en-GB" altLang="en-US" sz="2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JERICO-S3, </a:t>
            </a:r>
            <a:r>
              <a:rPr lang="en-GB" altLang="en-US" sz="2000" dirty="0" err="1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EuroFleets</a:t>
            </a:r>
            <a:r>
              <a:rPr lang="en-GB" altLang="en-US" sz="2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...: adopting standards and services for validation + long-term archiving </a:t>
            </a:r>
          </a:p>
          <a:p>
            <a:r>
              <a:rPr lang="en-GB" altLang="en-US" sz="20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GEOSS - </a:t>
            </a:r>
            <a:r>
              <a:rPr lang="en-GB" altLang="en-US" sz="2000" b="1" dirty="0" err="1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EuroGEOSS</a:t>
            </a:r>
            <a:r>
              <a:rPr lang="en-GB" altLang="en-US" sz="20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altLang="en-US" sz="2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populating</a:t>
            </a:r>
            <a:r>
              <a:rPr lang="en-GB" altLang="en-US" sz="20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GEOSS portal with </a:t>
            </a:r>
            <a:r>
              <a:rPr lang="en-US" sz="2000" dirty="0" err="1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SeaDataNet</a:t>
            </a:r>
            <a:r>
              <a:rPr lang="en-US" sz="2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in-situ data collections for global sharing</a:t>
            </a:r>
          </a:p>
          <a:p>
            <a:r>
              <a:rPr lang="en-US" sz="20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UNESCO IOC – IODE network and Ocean Data Portal: </a:t>
            </a:r>
            <a:r>
              <a:rPr lang="en-US" sz="2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data exchange and interoperability solutions   </a:t>
            </a:r>
          </a:p>
          <a:p>
            <a:r>
              <a:rPr lang="en-GB" altLang="en-US" sz="20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Copernicus Marine Environmental Monitoring Services (CMEMS): </a:t>
            </a:r>
            <a:r>
              <a:rPr lang="en-US" sz="2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standards, data collections, and cooperation in T&amp;S </a:t>
            </a:r>
            <a:r>
              <a:rPr lang="en-US" sz="2000" dirty="0" err="1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climatologies</a:t>
            </a:r>
            <a:endParaRPr lang="en-US" sz="2000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Marine Observation and Data Network (</a:t>
            </a:r>
            <a:r>
              <a:rPr lang="en-GB" sz="2000" b="1" dirty="0" err="1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EMODNet</a:t>
            </a:r>
            <a:r>
              <a:rPr lang="en-GB" sz="20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  <a:r>
              <a:rPr lang="en-GB" sz="2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 added-value products and services </a:t>
            </a:r>
            <a:endParaRPr lang="en-US" alt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40995E-82FD-40AD-8E26-31F838CBE9E7}"/>
              </a:ext>
            </a:extLst>
          </p:cNvPr>
          <p:cNvSpPr/>
          <p:nvPr/>
        </p:nvSpPr>
        <p:spPr>
          <a:xfrm>
            <a:off x="143508" y="1412775"/>
            <a:ext cx="1692695" cy="446334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4E550C-7EEC-46BF-B45F-6F7417AA659A}"/>
              </a:ext>
            </a:extLst>
          </p:cNvPr>
          <p:cNvSpPr txBox="1"/>
          <p:nvPr/>
        </p:nvSpPr>
        <p:spPr>
          <a:xfrm flipH="1">
            <a:off x="176598" y="1628800"/>
            <a:ext cx="169269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solutions and long term stewardship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Engaging new thematic communities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Adopting and adapting </a:t>
            </a:r>
            <a:r>
              <a:rPr lang="en-US" sz="1800" b="1" dirty="0" err="1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SeaDataNet</a:t>
            </a:r>
            <a:r>
              <a:rPr lang="en-US" sz="18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standards</a:t>
            </a:r>
            <a:endParaRPr lang="x-none" sz="1800" b="1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694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55536" y="714926"/>
            <a:ext cx="4543286" cy="369332"/>
          </a:xfrm>
        </p:spPr>
        <p:txBody>
          <a:bodyPr>
            <a:noAutofit/>
          </a:bodyPr>
          <a:lstStyle/>
          <a:p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Pillar under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EMODnet</a:t>
            </a:r>
            <a:endParaRPr lang="en-GB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44" y="1230256"/>
            <a:ext cx="8642352" cy="3822585"/>
          </a:xfrm>
        </p:spPr>
        <p:txBody>
          <a:bodyPr>
            <a:noAutofit/>
          </a:bodyPr>
          <a:lstStyle/>
          <a:p>
            <a:r>
              <a:rPr lang="en-GB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 DG MARE initiative</a:t>
            </a:r>
            <a:r>
              <a:rPr lang="en-GB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started in 2008, for an overarching </a:t>
            </a:r>
            <a:r>
              <a:rPr lang="en-GB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Marine Observation and Data Network (</a:t>
            </a:r>
            <a:r>
              <a:rPr lang="en-GB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EMODnet</a:t>
            </a:r>
            <a:r>
              <a:rPr lang="en-GB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2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SeaDataNet</a:t>
            </a: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qualified as major supporting infrastructure, driving several thematic portals from the start </a:t>
            </a:r>
          </a:p>
          <a:p>
            <a:r>
              <a:rPr lang="en-US" sz="2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EMODnet</a:t>
            </a: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focus on </a:t>
            </a: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data products and services </a:t>
            </a: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support of Blue Economy, Blue Environment and M</a:t>
            </a:r>
            <a:r>
              <a:rPr lang="en-GB" sz="2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arine</a:t>
            </a:r>
            <a:r>
              <a:rPr lang="en-GB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Knowledge 2020</a:t>
            </a:r>
            <a:endParaRPr lang="en-US" altLang="en-US" sz="2200" dirty="0"/>
          </a:p>
        </p:txBody>
      </p:sp>
      <p:pic>
        <p:nvPicPr>
          <p:cNvPr id="6" name="Picture 4" descr="EMODnet_col_all_vert">
            <a:extLst>
              <a:ext uri="{FF2B5EF4-FFF2-40B4-BE49-F238E27FC236}">
                <a16:creationId xmlns:a16="http://schemas.microsoft.com/office/drawing/2014/main" id="{1C0E88FB-9EDD-431C-A92D-F1630A393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3421"/>
            <a:ext cx="2430271" cy="7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181303-A304-428F-B53F-E4B909727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3" y="3616491"/>
            <a:ext cx="4330374" cy="23211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C49A36-0428-4521-81B4-23F9CE7F69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89" y="3645024"/>
            <a:ext cx="4465959" cy="2292579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50636E-5997-4BDF-BE1A-AE33A89A8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672" y="4822798"/>
            <a:ext cx="2117136" cy="11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20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17C286A-BC39-446E-AFC5-519E79A74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61" y="1418926"/>
            <a:ext cx="5164997" cy="20330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07E34D-068A-46AE-BAC0-BB56098F3C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7" y="3897052"/>
            <a:ext cx="4345169" cy="23762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824DFA-39D9-4F24-ABA8-4C45FA7E2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3" y="1418926"/>
            <a:ext cx="3406129" cy="22213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EEB43D3-60D5-4869-AE1F-6B8FEBC68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3439" y="3897052"/>
            <a:ext cx="4198217" cy="2484276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764CBD7-B8D9-4212-969C-1B5536F3C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577772"/>
            <a:ext cx="6048912" cy="369332"/>
          </a:xfrm>
        </p:spPr>
        <p:txBody>
          <a:bodyPr>
            <a:noAutofit/>
          </a:bodyPr>
          <a:lstStyle/>
          <a:p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EMODnet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examples for Bathymetry and Chemistry</a:t>
            </a:r>
            <a:endParaRPr lang="en-GB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281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467B8F-F2AC-1E47-9751-44763B19D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0" y="391353"/>
            <a:ext cx="4230470" cy="857250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Blue-Cloud initiative </a:t>
            </a:r>
            <a:endParaRPr lang="it-IT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76D460-3E42-5342-AF2C-5F1FCB98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381328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5BB6C1-B3E2-4F53-A978-6773EBF9531B}" type="slidenum">
              <a:rPr lang="it-IT" smtClean="0"/>
              <a:pPr/>
              <a:t>19</a:t>
            </a:fld>
            <a:endParaRPr lang="it-IT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142ADAA6-3B56-4636-AAFC-AB5CB71D4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688" y="1808820"/>
            <a:ext cx="6789029" cy="3463230"/>
          </a:xfrm>
        </p:spPr>
        <p:txBody>
          <a:bodyPr>
            <a:noAutofit/>
          </a:bodyPr>
          <a:lstStyle/>
          <a:p>
            <a:pPr algn="l"/>
            <a:r>
              <a:rPr lang="en-US" sz="2200" dirty="0">
                <a:solidFill>
                  <a:srgbClr val="05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explore and demonstrate the potential of </a:t>
            </a:r>
            <a:r>
              <a:rPr lang="en-US" sz="2200" b="1" dirty="0">
                <a:solidFill>
                  <a:srgbClr val="05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based open science </a:t>
            </a:r>
            <a:r>
              <a:rPr lang="en-US" sz="2200" dirty="0">
                <a:solidFill>
                  <a:srgbClr val="05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research for ocean sustainability, and UN Decade of the Oceans and G7 Future of the Oceans</a:t>
            </a:r>
          </a:p>
          <a:p>
            <a:endParaRPr lang="en-US" sz="2200" dirty="0">
              <a:solidFill>
                <a:srgbClr val="0551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solidFill>
                  <a:srgbClr val="05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deploy a </a:t>
            </a:r>
            <a:r>
              <a:rPr lang="en-US" sz="2200" b="1" dirty="0">
                <a:solidFill>
                  <a:srgbClr val="05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cyber platform with smart federation </a:t>
            </a:r>
            <a:r>
              <a:rPr lang="en-US" sz="2200" dirty="0">
                <a:solidFill>
                  <a:srgbClr val="05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GB" sz="2200" dirty="0">
                <a:solidFill>
                  <a:srgbClr val="05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multidisciplinary data repositories, analytical tools, and computing facilities </a:t>
            </a:r>
          </a:p>
          <a:p>
            <a:endParaRPr lang="en-GB" sz="2200" dirty="0">
              <a:solidFill>
                <a:srgbClr val="0551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200" dirty="0">
                <a:solidFill>
                  <a:srgbClr val="05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develop a blue print for a thematic </a:t>
            </a:r>
            <a:r>
              <a:rPr lang="en-GB" sz="2200" b="1" dirty="0">
                <a:solidFill>
                  <a:srgbClr val="05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EOSC</a:t>
            </a:r>
          </a:p>
          <a:p>
            <a:endParaRPr lang="en-US" sz="2200" dirty="0">
              <a:solidFill>
                <a:srgbClr val="0551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altLang="zh-CN" sz="2100" b="1" dirty="0">
              <a:ea typeface="宋体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293095-EF75-4E94-AF49-C45498F683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061" y="3153858"/>
            <a:ext cx="1717769" cy="1421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E93B82-381E-4332-9E26-71410C337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873" y="4745247"/>
            <a:ext cx="1756010" cy="1053606"/>
          </a:xfrm>
          <a:prstGeom prst="rect">
            <a:avLst/>
          </a:prstGeom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id="{F8D17A13-4C42-480D-B073-3EC40DD7B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804" y="1393659"/>
            <a:ext cx="1736147" cy="1675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D700E-B8CA-4896-BF8A-D990FB7521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535234"/>
            <a:ext cx="1919387" cy="723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6DD31F-BF32-427D-AC04-CB3143A741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144" y="2447189"/>
            <a:ext cx="1139137" cy="723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30E07A-28A7-493B-8CCB-D78E614870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4723" y="287835"/>
            <a:ext cx="2916372" cy="76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61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91006" y="632945"/>
            <a:ext cx="5832648" cy="447768"/>
          </a:xfrm>
        </p:spPr>
        <p:txBody>
          <a:bodyPr>
            <a:noAutofit/>
          </a:bodyPr>
          <a:lstStyle/>
          <a:p>
            <a:r>
              <a:rPr lang="en-US" altLang="en-US" sz="3200" b="1" dirty="0">
                <a:solidFill>
                  <a:srgbClr val="0069B4"/>
                </a:solidFill>
              </a:rPr>
              <a:t>Oceans</a:t>
            </a:r>
            <a:r>
              <a:rPr lang="en-US" altLang="en-US" sz="3200" b="1" dirty="0">
                <a:solidFill>
                  <a:srgbClr val="0070C0"/>
                </a:solidFill>
              </a:rPr>
              <a:t> and seas are important</a:t>
            </a:r>
            <a:endParaRPr lang="en-GB" altLang="en-US" sz="32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5763135"/>
            <a:ext cx="6479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2400" b="1" dirty="0">
                <a:solidFill>
                  <a:srgbClr val="46688E"/>
                </a:solidFill>
                <a:latin typeface="+mj-lt"/>
                <a:ea typeface="宋体" panose="02010600030101010101" pitchFamily="2" charset="-122"/>
                <a:cs typeface="Calibri" panose="020F0502020204030204" pitchFamily="34" charset="0"/>
              </a:rPr>
              <a:t>Climate, Energy, Food, Tourism, Trade, Health,  ….</a:t>
            </a:r>
            <a:endParaRPr lang="en-US" sz="2400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8AFB5-0DC3-4CB7-B2AE-E74C58B59048}"/>
              </a:ext>
            </a:extLst>
          </p:cNvPr>
          <p:cNvSpPr/>
          <p:nvPr/>
        </p:nvSpPr>
        <p:spPr>
          <a:xfrm>
            <a:off x="539553" y="1412776"/>
            <a:ext cx="8064896" cy="410445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9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449424-2972-467D-9B75-983BF212B5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6" y="1507079"/>
            <a:ext cx="7907447" cy="39381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686396-F88B-4DB3-9E85-F42755FD0FEE}"/>
              </a:ext>
            </a:extLst>
          </p:cNvPr>
          <p:cNvSpPr txBox="1"/>
          <p:nvPr/>
        </p:nvSpPr>
        <p:spPr>
          <a:xfrm>
            <a:off x="7113551" y="5134980"/>
            <a:ext cx="1370888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b="1" dirty="0" err="1"/>
              <a:t>EMODnet</a:t>
            </a:r>
            <a:r>
              <a:rPr lang="en-US" sz="900" b="1" dirty="0"/>
              <a:t> Bathymetry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354023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467B8F-F2AC-1E47-9751-44763B19D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332656"/>
            <a:ext cx="5526614" cy="857250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Blue-Cloud overarching concept</a:t>
            </a:r>
            <a:endParaRPr lang="it-IT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76D460-3E42-5342-AF2C-5F1FCB98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381328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5BB6C1-B3E2-4F53-A978-6773EBF9531B}" type="slidenum">
              <a:rPr lang="it-IT" smtClean="0"/>
              <a:pPr/>
              <a:t>20</a:t>
            </a:fld>
            <a:endParaRPr lang="it-I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E31521-2932-4966-AA09-5D2BE7AE7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7513169" cy="4320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AD60CB-D85A-4615-8074-B8027F293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714" y="5949004"/>
            <a:ext cx="2916372" cy="76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84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467B8F-F2AC-1E47-9751-44763B19D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381237"/>
            <a:ext cx="6336704" cy="857250"/>
          </a:xfrm>
        </p:spPr>
        <p:txBody>
          <a:bodyPr>
            <a:noAutofit/>
          </a:bodyPr>
          <a:lstStyle/>
          <a:p>
            <a:pPr algn="l"/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Blue-Cloud key products and services </a:t>
            </a:r>
            <a:endParaRPr lang="it-IT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76D460-3E42-5342-AF2C-5F1FCB98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381328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5BB6C1-B3E2-4F53-A978-6773EBF9531B}" type="slidenum">
              <a:rPr lang="it-IT" smtClean="0"/>
              <a:pPr/>
              <a:t>21</a:t>
            </a:fld>
            <a:endParaRPr lang="it-IT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142ADAA6-3B56-4636-AAFC-AB5CB71D4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8138" y="1862827"/>
            <a:ext cx="7242698" cy="3567202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zh-CN" sz="2400" b="1" dirty="0">
                <a:solidFill>
                  <a:srgbClr val="0551A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Blue-Cloud Data Discovery &amp; Access service</a:t>
            </a:r>
            <a:r>
              <a:rPr lang="en-GB" altLang="zh-CN" sz="2400" dirty="0">
                <a:solidFill>
                  <a:srgbClr val="0551A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, federating key European data management infrastructures, </a:t>
            </a:r>
            <a:r>
              <a:rPr lang="it-IT" sz="2400" dirty="0">
                <a:solidFill>
                  <a:srgbClr val="05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facilitate users in finding and retrieving multi-disciplinary datasets from multiple repositories </a:t>
            </a:r>
            <a:endParaRPr lang="en-GB" altLang="zh-CN" sz="2400" dirty="0">
              <a:solidFill>
                <a:srgbClr val="0551A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GB" altLang="zh-CN" sz="2400" b="1" dirty="0">
                <a:solidFill>
                  <a:srgbClr val="0551A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Blue-Cloud Virtual Research Environment infrastructure</a:t>
            </a:r>
            <a:r>
              <a:rPr lang="en-GB" altLang="zh-CN" sz="2400" dirty="0">
                <a:solidFill>
                  <a:srgbClr val="0551A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05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provide a range of services and to facilitate orchestration of computing and analytical services for constructing, </a:t>
            </a:r>
            <a:r>
              <a:rPr lang="en-GB" altLang="zh-CN" sz="2400" dirty="0">
                <a:solidFill>
                  <a:srgbClr val="0551A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hosting and operating Virtual Labs for specific applications</a:t>
            </a:r>
          </a:p>
          <a:p>
            <a:pPr>
              <a:spcBef>
                <a:spcPct val="50000"/>
              </a:spcBef>
              <a:defRPr/>
            </a:pPr>
            <a:r>
              <a:rPr lang="en-GB" altLang="zh-CN" sz="2400" b="1" dirty="0">
                <a:solidFill>
                  <a:srgbClr val="0551A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Blue-Cloud Virtual Labs</a:t>
            </a:r>
            <a:r>
              <a:rPr lang="en-GB" altLang="zh-CN" sz="2400" dirty="0">
                <a:solidFill>
                  <a:srgbClr val="0551A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2400" dirty="0">
                <a:solidFill>
                  <a:srgbClr val="05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configured with specific analytical workflows to serve as </a:t>
            </a:r>
            <a:r>
              <a:rPr lang="en-US" sz="2400" b="1" dirty="0">
                <a:solidFill>
                  <a:srgbClr val="05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Demonstrators, </a:t>
            </a:r>
            <a:r>
              <a:rPr lang="en-GB" altLang="zh-CN" sz="2400" dirty="0">
                <a:solidFill>
                  <a:srgbClr val="0551A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which can be adopted and adapted for other inputs and analyses </a:t>
            </a:r>
            <a:r>
              <a:rPr lang="en-US" altLang="en-US" sz="2400" dirty="0">
                <a:solidFill>
                  <a:srgbClr val="05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L="0" indent="0">
              <a:spcBef>
                <a:spcPct val="50000"/>
              </a:spcBef>
              <a:buNone/>
              <a:defRPr/>
            </a:pPr>
            <a:endParaRPr lang="en-US" alt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F095E4-6C51-4F56-9AC5-0EF4B46A3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70" y="5430029"/>
            <a:ext cx="1150204" cy="810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77F6D-9975-41CD-A225-4E92ECD7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76" y="4687768"/>
            <a:ext cx="1109998" cy="730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156C46-2A8D-4E88-BF47-49EB5B4325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5" y="2060848"/>
            <a:ext cx="1029527" cy="93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730BB7-3A47-4720-91AB-3FB7BEE3CB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06" y="3303248"/>
            <a:ext cx="890003" cy="936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94B2BC-1752-4F58-8E54-AEC16C2915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8138" y="5517232"/>
            <a:ext cx="4463988" cy="7331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F6024F-03A4-43C4-B1E7-FC0931641E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5458" y="5517232"/>
            <a:ext cx="2962764" cy="736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79528D-7675-43C3-85F8-EEF2EAF100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167" y="1680241"/>
            <a:ext cx="1291454" cy="3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82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467B8F-F2AC-1E47-9751-44763B19D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243" y="357503"/>
            <a:ext cx="6193055" cy="857250"/>
          </a:xfrm>
        </p:spPr>
        <p:txBody>
          <a:bodyPr>
            <a:noAutofit/>
          </a:bodyPr>
          <a:lstStyle/>
          <a:p>
            <a:pPr algn="l"/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Blue-Cloud Data Discovery &amp; Access service</a:t>
            </a:r>
            <a:endParaRPr lang="it-IT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76D460-3E42-5342-AF2C-5F1FCB98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381328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5BB6C1-B3E2-4F53-A978-6773EBF9531B}" type="slidenum">
              <a:rPr lang="it-IT" smtClean="0"/>
              <a:pPr/>
              <a:t>22</a:t>
            </a:fld>
            <a:endParaRPr lang="it-IT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142ADAA6-3B56-4636-AAFC-AB5CB71D4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71219"/>
            <a:ext cx="8615300" cy="3132348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zh-CN" sz="1950" dirty="0">
                <a:solidFill>
                  <a:srgbClr val="0551A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Built upon DAB metadata broker technique as also used for GEOSS portal to power search </a:t>
            </a:r>
            <a:r>
              <a:rPr lang="en-GB" altLang="zh-CN" sz="1950" b="1" dirty="0">
                <a:solidFill>
                  <a:srgbClr val="0551A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at collection level</a:t>
            </a:r>
          </a:p>
          <a:p>
            <a:pPr>
              <a:spcBef>
                <a:spcPct val="50000"/>
              </a:spcBef>
              <a:defRPr/>
            </a:pPr>
            <a:r>
              <a:rPr lang="en-GB" altLang="zh-CN" sz="1950" dirty="0">
                <a:solidFill>
                  <a:srgbClr val="0551A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Built upon CDI Data Discovery and Access service technique to power interactive searches </a:t>
            </a:r>
            <a:r>
              <a:rPr lang="en-GB" altLang="zh-CN" sz="1950" b="1" dirty="0">
                <a:solidFill>
                  <a:srgbClr val="0551A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at data level </a:t>
            </a:r>
            <a:r>
              <a:rPr lang="en-GB" altLang="zh-CN" sz="1950" dirty="0">
                <a:solidFill>
                  <a:srgbClr val="0551A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and to submit and process shopping baskets for downloading data sets from 9 major Blue Data Infrastructures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A76BA7-E191-47F0-B683-FA5E73C1E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731" y="3212976"/>
            <a:ext cx="5678097" cy="2957201"/>
          </a:xfrm>
          <a:prstGeom prst="rect">
            <a:avLst/>
          </a:prstGeom>
        </p:spPr>
      </p:pic>
      <p:pic>
        <p:nvPicPr>
          <p:cNvPr id="13" name="Picture 16" descr="Image result for eurobis">
            <a:extLst>
              <a:ext uri="{FF2B5EF4-FFF2-40B4-BE49-F238E27FC236}">
                <a16:creationId xmlns:a16="http://schemas.microsoft.com/office/drawing/2014/main" id="{31359F22-5800-4CD5-959F-4AD7C3355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395" y="3511432"/>
            <a:ext cx="1358858" cy="66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 result for seadatacloud">
            <a:extLst>
              <a:ext uri="{FF2B5EF4-FFF2-40B4-BE49-F238E27FC236}">
                <a16:creationId xmlns:a16="http://schemas.microsoft.com/office/drawing/2014/main" id="{B29606AB-8AAD-44E3-8054-81264902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674" y="4300391"/>
            <a:ext cx="1141260" cy="52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age result for emodnet">
            <a:extLst>
              <a:ext uri="{FF2B5EF4-FFF2-40B4-BE49-F238E27FC236}">
                <a16:creationId xmlns:a16="http://schemas.microsoft.com/office/drawing/2014/main" id="{E0840262-368E-40C7-ADCC-D0038AAE1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84" y="3486788"/>
            <a:ext cx="839518" cy="83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Image result for elixir logo">
            <a:extLst>
              <a:ext uri="{FF2B5EF4-FFF2-40B4-BE49-F238E27FC236}">
                <a16:creationId xmlns:a16="http://schemas.microsoft.com/office/drawing/2014/main" id="{3986A4E8-604D-45D9-8B89-862019AF0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26" y="4888563"/>
            <a:ext cx="924702" cy="69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Image result for euro argo">
            <a:extLst>
              <a:ext uri="{FF2B5EF4-FFF2-40B4-BE49-F238E27FC236}">
                <a16:creationId xmlns:a16="http://schemas.microsoft.com/office/drawing/2014/main" id="{26FE637E-2CC0-4DCC-8A3E-1ED1D7FE9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824" y="4508911"/>
            <a:ext cx="854651" cy="59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1E611B-A2B1-4A6E-8EA8-9E4067B513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99" y="5100725"/>
            <a:ext cx="1315455" cy="5157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4EA2FD-3459-403C-A696-55612D0323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426" y="4410696"/>
            <a:ext cx="855344" cy="5309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F28BF6-F6E7-4CE1-B424-A8E9225B0B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9" y="5715943"/>
            <a:ext cx="988808" cy="419810"/>
          </a:xfrm>
          <a:prstGeom prst="rect">
            <a:avLst/>
          </a:prstGeom>
        </p:spPr>
      </p:pic>
      <p:pic>
        <p:nvPicPr>
          <p:cNvPr id="22" name="Picture 24" descr="Image result for icos marine">
            <a:extLst>
              <a:ext uri="{FF2B5EF4-FFF2-40B4-BE49-F238E27FC236}">
                <a16:creationId xmlns:a16="http://schemas.microsoft.com/office/drawing/2014/main" id="{0D0A0562-B85B-4243-92EB-1F2B4D4E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03" y="5696194"/>
            <a:ext cx="1710190" cy="48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7AB393-8E77-49C1-93D4-F2073FBB3731}"/>
              </a:ext>
            </a:extLst>
          </p:cNvPr>
          <p:cNvSpPr txBox="1"/>
          <p:nvPr/>
        </p:nvSpPr>
        <p:spPr>
          <a:xfrm>
            <a:off x="5109183" y="6300442"/>
            <a:ext cx="3114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551A0"/>
                </a:solidFill>
                <a:latin typeface="+mj-lt"/>
              </a:rPr>
              <a:t>https://data.blue-cloud.org</a:t>
            </a:r>
            <a:endParaRPr lang="en-NL" sz="2000" b="1" dirty="0">
              <a:solidFill>
                <a:srgbClr val="0551A0"/>
              </a:solidFill>
              <a:latin typeface="+mj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D04431-B1A8-4E5A-B484-B476270EAE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5955" y="277821"/>
            <a:ext cx="2159287" cy="56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02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03848" y="612176"/>
            <a:ext cx="4968552" cy="369332"/>
          </a:xfrm>
        </p:spPr>
        <p:txBody>
          <a:bodyPr>
            <a:noAutofit/>
          </a:bodyPr>
          <a:lstStyle/>
          <a:p>
            <a:r>
              <a:rPr lang="en-US" altLang="en-US" sz="32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 </a:t>
            </a:r>
            <a:endParaRPr lang="en-GB" sz="3200" b="1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87429"/>
            <a:ext cx="8208912" cy="5696862"/>
          </a:xfrm>
        </p:spPr>
        <p:txBody>
          <a:bodyPr>
            <a:noAutofit/>
          </a:bodyPr>
          <a:lstStyle/>
          <a:p>
            <a:r>
              <a:rPr lang="en-GB" altLang="en-US" sz="2000" dirty="0" err="1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SeaDataNet</a:t>
            </a:r>
            <a:r>
              <a:rPr lang="en-GB" altLang="en-US" sz="2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develops and maintains standards and services for marine data management which are widely adopted, and which have a major impact on the functioning of the marine data landscape in Europe and beyond</a:t>
            </a:r>
          </a:p>
          <a:p>
            <a:endParaRPr lang="en-GB" altLang="en-US" sz="2000" b="1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altLang="en-US" sz="2000" dirty="0" err="1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SeaDataNet</a:t>
            </a:r>
            <a:r>
              <a:rPr lang="en-GB" altLang="en-US" sz="2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a large network of data centres which have direct contacts with hundreds of in-situ data collectors, providing them services for validation, long term stewardship, and wider dissemination of data sets</a:t>
            </a:r>
          </a:p>
          <a:p>
            <a:endParaRPr lang="en-GB" altLang="en-US" sz="2000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altLang="en-US" sz="2000" dirty="0" err="1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SeaDataNet</a:t>
            </a:r>
            <a:r>
              <a:rPr lang="en-GB" altLang="en-US" sz="2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collections are input for many derived products, for instance for several European data products as generated and published by </a:t>
            </a:r>
            <a:r>
              <a:rPr lang="en-GB" altLang="en-US" sz="2000" dirty="0" err="1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EMODnet</a:t>
            </a:r>
            <a:r>
              <a:rPr lang="en-GB" altLang="en-US" sz="2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CMEMS</a:t>
            </a:r>
          </a:p>
          <a:p>
            <a:endParaRPr lang="en-GB" altLang="en-US" sz="2000" b="1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altLang="en-US" sz="2000" dirty="0" err="1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SeaDataNet</a:t>
            </a:r>
            <a:r>
              <a:rPr lang="en-GB" altLang="en-US" sz="2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major inspirator and contributor for the Blue-Cloud project and is one of the many building blocks for EOSC, representing a large network of marine data providers and users. 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23381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467B8F-F2AC-1E47-9751-44763B19D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476672"/>
            <a:ext cx="6768752" cy="641226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Acquisition of marine and ocean data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76D460-3E42-5342-AF2C-5F1FCB98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381328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5BB6C1-B3E2-4F53-A978-6773EBF9531B}" type="slidenum">
              <a:rPr lang="it-IT" smtClean="0"/>
              <a:pPr/>
              <a:t>3</a:t>
            </a:fld>
            <a:endParaRPr lang="it-I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ED6543-FB83-4827-A4D0-B181433FF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89905"/>
            <a:ext cx="7920880" cy="53778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8F6615-3043-414B-9F38-4F511DFF325C}"/>
              </a:ext>
            </a:extLst>
          </p:cNvPr>
          <p:cNvSpPr txBox="1"/>
          <p:nvPr/>
        </p:nvSpPr>
        <p:spPr>
          <a:xfrm>
            <a:off x="7861997" y="6111450"/>
            <a:ext cx="530915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b="1" dirty="0"/>
              <a:t>GOOS</a:t>
            </a:r>
            <a:endParaRPr lang="en-US" sz="9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DDB5531-29F4-40B7-84B6-A609F58942D6}"/>
              </a:ext>
            </a:extLst>
          </p:cNvPr>
          <p:cNvSpPr/>
          <p:nvPr/>
        </p:nvSpPr>
        <p:spPr>
          <a:xfrm>
            <a:off x="1835696" y="5007354"/>
            <a:ext cx="5702525" cy="132148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+mj-lt"/>
              </a:rPr>
              <a:t>In Europe we spent circa 1.4 Billion Euro a year in marine data acquisition 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(1.0 BE in-situ; 0.4 BE remote sensing)  </a:t>
            </a:r>
            <a:endParaRPr lang="en-NL" sz="2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3284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467B8F-F2AC-1E47-9751-44763B19D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360" y="548680"/>
            <a:ext cx="6517096" cy="517525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0070C0"/>
                </a:solidFill>
              </a:rPr>
              <a:t>European landscape marine data </a:t>
            </a:r>
            <a:br>
              <a:rPr lang="it-IT" sz="3200" b="1" dirty="0">
                <a:solidFill>
                  <a:srgbClr val="0070C0"/>
                </a:solidFill>
              </a:rPr>
            </a:br>
            <a:r>
              <a:rPr lang="it-IT" sz="3200" b="1" dirty="0">
                <a:solidFill>
                  <a:srgbClr val="0070C0"/>
                </a:solidFill>
              </a:rPr>
              <a:t>management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76D460-3E42-5342-AF2C-5F1FCB98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381328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5BB6C1-B3E2-4F53-A978-6773EBF9531B}" type="slidenum">
              <a:rPr lang="it-IT" smtClean="0"/>
              <a:pPr/>
              <a:t>4</a:t>
            </a:fld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1086F4-5A9A-495A-9CC3-C43888F80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4048957" cy="49685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96FC9B-8AF5-46E2-93C6-376E165FD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772816"/>
            <a:ext cx="4123327" cy="2880320"/>
          </a:xfrm>
          <a:prstGeom prst="rect">
            <a:avLst/>
          </a:prstGeom>
        </p:spPr>
      </p:pic>
      <p:sp>
        <p:nvSpPr>
          <p:cNvPr id="9" name="Arrow: Striped Right 8">
            <a:extLst>
              <a:ext uri="{FF2B5EF4-FFF2-40B4-BE49-F238E27FC236}">
                <a16:creationId xmlns:a16="http://schemas.microsoft.com/office/drawing/2014/main" id="{4E8A8BE0-998A-4F78-A01A-0BFE4662E7A1}"/>
              </a:ext>
            </a:extLst>
          </p:cNvPr>
          <p:cNvSpPr/>
          <p:nvPr/>
        </p:nvSpPr>
        <p:spPr>
          <a:xfrm>
            <a:off x="4436238" y="2708920"/>
            <a:ext cx="432048" cy="250962"/>
          </a:xfrm>
          <a:prstGeom prst="stripedRightArrow">
            <a:avLst>
              <a:gd name="adj1" fmla="val 50000"/>
              <a:gd name="adj2" fmla="val 4562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Arrow: Striped Right 9">
            <a:extLst>
              <a:ext uri="{FF2B5EF4-FFF2-40B4-BE49-F238E27FC236}">
                <a16:creationId xmlns:a16="http://schemas.microsoft.com/office/drawing/2014/main" id="{8BF390C9-2BA8-423E-A557-87D8175D47BD}"/>
              </a:ext>
            </a:extLst>
          </p:cNvPr>
          <p:cNvSpPr/>
          <p:nvPr/>
        </p:nvSpPr>
        <p:spPr>
          <a:xfrm>
            <a:off x="4468115" y="3356992"/>
            <a:ext cx="432048" cy="250962"/>
          </a:xfrm>
          <a:prstGeom prst="stripedRightArrow">
            <a:avLst>
              <a:gd name="adj1" fmla="val 50000"/>
              <a:gd name="adj2" fmla="val 4562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Arrow: Striped Right 10">
            <a:extLst>
              <a:ext uri="{FF2B5EF4-FFF2-40B4-BE49-F238E27FC236}">
                <a16:creationId xmlns:a16="http://schemas.microsoft.com/office/drawing/2014/main" id="{F5D59FAD-231B-4834-B6EB-7D508BE38CF1}"/>
              </a:ext>
            </a:extLst>
          </p:cNvPr>
          <p:cNvSpPr/>
          <p:nvPr/>
        </p:nvSpPr>
        <p:spPr>
          <a:xfrm>
            <a:off x="4453802" y="3879583"/>
            <a:ext cx="432048" cy="250962"/>
          </a:xfrm>
          <a:prstGeom prst="stripedRightArrow">
            <a:avLst>
              <a:gd name="adj1" fmla="val 50000"/>
              <a:gd name="adj2" fmla="val 4562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0A9BFD-99FB-497E-B847-A42FA1BA7B6C}"/>
              </a:ext>
            </a:extLst>
          </p:cNvPr>
          <p:cNvSpPr/>
          <p:nvPr/>
        </p:nvSpPr>
        <p:spPr>
          <a:xfrm>
            <a:off x="5004048" y="4938851"/>
            <a:ext cx="3960440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+mj-lt"/>
              </a:rPr>
              <a:t>Data aggregators and providers of data products and services</a:t>
            </a:r>
            <a:endParaRPr lang="en-NL" sz="2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Arrow: Striped Right 12">
            <a:extLst>
              <a:ext uri="{FF2B5EF4-FFF2-40B4-BE49-F238E27FC236}">
                <a16:creationId xmlns:a16="http://schemas.microsoft.com/office/drawing/2014/main" id="{4502EA4B-0AC8-46DB-878E-74860F312632}"/>
              </a:ext>
            </a:extLst>
          </p:cNvPr>
          <p:cNvSpPr/>
          <p:nvPr/>
        </p:nvSpPr>
        <p:spPr>
          <a:xfrm rot="19284565">
            <a:off x="4436237" y="4527655"/>
            <a:ext cx="432048" cy="250962"/>
          </a:xfrm>
          <a:prstGeom prst="stripedRightArrow">
            <a:avLst>
              <a:gd name="adj1" fmla="val 50000"/>
              <a:gd name="adj2" fmla="val 4562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02782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87824" y="692696"/>
            <a:ext cx="3996965" cy="39241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SeaDataNet?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89677" y="1891366"/>
            <a:ext cx="4353117" cy="168164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pan-European infrastructure, initiated and set up by the NODCs and marine data focal  points of 34 countries bordering the European seas</a:t>
            </a:r>
          </a:p>
        </p:txBody>
      </p:sp>
      <p:graphicFrame>
        <p:nvGraphicFramePr>
          <p:cNvPr id="57" name="Tableau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25935"/>
              </p:ext>
            </p:extLst>
          </p:nvPr>
        </p:nvGraphicFramePr>
        <p:xfrm>
          <a:off x="4589224" y="3717032"/>
          <a:ext cx="4353117" cy="2328256"/>
        </p:xfrm>
        <a:graphic>
          <a:graphicData uri="http://schemas.openxmlformats.org/drawingml/2006/table">
            <a:tbl>
              <a:tblPr/>
              <a:tblGrid>
                <a:gridCol w="1470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2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4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90s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Metadata directories</a:t>
                      </a:r>
                      <a:b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Medar</a:t>
                      </a:r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/MedAtlas</a:t>
                      </a: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1998-2001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EuroNODIM</a:t>
                      </a:r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(FP3)</a:t>
                      </a: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642964"/>
                  </a:ext>
                </a:extLst>
              </a:tr>
              <a:tr h="3120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2002-2005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Sea-Search (FP5)</a:t>
                      </a: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0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2006-2011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SeaDataNet (FP6)</a:t>
                      </a: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0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2011-2015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SeaDataNet II (FP7)</a:t>
                      </a: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0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2016-2021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SeaDataCloud (H2020)</a:t>
                      </a:r>
                    </a:p>
                  </a:txBody>
                  <a:tcPr marL="7144" marR="7144" marT="714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90CD28B-7FA3-4253-A8B5-79B83D83A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0" y="1988840"/>
            <a:ext cx="4353117" cy="396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98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6507" y="764704"/>
            <a:ext cx="5616623" cy="415499"/>
          </a:xfrm>
        </p:spPr>
        <p:txBody>
          <a:bodyPr>
            <a:noAutofit/>
          </a:bodyPr>
          <a:lstStyle/>
          <a:p>
            <a:r>
              <a:rPr lang="en-GB" sz="3200" dirty="0" err="1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SeaDataNet</a:t>
            </a:r>
            <a:r>
              <a:rPr lang="en-GB" sz="3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portal and portfolio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13538" y="1628800"/>
            <a:ext cx="2513602" cy="3528392"/>
          </a:xfrm>
        </p:spPr>
        <p:txBody>
          <a:bodyPr>
            <a:normAutofit lnSpcReduction="10000"/>
          </a:bodyPr>
          <a:lstStyle/>
          <a:p>
            <a:r>
              <a:rPr lang="en-GB" sz="22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Standards and associated Tools for data centres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and metadata services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Products services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Applications for users </a:t>
            </a:r>
          </a:p>
          <a:p>
            <a:endParaRPr lang="en-GB" sz="1800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4196135" y="5319211"/>
            <a:ext cx="3510390" cy="2077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5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https://www.seadatanet.org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0D5FA-7CEC-42B1-AA1B-E6B503FCA138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232464-925C-4D3F-91A3-C113ABB5C9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59" y="1628800"/>
            <a:ext cx="6029469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79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97813" y="620688"/>
            <a:ext cx="6048375" cy="392415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SeaDataNet</a:t>
            </a:r>
            <a:r>
              <a:rPr lang="fr-FR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standards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43808" y="1424883"/>
            <a:ext cx="6192688" cy="3300261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standards for the marine domain</a:t>
            </a:r>
            <a:r>
              <a:rPr lang="en-US" sz="2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adapting ISO and OGC standards and achieving INSPIRE compliance:</a:t>
            </a:r>
            <a:endParaRPr lang="fr-FR" sz="2000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Metadata formats for data sets, research cruises, monitoring networks, and research projects</a:t>
            </a:r>
            <a:endParaRPr lang="en-US" sz="2000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data exchange formats </a:t>
            </a:r>
            <a:r>
              <a:rPr lang="en-US" sz="2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ODV ASCII and NetCDF  (CF) </a:t>
            </a:r>
            <a:r>
              <a:rPr lang="en-US" sz="2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fully supported by controlled vocabularies</a:t>
            </a:r>
          </a:p>
          <a:p>
            <a:pPr lvl="1"/>
            <a:r>
              <a:rPr lang="en-US" sz="2000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Controlled Vocabularies </a:t>
            </a:r>
            <a:r>
              <a:rPr lang="en-US" sz="2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marine domain (&gt;100.000 terms in 110+ lists), with international governance and web services</a:t>
            </a:r>
          </a:p>
          <a:p>
            <a:r>
              <a:rPr lang="en-US" sz="2000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Maintenance and dissemination of standard QA-QC procedures, together with IOC/IODE and ICES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4" y="4343744"/>
            <a:ext cx="830354" cy="762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08" y="5229200"/>
            <a:ext cx="779246" cy="79316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4801" r="7476" b="24800"/>
          <a:stretch/>
        </p:blipFill>
        <p:spPr>
          <a:xfrm>
            <a:off x="318837" y="5373216"/>
            <a:ext cx="1369062" cy="5764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AF6D32-2159-491A-B000-F313A30DD05D}"/>
              </a:ext>
            </a:extLst>
          </p:cNvPr>
          <p:cNvSpPr txBox="1"/>
          <p:nvPr/>
        </p:nvSpPr>
        <p:spPr>
          <a:xfrm>
            <a:off x="337674" y="1484784"/>
            <a:ext cx="2373380" cy="256685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9525" marR="3810">
              <a:lnSpc>
                <a:spcPts val="3150"/>
              </a:lnSpc>
              <a:spcBef>
                <a:spcPts val="255"/>
              </a:spcBef>
            </a:pPr>
            <a:r>
              <a:rPr lang="en-US" sz="1500" b="1" spc="-4" dirty="0">
                <a:solidFill>
                  <a:srgbClr val="0070C0"/>
                </a:solidFill>
                <a:latin typeface="+mj-lt"/>
                <a:cs typeface="Trebuchet MS"/>
              </a:rPr>
              <a:t>“</a:t>
            </a:r>
            <a:r>
              <a:rPr lang="en-US" sz="1500" b="1" i="1" spc="-4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 Data and Services:</a:t>
            </a:r>
            <a:r>
              <a:rPr lang="en-US" sz="1500" b="1" i="1" spc="8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en-US" sz="15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6700" marR="706279" indent="-257175">
              <a:lnSpc>
                <a:spcPts val="3150"/>
              </a:lnSpc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1500" b="1" i="1" spc="-4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500" b="1" i="1" spc="-4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indable</a:t>
            </a:r>
          </a:p>
          <a:p>
            <a:pPr marL="266700" marR="706279" indent="-257175">
              <a:lnSpc>
                <a:spcPts val="3150"/>
              </a:lnSpc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1500" b="1" i="1" spc="-4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500" b="1" i="1" spc="-4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ccessible</a:t>
            </a:r>
          </a:p>
          <a:p>
            <a:pPr marL="266700" marR="706279" indent="-257175">
              <a:lnSpc>
                <a:spcPts val="3150"/>
              </a:lnSpc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1500" b="1" i="1" spc="-4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500" b="1" i="1" spc="-4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nte</a:t>
            </a:r>
            <a:r>
              <a:rPr lang="en-US" sz="15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</a:t>
            </a:r>
            <a:r>
              <a:rPr lang="en-US" sz="1500" b="1" i="1" spc="-4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</a:t>
            </a:r>
            <a:r>
              <a:rPr lang="en-US" sz="1500" b="1" i="1" spc="-86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500" b="1" i="1" spc="-4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en-US" sz="15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500" b="1" i="1" spc="-4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15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6700" indent="-257175">
              <a:lnSpc>
                <a:spcPts val="3203"/>
              </a:lnSpc>
              <a:buFont typeface="Arial" panose="020B0604020202020204" pitchFamily="34" charset="0"/>
              <a:buChar char="•"/>
            </a:pPr>
            <a:r>
              <a:rPr lang="en-US" sz="15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5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e-usable</a:t>
            </a:r>
            <a:endParaRPr lang="en-US" sz="15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" marR="109538">
              <a:lnSpc>
                <a:spcPts val="3150"/>
              </a:lnSpc>
              <a:spcBef>
                <a:spcPts val="172"/>
              </a:spcBef>
            </a:pPr>
            <a:r>
              <a:rPr lang="en-US" sz="1500" b="1" i="1" spc="-4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1500" b="1" i="1" spc="-4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i="1" u="sng" spc="-4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machines</a:t>
            </a:r>
            <a:r>
              <a:rPr lang="en-US" sz="1500" b="1" i="1" spc="-4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500" b="1" i="1" u="sng" spc="-4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500" b="1" i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eople</a:t>
            </a:r>
            <a:r>
              <a:rPr lang="en-US" sz="15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500" b="1" i="1" dirty="0">
                <a:solidFill>
                  <a:srgbClr val="0150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sz="15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2416D2-B7CE-4A1B-B574-40F509401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429" y="4293096"/>
            <a:ext cx="1350002" cy="75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77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3" y="612176"/>
            <a:ext cx="6609710" cy="369332"/>
          </a:xfrm>
        </p:spPr>
        <p:txBody>
          <a:bodyPr>
            <a:noAutofit/>
          </a:bodyPr>
          <a:lstStyle/>
          <a:p>
            <a:pPr algn="ctr"/>
            <a:r>
              <a:rPr lang="en-US" altLang="en-US" b="1" dirty="0" err="1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SeaDataNet</a:t>
            </a:r>
            <a:r>
              <a:rPr lang="en-US" altLang="en-US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fit for handling different data types </a:t>
            </a:r>
            <a:endParaRPr lang="en-GB" b="1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69686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SeaDataNet</a:t>
            </a:r>
            <a:r>
              <a:rPr lang="en-US" sz="2000" b="1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metadata and data formats for: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Physical</a:t>
            </a:r>
            <a:r>
              <a:rPr lang="en-US" sz="2000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data sets, developed with NODCs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551A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en-US" sz="2000" b="1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hemistry</a:t>
            </a:r>
            <a:r>
              <a:rPr lang="en-US" sz="2000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datasets, developed with </a:t>
            </a:r>
            <a:r>
              <a:rPr lang="en-US" sz="2000" dirty="0" err="1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EMODnet</a:t>
            </a:r>
            <a:r>
              <a:rPr lang="en-US" sz="2000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Chemistry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551A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</a:t>
            </a:r>
            <a:r>
              <a:rPr lang="en-US" sz="2000" b="1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iological</a:t>
            </a:r>
            <a:r>
              <a:rPr lang="en-US" sz="2000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data sets, developed with </a:t>
            </a:r>
            <a:r>
              <a:rPr lang="en-US" sz="2000" dirty="0" err="1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EurOBIS</a:t>
            </a:r>
            <a:endParaRPr lang="en-US" sz="2000" dirty="0">
              <a:solidFill>
                <a:srgbClr val="0551A0"/>
              </a:solidFill>
              <a:effectLst/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551A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G</a:t>
            </a:r>
            <a:r>
              <a:rPr lang="en-US" sz="2000" b="1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eological and geophysical</a:t>
            </a:r>
            <a:r>
              <a:rPr lang="en-US" sz="2000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data sets, developed with </a:t>
            </a:r>
            <a:r>
              <a:rPr lang="en-US" sz="2000" dirty="0" err="1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EuroGeoSurveys</a:t>
            </a:r>
            <a:endParaRPr lang="en-NL" sz="2000" dirty="0">
              <a:solidFill>
                <a:srgbClr val="0551A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Bathymetry</a:t>
            </a:r>
            <a:r>
              <a:rPr lang="en-US" sz="2000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data sets, developed with </a:t>
            </a:r>
            <a:r>
              <a:rPr lang="en-US" sz="2000" dirty="0" err="1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EMODnet</a:t>
            </a:r>
            <a:r>
              <a:rPr lang="en-US" sz="2000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Bathymetry</a:t>
            </a:r>
            <a:endParaRPr lang="en-NL" sz="2000" dirty="0">
              <a:solidFill>
                <a:srgbClr val="0551A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HF-Radar</a:t>
            </a:r>
            <a:r>
              <a:rPr lang="en-US" sz="2000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data sets, developed with </a:t>
            </a:r>
            <a:r>
              <a:rPr lang="en-US" sz="2000" dirty="0" err="1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EuroGOOS</a:t>
            </a:r>
            <a:r>
              <a:rPr lang="en-US" sz="2000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en-US" sz="2000" dirty="0" err="1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EMODnet</a:t>
            </a:r>
            <a:r>
              <a:rPr lang="en-US" sz="2000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Physics</a:t>
            </a:r>
            <a:endParaRPr lang="en-NL" sz="2000" dirty="0">
              <a:solidFill>
                <a:srgbClr val="0551A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Glider</a:t>
            </a:r>
            <a:r>
              <a:rPr lang="en-US" sz="2000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data sets, developed with Ocean Glider network</a:t>
            </a:r>
            <a:endParaRPr lang="en-NL" sz="2000" dirty="0">
              <a:solidFill>
                <a:srgbClr val="0551A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Flow Cytometry </a:t>
            </a:r>
            <a:r>
              <a:rPr lang="en-US" sz="2000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data together with CNRS and JERICO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Marine Litter </a:t>
            </a:r>
            <a:r>
              <a:rPr lang="en-US" sz="2000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data (beach, seafloor, and micro litter), developed with </a:t>
            </a:r>
            <a:r>
              <a:rPr lang="en-US" sz="2000" dirty="0" err="1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EMODnet</a:t>
            </a:r>
            <a:r>
              <a:rPr lang="en-US" sz="2000" dirty="0">
                <a:solidFill>
                  <a:srgbClr val="0551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Chemistry and TG Marine Litter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0551A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SeaDataNet</a:t>
            </a:r>
            <a:r>
              <a:rPr lang="en-US" sz="2000" b="1" dirty="0">
                <a:solidFill>
                  <a:srgbClr val="0551A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Controlled Vocabularies: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551A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Expanded with new lists and new terms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551A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Available as Web Services, </a:t>
            </a:r>
            <a:r>
              <a:rPr lang="en-US" sz="2000" dirty="0" err="1">
                <a:solidFill>
                  <a:srgbClr val="0551A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SparQL</a:t>
            </a:r>
            <a:r>
              <a:rPr lang="en-US" sz="2000" dirty="0">
                <a:solidFill>
                  <a:srgbClr val="0551A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endpoint, User Interfaces, P01 Vocabulary builder and decomposer </a:t>
            </a:r>
            <a:endParaRPr lang="en-NL" sz="2000" dirty="0">
              <a:solidFill>
                <a:srgbClr val="0551A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57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97813" y="620688"/>
            <a:ext cx="6048375" cy="392415"/>
          </a:xfrm>
        </p:spPr>
        <p:txBody>
          <a:bodyPr>
            <a:normAutofit fontScale="90000"/>
          </a:bodyPr>
          <a:lstStyle/>
          <a:p>
            <a:r>
              <a:rPr lang="fr-FR" sz="3600" b="1" dirty="0" err="1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SeaDataNet</a:t>
            </a:r>
            <a:r>
              <a:rPr lang="fr-FR" b="1" dirty="0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0069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vocabularies</a:t>
            </a:r>
            <a:endParaRPr lang="fr-FR" b="1" dirty="0">
              <a:solidFill>
                <a:srgbClr val="0069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9D03D2-CD50-4924-88B5-3340AF520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16623"/>
            <a:ext cx="4964688" cy="29523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FF000A-692B-4E89-8B90-6684BC2B3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988840"/>
            <a:ext cx="5651854" cy="34993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084DB-A53F-4B76-8E15-721CDAF0E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3429000"/>
            <a:ext cx="5200674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1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aDataCloud3-5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Calibri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ésentation1" id="{BB341977-51FC-4F73-AF0E-BC181C6612BF}" vid="{DFAD3096-6017-40C8-9F02-4552A82FE62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SeaDataCloud</Template>
  <TotalTime>2148</TotalTime>
  <Words>1260</Words>
  <Application>Microsoft Office PowerPoint</Application>
  <PresentationFormat>On-screen Show (4:3)</PresentationFormat>
  <Paragraphs>153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SeaDataCloud3-5</vt:lpstr>
      <vt:lpstr>PowerPoint Presentation</vt:lpstr>
      <vt:lpstr>Oceans and seas are important</vt:lpstr>
      <vt:lpstr>Acquisition of marine and ocean data</vt:lpstr>
      <vt:lpstr>European landscape marine data  management </vt:lpstr>
      <vt:lpstr>What is SeaDataNet?</vt:lpstr>
      <vt:lpstr>SeaDataNet portal and portfolio</vt:lpstr>
      <vt:lpstr>SeaDataNet standards</vt:lpstr>
      <vt:lpstr>SeaDataNet fit for handling different data types </vt:lpstr>
      <vt:lpstr>SeaDataNet vocabularies</vt:lpstr>
      <vt:lpstr>European metadata directories</vt:lpstr>
      <vt:lpstr>CDI Data Discovery &amp; Access Service</vt:lpstr>
      <vt:lpstr>PowerPoint Presentation</vt:lpstr>
      <vt:lpstr>PowerPoint Presentation</vt:lpstr>
      <vt:lpstr>PowerPoint Presentation</vt:lpstr>
      <vt:lpstr>Various tools &amp; services developed and made available </vt:lpstr>
      <vt:lpstr>SeaDataNet cooperation </vt:lpstr>
      <vt:lpstr>Pillar under EMODnet</vt:lpstr>
      <vt:lpstr>EMODnet examples for Bathymetry and Chemistry</vt:lpstr>
      <vt:lpstr>Blue-Cloud initiative </vt:lpstr>
      <vt:lpstr>Blue-Cloud overarching concept</vt:lpstr>
      <vt:lpstr>Blue-Cloud key products and services </vt:lpstr>
      <vt:lpstr>Blue-Cloud Data Discovery &amp; Access service</vt:lpstr>
      <vt:lpstr>Conclusions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Dick M.A. Schaap</dc:creator>
  <cp:lastModifiedBy>dick</cp:lastModifiedBy>
  <cp:revision>142</cp:revision>
  <cp:lastPrinted>2017-03-22T10:46:22Z</cp:lastPrinted>
  <dcterms:created xsi:type="dcterms:W3CDTF">2017-03-17T08:28:23Z</dcterms:created>
  <dcterms:modified xsi:type="dcterms:W3CDTF">2021-10-19T16:53:18Z</dcterms:modified>
</cp:coreProperties>
</file>