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6"/>
  </p:notesMasterIdLst>
  <p:sldIdLst>
    <p:sldId id="256" r:id="rId2"/>
    <p:sldId id="257" r:id="rId3"/>
    <p:sldId id="258" r:id="rId4"/>
    <p:sldId id="307" r:id="rId5"/>
    <p:sldId id="303" r:id="rId6"/>
    <p:sldId id="299" r:id="rId7"/>
    <p:sldId id="309" r:id="rId8"/>
    <p:sldId id="310" r:id="rId9"/>
    <p:sldId id="308" r:id="rId10"/>
    <p:sldId id="305" r:id="rId11"/>
    <p:sldId id="301" r:id="rId12"/>
    <p:sldId id="302" r:id="rId13"/>
    <p:sldId id="306" r:id="rId14"/>
    <p:sldId id="276"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Coelh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F9C8C6"/>
    <a:srgbClr val="209E23"/>
    <a:srgbClr val="CC8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98E68C-D321-43B7-AF2D-D7C5EE32434E}">
  <a:tblStyle styleId="{AF98E68C-D321-43B7-AF2D-D7C5EE32434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B40628-AE61-4CC5-BDFA-82349C7DB0A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BD4"/>
          </a:solidFill>
        </a:fill>
      </a:tcStyle>
    </a:band1H>
    <a:band2H>
      <a:tcTxStyle/>
      <a:tcStyle>
        <a:tcBdr/>
      </a:tcStyle>
    </a:band2H>
    <a:band1V>
      <a:tcTxStyle/>
      <a:tcStyle>
        <a:tcBdr/>
        <a:fill>
          <a:solidFill>
            <a:srgbClr val="CBCB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9"/>
    <p:restoredTop sz="88132" autoAdjust="0"/>
  </p:normalViewPr>
  <p:slideViewPr>
    <p:cSldViewPr snapToGrid="0">
      <p:cViewPr varScale="1">
        <p:scale>
          <a:sx n="97" d="100"/>
          <a:sy n="97" d="100"/>
        </p:scale>
        <p:origin x="1098" y="72"/>
      </p:cViewPr>
      <p:guideLst>
        <p:guide orient="horz" pos="2160"/>
        <p:guide pos="384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0826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Tx/>
              <a:buChar char="-"/>
            </a:pPr>
            <a:r>
              <a:rPr lang="en-US" dirty="0"/>
              <a:t>There is immerse set of opportunities given by the EOSC-hub generic services</a:t>
            </a:r>
          </a:p>
          <a:p>
            <a:pPr>
              <a:buFontTx/>
              <a:buChar char="-"/>
            </a:pPr>
            <a:r>
              <a:rPr lang="en-US" dirty="0"/>
              <a:t>These are shown in three areas. The assessment and integration is indicated within the matrix. Red separates CCs from </a:t>
            </a:r>
            <a:r>
              <a:rPr lang="en-US" dirty="0" err="1"/>
              <a:t>EaPs</a:t>
            </a:r>
            <a:endParaRPr lang="en-US" dirty="0"/>
          </a:p>
          <a:p>
            <a:pPr>
              <a:buFontTx/>
              <a:buChar char="-"/>
            </a:pPr>
            <a:r>
              <a:rPr lang="en-US" dirty="0"/>
              <a:t>The main outputs were: </a:t>
            </a:r>
          </a:p>
          <a:p>
            <a:pPr lvl="1">
              <a:buFontTx/>
              <a:buChar char="-"/>
            </a:pPr>
            <a:r>
              <a:rPr lang="en-US" dirty="0"/>
              <a:t>Identify opportunities, learn about EOSC</a:t>
            </a:r>
          </a:p>
          <a:p>
            <a:pPr lvl="1">
              <a:buFontTx/>
              <a:buChar char="-"/>
            </a:pPr>
            <a:r>
              <a:rPr lang="en-US" dirty="0"/>
              <a:t>11 services onboarded, 5 more to come in 2021</a:t>
            </a:r>
          </a:p>
          <a:p>
            <a:pPr lvl="1">
              <a:buFontTx/>
              <a:buChar char="-"/>
            </a:pPr>
            <a:r>
              <a:rPr lang="en-US" dirty="0"/>
              <a:t>Assess suitability of e-infrastructure services for RIs, projects </a:t>
            </a:r>
            <a:r>
              <a:rPr lang="en-US" dirty="0">
                <a:sym typeface="Wingdings" panose="05000000000000000000" pitchFamily="2" charset="2"/>
              </a:rPr>
              <a:t> ‘Infrastructure study’</a:t>
            </a:r>
          </a:p>
          <a:p>
            <a:pPr marL="685800" lvl="1" indent="0">
              <a:buFontTx/>
              <a:buNone/>
            </a:pPr>
            <a:endParaRPr lang="en-US" dirty="0">
              <a:sym typeface="Wingdings" panose="05000000000000000000" pitchFamily="2" charset="2"/>
            </a:endParaRPr>
          </a:p>
          <a:p>
            <a:pPr marL="685800" lvl="1" indent="0">
              <a:buFontTx/>
              <a:buNone/>
            </a:pPr>
            <a:endParaRPr lang="en-US" dirty="0">
              <a:sym typeface="Wingdings" panose="05000000000000000000" pitchFamily="2" charset="2"/>
            </a:endParaRPr>
          </a:p>
          <a:p>
            <a:pPr marL="685800" lvl="1" indent="0">
              <a:buFontTx/>
              <a:buNone/>
            </a:pPr>
            <a:r>
              <a:rPr lang="en-US" dirty="0">
                <a:sym typeface="Wingdings" panose="05000000000000000000" pitchFamily="2" charset="2"/>
              </a:rPr>
              <a:t>Could be also used:</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0" i="0" u="none" strike="noStrike" dirty="0">
                <a:solidFill>
                  <a:srgbClr val="000000"/>
                </a:solidFill>
                <a:effectLst/>
                <a:latin typeface="Arial" panose="020B0604020202020204" pitchFamily="34" charset="0"/>
              </a:rPr>
              <a:t>“The EAP pilot was an excellent opportunity to understand how EOSC services can be used to provide core functionality to the individual community-specific infrastructure” </a:t>
            </a:r>
            <a:r>
              <a:rPr lang="en-US" sz="1200" b="1" u="none" strike="noStrike" dirty="0">
                <a:solidFill>
                  <a:srgbClr val="000000"/>
                </a:solidFill>
                <a:effectLst/>
                <a:latin typeface="Arial" panose="020B0604020202020204" pitchFamily="34" charset="0"/>
              </a:rPr>
              <a:t>(Thomas Exner, Edelweiss Connect, Risk assessment </a:t>
            </a:r>
            <a:r>
              <a:rPr lang="en-US" sz="1200" b="1" u="none" strike="noStrike" dirty="0" err="1">
                <a:solidFill>
                  <a:srgbClr val="000000"/>
                </a:solidFill>
                <a:effectLst/>
                <a:latin typeface="Arial" panose="020B0604020202020204" pitchFamily="34" charset="0"/>
              </a:rPr>
              <a:t>EaP</a:t>
            </a:r>
            <a:r>
              <a:rPr lang="en-US" sz="1200" b="1" u="none" strike="noStrike" dirty="0">
                <a:solidFill>
                  <a:srgbClr val="000000"/>
                </a:solidFill>
                <a:effectLst/>
                <a:latin typeface="Arial" panose="020B0604020202020204" pitchFamily="34" charset="0"/>
              </a:rPr>
              <a:t>)</a:t>
            </a:r>
            <a:endParaRPr lang="en-GB" b="1" dirty="0"/>
          </a:p>
          <a:p>
            <a:pPr marL="685800" lvl="1" indent="0">
              <a:buFontTx/>
              <a:buNone/>
            </a:pPr>
            <a:endParaRPr lang="en-US" dirty="0">
              <a:sym typeface="Wingdings" panose="05000000000000000000" pitchFamily="2" charset="2"/>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08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Tx/>
              <a:buChar char="-"/>
            </a:pPr>
            <a:r>
              <a:rPr lang="en-US" dirty="0"/>
              <a:t>IaaS Cloud dominates, and </a:t>
            </a:r>
            <a:r>
              <a:rPr lang="en-US" dirty="0" err="1"/>
              <a:t>EaPs</a:t>
            </a:r>
            <a:r>
              <a:rPr lang="en-US" dirty="0"/>
              <a:t> were very compute-focused </a:t>
            </a:r>
          </a:p>
          <a:p>
            <a:pPr>
              <a:buFontTx/>
              <a:buChar char="-"/>
            </a:pPr>
            <a:r>
              <a:rPr lang="en-US" dirty="0"/>
              <a:t>AAI was relevant for everyone where non fully open services are offered</a:t>
            </a:r>
          </a:p>
          <a:p>
            <a:pPr>
              <a:buFontTx/>
              <a:buChar char="-"/>
            </a:pPr>
            <a:r>
              <a:rPr lang="en-US" dirty="0"/>
              <a:t>Data management is an effort/time intensive area therefore the scoping limited to CCs</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770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192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Tx/>
              <a:buChar char="-"/>
            </a:pPr>
            <a:r>
              <a:rPr lang="en-US" dirty="0"/>
              <a:t>A few of the CCs/</a:t>
            </a:r>
            <a:r>
              <a:rPr lang="en-US" dirty="0" err="1"/>
              <a:t>EaPs</a:t>
            </a:r>
            <a:r>
              <a:rPr lang="en-US" dirty="0"/>
              <a:t> were affected by staff turnover. </a:t>
            </a:r>
          </a:p>
          <a:p>
            <a:pPr>
              <a:buFontTx/>
              <a:buChar char="-"/>
            </a:pPr>
            <a:r>
              <a:rPr lang="en-US" dirty="0"/>
              <a:t>Their services can be handled over only if modular, and flexible</a:t>
            </a:r>
          </a:p>
          <a:p>
            <a:pPr>
              <a:buFontTx/>
              <a:buChar char="-"/>
            </a:pPr>
            <a:r>
              <a:rPr lang="en-US" dirty="0"/>
              <a:t>Requirements are constantly changing, for RIs over long period of time</a:t>
            </a:r>
          </a:p>
          <a:p>
            <a:pPr>
              <a:buFontTx/>
              <a:buChar char="-"/>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71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3">
            <a:alphaModFix/>
          </a:blip>
          <a:srcRect/>
          <a:stretch/>
        </p:blipFill>
        <p:spPr>
          <a:xfrm>
            <a:off x="1355501" y="4877734"/>
            <a:ext cx="636044" cy="578959"/>
          </a:xfrm>
          <a:prstGeom prst="rect">
            <a:avLst/>
          </a:prstGeom>
          <a:noFill/>
          <a:ln>
            <a:noFill/>
          </a:ln>
        </p:spPr>
      </p:pic>
      <p:pic>
        <p:nvPicPr>
          <p:cNvPr id="12" name="Google Shape;12;p2"/>
          <p:cNvPicPr preferRelativeResize="0"/>
          <p:nvPr/>
        </p:nvPicPr>
        <p:blipFill rotWithShape="1">
          <a:blip r:embed="rId4">
            <a:alphaModFix/>
          </a:blip>
          <a:srcRect/>
          <a:stretch/>
        </p:blipFill>
        <p:spPr>
          <a:xfrm>
            <a:off x="1323858" y="5260744"/>
            <a:ext cx="667687" cy="633228"/>
          </a:xfrm>
          <a:prstGeom prst="rect">
            <a:avLst/>
          </a:prstGeom>
          <a:noFill/>
          <a:ln>
            <a:noFill/>
          </a:ln>
        </p:spPr>
      </p:pic>
      <p:sp>
        <p:nvSpPr>
          <p:cNvPr id="13" name="Google Shape;13;p2"/>
          <p:cNvSpPr/>
          <p:nvPr/>
        </p:nvSpPr>
        <p:spPr>
          <a:xfrm>
            <a:off x="1007437" y="6381328"/>
            <a:ext cx="11041227"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a:p>
        </p:txBody>
      </p:sp>
      <p:sp>
        <p:nvSpPr>
          <p:cNvPr id="14" name="Google Shape;14;p2"/>
          <p:cNvSpPr txBox="1"/>
          <p:nvPr/>
        </p:nvSpPr>
        <p:spPr>
          <a:xfrm>
            <a:off x="1976601" y="4989075"/>
            <a:ext cx="15529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15" name="Google Shape;15;p2"/>
          <p:cNvSpPr txBox="1"/>
          <p:nvPr/>
        </p:nvSpPr>
        <p:spPr>
          <a:xfrm>
            <a:off x="1937699" y="5375344"/>
            <a:ext cx="162499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cxnSp>
        <p:nvCxnSpPr>
          <p:cNvPr id="16" name="Google Shape;16;p2"/>
          <p:cNvCxnSpPr/>
          <p:nvPr/>
        </p:nvCxnSpPr>
        <p:spPr>
          <a:xfrm>
            <a:off x="1559496" y="4725144"/>
            <a:ext cx="1872208" cy="0"/>
          </a:xfrm>
          <a:prstGeom prst="straightConnector1">
            <a:avLst/>
          </a:prstGeom>
          <a:noFill/>
          <a:ln w="25400" cap="flat" cmpd="sng">
            <a:solidFill>
              <a:srgbClr val="1C3046"/>
            </a:solidFill>
            <a:prstDash val="solid"/>
            <a:round/>
            <a:headEnd type="none" w="sm" len="sm"/>
            <a:tailEnd type="none" w="sm" len="sm"/>
          </a:ln>
        </p:spPr>
      </p:cxnSp>
      <p:pic>
        <p:nvPicPr>
          <p:cNvPr id="17" name="Google Shape;17;p2"/>
          <p:cNvPicPr preferRelativeResize="0"/>
          <p:nvPr/>
        </p:nvPicPr>
        <p:blipFill rotWithShape="1">
          <a:blip r:embed="rId5">
            <a:alphaModFix/>
          </a:blip>
          <a:srcRect/>
          <a:stretch/>
        </p:blipFill>
        <p:spPr>
          <a:xfrm>
            <a:off x="1322301" y="1520795"/>
            <a:ext cx="4916163" cy="1224125"/>
          </a:xfrm>
          <a:prstGeom prst="rect">
            <a:avLst/>
          </a:prstGeom>
          <a:noFill/>
          <a:ln>
            <a:noFill/>
          </a:ln>
        </p:spPr>
      </p:pic>
      <p:pic>
        <p:nvPicPr>
          <p:cNvPr id="18" name="Google Shape;18;p2"/>
          <p:cNvPicPr preferRelativeResize="0"/>
          <p:nvPr/>
        </p:nvPicPr>
        <p:blipFill rotWithShape="1">
          <a:blip r:embed="rId6">
            <a:alphaModFix/>
          </a:blip>
          <a:srcRect/>
          <a:stretch/>
        </p:blipFill>
        <p:spPr>
          <a:xfrm>
            <a:off x="479376" y="6371133"/>
            <a:ext cx="422176" cy="28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2X">
  <p:cSld name="Content 2X">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2063553" y="188640"/>
            <a:ext cx="8160907" cy="850106"/>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Google Shape;145;p11"/>
          <p:cNvSpPr txBox="1">
            <a:spLocks noGrp="1"/>
          </p:cNvSpPr>
          <p:nvPr>
            <p:ph type="body" idx="1"/>
          </p:nvPr>
        </p:nvSpPr>
        <p:spPr>
          <a:xfrm>
            <a:off x="623392" y="1916832"/>
            <a:ext cx="11233248" cy="4209006"/>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75" b="0" i="0">
                <a:solidFill>
                  <a:schemeClr val="dk1"/>
                </a:solidFill>
                <a:latin typeface="Calibri"/>
                <a:ea typeface="Calibri"/>
                <a:cs typeface="Calibri"/>
                <a:sym typeface="Calibri"/>
              </a:defRPr>
            </a:lvl1pPr>
            <a:lvl2pPr marL="0" marR="0" lvl="1" indent="0" algn="r" rtl="0">
              <a:spcBef>
                <a:spcPts val="0"/>
              </a:spcBef>
              <a:buNone/>
              <a:defRPr sz="975" b="0" i="0">
                <a:solidFill>
                  <a:schemeClr val="dk1"/>
                </a:solidFill>
                <a:latin typeface="Calibri"/>
                <a:ea typeface="Calibri"/>
                <a:cs typeface="Calibri"/>
                <a:sym typeface="Calibri"/>
              </a:defRPr>
            </a:lvl2pPr>
            <a:lvl3pPr marL="0" marR="0" lvl="2" indent="0" algn="r" rtl="0">
              <a:spcBef>
                <a:spcPts val="0"/>
              </a:spcBef>
              <a:buNone/>
              <a:defRPr sz="975" b="0" i="0">
                <a:solidFill>
                  <a:schemeClr val="dk1"/>
                </a:solidFill>
                <a:latin typeface="Calibri"/>
                <a:ea typeface="Calibri"/>
                <a:cs typeface="Calibri"/>
                <a:sym typeface="Calibri"/>
              </a:defRPr>
            </a:lvl3pPr>
            <a:lvl4pPr marL="0" marR="0" lvl="3" indent="0" algn="r" rtl="0">
              <a:spcBef>
                <a:spcPts val="0"/>
              </a:spcBef>
              <a:buNone/>
              <a:defRPr sz="975" b="0" i="0">
                <a:solidFill>
                  <a:schemeClr val="dk1"/>
                </a:solidFill>
                <a:latin typeface="Calibri"/>
                <a:ea typeface="Calibri"/>
                <a:cs typeface="Calibri"/>
                <a:sym typeface="Calibri"/>
              </a:defRPr>
            </a:lvl4pPr>
            <a:lvl5pPr marL="0" marR="0" lvl="4" indent="0" algn="r" rtl="0">
              <a:spcBef>
                <a:spcPts val="0"/>
              </a:spcBef>
              <a:buNone/>
              <a:defRPr sz="975" b="0" i="0">
                <a:solidFill>
                  <a:schemeClr val="dk1"/>
                </a:solidFill>
                <a:latin typeface="Calibri"/>
                <a:ea typeface="Calibri"/>
                <a:cs typeface="Calibri"/>
                <a:sym typeface="Calibri"/>
              </a:defRPr>
            </a:lvl5pPr>
            <a:lvl6pPr marL="0" marR="0" lvl="5" indent="0" algn="r" rtl="0">
              <a:spcBef>
                <a:spcPts val="0"/>
              </a:spcBef>
              <a:buNone/>
              <a:defRPr sz="975" b="0" i="0">
                <a:solidFill>
                  <a:schemeClr val="dk1"/>
                </a:solidFill>
                <a:latin typeface="Calibri"/>
                <a:ea typeface="Calibri"/>
                <a:cs typeface="Calibri"/>
                <a:sym typeface="Calibri"/>
              </a:defRPr>
            </a:lvl6pPr>
            <a:lvl7pPr marL="0" marR="0" lvl="6" indent="0" algn="r" rtl="0">
              <a:spcBef>
                <a:spcPts val="0"/>
              </a:spcBef>
              <a:buNone/>
              <a:defRPr sz="975" b="0" i="0">
                <a:solidFill>
                  <a:schemeClr val="dk1"/>
                </a:solidFill>
                <a:latin typeface="Calibri"/>
                <a:ea typeface="Calibri"/>
                <a:cs typeface="Calibri"/>
                <a:sym typeface="Calibri"/>
              </a:defRPr>
            </a:lvl7pPr>
            <a:lvl8pPr marL="0" marR="0" lvl="7" indent="0" algn="r" rtl="0">
              <a:spcBef>
                <a:spcPts val="0"/>
              </a:spcBef>
              <a:buNone/>
              <a:defRPr sz="975" b="0" i="0">
                <a:solidFill>
                  <a:schemeClr val="dk1"/>
                </a:solidFill>
                <a:latin typeface="Calibri"/>
                <a:ea typeface="Calibri"/>
                <a:cs typeface="Calibri"/>
                <a:sym typeface="Calibri"/>
              </a:defRPr>
            </a:lvl8pPr>
            <a:lvl9pPr marL="0" marR="0" lvl="8" indent="0" algn="r" rtl="0">
              <a:spcBef>
                <a:spcPts val="0"/>
              </a:spcBef>
              <a:buNone/>
              <a:defRPr sz="975" b="0" i="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19"/>
        <p:cNvGrpSpPr/>
        <p:nvPr/>
      </p:nvGrpSpPr>
      <p:grpSpPr>
        <a:xfrm>
          <a:off x="0" y="0"/>
          <a:ext cx="0" cy="0"/>
          <a:chOff x="0" y="0"/>
          <a:chExt cx="0" cy="0"/>
        </a:xfrm>
      </p:grpSpPr>
      <p:sp>
        <p:nvSpPr>
          <p:cNvPr id="20" name="Google Shape;20;p3"/>
          <p:cNvSpPr/>
          <p:nvPr/>
        </p:nvSpPr>
        <p:spPr>
          <a:xfrm>
            <a:off x="11414248" y="6376245"/>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21" name="Google Shape;21;p3"/>
          <p:cNvSpPr txBox="1">
            <a:spLocks noGrp="1"/>
          </p:cNvSpPr>
          <p:nvPr>
            <p:ph type="body" idx="1"/>
          </p:nvPr>
        </p:nvSpPr>
        <p:spPr>
          <a:xfrm>
            <a:off x="335360" y="1268765"/>
            <a:ext cx="11521280" cy="4855007"/>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10-11/05/2021</a:t>
            </a:r>
            <a:endParaRPr dirty="0"/>
          </a:p>
        </p:txBody>
      </p:sp>
      <p:sp>
        <p:nvSpPr>
          <p:cNvPr id="23" name="Google Shape;23;p3"/>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EOSC-hub final review</a:t>
            </a:r>
          </a:p>
        </p:txBody>
      </p:sp>
      <p:cxnSp>
        <p:nvCxnSpPr>
          <p:cNvPr id="24" name="Google Shape;24;p3"/>
          <p:cNvCxnSpPr/>
          <p:nvPr/>
        </p:nvCxnSpPr>
        <p:spPr>
          <a:xfrm rot="10800000">
            <a:off x="335360" y="6376248"/>
            <a:ext cx="11521280" cy="5085"/>
          </a:xfrm>
          <a:prstGeom prst="straightConnector1">
            <a:avLst/>
          </a:prstGeom>
          <a:noFill/>
          <a:ln w="12700" cap="flat" cmpd="sng">
            <a:solidFill>
              <a:srgbClr val="1D2F45"/>
            </a:solidFill>
            <a:prstDash val="solid"/>
            <a:round/>
            <a:headEnd type="none" w="sm" len="sm"/>
            <a:tailEnd type="none" w="sm" len="sm"/>
          </a:ln>
        </p:spPr>
      </p:cxnSp>
      <p:sp>
        <p:nvSpPr>
          <p:cNvPr id="25" name="Google Shape;25;p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300" b="0" i="0">
                <a:solidFill>
                  <a:srgbClr val="3C3C3C"/>
                </a:solidFill>
                <a:latin typeface="Source Sans Pro"/>
                <a:ea typeface="Source Sans Pro"/>
                <a:cs typeface="Source Sans Pro"/>
                <a:sym typeface="Source Sans Pro"/>
              </a:defRPr>
            </a:lvl1pPr>
            <a:lvl2pPr marL="0" marR="0" lvl="1" indent="0" algn="r" rtl="0">
              <a:spcBef>
                <a:spcPts val="0"/>
              </a:spcBef>
              <a:buNone/>
              <a:defRPr sz="1300" b="0" i="0">
                <a:solidFill>
                  <a:srgbClr val="3C3C3C"/>
                </a:solidFill>
                <a:latin typeface="Source Sans Pro"/>
                <a:ea typeface="Source Sans Pro"/>
                <a:cs typeface="Source Sans Pro"/>
                <a:sym typeface="Source Sans Pro"/>
              </a:defRPr>
            </a:lvl2pPr>
            <a:lvl3pPr marL="0" marR="0" lvl="2" indent="0" algn="r" rtl="0">
              <a:spcBef>
                <a:spcPts val="0"/>
              </a:spcBef>
              <a:buNone/>
              <a:defRPr sz="1300" b="0" i="0">
                <a:solidFill>
                  <a:srgbClr val="3C3C3C"/>
                </a:solidFill>
                <a:latin typeface="Source Sans Pro"/>
                <a:ea typeface="Source Sans Pro"/>
                <a:cs typeface="Source Sans Pro"/>
                <a:sym typeface="Source Sans Pro"/>
              </a:defRPr>
            </a:lvl3pPr>
            <a:lvl4pPr marL="0" marR="0" lvl="3" indent="0" algn="r" rtl="0">
              <a:spcBef>
                <a:spcPts val="0"/>
              </a:spcBef>
              <a:buNone/>
              <a:defRPr sz="1300" b="0" i="0">
                <a:solidFill>
                  <a:srgbClr val="3C3C3C"/>
                </a:solidFill>
                <a:latin typeface="Source Sans Pro"/>
                <a:ea typeface="Source Sans Pro"/>
                <a:cs typeface="Source Sans Pro"/>
                <a:sym typeface="Source Sans Pro"/>
              </a:defRPr>
            </a:lvl4pPr>
            <a:lvl5pPr marL="0" marR="0" lvl="4" indent="0" algn="r" rtl="0">
              <a:spcBef>
                <a:spcPts val="0"/>
              </a:spcBef>
              <a:buNone/>
              <a:defRPr sz="1300" b="0" i="0">
                <a:solidFill>
                  <a:srgbClr val="3C3C3C"/>
                </a:solidFill>
                <a:latin typeface="Source Sans Pro"/>
                <a:ea typeface="Source Sans Pro"/>
                <a:cs typeface="Source Sans Pro"/>
                <a:sym typeface="Source Sans Pro"/>
              </a:defRPr>
            </a:lvl5pPr>
            <a:lvl6pPr marL="0" marR="0" lvl="5" indent="0" algn="r" rtl="0">
              <a:spcBef>
                <a:spcPts val="0"/>
              </a:spcBef>
              <a:buNone/>
              <a:defRPr sz="1300" b="0" i="0">
                <a:solidFill>
                  <a:srgbClr val="3C3C3C"/>
                </a:solidFill>
                <a:latin typeface="Source Sans Pro"/>
                <a:ea typeface="Source Sans Pro"/>
                <a:cs typeface="Source Sans Pro"/>
                <a:sym typeface="Source Sans Pro"/>
              </a:defRPr>
            </a:lvl6pPr>
            <a:lvl7pPr marL="0" marR="0" lvl="6" indent="0" algn="r" rtl="0">
              <a:spcBef>
                <a:spcPts val="0"/>
              </a:spcBef>
              <a:buNone/>
              <a:defRPr sz="1300" b="0" i="0">
                <a:solidFill>
                  <a:srgbClr val="3C3C3C"/>
                </a:solidFill>
                <a:latin typeface="Source Sans Pro"/>
                <a:ea typeface="Source Sans Pro"/>
                <a:cs typeface="Source Sans Pro"/>
                <a:sym typeface="Source Sans Pro"/>
              </a:defRPr>
            </a:lvl7pPr>
            <a:lvl8pPr marL="0" marR="0" lvl="7" indent="0" algn="r" rtl="0">
              <a:spcBef>
                <a:spcPts val="0"/>
              </a:spcBef>
              <a:buNone/>
              <a:defRPr sz="1300" b="0" i="0">
                <a:solidFill>
                  <a:srgbClr val="3C3C3C"/>
                </a:solidFill>
                <a:latin typeface="Source Sans Pro"/>
                <a:ea typeface="Source Sans Pro"/>
                <a:cs typeface="Source Sans Pro"/>
                <a:sym typeface="Source Sans Pro"/>
              </a:defRPr>
            </a:lvl8pPr>
            <a:lvl9pPr marL="0" marR="0" lvl="8" indent="0" algn="r" rtl="0">
              <a:spcBef>
                <a:spcPts val="0"/>
              </a:spcBef>
              <a:buNone/>
              <a:defRPr sz="13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
          <p:cNvSpPr/>
          <p:nvPr/>
        </p:nvSpPr>
        <p:spPr>
          <a:xfrm>
            <a:off x="4152613"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
          <p:cNvSpPr/>
          <p:nvPr/>
        </p:nvSpPr>
        <p:spPr>
          <a:xfrm>
            <a:off x="7920206"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3"/>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
          <p:cNvSpPr/>
          <p:nvPr/>
        </p:nvSpPr>
        <p:spPr>
          <a:xfrm>
            <a:off x="6960100"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
          <p:cNvSpPr/>
          <p:nvPr/>
        </p:nvSpPr>
        <p:spPr>
          <a:xfrm>
            <a:off x="1701961"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
          <p:cNvSpPr/>
          <p:nvPr/>
        </p:nvSpPr>
        <p:spPr>
          <a:xfrm>
            <a:off x="857971"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
          <p:cNvSpPr/>
          <p:nvPr/>
        </p:nvSpPr>
        <p:spPr>
          <a:xfrm>
            <a:off x="3454403"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3"/>
          <p:cNvSpPr/>
          <p:nvPr/>
        </p:nvSpPr>
        <p:spPr>
          <a:xfrm>
            <a:off x="5663974"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3"/>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3"/>
          <p:cNvSpPr/>
          <p:nvPr/>
        </p:nvSpPr>
        <p:spPr>
          <a:xfrm>
            <a:off x="-180"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 name="Google Shape;38;p3"/>
          <p:cNvPicPr preferRelativeResize="0"/>
          <p:nvPr/>
        </p:nvPicPr>
        <p:blipFill rotWithShape="1">
          <a:blip r:embed="rId2">
            <a:alphaModFix/>
          </a:blip>
          <a:srcRect/>
          <a:stretch/>
        </p:blipFill>
        <p:spPr>
          <a:xfrm>
            <a:off x="107504" y="120788"/>
            <a:ext cx="2808312" cy="754672"/>
          </a:xfrm>
          <a:prstGeom prst="rect">
            <a:avLst/>
          </a:prstGeom>
          <a:noFill/>
          <a:ln>
            <a:noFill/>
          </a:ln>
        </p:spPr>
      </p:pic>
      <p:sp>
        <p:nvSpPr>
          <p:cNvPr id="39" name="Google Shape;39;p3"/>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 name="Google Shape;40;p3"/>
          <p:cNvPicPr preferRelativeResize="0"/>
          <p:nvPr/>
        </p:nvPicPr>
        <p:blipFill rotWithShape="1">
          <a:blip r:embed="rId3">
            <a:alphaModFix/>
          </a:blip>
          <a:srcRect/>
          <a:stretch/>
        </p:blipFill>
        <p:spPr>
          <a:xfrm>
            <a:off x="0" y="6826219"/>
            <a:ext cx="12192000" cy="317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41"/>
        <p:cNvGrpSpPr/>
        <p:nvPr/>
      </p:nvGrpSpPr>
      <p:grpSpPr>
        <a:xfrm>
          <a:off x="0" y="0"/>
          <a:ext cx="0" cy="0"/>
          <a:chOff x="0" y="0"/>
          <a:chExt cx="0" cy="0"/>
        </a:xfrm>
      </p:grpSpPr>
      <p:sp>
        <p:nvSpPr>
          <p:cNvPr id="42" name="Google Shape;42;p4"/>
          <p:cNvSpPr/>
          <p:nvPr/>
        </p:nvSpPr>
        <p:spPr>
          <a:xfrm>
            <a:off x="11414248" y="6376245"/>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43" name="Google Shape;43;p4"/>
          <p:cNvSpPr/>
          <p:nvPr/>
        </p:nvSpPr>
        <p:spPr>
          <a:xfrm>
            <a:off x="4152613"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4"/>
          <p:cNvSpPr/>
          <p:nvPr/>
        </p:nvSpPr>
        <p:spPr>
          <a:xfrm>
            <a:off x="7920206"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4"/>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4"/>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4"/>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4"/>
          <p:cNvSpPr/>
          <p:nvPr/>
        </p:nvSpPr>
        <p:spPr>
          <a:xfrm>
            <a:off x="6960100"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4"/>
          <p:cNvSpPr/>
          <p:nvPr/>
        </p:nvSpPr>
        <p:spPr>
          <a:xfrm>
            <a:off x="1701961"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4"/>
          <p:cNvSpPr/>
          <p:nvPr/>
        </p:nvSpPr>
        <p:spPr>
          <a:xfrm>
            <a:off x="857971"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4"/>
          <p:cNvSpPr/>
          <p:nvPr/>
        </p:nvSpPr>
        <p:spPr>
          <a:xfrm>
            <a:off x="3454403"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4"/>
          <p:cNvSpPr/>
          <p:nvPr/>
        </p:nvSpPr>
        <p:spPr>
          <a:xfrm>
            <a:off x="5663974"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4"/>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4"/>
          <p:cNvSpPr/>
          <p:nvPr/>
        </p:nvSpPr>
        <p:spPr>
          <a:xfrm>
            <a:off x="-180"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 name="Google Shape;57;p4"/>
          <p:cNvCxnSpPr/>
          <p:nvPr/>
        </p:nvCxnSpPr>
        <p:spPr>
          <a:xfrm rot="10800000">
            <a:off x="335360" y="6376248"/>
            <a:ext cx="11521280" cy="5085"/>
          </a:xfrm>
          <a:prstGeom prst="straightConnector1">
            <a:avLst/>
          </a:prstGeom>
          <a:noFill/>
          <a:ln w="12700" cap="flat" cmpd="sng">
            <a:solidFill>
              <a:srgbClr val="1D2F45"/>
            </a:solidFill>
            <a:prstDash val="solid"/>
            <a:round/>
            <a:headEnd type="none" w="sm" len="sm"/>
            <a:tailEnd type="none" w="sm" len="sm"/>
          </a:ln>
        </p:spPr>
      </p:cxnSp>
      <p:sp>
        <p:nvSpPr>
          <p:cNvPr id="58" name="Google Shape;58;p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300" b="0" i="0">
                <a:solidFill>
                  <a:srgbClr val="3C3C3C"/>
                </a:solidFill>
                <a:latin typeface="Source Sans Pro"/>
                <a:ea typeface="Source Sans Pro"/>
                <a:cs typeface="Source Sans Pro"/>
                <a:sym typeface="Source Sans Pro"/>
              </a:defRPr>
            </a:lvl1pPr>
            <a:lvl2pPr marL="0" marR="0" lvl="1" indent="0" algn="r" rtl="0">
              <a:spcBef>
                <a:spcPts val="0"/>
              </a:spcBef>
              <a:buNone/>
              <a:defRPr sz="1300" b="0" i="0">
                <a:solidFill>
                  <a:srgbClr val="3C3C3C"/>
                </a:solidFill>
                <a:latin typeface="Source Sans Pro"/>
                <a:ea typeface="Source Sans Pro"/>
                <a:cs typeface="Source Sans Pro"/>
                <a:sym typeface="Source Sans Pro"/>
              </a:defRPr>
            </a:lvl2pPr>
            <a:lvl3pPr marL="0" marR="0" lvl="2" indent="0" algn="r" rtl="0">
              <a:spcBef>
                <a:spcPts val="0"/>
              </a:spcBef>
              <a:buNone/>
              <a:defRPr sz="1300" b="0" i="0">
                <a:solidFill>
                  <a:srgbClr val="3C3C3C"/>
                </a:solidFill>
                <a:latin typeface="Source Sans Pro"/>
                <a:ea typeface="Source Sans Pro"/>
                <a:cs typeface="Source Sans Pro"/>
                <a:sym typeface="Source Sans Pro"/>
              </a:defRPr>
            </a:lvl3pPr>
            <a:lvl4pPr marL="0" marR="0" lvl="3" indent="0" algn="r" rtl="0">
              <a:spcBef>
                <a:spcPts val="0"/>
              </a:spcBef>
              <a:buNone/>
              <a:defRPr sz="1300" b="0" i="0">
                <a:solidFill>
                  <a:srgbClr val="3C3C3C"/>
                </a:solidFill>
                <a:latin typeface="Source Sans Pro"/>
                <a:ea typeface="Source Sans Pro"/>
                <a:cs typeface="Source Sans Pro"/>
                <a:sym typeface="Source Sans Pro"/>
              </a:defRPr>
            </a:lvl4pPr>
            <a:lvl5pPr marL="0" marR="0" lvl="4" indent="0" algn="r" rtl="0">
              <a:spcBef>
                <a:spcPts val="0"/>
              </a:spcBef>
              <a:buNone/>
              <a:defRPr sz="1300" b="0" i="0">
                <a:solidFill>
                  <a:srgbClr val="3C3C3C"/>
                </a:solidFill>
                <a:latin typeface="Source Sans Pro"/>
                <a:ea typeface="Source Sans Pro"/>
                <a:cs typeface="Source Sans Pro"/>
                <a:sym typeface="Source Sans Pro"/>
              </a:defRPr>
            </a:lvl5pPr>
            <a:lvl6pPr marL="0" marR="0" lvl="5" indent="0" algn="r" rtl="0">
              <a:spcBef>
                <a:spcPts val="0"/>
              </a:spcBef>
              <a:buNone/>
              <a:defRPr sz="1300" b="0" i="0">
                <a:solidFill>
                  <a:srgbClr val="3C3C3C"/>
                </a:solidFill>
                <a:latin typeface="Source Sans Pro"/>
                <a:ea typeface="Source Sans Pro"/>
                <a:cs typeface="Source Sans Pro"/>
                <a:sym typeface="Source Sans Pro"/>
              </a:defRPr>
            </a:lvl6pPr>
            <a:lvl7pPr marL="0" marR="0" lvl="6" indent="0" algn="r" rtl="0">
              <a:spcBef>
                <a:spcPts val="0"/>
              </a:spcBef>
              <a:buNone/>
              <a:defRPr sz="1300" b="0" i="0">
                <a:solidFill>
                  <a:srgbClr val="3C3C3C"/>
                </a:solidFill>
                <a:latin typeface="Source Sans Pro"/>
                <a:ea typeface="Source Sans Pro"/>
                <a:cs typeface="Source Sans Pro"/>
                <a:sym typeface="Source Sans Pro"/>
              </a:defRPr>
            </a:lvl7pPr>
            <a:lvl8pPr marL="0" marR="0" lvl="7" indent="0" algn="r" rtl="0">
              <a:spcBef>
                <a:spcPts val="0"/>
              </a:spcBef>
              <a:buNone/>
              <a:defRPr sz="1300" b="0" i="0">
                <a:solidFill>
                  <a:srgbClr val="3C3C3C"/>
                </a:solidFill>
                <a:latin typeface="Source Sans Pro"/>
                <a:ea typeface="Source Sans Pro"/>
                <a:cs typeface="Source Sans Pro"/>
                <a:sym typeface="Source Sans Pro"/>
              </a:defRPr>
            </a:lvl8pPr>
            <a:lvl9pPr marL="0" marR="0" lvl="8" indent="0" algn="r" rtl="0">
              <a:spcBef>
                <a:spcPts val="0"/>
              </a:spcBef>
              <a:buNone/>
              <a:defRPr sz="13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4"/>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60" name="Google Shape;60;p4"/>
          <p:cNvPicPr preferRelativeResize="0"/>
          <p:nvPr/>
        </p:nvPicPr>
        <p:blipFill rotWithShape="1">
          <a:blip r:embed="rId3">
            <a:alphaModFix/>
          </a:blip>
          <a:srcRect/>
          <a:stretch/>
        </p:blipFill>
        <p:spPr>
          <a:xfrm>
            <a:off x="0" y="6826219"/>
            <a:ext cx="12192000" cy="31783"/>
          </a:xfrm>
          <a:prstGeom prst="rect">
            <a:avLst/>
          </a:prstGeom>
          <a:noFill/>
          <a:ln>
            <a:noFill/>
          </a:ln>
        </p:spPr>
      </p:pic>
      <p:sp>
        <p:nvSpPr>
          <p:cNvPr id="61" name="Google Shape;61;p4"/>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
            <a:extLst>
              <a:ext uri="{FF2B5EF4-FFF2-40B4-BE49-F238E27FC236}">
                <a16:creationId xmlns:a16="http://schemas.microsoft.com/office/drawing/2014/main" id="{484B3E74-075A-4AC4-B134-6200108E3BE2}"/>
              </a:ext>
            </a:extLst>
          </p:cNvPr>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10-11/05/2021</a:t>
            </a:r>
            <a:endParaRPr dirty="0"/>
          </a:p>
        </p:txBody>
      </p:sp>
      <p:sp>
        <p:nvSpPr>
          <p:cNvPr id="23" name="Google Shape;23;p3">
            <a:extLst>
              <a:ext uri="{FF2B5EF4-FFF2-40B4-BE49-F238E27FC236}">
                <a16:creationId xmlns:a16="http://schemas.microsoft.com/office/drawing/2014/main" id="{89DD2A2C-53A6-4C02-AA50-00484CF08E05}"/>
              </a:ext>
            </a:extLst>
          </p:cNvPr>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EOSC-hub final review</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62"/>
        <p:cNvGrpSpPr/>
        <p:nvPr/>
      </p:nvGrpSpPr>
      <p:grpSpPr>
        <a:xfrm>
          <a:off x="0" y="0"/>
          <a:ext cx="0" cy="0"/>
          <a:chOff x="0" y="0"/>
          <a:chExt cx="0" cy="0"/>
        </a:xfrm>
      </p:grpSpPr>
      <p:grpSp>
        <p:nvGrpSpPr>
          <p:cNvPr id="63" name="Google Shape;63;p5"/>
          <p:cNvGrpSpPr/>
          <p:nvPr/>
        </p:nvGrpSpPr>
        <p:grpSpPr>
          <a:xfrm>
            <a:off x="4192277" y="4365105"/>
            <a:ext cx="3956040" cy="633228"/>
            <a:chOff x="4269008" y="5638956"/>
            <a:chExt cx="3956040" cy="633228"/>
          </a:xfrm>
        </p:grpSpPr>
        <p:pic>
          <p:nvPicPr>
            <p:cNvPr id="64" name="Google Shape;64;p5"/>
            <p:cNvPicPr preferRelativeResize="0"/>
            <p:nvPr/>
          </p:nvPicPr>
          <p:blipFill rotWithShape="1">
            <a:blip r:embed="rId3">
              <a:alphaModFix/>
            </a:blip>
            <a:srcRect/>
            <a:stretch/>
          </p:blipFill>
          <p:spPr>
            <a:xfrm>
              <a:off x="4269008" y="5666091"/>
              <a:ext cx="630033" cy="578959"/>
            </a:xfrm>
            <a:prstGeom prst="rect">
              <a:avLst/>
            </a:prstGeom>
            <a:noFill/>
            <a:ln>
              <a:noFill/>
            </a:ln>
          </p:spPr>
        </p:pic>
        <p:pic>
          <p:nvPicPr>
            <p:cNvPr id="65" name="Google Shape;65;p5"/>
            <p:cNvPicPr preferRelativeResize="0"/>
            <p:nvPr/>
          </p:nvPicPr>
          <p:blipFill rotWithShape="1">
            <a:blip r:embed="rId4">
              <a:alphaModFix/>
            </a:blip>
            <a:srcRect/>
            <a:stretch/>
          </p:blipFill>
          <p:spPr>
            <a:xfrm>
              <a:off x="6143505" y="5638956"/>
              <a:ext cx="658903" cy="633228"/>
            </a:xfrm>
            <a:prstGeom prst="rect">
              <a:avLst/>
            </a:prstGeom>
            <a:noFill/>
            <a:ln>
              <a:noFill/>
            </a:ln>
          </p:spPr>
        </p:pic>
        <p:sp>
          <p:nvSpPr>
            <p:cNvPr id="66" name="Google Shape;66;p5"/>
            <p:cNvSpPr txBox="1"/>
            <p:nvPr/>
          </p:nvSpPr>
          <p:spPr>
            <a:xfrm>
              <a:off x="4759216" y="5755515"/>
              <a:ext cx="15529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67" name="Google Shape;67;p5"/>
            <p:cNvSpPr txBox="1"/>
            <p:nvPr/>
          </p:nvSpPr>
          <p:spPr>
            <a:xfrm>
              <a:off x="6600056" y="5755515"/>
              <a:ext cx="162499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grpSp>
      <p:pic>
        <p:nvPicPr>
          <p:cNvPr id="68" name="Google Shape;68;p5"/>
          <p:cNvPicPr preferRelativeResize="0"/>
          <p:nvPr/>
        </p:nvPicPr>
        <p:blipFill rotWithShape="1">
          <a:blip r:embed="rId5">
            <a:alphaModFix/>
          </a:blip>
          <a:srcRect/>
          <a:stretch/>
        </p:blipFill>
        <p:spPr>
          <a:xfrm>
            <a:off x="5277818" y="1643592"/>
            <a:ext cx="1784961" cy="2231201"/>
          </a:xfrm>
          <a:prstGeom prst="rect">
            <a:avLst/>
          </a:prstGeom>
          <a:noFill/>
          <a:ln>
            <a:noFill/>
          </a:ln>
        </p:spPr>
      </p:pic>
      <p:sp>
        <p:nvSpPr>
          <p:cNvPr id="69" name="Google Shape;69;p5"/>
          <p:cNvSpPr txBox="1"/>
          <p:nvPr/>
        </p:nvSpPr>
        <p:spPr>
          <a:xfrm>
            <a:off x="1116253" y="1902604"/>
            <a:ext cx="412845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D2F45"/>
                </a:solidFill>
                <a:latin typeface="Calibri"/>
                <a:ea typeface="Calibri"/>
                <a:cs typeface="Calibri"/>
                <a:sym typeface="Calibri"/>
              </a:rPr>
              <a:t>Thank you</a:t>
            </a:r>
            <a:endParaRPr/>
          </a:p>
          <a:p>
            <a:pPr marL="0" marR="0" lvl="0" indent="0" algn="l" rtl="0">
              <a:spcBef>
                <a:spcPts val="0"/>
              </a:spcBef>
              <a:spcAft>
                <a:spcPts val="0"/>
              </a:spcAft>
              <a:buNone/>
            </a:pPr>
            <a:r>
              <a:rPr lang="en-US" sz="2800" b="1">
                <a:solidFill>
                  <a:srgbClr val="1D2F45"/>
                </a:solidFill>
                <a:latin typeface="Calibri"/>
                <a:ea typeface="Calibri"/>
                <a:cs typeface="Calibri"/>
                <a:sym typeface="Calibri"/>
              </a:rPr>
              <a:t>for your attention! </a:t>
            </a:r>
            <a:endParaRPr/>
          </a:p>
        </p:txBody>
      </p:sp>
      <p:sp>
        <p:nvSpPr>
          <p:cNvPr id="70" name="Google Shape;70;p5"/>
          <p:cNvSpPr txBox="1"/>
          <p:nvPr/>
        </p:nvSpPr>
        <p:spPr>
          <a:xfrm>
            <a:off x="1103445" y="3145477"/>
            <a:ext cx="388845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Questions?</a:t>
            </a:r>
            <a:endParaRPr/>
          </a:p>
        </p:txBody>
      </p:sp>
      <p:cxnSp>
        <p:nvCxnSpPr>
          <p:cNvPr id="71" name="Google Shape;71;p5"/>
          <p:cNvCxnSpPr/>
          <p:nvPr/>
        </p:nvCxnSpPr>
        <p:spPr>
          <a:xfrm>
            <a:off x="1199457" y="3084480"/>
            <a:ext cx="2112235" cy="0"/>
          </a:xfrm>
          <a:prstGeom prst="straightConnector1">
            <a:avLst/>
          </a:prstGeom>
          <a:noFill/>
          <a:ln w="25400" cap="flat" cmpd="sng">
            <a:solidFill>
              <a:srgbClr val="1D2F45"/>
            </a:solidFill>
            <a:prstDash val="solid"/>
            <a:round/>
            <a:headEnd type="none" w="sm" len="sm"/>
            <a:tailEnd type="none" w="sm" len="sm"/>
          </a:ln>
        </p:spPr>
      </p:cxnSp>
      <p:grpSp>
        <p:nvGrpSpPr>
          <p:cNvPr id="72" name="Google Shape;72;p5"/>
          <p:cNvGrpSpPr/>
          <p:nvPr/>
        </p:nvGrpSpPr>
        <p:grpSpPr>
          <a:xfrm>
            <a:off x="935074" y="5956688"/>
            <a:ext cx="10470447" cy="400110"/>
            <a:chOff x="899592" y="6271590"/>
            <a:chExt cx="7705726" cy="294461"/>
          </a:xfrm>
        </p:grpSpPr>
        <p:pic>
          <p:nvPicPr>
            <p:cNvPr id="73" name="Google Shape;73;p5"/>
            <p:cNvPicPr preferRelativeResize="0"/>
            <p:nvPr/>
          </p:nvPicPr>
          <p:blipFill rotWithShape="1">
            <a:blip r:embed="rId6">
              <a:alphaModFix/>
            </a:blip>
            <a:srcRect/>
            <a:stretch/>
          </p:blipFill>
          <p:spPr>
            <a:xfrm>
              <a:off x="899592" y="6271590"/>
              <a:ext cx="842697" cy="294461"/>
            </a:xfrm>
            <a:prstGeom prst="rect">
              <a:avLst/>
            </a:prstGeom>
            <a:noFill/>
            <a:ln>
              <a:noFill/>
            </a:ln>
          </p:spPr>
        </p:pic>
        <p:pic>
          <p:nvPicPr>
            <p:cNvPr id="74" name="Google Shape;74;p5"/>
            <p:cNvPicPr preferRelativeResize="0"/>
            <p:nvPr/>
          </p:nvPicPr>
          <p:blipFill rotWithShape="1">
            <a:blip r:embed="rId7">
              <a:alphaModFix/>
            </a:blip>
            <a:srcRect/>
            <a:stretch/>
          </p:blipFill>
          <p:spPr>
            <a:xfrm>
              <a:off x="1813045" y="6349354"/>
              <a:ext cx="6792273" cy="21669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75"/>
        <p:cNvGrpSpPr/>
        <p:nvPr/>
      </p:nvGrpSpPr>
      <p:grpSpPr>
        <a:xfrm>
          <a:off x="0" y="0"/>
          <a:ext cx="0" cy="0"/>
          <a:chOff x="0" y="0"/>
          <a:chExt cx="0" cy="0"/>
        </a:xfrm>
      </p:grpSpPr>
      <p:sp>
        <p:nvSpPr>
          <p:cNvPr id="76" name="Google Shape;76;p6"/>
          <p:cNvSpPr/>
          <p:nvPr/>
        </p:nvSpPr>
        <p:spPr>
          <a:xfrm>
            <a:off x="11414248" y="6376245"/>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77" name="Google Shape;77;p6"/>
          <p:cNvSpPr txBox="1">
            <a:spLocks noGrp="1"/>
          </p:cNvSpPr>
          <p:nvPr>
            <p:ph type="body" idx="1"/>
          </p:nvPr>
        </p:nvSpPr>
        <p:spPr>
          <a:xfrm>
            <a:off x="335360" y="1293225"/>
            <a:ext cx="5664629" cy="4794991"/>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3C3C3C"/>
              </a:buClr>
              <a:buSzPts val="2800"/>
              <a:buFont typeface="Arial"/>
              <a:buChar char="•"/>
              <a:defRPr sz="2800" b="0" i="0">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6"/>
          <p:cNvSpPr txBox="1">
            <a:spLocks noGrp="1"/>
          </p:cNvSpPr>
          <p:nvPr>
            <p:ph type="body" idx="2"/>
          </p:nvPr>
        </p:nvSpPr>
        <p:spPr>
          <a:xfrm>
            <a:off x="6192012" y="1293223"/>
            <a:ext cx="5664629" cy="479499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3C3C3C"/>
              </a:buClr>
              <a:buSzPts val="2800"/>
              <a:buFont typeface="Arial"/>
              <a:buChar char="•"/>
              <a:defRPr sz="2800" b="0" i="0">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6"/>
          <p:cNvSpPr/>
          <p:nvPr/>
        </p:nvSpPr>
        <p:spPr>
          <a:xfrm>
            <a:off x="4152613"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6"/>
          <p:cNvSpPr/>
          <p:nvPr/>
        </p:nvSpPr>
        <p:spPr>
          <a:xfrm>
            <a:off x="7920206"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6"/>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6"/>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6"/>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6"/>
          <p:cNvSpPr/>
          <p:nvPr/>
        </p:nvSpPr>
        <p:spPr>
          <a:xfrm>
            <a:off x="6960100"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6"/>
          <p:cNvSpPr/>
          <p:nvPr/>
        </p:nvSpPr>
        <p:spPr>
          <a:xfrm>
            <a:off x="1701961"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6"/>
          <p:cNvSpPr/>
          <p:nvPr/>
        </p:nvSpPr>
        <p:spPr>
          <a:xfrm>
            <a:off x="857971"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6"/>
          <p:cNvSpPr/>
          <p:nvPr/>
        </p:nvSpPr>
        <p:spPr>
          <a:xfrm>
            <a:off x="3454403"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6"/>
          <p:cNvSpPr/>
          <p:nvPr/>
        </p:nvSpPr>
        <p:spPr>
          <a:xfrm>
            <a:off x="5663974"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6"/>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6"/>
          <p:cNvSpPr/>
          <p:nvPr/>
        </p:nvSpPr>
        <p:spPr>
          <a:xfrm>
            <a:off x="-180"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3" name="Google Shape;93;p6"/>
          <p:cNvCxnSpPr/>
          <p:nvPr/>
        </p:nvCxnSpPr>
        <p:spPr>
          <a:xfrm rot="10800000">
            <a:off x="335360" y="6376248"/>
            <a:ext cx="11521280" cy="5085"/>
          </a:xfrm>
          <a:prstGeom prst="straightConnector1">
            <a:avLst/>
          </a:prstGeom>
          <a:noFill/>
          <a:ln w="12700" cap="flat" cmpd="sng">
            <a:solidFill>
              <a:srgbClr val="1D2F45"/>
            </a:solidFill>
            <a:prstDash val="solid"/>
            <a:round/>
            <a:headEnd type="none" w="sm" len="sm"/>
            <a:tailEnd type="none" w="sm" len="sm"/>
          </a:ln>
        </p:spPr>
      </p:cxnSp>
      <p:sp>
        <p:nvSpPr>
          <p:cNvPr id="94" name="Google Shape;94;p6"/>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300" b="0" i="0">
                <a:solidFill>
                  <a:srgbClr val="3C3C3C"/>
                </a:solidFill>
                <a:latin typeface="Source Sans Pro"/>
                <a:ea typeface="Source Sans Pro"/>
                <a:cs typeface="Source Sans Pro"/>
                <a:sym typeface="Source Sans Pro"/>
              </a:defRPr>
            </a:lvl1pPr>
            <a:lvl2pPr marL="0" marR="0" lvl="1" indent="0" algn="r" rtl="0">
              <a:spcBef>
                <a:spcPts val="0"/>
              </a:spcBef>
              <a:buNone/>
              <a:defRPr sz="1300" b="0" i="0">
                <a:solidFill>
                  <a:srgbClr val="3C3C3C"/>
                </a:solidFill>
                <a:latin typeface="Source Sans Pro"/>
                <a:ea typeface="Source Sans Pro"/>
                <a:cs typeface="Source Sans Pro"/>
                <a:sym typeface="Source Sans Pro"/>
              </a:defRPr>
            </a:lvl2pPr>
            <a:lvl3pPr marL="0" marR="0" lvl="2" indent="0" algn="r" rtl="0">
              <a:spcBef>
                <a:spcPts val="0"/>
              </a:spcBef>
              <a:buNone/>
              <a:defRPr sz="1300" b="0" i="0">
                <a:solidFill>
                  <a:srgbClr val="3C3C3C"/>
                </a:solidFill>
                <a:latin typeface="Source Sans Pro"/>
                <a:ea typeface="Source Sans Pro"/>
                <a:cs typeface="Source Sans Pro"/>
                <a:sym typeface="Source Sans Pro"/>
              </a:defRPr>
            </a:lvl3pPr>
            <a:lvl4pPr marL="0" marR="0" lvl="3" indent="0" algn="r" rtl="0">
              <a:spcBef>
                <a:spcPts val="0"/>
              </a:spcBef>
              <a:buNone/>
              <a:defRPr sz="1300" b="0" i="0">
                <a:solidFill>
                  <a:srgbClr val="3C3C3C"/>
                </a:solidFill>
                <a:latin typeface="Source Sans Pro"/>
                <a:ea typeface="Source Sans Pro"/>
                <a:cs typeface="Source Sans Pro"/>
                <a:sym typeface="Source Sans Pro"/>
              </a:defRPr>
            </a:lvl4pPr>
            <a:lvl5pPr marL="0" marR="0" lvl="4" indent="0" algn="r" rtl="0">
              <a:spcBef>
                <a:spcPts val="0"/>
              </a:spcBef>
              <a:buNone/>
              <a:defRPr sz="1300" b="0" i="0">
                <a:solidFill>
                  <a:srgbClr val="3C3C3C"/>
                </a:solidFill>
                <a:latin typeface="Source Sans Pro"/>
                <a:ea typeface="Source Sans Pro"/>
                <a:cs typeface="Source Sans Pro"/>
                <a:sym typeface="Source Sans Pro"/>
              </a:defRPr>
            </a:lvl5pPr>
            <a:lvl6pPr marL="0" marR="0" lvl="5" indent="0" algn="r" rtl="0">
              <a:spcBef>
                <a:spcPts val="0"/>
              </a:spcBef>
              <a:buNone/>
              <a:defRPr sz="1300" b="0" i="0">
                <a:solidFill>
                  <a:srgbClr val="3C3C3C"/>
                </a:solidFill>
                <a:latin typeface="Source Sans Pro"/>
                <a:ea typeface="Source Sans Pro"/>
                <a:cs typeface="Source Sans Pro"/>
                <a:sym typeface="Source Sans Pro"/>
              </a:defRPr>
            </a:lvl6pPr>
            <a:lvl7pPr marL="0" marR="0" lvl="6" indent="0" algn="r" rtl="0">
              <a:spcBef>
                <a:spcPts val="0"/>
              </a:spcBef>
              <a:buNone/>
              <a:defRPr sz="1300" b="0" i="0">
                <a:solidFill>
                  <a:srgbClr val="3C3C3C"/>
                </a:solidFill>
                <a:latin typeface="Source Sans Pro"/>
                <a:ea typeface="Source Sans Pro"/>
                <a:cs typeface="Source Sans Pro"/>
                <a:sym typeface="Source Sans Pro"/>
              </a:defRPr>
            </a:lvl7pPr>
            <a:lvl8pPr marL="0" marR="0" lvl="7" indent="0" algn="r" rtl="0">
              <a:spcBef>
                <a:spcPts val="0"/>
              </a:spcBef>
              <a:buNone/>
              <a:defRPr sz="1300" b="0" i="0">
                <a:solidFill>
                  <a:srgbClr val="3C3C3C"/>
                </a:solidFill>
                <a:latin typeface="Source Sans Pro"/>
                <a:ea typeface="Source Sans Pro"/>
                <a:cs typeface="Source Sans Pro"/>
                <a:sym typeface="Source Sans Pro"/>
              </a:defRPr>
            </a:lvl8pPr>
            <a:lvl9pPr marL="0" marR="0" lvl="8" indent="0" algn="r" rtl="0">
              <a:spcBef>
                <a:spcPts val="0"/>
              </a:spcBef>
              <a:buNone/>
              <a:defRPr sz="13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6"/>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96" name="Google Shape;96;p6"/>
          <p:cNvPicPr preferRelativeResize="0"/>
          <p:nvPr/>
        </p:nvPicPr>
        <p:blipFill rotWithShape="1">
          <a:blip r:embed="rId3">
            <a:alphaModFix/>
          </a:blip>
          <a:srcRect/>
          <a:stretch/>
        </p:blipFill>
        <p:spPr>
          <a:xfrm>
            <a:off x="0" y="6826219"/>
            <a:ext cx="12192000" cy="31783"/>
          </a:xfrm>
          <a:prstGeom prst="rect">
            <a:avLst/>
          </a:prstGeom>
          <a:noFill/>
          <a:ln>
            <a:noFill/>
          </a:ln>
        </p:spPr>
      </p:pic>
      <p:sp>
        <p:nvSpPr>
          <p:cNvPr id="97" name="Google Shape;97;p6"/>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2;p3">
            <a:extLst>
              <a:ext uri="{FF2B5EF4-FFF2-40B4-BE49-F238E27FC236}">
                <a16:creationId xmlns:a16="http://schemas.microsoft.com/office/drawing/2014/main" id="{BABE07E9-93A0-4500-901C-85E140ABC3D8}"/>
              </a:ext>
            </a:extLst>
          </p:cNvPr>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10-11/05/2021</a:t>
            </a:r>
            <a:endParaRPr dirty="0"/>
          </a:p>
        </p:txBody>
      </p:sp>
      <p:sp>
        <p:nvSpPr>
          <p:cNvPr id="25" name="Google Shape;23;p3">
            <a:extLst>
              <a:ext uri="{FF2B5EF4-FFF2-40B4-BE49-F238E27FC236}">
                <a16:creationId xmlns:a16="http://schemas.microsoft.com/office/drawing/2014/main" id="{3D4310A3-CC39-42EE-B471-93BE0E055084}"/>
              </a:ext>
            </a:extLst>
          </p:cNvPr>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EOSC-hub final review</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100000" sy="100000" flip="none" algn="tl"/>
        </a:blipFill>
        <a:effectLst/>
      </p:bgPr>
    </p:bg>
    <p:spTree>
      <p:nvGrpSpPr>
        <p:cNvPr id="1" name="Shape 98"/>
        <p:cNvGrpSpPr/>
        <p:nvPr/>
      </p:nvGrpSpPr>
      <p:grpSpPr>
        <a:xfrm>
          <a:off x="0" y="0"/>
          <a:ext cx="0" cy="0"/>
          <a:chOff x="0" y="0"/>
          <a:chExt cx="0" cy="0"/>
        </a:xfrm>
      </p:grpSpPr>
      <p:pic>
        <p:nvPicPr>
          <p:cNvPr id="99" name="Google Shape;99;p7"/>
          <p:cNvPicPr preferRelativeResize="0"/>
          <p:nvPr/>
        </p:nvPicPr>
        <p:blipFill rotWithShape="1">
          <a:blip r:embed="rId3">
            <a:alphaModFix/>
          </a:blip>
          <a:srcRect/>
          <a:stretch/>
        </p:blipFill>
        <p:spPr>
          <a:xfrm>
            <a:off x="702349" y="1449438"/>
            <a:ext cx="2645516" cy="655642"/>
          </a:xfrm>
          <a:prstGeom prst="rect">
            <a:avLst/>
          </a:prstGeom>
          <a:noFill/>
          <a:ln>
            <a:noFill/>
          </a:ln>
        </p:spPr>
      </p:pic>
      <p:sp>
        <p:nvSpPr>
          <p:cNvPr id="100" name="Google Shape;100;p7"/>
          <p:cNvSpPr txBox="1">
            <a:spLocks noGrp="1"/>
          </p:cNvSpPr>
          <p:nvPr>
            <p:ph type="body" idx="1"/>
          </p:nvPr>
        </p:nvSpPr>
        <p:spPr>
          <a:xfrm>
            <a:off x="628650" y="3631913"/>
            <a:ext cx="7759775" cy="2317368"/>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Clr>
                <a:srgbClr val="3C3C3C"/>
              </a:buClr>
              <a:buSzPts val="2800"/>
              <a:buFont typeface="Arial"/>
              <a:buNone/>
              <a:defRPr sz="2800" b="0" i="0">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7"/>
          <p:cNvSpPr txBox="1">
            <a:spLocks noGrp="1"/>
          </p:cNvSpPr>
          <p:nvPr>
            <p:ph type="body" idx="2"/>
          </p:nvPr>
        </p:nvSpPr>
        <p:spPr>
          <a:xfrm>
            <a:off x="628651" y="2944596"/>
            <a:ext cx="5883079" cy="505729"/>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Clr>
                <a:srgbClr val="BF9003"/>
              </a:buClr>
              <a:buSzPts val="2800"/>
              <a:buFont typeface="Arial"/>
              <a:buNone/>
              <a:defRPr sz="2800" b="0" i="0">
                <a:solidFill>
                  <a:srgbClr val="BF9003"/>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2" name="Google Shape;102;p7"/>
          <p:cNvPicPr preferRelativeResize="0"/>
          <p:nvPr/>
        </p:nvPicPr>
        <p:blipFill rotWithShape="1">
          <a:blip r:embed="rId4">
            <a:alphaModFix/>
          </a:blip>
          <a:srcRect/>
          <a:stretch/>
        </p:blipFill>
        <p:spPr>
          <a:xfrm>
            <a:off x="0" y="6826219"/>
            <a:ext cx="12192000" cy="31783"/>
          </a:xfrm>
          <a:prstGeom prst="rect">
            <a:avLst/>
          </a:prstGeom>
          <a:noFill/>
          <a:ln>
            <a:noFill/>
          </a:ln>
        </p:spPr>
      </p:pic>
      <p:sp>
        <p:nvSpPr>
          <p:cNvPr id="103" name="Google Shape;103;p7"/>
          <p:cNvSpPr txBox="1">
            <a:spLocks noGrp="1"/>
          </p:cNvSpPr>
          <p:nvPr>
            <p:ph type="title"/>
          </p:nvPr>
        </p:nvSpPr>
        <p:spPr>
          <a:xfrm>
            <a:off x="628650" y="2286672"/>
            <a:ext cx="5756583" cy="50572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amp; Content">
  <p:cSld name="1_Title &amp; Content">
    <p:spTree>
      <p:nvGrpSpPr>
        <p:cNvPr id="1" name="Shape 104"/>
        <p:cNvGrpSpPr/>
        <p:nvPr/>
      </p:nvGrpSpPr>
      <p:grpSpPr>
        <a:xfrm>
          <a:off x="0" y="0"/>
          <a:ext cx="0" cy="0"/>
          <a:chOff x="0" y="0"/>
          <a:chExt cx="0" cy="0"/>
        </a:xfrm>
      </p:grpSpPr>
      <p:sp>
        <p:nvSpPr>
          <p:cNvPr id="105" name="Google Shape;105;p8"/>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75" b="0" i="0">
                <a:solidFill>
                  <a:schemeClr val="dk1"/>
                </a:solidFill>
                <a:latin typeface="Calibri"/>
                <a:ea typeface="Calibri"/>
                <a:cs typeface="Calibri"/>
                <a:sym typeface="Calibri"/>
              </a:defRPr>
            </a:lvl1pPr>
            <a:lvl2pPr marL="0" marR="0" lvl="1" indent="0" algn="r" rtl="0">
              <a:spcBef>
                <a:spcPts val="0"/>
              </a:spcBef>
              <a:buNone/>
              <a:defRPr sz="975" b="0" i="0">
                <a:solidFill>
                  <a:schemeClr val="dk1"/>
                </a:solidFill>
                <a:latin typeface="Calibri"/>
                <a:ea typeface="Calibri"/>
                <a:cs typeface="Calibri"/>
                <a:sym typeface="Calibri"/>
              </a:defRPr>
            </a:lvl2pPr>
            <a:lvl3pPr marL="0" marR="0" lvl="2" indent="0" algn="r" rtl="0">
              <a:spcBef>
                <a:spcPts val="0"/>
              </a:spcBef>
              <a:buNone/>
              <a:defRPr sz="975" b="0" i="0">
                <a:solidFill>
                  <a:schemeClr val="dk1"/>
                </a:solidFill>
                <a:latin typeface="Calibri"/>
                <a:ea typeface="Calibri"/>
                <a:cs typeface="Calibri"/>
                <a:sym typeface="Calibri"/>
              </a:defRPr>
            </a:lvl3pPr>
            <a:lvl4pPr marL="0" marR="0" lvl="3" indent="0" algn="r" rtl="0">
              <a:spcBef>
                <a:spcPts val="0"/>
              </a:spcBef>
              <a:buNone/>
              <a:defRPr sz="975" b="0" i="0">
                <a:solidFill>
                  <a:schemeClr val="dk1"/>
                </a:solidFill>
                <a:latin typeface="Calibri"/>
                <a:ea typeface="Calibri"/>
                <a:cs typeface="Calibri"/>
                <a:sym typeface="Calibri"/>
              </a:defRPr>
            </a:lvl4pPr>
            <a:lvl5pPr marL="0" marR="0" lvl="4" indent="0" algn="r" rtl="0">
              <a:spcBef>
                <a:spcPts val="0"/>
              </a:spcBef>
              <a:buNone/>
              <a:defRPr sz="975" b="0" i="0">
                <a:solidFill>
                  <a:schemeClr val="dk1"/>
                </a:solidFill>
                <a:latin typeface="Calibri"/>
                <a:ea typeface="Calibri"/>
                <a:cs typeface="Calibri"/>
                <a:sym typeface="Calibri"/>
              </a:defRPr>
            </a:lvl5pPr>
            <a:lvl6pPr marL="0" marR="0" lvl="5" indent="0" algn="r" rtl="0">
              <a:spcBef>
                <a:spcPts val="0"/>
              </a:spcBef>
              <a:buNone/>
              <a:defRPr sz="975" b="0" i="0">
                <a:solidFill>
                  <a:schemeClr val="dk1"/>
                </a:solidFill>
                <a:latin typeface="Calibri"/>
                <a:ea typeface="Calibri"/>
                <a:cs typeface="Calibri"/>
                <a:sym typeface="Calibri"/>
              </a:defRPr>
            </a:lvl6pPr>
            <a:lvl7pPr marL="0" marR="0" lvl="6" indent="0" algn="r" rtl="0">
              <a:spcBef>
                <a:spcPts val="0"/>
              </a:spcBef>
              <a:buNone/>
              <a:defRPr sz="975" b="0" i="0">
                <a:solidFill>
                  <a:schemeClr val="dk1"/>
                </a:solidFill>
                <a:latin typeface="Calibri"/>
                <a:ea typeface="Calibri"/>
                <a:cs typeface="Calibri"/>
                <a:sym typeface="Calibri"/>
              </a:defRPr>
            </a:lvl7pPr>
            <a:lvl8pPr marL="0" marR="0" lvl="7" indent="0" algn="r" rtl="0">
              <a:spcBef>
                <a:spcPts val="0"/>
              </a:spcBef>
              <a:buNone/>
              <a:defRPr sz="975" b="0" i="0">
                <a:solidFill>
                  <a:schemeClr val="dk1"/>
                </a:solidFill>
                <a:latin typeface="Calibri"/>
                <a:ea typeface="Calibri"/>
                <a:cs typeface="Calibri"/>
                <a:sym typeface="Calibri"/>
              </a:defRPr>
            </a:lvl8pPr>
            <a:lvl9pPr marL="0" marR="0" lvl="8" indent="0" algn="r" rtl="0">
              <a:spcBef>
                <a:spcPts val="0"/>
              </a:spcBef>
              <a:buNone/>
              <a:defRPr sz="975" b="0" i="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8"/>
          <p:cNvSpPr txBox="1">
            <a:spLocks noGrp="1"/>
          </p:cNvSpPr>
          <p:nvPr>
            <p:ph type="body" idx="1"/>
          </p:nvPr>
        </p:nvSpPr>
        <p:spPr>
          <a:xfrm>
            <a:off x="335360" y="1268767"/>
            <a:ext cx="11521280" cy="4855007"/>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3C3C3C"/>
              </a:buClr>
              <a:buSzPts val="2800"/>
              <a:buFont typeface="Arial"/>
              <a:buChar char="•"/>
              <a:defRPr sz="2800" b="0" i="0">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9" name="Google Shape;109;p8"/>
          <p:cNvCxnSpPr/>
          <p:nvPr/>
        </p:nvCxnSpPr>
        <p:spPr>
          <a:xfrm rot="10800000">
            <a:off x="335360" y="6376250"/>
            <a:ext cx="11521280" cy="5085"/>
          </a:xfrm>
          <a:prstGeom prst="straightConnector1">
            <a:avLst/>
          </a:prstGeom>
          <a:noFill/>
          <a:ln w="12700" cap="flat" cmpd="sng">
            <a:solidFill>
              <a:srgbClr val="1D2F45"/>
            </a:solidFill>
            <a:prstDash val="solid"/>
            <a:round/>
            <a:headEnd type="none" w="sm" len="sm"/>
            <a:tailEnd type="none" w="sm" len="sm"/>
          </a:ln>
        </p:spPr>
      </p:cxnSp>
      <p:sp>
        <p:nvSpPr>
          <p:cNvPr id="110" name="Google Shape;110;p8"/>
          <p:cNvSpPr/>
          <p:nvPr/>
        </p:nvSpPr>
        <p:spPr>
          <a:xfrm>
            <a:off x="11266784" y="6381335"/>
            <a:ext cx="589856"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111" name="Google Shape;111;p8"/>
          <p:cNvSpPr/>
          <p:nvPr/>
        </p:nvSpPr>
        <p:spPr>
          <a:xfrm>
            <a:off x="6714449" y="-3"/>
            <a:ext cx="1738195"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2" name="Google Shape;112;p8"/>
          <p:cNvSpPr/>
          <p:nvPr/>
        </p:nvSpPr>
        <p:spPr>
          <a:xfrm>
            <a:off x="10504877" y="-2404"/>
            <a:ext cx="1523817"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3" name="Google Shape;113;p8"/>
          <p:cNvSpPr/>
          <p:nvPr/>
        </p:nvSpPr>
        <p:spPr>
          <a:xfrm>
            <a:off x="8508622" y="0"/>
            <a:ext cx="2135276"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4" name="Google Shape;114;p8"/>
          <p:cNvSpPr/>
          <p:nvPr/>
        </p:nvSpPr>
        <p:spPr>
          <a:xfrm>
            <a:off x="-180" y="-3"/>
            <a:ext cx="858151"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15" name="Google Shape;115;p8"/>
          <p:cNvPicPr preferRelativeResize="0"/>
          <p:nvPr/>
        </p:nvPicPr>
        <p:blipFill rotWithShape="1">
          <a:blip r:embed="rId2">
            <a:alphaModFix/>
          </a:blip>
          <a:srcRect/>
          <a:stretch/>
        </p:blipFill>
        <p:spPr>
          <a:xfrm>
            <a:off x="-180" y="6813550"/>
            <a:ext cx="12192000" cy="44450"/>
          </a:xfrm>
          <a:prstGeom prst="rect">
            <a:avLst/>
          </a:prstGeom>
          <a:noFill/>
          <a:ln>
            <a:noFill/>
          </a:ln>
        </p:spPr>
      </p:pic>
      <p:sp>
        <p:nvSpPr>
          <p:cNvPr id="116" name="Google Shape;116;p8"/>
          <p:cNvSpPr txBox="1">
            <a:spLocks noGrp="1"/>
          </p:cNvSpPr>
          <p:nvPr>
            <p:ph type="body" idx="2"/>
          </p:nvPr>
        </p:nvSpPr>
        <p:spPr>
          <a:xfrm>
            <a:off x="3882238" y="260492"/>
            <a:ext cx="7974404" cy="864081"/>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rgbClr val="1C3046"/>
              </a:buClr>
              <a:buSzPts val="3200"/>
              <a:buFont typeface="Arial"/>
              <a:buNone/>
              <a:defRPr sz="3200" b="1">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22;p3">
            <a:extLst>
              <a:ext uri="{FF2B5EF4-FFF2-40B4-BE49-F238E27FC236}">
                <a16:creationId xmlns:a16="http://schemas.microsoft.com/office/drawing/2014/main" id="{84C14B8A-CC33-4F63-A207-CDF1FAAC6184}"/>
              </a:ext>
            </a:extLst>
          </p:cNvPr>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10-11/05/2021</a:t>
            </a:r>
            <a:endParaRPr dirty="0"/>
          </a:p>
        </p:txBody>
      </p:sp>
      <p:sp>
        <p:nvSpPr>
          <p:cNvPr id="15" name="Google Shape;23;p3">
            <a:extLst>
              <a:ext uri="{FF2B5EF4-FFF2-40B4-BE49-F238E27FC236}">
                <a16:creationId xmlns:a16="http://schemas.microsoft.com/office/drawing/2014/main" id="{F5A66593-7A32-412E-8E47-04B1F003E303}"/>
              </a:ext>
            </a:extLst>
          </p:cNvPr>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EOSC-hub final review</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Title &amp; Content">
  <p:cSld name="3_Title &amp; Content">
    <p:spTree>
      <p:nvGrpSpPr>
        <p:cNvPr id="1" name="Shape 117"/>
        <p:cNvGrpSpPr/>
        <p:nvPr/>
      </p:nvGrpSpPr>
      <p:grpSpPr>
        <a:xfrm>
          <a:off x="0" y="0"/>
          <a:ext cx="0" cy="0"/>
          <a:chOff x="0" y="0"/>
          <a:chExt cx="0" cy="0"/>
        </a:xfrm>
      </p:grpSpPr>
      <p:sp>
        <p:nvSpPr>
          <p:cNvPr id="118" name="Google Shape;118;p9"/>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75" b="0" i="0">
                <a:solidFill>
                  <a:schemeClr val="dk1"/>
                </a:solidFill>
                <a:latin typeface="Calibri"/>
                <a:ea typeface="Calibri"/>
                <a:cs typeface="Calibri"/>
                <a:sym typeface="Calibri"/>
              </a:defRPr>
            </a:lvl1pPr>
            <a:lvl2pPr marL="0" marR="0" lvl="1" indent="0" algn="r" rtl="0">
              <a:spcBef>
                <a:spcPts val="0"/>
              </a:spcBef>
              <a:buNone/>
              <a:defRPr sz="975" b="0" i="0">
                <a:solidFill>
                  <a:schemeClr val="dk1"/>
                </a:solidFill>
                <a:latin typeface="Calibri"/>
                <a:ea typeface="Calibri"/>
                <a:cs typeface="Calibri"/>
                <a:sym typeface="Calibri"/>
              </a:defRPr>
            </a:lvl2pPr>
            <a:lvl3pPr marL="0" marR="0" lvl="2" indent="0" algn="r" rtl="0">
              <a:spcBef>
                <a:spcPts val="0"/>
              </a:spcBef>
              <a:buNone/>
              <a:defRPr sz="975" b="0" i="0">
                <a:solidFill>
                  <a:schemeClr val="dk1"/>
                </a:solidFill>
                <a:latin typeface="Calibri"/>
                <a:ea typeface="Calibri"/>
                <a:cs typeface="Calibri"/>
                <a:sym typeface="Calibri"/>
              </a:defRPr>
            </a:lvl3pPr>
            <a:lvl4pPr marL="0" marR="0" lvl="3" indent="0" algn="r" rtl="0">
              <a:spcBef>
                <a:spcPts val="0"/>
              </a:spcBef>
              <a:buNone/>
              <a:defRPr sz="975" b="0" i="0">
                <a:solidFill>
                  <a:schemeClr val="dk1"/>
                </a:solidFill>
                <a:latin typeface="Calibri"/>
                <a:ea typeface="Calibri"/>
                <a:cs typeface="Calibri"/>
                <a:sym typeface="Calibri"/>
              </a:defRPr>
            </a:lvl4pPr>
            <a:lvl5pPr marL="0" marR="0" lvl="4" indent="0" algn="r" rtl="0">
              <a:spcBef>
                <a:spcPts val="0"/>
              </a:spcBef>
              <a:buNone/>
              <a:defRPr sz="975" b="0" i="0">
                <a:solidFill>
                  <a:schemeClr val="dk1"/>
                </a:solidFill>
                <a:latin typeface="Calibri"/>
                <a:ea typeface="Calibri"/>
                <a:cs typeface="Calibri"/>
                <a:sym typeface="Calibri"/>
              </a:defRPr>
            </a:lvl5pPr>
            <a:lvl6pPr marL="0" marR="0" lvl="5" indent="0" algn="r" rtl="0">
              <a:spcBef>
                <a:spcPts val="0"/>
              </a:spcBef>
              <a:buNone/>
              <a:defRPr sz="975" b="0" i="0">
                <a:solidFill>
                  <a:schemeClr val="dk1"/>
                </a:solidFill>
                <a:latin typeface="Calibri"/>
                <a:ea typeface="Calibri"/>
                <a:cs typeface="Calibri"/>
                <a:sym typeface="Calibri"/>
              </a:defRPr>
            </a:lvl6pPr>
            <a:lvl7pPr marL="0" marR="0" lvl="6" indent="0" algn="r" rtl="0">
              <a:spcBef>
                <a:spcPts val="0"/>
              </a:spcBef>
              <a:buNone/>
              <a:defRPr sz="975" b="0" i="0">
                <a:solidFill>
                  <a:schemeClr val="dk1"/>
                </a:solidFill>
                <a:latin typeface="Calibri"/>
                <a:ea typeface="Calibri"/>
                <a:cs typeface="Calibri"/>
                <a:sym typeface="Calibri"/>
              </a:defRPr>
            </a:lvl7pPr>
            <a:lvl8pPr marL="0" marR="0" lvl="7" indent="0" algn="r" rtl="0">
              <a:spcBef>
                <a:spcPts val="0"/>
              </a:spcBef>
              <a:buNone/>
              <a:defRPr sz="975" b="0" i="0">
                <a:solidFill>
                  <a:schemeClr val="dk1"/>
                </a:solidFill>
                <a:latin typeface="Calibri"/>
                <a:ea typeface="Calibri"/>
                <a:cs typeface="Calibri"/>
                <a:sym typeface="Calibri"/>
              </a:defRPr>
            </a:lvl8pPr>
            <a:lvl9pPr marL="0" marR="0" lvl="8" indent="0" algn="r" rtl="0">
              <a:spcBef>
                <a:spcPts val="0"/>
              </a:spcBef>
              <a:buNone/>
              <a:defRPr sz="975" b="0" i="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9"/>
          <p:cNvSpPr txBox="1">
            <a:spLocks noGrp="1"/>
          </p:cNvSpPr>
          <p:nvPr>
            <p:ph type="body" idx="1"/>
          </p:nvPr>
        </p:nvSpPr>
        <p:spPr>
          <a:xfrm>
            <a:off x="335360" y="1268767"/>
            <a:ext cx="11521280" cy="4855007"/>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3C3C3C"/>
              </a:buClr>
              <a:buSzPts val="2800"/>
              <a:buFont typeface="Arial"/>
              <a:buChar char="•"/>
              <a:defRPr sz="2800" b="0" i="0">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2" name="Google Shape;122;p9"/>
          <p:cNvCxnSpPr/>
          <p:nvPr/>
        </p:nvCxnSpPr>
        <p:spPr>
          <a:xfrm rot="10800000">
            <a:off x="335360" y="6376250"/>
            <a:ext cx="11521280" cy="5085"/>
          </a:xfrm>
          <a:prstGeom prst="straightConnector1">
            <a:avLst/>
          </a:prstGeom>
          <a:noFill/>
          <a:ln w="12700" cap="flat" cmpd="sng">
            <a:solidFill>
              <a:srgbClr val="1D2F45"/>
            </a:solidFill>
            <a:prstDash val="solid"/>
            <a:round/>
            <a:headEnd type="none" w="sm" len="sm"/>
            <a:tailEnd type="none" w="sm" len="sm"/>
          </a:ln>
        </p:spPr>
      </p:cxnSp>
      <p:sp>
        <p:nvSpPr>
          <p:cNvPr id="123" name="Google Shape;123;p9"/>
          <p:cNvSpPr/>
          <p:nvPr/>
        </p:nvSpPr>
        <p:spPr>
          <a:xfrm>
            <a:off x="11266784" y="6381335"/>
            <a:ext cx="589856"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124" name="Google Shape;124;p9"/>
          <p:cNvSpPr/>
          <p:nvPr/>
        </p:nvSpPr>
        <p:spPr>
          <a:xfrm>
            <a:off x="6714449" y="-3"/>
            <a:ext cx="1738195"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5" name="Google Shape;125;p9"/>
          <p:cNvSpPr/>
          <p:nvPr/>
        </p:nvSpPr>
        <p:spPr>
          <a:xfrm>
            <a:off x="10504877" y="-2404"/>
            <a:ext cx="1523817"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6" name="Google Shape;126;p9"/>
          <p:cNvSpPr/>
          <p:nvPr/>
        </p:nvSpPr>
        <p:spPr>
          <a:xfrm>
            <a:off x="8508622" y="0"/>
            <a:ext cx="2135276"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7" name="Google Shape;127;p9"/>
          <p:cNvSpPr/>
          <p:nvPr/>
        </p:nvSpPr>
        <p:spPr>
          <a:xfrm>
            <a:off x="-180" y="-3"/>
            <a:ext cx="858151"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28" name="Google Shape;128;p9"/>
          <p:cNvPicPr preferRelativeResize="0"/>
          <p:nvPr/>
        </p:nvPicPr>
        <p:blipFill rotWithShape="1">
          <a:blip r:embed="rId2">
            <a:alphaModFix/>
          </a:blip>
          <a:srcRect/>
          <a:stretch/>
        </p:blipFill>
        <p:spPr>
          <a:xfrm>
            <a:off x="-180" y="6813550"/>
            <a:ext cx="12192000" cy="44450"/>
          </a:xfrm>
          <a:prstGeom prst="rect">
            <a:avLst/>
          </a:prstGeom>
          <a:noFill/>
          <a:ln>
            <a:noFill/>
          </a:ln>
        </p:spPr>
      </p:pic>
      <p:sp>
        <p:nvSpPr>
          <p:cNvPr id="129" name="Google Shape;129;p9"/>
          <p:cNvSpPr txBox="1">
            <a:spLocks noGrp="1"/>
          </p:cNvSpPr>
          <p:nvPr>
            <p:ph type="body" idx="2"/>
          </p:nvPr>
        </p:nvSpPr>
        <p:spPr>
          <a:xfrm>
            <a:off x="3882238" y="260492"/>
            <a:ext cx="7974404" cy="864081"/>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rgbClr val="1C3046"/>
              </a:buClr>
              <a:buSzPts val="3200"/>
              <a:buFont typeface="Arial"/>
              <a:buNone/>
              <a:defRPr sz="3200" b="1">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22;p3">
            <a:extLst>
              <a:ext uri="{FF2B5EF4-FFF2-40B4-BE49-F238E27FC236}">
                <a16:creationId xmlns:a16="http://schemas.microsoft.com/office/drawing/2014/main" id="{D4C37E79-A180-4585-A952-C3F5C855EBD5}"/>
              </a:ext>
            </a:extLst>
          </p:cNvPr>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10-11/05/2021</a:t>
            </a:r>
            <a:endParaRPr dirty="0"/>
          </a:p>
        </p:txBody>
      </p:sp>
      <p:sp>
        <p:nvSpPr>
          <p:cNvPr id="15" name="Google Shape;23;p3">
            <a:extLst>
              <a:ext uri="{FF2B5EF4-FFF2-40B4-BE49-F238E27FC236}">
                <a16:creationId xmlns:a16="http://schemas.microsoft.com/office/drawing/2014/main" id="{8BA1D226-029C-4384-B487-0FAB8FB51E29}"/>
              </a:ext>
            </a:extLst>
          </p:cNvPr>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EOSC-hub final review</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mp; Content">
  <p:cSld name="4_Title &amp; Content">
    <p:spTree>
      <p:nvGrpSpPr>
        <p:cNvPr id="1" name="Shape 130"/>
        <p:cNvGrpSpPr/>
        <p:nvPr/>
      </p:nvGrpSpPr>
      <p:grpSpPr>
        <a:xfrm>
          <a:off x="0" y="0"/>
          <a:ext cx="0" cy="0"/>
          <a:chOff x="0" y="0"/>
          <a:chExt cx="0" cy="0"/>
        </a:xfrm>
      </p:grpSpPr>
      <p:sp>
        <p:nvSpPr>
          <p:cNvPr id="131" name="Google Shape;131;p10"/>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1pPr>
            <a:lvl2pPr marL="0" marR="0" lvl="1"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2pPr>
            <a:lvl3pPr marL="0" marR="0" lvl="2"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3pPr>
            <a:lvl4pPr marL="0" marR="0" lvl="3"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4pPr>
            <a:lvl5pPr marL="0" marR="0" lvl="4"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5pPr>
            <a:lvl6pPr marL="0" marR="0" lvl="5"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6pPr>
            <a:lvl7pPr marL="0" marR="0" lvl="6"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7pPr>
            <a:lvl8pPr marL="0" marR="0" lvl="7"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8pPr>
            <a:lvl9pPr marL="0" marR="0" lvl="8" indent="0" algn="r" rtl="0">
              <a:spcBef>
                <a:spcPts val="0"/>
              </a:spcBef>
              <a:spcAft>
                <a:spcPts val="0"/>
              </a:spcAft>
              <a:buClr>
                <a:schemeClr val="dk1"/>
              </a:buClr>
              <a:buSzPts val="975"/>
              <a:buFont typeface="Calibri"/>
              <a:buNone/>
              <a:defRPr sz="975" b="0" i="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10"/>
          <p:cNvSpPr txBox="1">
            <a:spLocks noGrp="1"/>
          </p:cNvSpPr>
          <p:nvPr>
            <p:ph type="body" idx="1"/>
          </p:nvPr>
        </p:nvSpPr>
        <p:spPr>
          <a:xfrm>
            <a:off x="335360" y="1268767"/>
            <a:ext cx="11521280" cy="4855007"/>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135" name="Google Shape;135;p10"/>
          <p:cNvCxnSpPr/>
          <p:nvPr/>
        </p:nvCxnSpPr>
        <p:spPr>
          <a:xfrm rot="10800000">
            <a:off x="335359" y="6376250"/>
            <a:ext cx="11521280" cy="5085"/>
          </a:xfrm>
          <a:prstGeom prst="straightConnector1">
            <a:avLst/>
          </a:prstGeom>
          <a:noFill/>
          <a:ln w="12700" cap="flat" cmpd="sng">
            <a:solidFill>
              <a:srgbClr val="1D2F45"/>
            </a:solidFill>
            <a:prstDash val="solid"/>
            <a:round/>
            <a:headEnd type="none" w="sm" len="sm"/>
            <a:tailEnd type="none" w="sm" len="sm"/>
          </a:ln>
        </p:spPr>
      </p:cxnSp>
      <p:sp>
        <p:nvSpPr>
          <p:cNvPr id="136" name="Google Shape;136;p10"/>
          <p:cNvSpPr/>
          <p:nvPr/>
        </p:nvSpPr>
        <p:spPr>
          <a:xfrm>
            <a:off x="11266784" y="6381335"/>
            <a:ext cx="589856"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rgbClr val="A5A5A5"/>
              </a:solidFill>
              <a:latin typeface="Calibri"/>
              <a:ea typeface="Calibri"/>
              <a:cs typeface="Calibri"/>
              <a:sym typeface="Calibri"/>
            </a:endParaRPr>
          </a:p>
        </p:txBody>
      </p:sp>
      <p:sp>
        <p:nvSpPr>
          <p:cNvPr id="137" name="Google Shape;137;p10"/>
          <p:cNvSpPr/>
          <p:nvPr/>
        </p:nvSpPr>
        <p:spPr>
          <a:xfrm>
            <a:off x="6714449" y="-3"/>
            <a:ext cx="1738195"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chemeClr val="lt1"/>
              </a:solidFill>
              <a:latin typeface="Calibri"/>
              <a:ea typeface="Calibri"/>
              <a:cs typeface="Calibri"/>
              <a:sym typeface="Calibri"/>
            </a:endParaRPr>
          </a:p>
        </p:txBody>
      </p:sp>
      <p:sp>
        <p:nvSpPr>
          <p:cNvPr id="138" name="Google Shape;138;p10"/>
          <p:cNvSpPr/>
          <p:nvPr/>
        </p:nvSpPr>
        <p:spPr>
          <a:xfrm>
            <a:off x="10504877" y="-2404"/>
            <a:ext cx="1523817"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chemeClr val="lt1"/>
              </a:solidFill>
              <a:latin typeface="Calibri"/>
              <a:ea typeface="Calibri"/>
              <a:cs typeface="Calibri"/>
              <a:sym typeface="Calibri"/>
            </a:endParaRPr>
          </a:p>
        </p:txBody>
      </p:sp>
      <p:sp>
        <p:nvSpPr>
          <p:cNvPr id="139" name="Google Shape;139;p10"/>
          <p:cNvSpPr/>
          <p:nvPr/>
        </p:nvSpPr>
        <p:spPr>
          <a:xfrm>
            <a:off x="8508622" y="0"/>
            <a:ext cx="2135276"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chemeClr val="lt1"/>
              </a:solidFill>
              <a:latin typeface="Calibri"/>
              <a:ea typeface="Calibri"/>
              <a:cs typeface="Calibri"/>
              <a:sym typeface="Calibri"/>
            </a:endParaRPr>
          </a:p>
        </p:txBody>
      </p:sp>
      <p:sp>
        <p:nvSpPr>
          <p:cNvPr id="140" name="Google Shape;140;p10"/>
          <p:cNvSpPr/>
          <p:nvPr/>
        </p:nvSpPr>
        <p:spPr>
          <a:xfrm>
            <a:off x="-180" y="-3"/>
            <a:ext cx="858151"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a:solidFill>
                <a:schemeClr val="lt1"/>
              </a:solidFill>
              <a:latin typeface="Calibri"/>
              <a:ea typeface="Calibri"/>
              <a:cs typeface="Calibri"/>
              <a:sym typeface="Calibri"/>
            </a:endParaRPr>
          </a:p>
        </p:txBody>
      </p:sp>
      <p:pic>
        <p:nvPicPr>
          <p:cNvPr id="141" name="Google Shape;141;p10"/>
          <p:cNvPicPr preferRelativeResize="0"/>
          <p:nvPr/>
        </p:nvPicPr>
        <p:blipFill rotWithShape="1">
          <a:blip r:embed="rId2">
            <a:alphaModFix/>
          </a:blip>
          <a:srcRect/>
          <a:stretch/>
        </p:blipFill>
        <p:spPr>
          <a:xfrm>
            <a:off x="-180" y="6813550"/>
            <a:ext cx="12192000" cy="44450"/>
          </a:xfrm>
          <a:prstGeom prst="rect">
            <a:avLst/>
          </a:prstGeom>
          <a:noFill/>
          <a:ln>
            <a:noFill/>
          </a:ln>
        </p:spPr>
      </p:pic>
      <p:sp>
        <p:nvSpPr>
          <p:cNvPr id="142" name="Google Shape;142;p10"/>
          <p:cNvSpPr txBox="1">
            <a:spLocks noGrp="1"/>
          </p:cNvSpPr>
          <p:nvPr>
            <p:ph type="title"/>
          </p:nvPr>
        </p:nvSpPr>
        <p:spPr>
          <a:xfrm>
            <a:off x="3882233" y="131650"/>
            <a:ext cx="6887200" cy="6219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1C3046"/>
              </a:buClr>
              <a:buSzPts val="3200"/>
              <a:buFont typeface="Calibri"/>
              <a:buNone/>
              <a:defRPr sz="3200" b="1" i="0" u="none" strike="noStrike" cap="none">
                <a:solidFill>
                  <a:srgbClr val="1C3046"/>
                </a:solidFill>
                <a:latin typeface="Calibri"/>
                <a:ea typeface="Calibri"/>
                <a:cs typeface="Calibri"/>
                <a:sym typeface="Calibri"/>
              </a:defRPr>
            </a:lvl1pPr>
            <a:lvl2pPr lvl="1">
              <a:spcBef>
                <a:spcPts val="0"/>
              </a:spcBef>
              <a:spcAft>
                <a:spcPts val="0"/>
              </a:spcAft>
              <a:buSzPts val="3200"/>
              <a:buFont typeface="Calibri"/>
              <a:buNone/>
              <a:defRPr sz="3200" b="1">
                <a:latin typeface="Calibri"/>
                <a:ea typeface="Calibri"/>
                <a:cs typeface="Calibri"/>
                <a:sym typeface="Calibri"/>
              </a:defRPr>
            </a:lvl2pPr>
            <a:lvl3pPr lvl="2">
              <a:spcBef>
                <a:spcPts val="0"/>
              </a:spcBef>
              <a:spcAft>
                <a:spcPts val="0"/>
              </a:spcAft>
              <a:buSzPts val="3200"/>
              <a:buFont typeface="Calibri"/>
              <a:buNone/>
              <a:defRPr sz="3200" b="1">
                <a:latin typeface="Calibri"/>
                <a:ea typeface="Calibri"/>
                <a:cs typeface="Calibri"/>
                <a:sym typeface="Calibri"/>
              </a:defRPr>
            </a:lvl3pPr>
            <a:lvl4pPr lvl="3">
              <a:spcBef>
                <a:spcPts val="0"/>
              </a:spcBef>
              <a:spcAft>
                <a:spcPts val="0"/>
              </a:spcAft>
              <a:buSzPts val="3200"/>
              <a:buFont typeface="Calibri"/>
              <a:buNone/>
              <a:defRPr sz="3200" b="1">
                <a:latin typeface="Calibri"/>
                <a:ea typeface="Calibri"/>
                <a:cs typeface="Calibri"/>
                <a:sym typeface="Calibri"/>
              </a:defRPr>
            </a:lvl4pPr>
            <a:lvl5pPr lvl="4">
              <a:spcBef>
                <a:spcPts val="0"/>
              </a:spcBef>
              <a:spcAft>
                <a:spcPts val="0"/>
              </a:spcAft>
              <a:buSzPts val="3200"/>
              <a:buFont typeface="Calibri"/>
              <a:buNone/>
              <a:defRPr sz="3200" b="1">
                <a:latin typeface="Calibri"/>
                <a:ea typeface="Calibri"/>
                <a:cs typeface="Calibri"/>
                <a:sym typeface="Calibri"/>
              </a:defRPr>
            </a:lvl5pPr>
            <a:lvl6pPr lvl="5">
              <a:spcBef>
                <a:spcPts val="0"/>
              </a:spcBef>
              <a:spcAft>
                <a:spcPts val="0"/>
              </a:spcAft>
              <a:buSzPts val="3200"/>
              <a:buFont typeface="Calibri"/>
              <a:buNone/>
              <a:defRPr sz="3200" b="1">
                <a:latin typeface="Calibri"/>
                <a:ea typeface="Calibri"/>
                <a:cs typeface="Calibri"/>
                <a:sym typeface="Calibri"/>
              </a:defRPr>
            </a:lvl6pPr>
            <a:lvl7pPr lvl="6">
              <a:spcBef>
                <a:spcPts val="0"/>
              </a:spcBef>
              <a:spcAft>
                <a:spcPts val="0"/>
              </a:spcAft>
              <a:buSzPts val="3200"/>
              <a:buFont typeface="Calibri"/>
              <a:buNone/>
              <a:defRPr sz="3200" b="1">
                <a:latin typeface="Calibri"/>
                <a:ea typeface="Calibri"/>
                <a:cs typeface="Calibri"/>
                <a:sym typeface="Calibri"/>
              </a:defRPr>
            </a:lvl7pPr>
            <a:lvl8pPr lvl="7">
              <a:spcBef>
                <a:spcPts val="0"/>
              </a:spcBef>
              <a:spcAft>
                <a:spcPts val="0"/>
              </a:spcAft>
              <a:buSzPts val="3200"/>
              <a:buFont typeface="Calibri"/>
              <a:buNone/>
              <a:defRPr sz="3200" b="1">
                <a:latin typeface="Calibri"/>
                <a:ea typeface="Calibri"/>
                <a:cs typeface="Calibri"/>
                <a:sym typeface="Calibri"/>
              </a:defRPr>
            </a:lvl8pPr>
            <a:lvl9pPr lvl="8">
              <a:spcBef>
                <a:spcPts val="0"/>
              </a:spcBef>
              <a:spcAft>
                <a:spcPts val="0"/>
              </a:spcAft>
              <a:buSzPts val="3200"/>
              <a:buFont typeface="Calibri"/>
              <a:buNone/>
              <a:defRPr sz="3200" b="1">
                <a:latin typeface="Calibri"/>
                <a:ea typeface="Calibri"/>
                <a:cs typeface="Calibri"/>
                <a:sym typeface="Calibri"/>
              </a:defRPr>
            </a:lvl9pPr>
          </a:lstStyle>
          <a:p>
            <a:endParaRPr/>
          </a:p>
        </p:txBody>
      </p:sp>
      <p:sp>
        <p:nvSpPr>
          <p:cNvPr id="14" name="Google Shape;22;p3">
            <a:extLst>
              <a:ext uri="{FF2B5EF4-FFF2-40B4-BE49-F238E27FC236}">
                <a16:creationId xmlns:a16="http://schemas.microsoft.com/office/drawing/2014/main" id="{100A392C-1E8C-4A83-B9CD-EFED462676F4}"/>
              </a:ext>
            </a:extLst>
          </p:cNvPr>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10-11/05/2021</a:t>
            </a:r>
            <a:endParaRPr dirty="0"/>
          </a:p>
        </p:txBody>
      </p:sp>
      <p:sp>
        <p:nvSpPr>
          <p:cNvPr id="15" name="Google Shape;23;p3">
            <a:extLst>
              <a:ext uri="{FF2B5EF4-FFF2-40B4-BE49-F238E27FC236}">
                <a16:creationId xmlns:a16="http://schemas.microsoft.com/office/drawing/2014/main" id="{943C9499-5220-457F-94B3-550EA239F9B4}"/>
              </a:ext>
            </a:extLst>
          </p:cNvPr>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EOSC-hub final review</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ira.eosc-hub.eu/browse/EOSCWP10-1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bluecloud.odatis-ocean.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psportal.eosc-portal.eu/metricsEOSC/ServiceOr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p:nvPr/>
        </p:nvSpPr>
        <p:spPr>
          <a:xfrm>
            <a:off x="1449476" y="2730585"/>
            <a:ext cx="10340905" cy="5760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Source Sans Pro"/>
              <a:buNone/>
            </a:pPr>
            <a:r>
              <a:rPr lang="en-US" sz="3400" b="1" i="0" dirty="0">
                <a:solidFill>
                  <a:schemeClr val="dk1"/>
                </a:solidFill>
                <a:latin typeface="Source Sans Pro"/>
                <a:ea typeface="Source Sans Pro"/>
                <a:cs typeface="Source Sans Pro"/>
                <a:sym typeface="Source Sans Pro"/>
              </a:rPr>
              <a:t>Community Engagement: The Competence </a:t>
            </a:r>
            <a:r>
              <a:rPr lang="en-US" sz="3400" b="1" i="0" dirty="0" err="1">
                <a:solidFill>
                  <a:schemeClr val="dk1"/>
                </a:solidFill>
                <a:latin typeface="Source Sans Pro"/>
                <a:ea typeface="Source Sans Pro"/>
                <a:cs typeface="Source Sans Pro"/>
                <a:sym typeface="Source Sans Pro"/>
              </a:rPr>
              <a:t>Centres</a:t>
            </a:r>
            <a:r>
              <a:rPr lang="en-US" sz="3400" b="1" i="0" dirty="0">
                <a:solidFill>
                  <a:schemeClr val="dk1"/>
                </a:solidFill>
                <a:latin typeface="Source Sans Pro"/>
                <a:ea typeface="Source Sans Pro"/>
                <a:cs typeface="Source Sans Pro"/>
                <a:sym typeface="Source Sans Pro"/>
              </a:rPr>
              <a:t> and the EOSC Early Adopter </a:t>
            </a:r>
            <a:r>
              <a:rPr lang="en-US" sz="3400" b="1" i="0" dirty="0" err="1">
                <a:solidFill>
                  <a:schemeClr val="dk1"/>
                </a:solidFill>
                <a:latin typeface="Source Sans Pro"/>
                <a:ea typeface="Source Sans Pro"/>
                <a:cs typeface="Source Sans Pro"/>
                <a:sym typeface="Source Sans Pro"/>
              </a:rPr>
              <a:t>Programme</a:t>
            </a:r>
            <a:r>
              <a:rPr lang="en-US" sz="3400" b="1" i="0" dirty="0">
                <a:solidFill>
                  <a:schemeClr val="dk1"/>
                </a:solidFill>
                <a:latin typeface="Source Sans Pro"/>
                <a:ea typeface="Source Sans Pro"/>
                <a:cs typeface="Source Sans Pro"/>
                <a:sym typeface="Source Sans Pro"/>
              </a:rPr>
              <a:t> (WP8)</a:t>
            </a:r>
            <a:endParaRPr sz="3400" b="1" i="0" dirty="0">
              <a:solidFill>
                <a:schemeClr val="dk1"/>
              </a:solidFill>
              <a:latin typeface="Source Sans Pro"/>
              <a:ea typeface="Source Sans Pro"/>
              <a:cs typeface="Source Sans Pro"/>
              <a:sym typeface="Source Sans Pro"/>
            </a:endParaRPr>
          </a:p>
        </p:txBody>
      </p:sp>
      <p:sp>
        <p:nvSpPr>
          <p:cNvPr id="152" name="Google Shape;152;p12"/>
          <p:cNvSpPr txBox="1"/>
          <p:nvPr/>
        </p:nvSpPr>
        <p:spPr>
          <a:xfrm>
            <a:off x="1470468" y="3776604"/>
            <a:ext cx="9793088" cy="576065"/>
          </a:xfrm>
          <a:prstGeom prst="rect">
            <a:avLst/>
          </a:prstGeom>
          <a:noFill/>
          <a:ln>
            <a:noFill/>
          </a:ln>
        </p:spPr>
        <p:txBody>
          <a:bodyPr spcFirstLastPara="1" wrap="square" lIns="91425" tIns="45700" rIns="91425" bIns="45700" anchor="t" anchorCtr="0">
            <a:noAutofit/>
          </a:bodyPr>
          <a:lstStyle/>
          <a:p>
            <a:pPr>
              <a:buClr>
                <a:srgbClr val="B5892D"/>
              </a:buClr>
              <a:buSzPts val="2400"/>
            </a:pPr>
            <a:r>
              <a:rPr lang="en-US" sz="2400" b="0" i="0" dirty="0">
                <a:solidFill>
                  <a:srgbClr val="B5892D"/>
                </a:solidFill>
                <a:latin typeface="Calibri"/>
                <a:ea typeface="Calibri"/>
                <a:cs typeface="Calibri"/>
                <a:sym typeface="Calibri"/>
              </a:rPr>
              <a:t>Gergely </a:t>
            </a:r>
            <a:r>
              <a:rPr lang="en-US" sz="2400" dirty="0">
                <a:solidFill>
                  <a:srgbClr val="B5892D"/>
                </a:solidFill>
                <a:latin typeface="Calibri"/>
                <a:ea typeface="Calibri"/>
                <a:cs typeface="Calibri"/>
                <a:sym typeface="Calibri"/>
              </a:rPr>
              <a:t>Sipos/EGI Foundation</a:t>
            </a:r>
            <a:endParaRPr lang="en-US" sz="2400" b="0" i="0" dirty="0">
              <a:solidFill>
                <a:srgbClr val="B5892D"/>
              </a:solidFill>
              <a:latin typeface="Calibri"/>
              <a:ea typeface="Calibri"/>
              <a:cs typeface="Calibri"/>
              <a:sym typeface="Calibri"/>
            </a:endParaRPr>
          </a:p>
          <a:p>
            <a:pPr marL="0" marR="0" lvl="0" indent="0" algn="l" rtl="0">
              <a:spcBef>
                <a:spcPts val="0"/>
              </a:spcBef>
              <a:spcAft>
                <a:spcPts val="0"/>
              </a:spcAft>
              <a:buClr>
                <a:srgbClr val="B5892D"/>
              </a:buClr>
              <a:buSzPts val="2400"/>
              <a:buFont typeface="Calibri"/>
              <a:buNone/>
            </a:pPr>
            <a:r>
              <a:rPr lang="en-US" sz="2400" b="0" i="0" dirty="0">
                <a:solidFill>
                  <a:srgbClr val="B5892D"/>
                </a:solidFill>
                <a:latin typeface="Calibri"/>
                <a:ea typeface="Calibri"/>
                <a:cs typeface="Calibri"/>
                <a:sym typeface="Calibri"/>
              </a:rPr>
              <a:t>WP8 coordinator</a:t>
            </a:r>
            <a:endParaRPr sz="2400" b="0" i="0" dirty="0">
              <a:solidFill>
                <a:srgbClr val="B5892D"/>
              </a:solidFill>
              <a:latin typeface="Calibri"/>
              <a:ea typeface="Calibri"/>
              <a:cs typeface="Calibri"/>
              <a:sym typeface="Calibri"/>
            </a:endParaRPr>
          </a:p>
        </p:txBody>
      </p:sp>
      <p:sp>
        <p:nvSpPr>
          <p:cNvPr id="153" name="Google Shape;153;p12"/>
          <p:cNvSpPr txBox="1"/>
          <p:nvPr/>
        </p:nvSpPr>
        <p:spPr>
          <a:xfrm>
            <a:off x="9417928" y="6312490"/>
            <a:ext cx="2456915"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rgbClr val="1C3046"/>
                </a:solidFill>
                <a:latin typeface="Calibri"/>
                <a:ea typeface="Calibri"/>
                <a:cs typeface="Calibri"/>
                <a:sym typeface="Calibri"/>
              </a:rPr>
              <a:t>Dissemination level</a:t>
            </a:r>
            <a:r>
              <a:rPr lang="en-US" sz="1600" dirty="0">
                <a:solidFill>
                  <a:srgbClr val="1C3046"/>
                </a:solidFill>
                <a:latin typeface="Calibri"/>
                <a:ea typeface="Calibri"/>
                <a:cs typeface="Calibri"/>
                <a:sym typeface="Calibri"/>
              </a:rPr>
              <a:t>: Public</a:t>
            </a:r>
            <a:endParaRPr sz="1600" dirty="0">
              <a:solidFill>
                <a:srgbClr val="1C304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84DCA-5B7F-4939-BEFA-A9B8DE961C6B}"/>
              </a:ext>
            </a:extLst>
          </p:cNvPr>
          <p:cNvSpPr>
            <a:spLocks noGrp="1"/>
          </p:cNvSpPr>
          <p:nvPr>
            <p:ph type="body" idx="1"/>
          </p:nvPr>
        </p:nvSpPr>
        <p:spPr>
          <a:xfrm>
            <a:off x="202518" y="826079"/>
            <a:ext cx="11862652" cy="4855007"/>
          </a:xfrm>
        </p:spPr>
        <p:txBody>
          <a:bodyPr/>
          <a:lstStyle/>
          <a:p>
            <a:r>
              <a:rPr lang="en-US" dirty="0"/>
              <a:t>Data management – Was in focus for most CCs in different ways</a:t>
            </a:r>
            <a:endParaRPr lang="en-US" dirty="0">
              <a:sym typeface="Wingdings" panose="05000000000000000000" pitchFamily="2" charset="2"/>
            </a:endParaRPr>
          </a:p>
          <a:p>
            <a:pPr marL="1023938" lvl="2" indent="-233363"/>
            <a:r>
              <a:rPr lang="en-US" dirty="0"/>
              <a:t>On-demand access to datasets from IaaS clouds (Marine, Fusion)</a:t>
            </a:r>
          </a:p>
          <a:p>
            <a:pPr marL="1023938" lvl="2" indent="-233363"/>
            <a:r>
              <a:rPr lang="en-GB" dirty="0"/>
              <a:t>Data replication (EPOS-ORFEUS, ELIXIR)</a:t>
            </a:r>
          </a:p>
          <a:p>
            <a:pPr marL="1023938" lvl="2" indent="-233363"/>
            <a:r>
              <a:rPr lang="en-GB" dirty="0"/>
              <a:t>FAIR sharing of science-level data (LOFAR)</a:t>
            </a:r>
          </a:p>
          <a:p>
            <a:endParaRPr lang="en-GB" dirty="0"/>
          </a:p>
          <a:p>
            <a:pPr marL="50800" indent="0">
              <a:buNone/>
            </a:pPr>
            <a:endParaRPr lang="en-GB" dirty="0"/>
          </a:p>
          <a:p>
            <a:r>
              <a:rPr lang="en-GB" dirty="0"/>
              <a:t>Meta-data management</a:t>
            </a:r>
          </a:p>
          <a:p>
            <a:pPr lvl="1"/>
            <a:r>
              <a:rPr lang="en-GB" dirty="0"/>
              <a:t>Several CCs and </a:t>
            </a:r>
            <a:r>
              <a:rPr lang="en-GB" dirty="0" err="1"/>
              <a:t>EaPs</a:t>
            </a:r>
            <a:r>
              <a:rPr lang="en-GB" dirty="0"/>
              <a:t> worked on data catalogues (e.g. EISCAT, ECRIN, EMSO, …)</a:t>
            </a:r>
          </a:p>
          <a:p>
            <a:pPr lvl="1"/>
            <a:r>
              <a:rPr lang="en-GB" dirty="0"/>
              <a:t>Community standards due to the lack of EOSC schemas</a:t>
            </a:r>
          </a:p>
        </p:txBody>
      </p:sp>
      <p:sp>
        <p:nvSpPr>
          <p:cNvPr id="3" name="Date Placeholder 2">
            <a:extLst>
              <a:ext uri="{FF2B5EF4-FFF2-40B4-BE49-F238E27FC236}">
                <a16:creationId xmlns:a16="http://schemas.microsoft.com/office/drawing/2014/main" id="{2D51C381-7324-4C3B-B83C-626ED890B7A2}"/>
              </a:ext>
            </a:extLst>
          </p:cNvPr>
          <p:cNvSpPr>
            <a:spLocks noGrp="1"/>
          </p:cNvSpPr>
          <p:nvPr>
            <p:ph type="dt" idx="10"/>
          </p:nvPr>
        </p:nvSpPr>
        <p:spPr/>
        <p:txBody>
          <a:bodyPr/>
          <a:lstStyle/>
          <a:p>
            <a:r>
              <a:rPr lang="en-US"/>
              <a:t>10-11/05/2021</a:t>
            </a:r>
            <a:endParaRPr lang="en-US" dirty="0"/>
          </a:p>
        </p:txBody>
      </p:sp>
      <p:sp>
        <p:nvSpPr>
          <p:cNvPr id="4" name="Footer Placeholder 3">
            <a:extLst>
              <a:ext uri="{FF2B5EF4-FFF2-40B4-BE49-F238E27FC236}">
                <a16:creationId xmlns:a16="http://schemas.microsoft.com/office/drawing/2014/main" id="{DB4AABC9-932B-40A9-BE8E-B989E31469AF}"/>
              </a:ext>
            </a:extLst>
          </p:cNvPr>
          <p:cNvSpPr>
            <a:spLocks noGrp="1"/>
          </p:cNvSpPr>
          <p:nvPr>
            <p:ph type="ftr" idx="11"/>
          </p:nvPr>
        </p:nvSpPr>
        <p:spPr/>
        <p:txBody>
          <a:bodyPr/>
          <a:lstStyle/>
          <a:p>
            <a:r>
              <a:rPr lang="en-US"/>
              <a:t>EOSC-hub final review</a:t>
            </a:r>
            <a:endParaRPr lang="en-US" dirty="0"/>
          </a:p>
        </p:txBody>
      </p:sp>
      <p:sp>
        <p:nvSpPr>
          <p:cNvPr id="5" name="Slide Number Placeholder 4">
            <a:extLst>
              <a:ext uri="{FF2B5EF4-FFF2-40B4-BE49-F238E27FC236}">
                <a16:creationId xmlns:a16="http://schemas.microsoft.com/office/drawing/2014/main" id="{CC4E01AB-96F5-4F41-B1AA-F6CA017A66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6" name="Title 5">
            <a:extLst>
              <a:ext uri="{FF2B5EF4-FFF2-40B4-BE49-F238E27FC236}">
                <a16:creationId xmlns:a16="http://schemas.microsoft.com/office/drawing/2014/main" id="{43AB97BC-7CB1-4CB3-A852-25618410098A}"/>
              </a:ext>
            </a:extLst>
          </p:cNvPr>
          <p:cNvSpPr>
            <a:spLocks noGrp="1"/>
          </p:cNvSpPr>
          <p:nvPr>
            <p:ph type="title"/>
          </p:nvPr>
        </p:nvSpPr>
        <p:spPr>
          <a:xfrm>
            <a:off x="2809262" y="188640"/>
            <a:ext cx="9395011" cy="537716"/>
          </a:xfrm>
        </p:spPr>
        <p:txBody>
          <a:bodyPr/>
          <a:lstStyle/>
          <a:p>
            <a:r>
              <a:rPr lang="en-US" dirty="0"/>
              <a:t>Data management and meta-data management</a:t>
            </a:r>
            <a:endParaRPr lang="en-GB" dirty="0"/>
          </a:p>
        </p:txBody>
      </p:sp>
      <p:sp>
        <p:nvSpPr>
          <p:cNvPr id="11" name="TextBox 10">
            <a:extLst>
              <a:ext uri="{FF2B5EF4-FFF2-40B4-BE49-F238E27FC236}">
                <a16:creationId xmlns:a16="http://schemas.microsoft.com/office/drawing/2014/main" id="{6D4D4EB4-CC44-4E7D-B75E-9FFEF500F40F}"/>
              </a:ext>
            </a:extLst>
          </p:cNvPr>
          <p:cNvSpPr txBox="1"/>
          <p:nvPr/>
        </p:nvSpPr>
        <p:spPr>
          <a:xfrm>
            <a:off x="1650392" y="5179132"/>
            <a:ext cx="8359838" cy="923330"/>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1800" dirty="0"/>
              <a:t>“We need metadata interoperability between the different EOSC services, at least on the level of a core-set that includes basic discovery via geo-spatial parameters” </a:t>
            </a:r>
            <a:r>
              <a:rPr lang="en-US" sz="1800" b="1" dirty="0"/>
              <a:t>(Esteban Gonzalez, STARS4ALL Foundation and </a:t>
            </a:r>
            <a:r>
              <a:rPr lang="en-US" sz="1800" b="1" dirty="0" err="1"/>
              <a:t>EaP</a:t>
            </a:r>
            <a:r>
              <a:rPr lang="en-US" sz="1800" b="1" dirty="0"/>
              <a:t>)</a:t>
            </a:r>
          </a:p>
        </p:txBody>
      </p:sp>
      <p:pic>
        <p:nvPicPr>
          <p:cNvPr id="8" name="Picture 7">
            <a:extLst>
              <a:ext uri="{FF2B5EF4-FFF2-40B4-BE49-F238E27FC236}">
                <a16:creationId xmlns:a16="http://schemas.microsoft.com/office/drawing/2014/main" id="{B07CF3CA-0D17-4D43-B1E0-51B3BD98EA15}"/>
              </a:ext>
            </a:extLst>
          </p:cNvPr>
          <p:cNvPicPr>
            <a:picLocks noChangeAspect="1"/>
          </p:cNvPicPr>
          <p:nvPr/>
        </p:nvPicPr>
        <p:blipFill>
          <a:blip r:embed="rId2"/>
          <a:stretch>
            <a:fillRect/>
          </a:stretch>
        </p:blipFill>
        <p:spPr>
          <a:xfrm>
            <a:off x="10479367" y="1063781"/>
            <a:ext cx="1585803" cy="2071437"/>
          </a:xfrm>
          <a:prstGeom prst="rect">
            <a:avLst/>
          </a:prstGeom>
          <a:ln>
            <a:solidFill>
              <a:schemeClr val="accent6">
                <a:lumMod val="10000"/>
              </a:schemeClr>
            </a:solidFill>
          </a:ln>
        </p:spPr>
      </p:pic>
      <p:sp>
        <p:nvSpPr>
          <p:cNvPr id="13" name="TextBox 12">
            <a:extLst>
              <a:ext uri="{FF2B5EF4-FFF2-40B4-BE49-F238E27FC236}">
                <a16:creationId xmlns:a16="http://schemas.microsoft.com/office/drawing/2014/main" id="{26F72A98-6752-4659-9C82-8BD52348FBFF}"/>
              </a:ext>
            </a:extLst>
          </p:cNvPr>
          <p:cNvSpPr txBox="1"/>
          <p:nvPr/>
        </p:nvSpPr>
        <p:spPr>
          <a:xfrm>
            <a:off x="873457" y="2681203"/>
            <a:ext cx="8658496" cy="923330"/>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1800" dirty="0"/>
              <a:t>“Pre-caching of datasets at compute clouds, and downloading of chunks of data into clouds only when and where they are needed is the preferred way of data distribution” </a:t>
            </a:r>
            <a:r>
              <a:rPr lang="en-US" sz="1800" b="1" dirty="0"/>
              <a:t>(Justin Clark-Casey, EMBL-EBI, ELIXIR CC)</a:t>
            </a:r>
          </a:p>
        </p:txBody>
      </p:sp>
      <p:pic>
        <p:nvPicPr>
          <p:cNvPr id="14" name="Picture 13">
            <a:extLst>
              <a:ext uri="{FF2B5EF4-FFF2-40B4-BE49-F238E27FC236}">
                <a16:creationId xmlns:a16="http://schemas.microsoft.com/office/drawing/2014/main" id="{EB742055-900C-4E86-9DCD-D71C8A34EAEE}"/>
              </a:ext>
            </a:extLst>
          </p:cNvPr>
          <p:cNvPicPr>
            <a:picLocks noChangeAspect="1"/>
          </p:cNvPicPr>
          <p:nvPr/>
        </p:nvPicPr>
        <p:blipFill>
          <a:blip r:embed="rId3"/>
          <a:stretch>
            <a:fillRect/>
          </a:stretch>
        </p:blipFill>
        <p:spPr>
          <a:xfrm>
            <a:off x="9988540" y="1620401"/>
            <a:ext cx="1700225" cy="2215059"/>
          </a:xfrm>
          <a:prstGeom prst="rect">
            <a:avLst/>
          </a:prstGeom>
          <a:ln>
            <a:solidFill>
              <a:schemeClr val="accent6">
                <a:lumMod val="10000"/>
              </a:schemeClr>
            </a:solidFill>
          </a:ln>
        </p:spPr>
      </p:pic>
    </p:spTree>
    <p:extLst>
      <p:ext uri="{BB962C8B-B14F-4D97-AF65-F5344CB8AC3E}">
        <p14:creationId xmlns:p14="http://schemas.microsoft.com/office/powerpoint/2010/main" val="18833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99F5ED-3AC3-4BB4-8498-49F6C471B150}"/>
              </a:ext>
            </a:extLst>
          </p:cNvPr>
          <p:cNvSpPr>
            <a:spLocks noGrp="1"/>
          </p:cNvSpPr>
          <p:nvPr>
            <p:ph type="dt" idx="10"/>
          </p:nvPr>
        </p:nvSpPr>
        <p:spPr/>
        <p:txBody>
          <a:bodyPr/>
          <a:lstStyle/>
          <a:p>
            <a:r>
              <a:rPr lang="en-US"/>
              <a:t>10-11/05/2021</a:t>
            </a:r>
            <a:endParaRPr lang="en-US" dirty="0"/>
          </a:p>
        </p:txBody>
      </p:sp>
      <p:sp>
        <p:nvSpPr>
          <p:cNvPr id="5" name="Footer Placeholder 4">
            <a:extLst>
              <a:ext uri="{FF2B5EF4-FFF2-40B4-BE49-F238E27FC236}">
                <a16:creationId xmlns:a16="http://schemas.microsoft.com/office/drawing/2014/main" id="{05F788F8-DCC6-4774-8AF5-36FC74456AC2}"/>
              </a:ext>
            </a:extLst>
          </p:cNvPr>
          <p:cNvSpPr>
            <a:spLocks noGrp="1"/>
          </p:cNvSpPr>
          <p:nvPr>
            <p:ph type="ftr" idx="11"/>
          </p:nvPr>
        </p:nvSpPr>
        <p:spPr/>
        <p:txBody>
          <a:bodyPr/>
          <a:lstStyle/>
          <a:p>
            <a:r>
              <a:rPr lang="en-US"/>
              <a:t>EOSC-hub final review</a:t>
            </a:r>
            <a:endParaRPr lang="en-US" dirty="0"/>
          </a:p>
        </p:txBody>
      </p:sp>
      <p:sp>
        <p:nvSpPr>
          <p:cNvPr id="2" name="Slide Number Placeholder 1">
            <a:extLst>
              <a:ext uri="{FF2B5EF4-FFF2-40B4-BE49-F238E27FC236}">
                <a16:creationId xmlns:a16="http://schemas.microsoft.com/office/drawing/2014/main" id="{42D5DF5D-A920-47C9-A882-794ED104BE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Title 2">
            <a:extLst>
              <a:ext uri="{FF2B5EF4-FFF2-40B4-BE49-F238E27FC236}">
                <a16:creationId xmlns:a16="http://schemas.microsoft.com/office/drawing/2014/main" id="{1B5901FD-3FA6-4424-9ACB-0F4E03079149}"/>
              </a:ext>
            </a:extLst>
          </p:cNvPr>
          <p:cNvSpPr>
            <a:spLocks noGrp="1"/>
          </p:cNvSpPr>
          <p:nvPr>
            <p:ph type="title"/>
          </p:nvPr>
        </p:nvSpPr>
        <p:spPr/>
        <p:txBody>
          <a:bodyPr/>
          <a:lstStyle/>
          <a:p>
            <a:r>
              <a:rPr lang="en-US" dirty="0"/>
              <a:t>Services should be simpler to use </a:t>
            </a:r>
            <a:br>
              <a:rPr lang="en-US" dirty="0"/>
            </a:br>
            <a:r>
              <a:rPr lang="en-US" dirty="0"/>
              <a:t>(to attract the 1.8 million researchers)</a:t>
            </a:r>
            <a:endParaRPr lang="en-GB" dirty="0"/>
          </a:p>
        </p:txBody>
      </p:sp>
      <p:sp>
        <p:nvSpPr>
          <p:cNvPr id="9" name="TextBox 8">
            <a:extLst>
              <a:ext uri="{FF2B5EF4-FFF2-40B4-BE49-F238E27FC236}">
                <a16:creationId xmlns:a16="http://schemas.microsoft.com/office/drawing/2014/main" id="{E448EE27-FE0A-40D8-9F0D-7E0EFA8146E8}"/>
              </a:ext>
            </a:extLst>
          </p:cNvPr>
          <p:cNvSpPr txBox="1"/>
          <p:nvPr/>
        </p:nvSpPr>
        <p:spPr>
          <a:xfrm>
            <a:off x="561870" y="4032154"/>
            <a:ext cx="8175730" cy="1631216"/>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2000" dirty="0"/>
              <a:t>“The registration time in the EOSC AAI for an experienced user is currently about 4 minutes and should be lowered as much as possible (desirably, by a factor of 2 or even more). It also takes users through a significant amount of different pages that appear redundant and might be even skipped.” </a:t>
            </a:r>
            <a:r>
              <a:rPr lang="en-US" sz="2000" b="1" dirty="0"/>
              <a:t>(</a:t>
            </a:r>
            <a:r>
              <a:rPr lang="en-US" sz="2000" b="1" dirty="0" err="1"/>
              <a:t>Aliaksandr</a:t>
            </a:r>
            <a:r>
              <a:rPr lang="en-US" sz="2000" b="1" dirty="0"/>
              <a:t> </a:t>
            </a:r>
            <a:r>
              <a:rPr lang="en-US" sz="2000" b="1" dirty="0" err="1"/>
              <a:t>Yakutovich</a:t>
            </a:r>
            <a:r>
              <a:rPr lang="en-US" sz="2000" b="1" dirty="0"/>
              <a:t>, EPFL, Stars4All </a:t>
            </a:r>
            <a:r>
              <a:rPr lang="en-US" sz="2000" b="1" dirty="0" err="1"/>
              <a:t>EaP</a:t>
            </a:r>
            <a:r>
              <a:rPr lang="en-US" sz="2000" b="1" dirty="0"/>
              <a:t>)</a:t>
            </a:r>
          </a:p>
        </p:txBody>
      </p:sp>
      <p:sp>
        <p:nvSpPr>
          <p:cNvPr id="10" name="TextBox 9">
            <a:extLst>
              <a:ext uri="{FF2B5EF4-FFF2-40B4-BE49-F238E27FC236}">
                <a16:creationId xmlns:a16="http://schemas.microsoft.com/office/drawing/2014/main" id="{E1AC15A4-3757-4FC2-A931-E3B7A826F579}"/>
              </a:ext>
            </a:extLst>
          </p:cNvPr>
          <p:cNvSpPr txBox="1"/>
          <p:nvPr/>
        </p:nvSpPr>
        <p:spPr>
          <a:xfrm>
            <a:off x="561870" y="1858529"/>
            <a:ext cx="8175730" cy="1631216"/>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2000" dirty="0"/>
              <a:t>“Discovering the enormous potential of the EOSC requires significant time investment. If I hadn’t gotten into the </a:t>
            </a:r>
            <a:r>
              <a:rPr lang="en-US" sz="2000" dirty="0" err="1"/>
              <a:t>EaP</a:t>
            </a:r>
            <a:r>
              <a:rPr lang="en-US" sz="2000" dirty="0"/>
              <a:t> program, I probably wouldn’t have spent that much time understanding the whole system and understanding some services.” </a:t>
            </a:r>
            <a:r>
              <a:rPr lang="en-US" sz="2000" b="1" dirty="0"/>
              <a:t>(</a:t>
            </a:r>
            <a:r>
              <a:rPr lang="en-US" sz="2000" b="1" dirty="0" err="1"/>
              <a:t>Miklós</a:t>
            </a:r>
            <a:r>
              <a:rPr lang="en-US" sz="2000" b="1" dirty="0"/>
              <a:t> </a:t>
            </a:r>
            <a:r>
              <a:rPr lang="en-US" sz="2000" b="1" dirty="0" err="1"/>
              <a:t>Bán</a:t>
            </a:r>
            <a:r>
              <a:rPr lang="en-US" sz="2000" b="1" dirty="0"/>
              <a:t>, Uni. Of Debrecen, </a:t>
            </a:r>
            <a:r>
              <a:rPr lang="en-US" sz="2000" b="1" dirty="0" err="1"/>
              <a:t>OpenBioMaps</a:t>
            </a:r>
            <a:r>
              <a:rPr lang="en-US" sz="2000" b="1" dirty="0"/>
              <a:t> </a:t>
            </a:r>
            <a:r>
              <a:rPr lang="en-US" sz="2000" b="1" dirty="0" err="1"/>
              <a:t>EaP</a:t>
            </a:r>
            <a:r>
              <a:rPr lang="en-US" sz="2000" b="1" dirty="0"/>
              <a:t>)</a:t>
            </a:r>
          </a:p>
        </p:txBody>
      </p:sp>
      <p:sp>
        <p:nvSpPr>
          <p:cNvPr id="6" name="TextBox 5">
            <a:extLst>
              <a:ext uri="{FF2B5EF4-FFF2-40B4-BE49-F238E27FC236}">
                <a16:creationId xmlns:a16="http://schemas.microsoft.com/office/drawing/2014/main" id="{17CEE0C0-1FF0-405C-949B-BFECDF9D8C06}"/>
              </a:ext>
            </a:extLst>
          </p:cNvPr>
          <p:cNvSpPr txBox="1"/>
          <p:nvPr/>
        </p:nvSpPr>
        <p:spPr>
          <a:xfrm>
            <a:off x="8835373" y="2333765"/>
            <a:ext cx="3313728" cy="369332"/>
          </a:xfrm>
          <a:prstGeom prst="rect">
            <a:avLst/>
          </a:prstGeom>
          <a:noFill/>
        </p:spPr>
        <p:txBody>
          <a:bodyPr wrap="none" rtlCol="0">
            <a:spAutoFit/>
          </a:bodyPr>
          <a:lstStyle/>
          <a:p>
            <a:r>
              <a:rPr lang="en-US" sz="1800" b="1" dirty="0">
                <a:solidFill>
                  <a:schemeClr val="accent2"/>
                </a:solidFill>
              </a:rPr>
              <a:t>Service provider’s viewpoint</a:t>
            </a:r>
            <a:endParaRPr lang="en-GB" sz="1800" b="1" dirty="0">
              <a:solidFill>
                <a:schemeClr val="accent2"/>
              </a:solidFill>
            </a:endParaRPr>
          </a:p>
        </p:txBody>
      </p:sp>
      <p:sp>
        <p:nvSpPr>
          <p:cNvPr id="11" name="TextBox 10">
            <a:extLst>
              <a:ext uri="{FF2B5EF4-FFF2-40B4-BE49-F238E27FC236}">
                <a16:creationId xmlns:a16="http://schemas.microsoft.com/office/drawing/2014/main" id="{AB2A7DBB-C5EA-4D84-9A3C-38393B7EF21C}"/>
              </a:ext>
            </a:extLst>
          </p:cNvPr>
          <p:cNvSpPr txBox="1"/>
          <p:nvPr/>
        </p:nvSpPr>
        <p:spPr>
          <a:xfrm>
            <a:off x="8835373" y="4577060"/>
            <a:ext cx="2492990" cy="369332"/>
          </a:xfrm>
          <a:prstGeom prst="rect">
            <a:avLst/>
          </a:prstGeom>
          <a:noFill/>
        </p:spPr>
        <p:txBody>
          <a:bodyPr wrap="none" rtlCol="0">
            <a:spAutoFit/>
          </a:bodyPr>
          <a:lstStyle/>
          <a:p>
            <a:r>
              <a:rPr lang="en-US" sz="1800" b="1" dirty="0">
                <a:solidFill>
                  <a:schemeClr val="accent2"/>
                </a:solidFill>
              </a:rPr>
              <a:t>End users’ viewpoint</a:t>
            </a:r>
            <a:endParaRPr lang="en-GB" sz="1800" b="1" dirty="0">
              <a:solidFill>
                <a:schemeClr val="accent2"/>
              </a:solidFill>
            </a:endParaRPr>
          </a:p>
        </p:txBody>
      </p:sp>
      <p:sp>
        <p:nvSpPr>
          <p:cNvPr id="7" name="TextBox 6">
            <a:extLst>
              <a:ext uri="{FF2B5EF4-FFF2-40B4-BE49-F238E27FC236}">
                <a16:creationId xmlns:a16="http://schemas.microsoft.com/office/drawing/2014/main" id="{759D9032-C9BF-4F33-90F0-C5AA33C7B536}"/>
              </a:ext>
            </a:extLst>
          </p:cNvPr>
          <p:cNvSpPr txBox="1"/>
          <p:nvPr/>
        </p:nvSpPr>
        <p:spPr>
          <a:xfrm>
            <a:off x="4490887" y="5594680"/>
            <a:ext cx="5907386" cy="307777"/>
          </a:xfrm>
          <a:prstGeom prst="rect">
            <a:avLst/>
          </a:prstGeom>
          <a:solidFill>
            <a:srgbClr val="B4DE86"/>
          </a:solidFill>
          <a:ln>
            <a:solidFill>
              <a:schemeClr val="accent1"/>
            </a:solidFill>
          </a:ln>
        </p:spPr>
        <p:txBody>
          <a:bodyPr wrap="none" rtlCol="0">
            <a:spAutoFit/>
          </a:bodyPr>
          <a:lstStyle/>
          <a:p>
            <a:r>
              <a:rPr lang="en-GB" dirty="0">
                <a:solidFill>
                  <a:schemeClr val="accent6">
                    <a:lumMod val="10000"/>
                  </a:schemeClr>
                </a:solidFill>
                <a:hlinkClick r:id="rId3">
                  <a:extLst>
                    <a:ext uri="{A12FA001-AC4F-418D-AE19-62706E023703}">
                      <ahyp:hlinkClr xmlns:ahyp="http://schemas.microsoft.com/office/drawing/2018/hyperlinkcolor" val="tx"/>
                    </a:ext>
                  </a:extLst>
                </a:hlinkClick>
              </a:rPr>
              <a:t>https://jira.eosc-hub.eu/browse/EOSCWP10-10</a:t>
            </a:r>
            <a:r>
              <a:rPr lang="en-GB" dirty="0">
                <a:solidFill>
                  <a:schemeClr val="accent6">
                    <a:lumMod val="10000"/>
                  </a:schemeClr>
                </a:solidFill>
              </a:rPr>
              <a:t>  </a:t>
            </a:r>
            <a:r>
              <a:rPr lang="en-GB" dirty="0">
                <a:solidFill>
                  <a:schemeClr val="accent6">
                    <a:lumMod val="10000"/>
                  </a:schemeClr>
                </a:solidFill>
                <a:sym typeface="Wingdings" panose="05000000000000000000" pitchFamily="2" charset="2"/>
              </a:rPr>
              <a:t> EOSC-hub AAI team</a:t>
            </a:r>
            <a:endParaRPr lang="en-GB" dirty="0">
              <a:solidFill>
                <a:schemeClr val="accent6">
                  <a:lumMod val="10000"/>
                </a:schemeClr>
              </a:solidFill>
            </a:endParaRPr>
          </a:p>
        </p:txBody>
      </p:sp>
    </p:spTree>
    <p:extLst>
      <p:ext uri="{BB962C8B-B14F-4D97-AF65-F5344CB8AC3E}">
        <p14:creationId xmlns:p14="http://schemas.microsoft.com/office/powerpoint/2010/main" val="139296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455671F-321F-46CD-869D-6327426DB060}"/>
              </a:ext>
            </a:extLst>
          </p:cNvPr>
          <p:cNvSpPr>
            <a:spLocks noGrp="1"/>
          </p:cNvSpPr>
          <p:nvPr>
            <p:ph type="body" idx="1"/>
          </p:nvPr>
        </p:nvSpPr>
        <p:spPr>
          <a:xfrm>
            <a:off x="335360" y="1229792"/>
            <a:ext cx="6788771" cy="1747390"/>
          </a:xfrm>
        </p:spPr>
        <p:txBody>
          <a:bodyPr/>
          <a:lstStyle/>
          <a:p>
            <a:r>
              <a:rPr lang="en-US" dirty="0"/>
              <a:t>Staff turnover, COVID, changing requirements over long period of time</a:t>
            </a:r>
          </a:p>
          <a:p>
            <a:r>
              <a:rPr lang="en-GB" dirty="0"/>
              <a:t>The technology landscape is complex, cutting edge tools emerge in both the academic and commercial/open source domains.</a:t>
            </a:r>
          </a:p>
        </p:txBody>
      </p:sp>
      <p:sp>
        <p:nvSpPr>
          <p:cNvPr id="4" name="Date Placeholder 3">
            <a:extLst>
              <a:ext uri="{FF2B5EF4-FFF2-40B4-BE49-F238E27FC236}">
                <a16:creationId xmlns:a16="http://schemas.microsoft.com/office/drawing/2014/main" id="{C71B34E8-DE40-44E5-9F46-ECD73D9E9529}"/>
              </a:ext>
            </a:extLst>
          </p:cNvPr>
          <p:cNvSpPr>
            <a:spLocks noGrp="1"/>
          </p:cNvSpPr>
          <p:nvPr>
            <p:ph type="dt" idx="10"/>
          </p:nvPr>
        </p:nvSpPr>
        <p:spPr/>
        <p:txBody>
          <a:bodyPr/>
          <a:lstStyle/>
          <a:p>
            <a:r>
              <a:rPr lang="en-US"/>
              <a:t>10-11/05/2021</a:t>
            </a:r>
            <a:endParaRPr lang="en-US" dirty="0"/>
          </a:p>
        </p:txBody>
      </p:sp>
      <p:sp>
        <p:nvSpPr>
          <p:cNvPr id="5" name="Footer Placeholder 4">
            <a:extLst>
              <a:ext uri="{FF2B5EF4-FFF2-40B4-BE49-F238E27FC236}">
                <a16:creationId xmlns:a16="http://schemas.microsoft.com/office/drawing/2014/main" id="{272CAD18-C142-49E6-9F46-DB23B9EB8FE0}"/>
              </a:ext>
            </a:extLst>
          </p:cNvPr>
          <p:cNvSpPr>
            <a:spLocks noGrp="1"/>
          </p:cNvSpPr>
          <p:nvPr>
            <p:ph type="ftr" idx="11"/>
          </p:nvPr>
        </p:nvSpPr>
        <p:spPr/>
        <p:txBody>
          <a:bodyPr/>
          <a:lstStyle/>
          <a:p>
            <a:r>
              <a:rPr lang="en-US"/>
              <a:t>EOSC-hub final review</a:t>
            </a:r>
            <a:endParaRPr lang="en-US" dirty="0"/>
          </a:p>
        </p:txBody>
      </p:sp>
      <p:sp>
        <p:nvSpPr>
          <p:cNvPr id="2" name="Slide Number Placeholder 1">
            <a:extLst>
              <a:ext uri="{FF2B5EF4-FFF2-40B4-BE49-F238E27FC236}">
                <a16:creationId xmlns:a16="http://schemas.microsoft.com/office/drawing/2014/main" id="{FA48A079-1C0B-429A-B757-B0EA6E94BB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6" name="Title 5">
            <a:extLst>
              <a:ext uri="{FF2B5EF4-FFF2-40B4-BE49-F238E27FC236}">
                <a16:creationId xmlns:a16="http://schemas.microsoft.com/office/drawing/2014/main" id="{40D09B85-50EE-4106-9BB9-49BBAC6060AD}"/>
              </a:ext>
            </a:extLst>
          </p:cNvPr>
          <p:cNvSpPr>
            <a:spLocks noGrp="1"/>
          </p:cNvSpPr>
          <p:nvPr>
            <p:ph type="title"/>
          </p:nvPr>
        </p:nvSpPr>
        <p:spPr/>
        <p:txBody>
          <a:bodyPr/>
          <a:lstStyle/>
          <a:p>
            <a:r>
              <a:rPr lang="en-US" dirty="0"/>
              <a:t>Good practices are key to success</a:t>
            </a:r>
            <a:endParaRPr lang="en-GB" dirty="0"/>
          </a:p>
        </p:txBody>
      </p:sp>
      <p:sp>
        <p:nvSpPr>
          <p:cNvPr id="8" name="TextBox 7">
            <a:extLst>
              <a:ext uri="{FF2B5EF4-FFF2-40B4-BE49-F238E27FC236}">
                <a16:creationId xmlns:a16="http://schemas.microsoft.com/office/drawing/2014/main" id="{62BF2873-8F9F-4C73-B17F-66C65A97AD03}"/>
              </a:ext>
            </a:extLst>
          </p:cNvPr>
          <p:cNvSpPr txBox="1"/>
          <p:nvPr/>
        </p:nvSpPr>
        <p:spPr>
          <a:xfrm>
            <a:off x="7124131" y="1047198"/>
            <a:ext cx="4781344" cy="2554545"/>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2000" dirty="0"/>
              <a:t>“In a scientific environment of active development and high complexity, it’s important to have code that is modular and highly adaptable. […] For example, the indexing will be Kubernetes native and not-tied to any particular software cluster environment..” </a:t>
            </a:r>
            <a:r>
              <a:rPr lang="en-US" sz="2000" b="1" dirty="0"/>
              <a:t>(Justin Clark-Casey, EMBL-EBI, ELIXIR CC)</a:t>
            </a:r>
          </a:p>
        </p:txBody>
      </p:sp>
      <p:sp>
        <p:nvSpPr>
          <p:cNvPr id="10" name="TextBox 9">
            <a:extLst>
              <a:ext uri="{FF2B5EF4-FFF2-40B4-BE49-F238E27FC236}">
                <a16:creationId xmlns:a16="http://schemas.microsoft.com/office/drawing/2014/main" id="{9939ACA7-0D22-4AC8-9222-80CC8620B98D}"/>
              </a:ext>
            </a:extLst>
          </p:cNvPr>
          <p:cNvSpPr txBox="1"/>
          <p:nvPr/>
        </p:nvSpPr>
        <p:spPr>
          <a:xfrm>
            <a:off x="1067249" y="4351731"/>
            <a:ext cx="10352663" cy="1631216"/>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2000" dirty="0"/>
              <a:t>“</a:t>
            </a:r>
            <a:r>
              <a:rPr lang="en-US" sz="2000" dirty="0" err="1"/>
              <a:t>EaP</a:t>
            </a:r>
            <a:r>
              <a:rPr lang="en-US" sz="2000" dirty="0"/>
              <a:t> actually had a larger impact than expected by defining a sustainability strategy for </a:t>
            </a:r>
            <a:r>
              <a:rPr lang="en-US" sz="2000" dirty="0" err="1"/>
              <a:t>OpenRiskNet</a:t>
            </a:r>
            <a:r>
              <a:rPr lang="en-US" sz="2000" dirty="0"/>
              <a:t> with much lower maintenance costs as achievable with solutions operated by partners from the scientific community. This helped to convince at least two projects to base their infrastructure developments on the solutions provided by </a:t>
            </a:r>
            <a:r>
              <a:rPr lang="en-US" sz="2000" dirty="0" err="1"/>
              <a:t>OpenRiskNet</a:t>
            </a:r>
            <a:r>
              <a:rPr lang="en-US" sz="2000" dirty="0"/>
              <a:t> and with that on EOSC services.” </a:t>
            </a:r>
            <a:r>
              <a:rPr lang="en-US" sz="2000" b="1" dirty="0"/>
              <a:t>(Thomas Exner, Edelweiss Connect, </a:t>
            </a:r>
            <a:r>
              <a:rPr lang="en-US" sz="2000" b="1" dirty="0" err="1"/>
              <a:t>OpenRiskNet</a:t>
            </a:r>
            <a:r>
              <a:rPr lang="en-US" sz="2000" b="1" dirty="0"/>
              <a:t> </a:t>
            </a:r>
            <a:r>
              <a:rPr lang="en-US" sz="2000" b="1" dirty="0" err="1"/>
              <a:t>EaP</a:t>
            </a:r>
            <a:r>
              <a:rPr lang="en-US" sz="2000" b="1" dirty="0"/>
              <a:t>)</a:t>
            </a:r>
          </a:p>
        </p:txBody>
      </p:sp>
    </p:spTree>
    <p:extLst>
      <p:ext uri="{BB962C8B-B14F-4D97-AF65-F5344CB8AC3E}">
        <p14:creationId xmlns:p14="http://schemas.microsoft.com/office/powerpoint/2010/main" val="229094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5730C-5518-4262-A21D-8DB424A94BF2}"/>
              </a:ext>
            </a:extLst>
          </p:cNvPr>
          <p:cNvSpPr>
            <a:spLocks noGrp="1"/>
          </p:cNvSpPr>
          <p:nvPr>
            <p:ph type="body" idx="1"/>
          </p:nvPr>
        </p:nvSpPr>
        <p:spPr/>
        <p:txBody>
          <a:bodyPr/>
          <a:lstStyle/>
          <a:p>
            <a:r>
              <a:rPr lang="en-US" dirty="0"/>
              <a:t>11 communities (7 CCs and 4 </a:t>
            </a:r>
            <a:r>
              <a:rPr lang="en-US" dirty="0" err="1"/>
              <a:t>EaPs</a:t>
            </a:r>
            <a:r>
              <a:rPr lang="en-US" dirty="0"/>
              <a:t>) onboarded services in EOSC, 5 more to continue in 2021</a:t>
            </a:r>
          </a:p>
          <a:p>
            <a:r>
              <a:rPr lang="en-GB" dirty="0"/>
              <a:t>20+ Research Infrastructures and community projects build on the output of the CC-</a:t>
            </a:r>
            <a:r>
              <a:rPr lang="en-GB" dirty="0" err="1"/>
              <a:t>EaP</a:t>
            </a:r>
            <a:r>
              <a:rPr lang="en-GB" dirty="0"/>
              <a:t> programme</a:t>
            </a:r>
          </a:p>
          <a:p>
            <a:r>
              <a:rPr lang="en-GB" dirty="0"/>
              <a:t>6+ communities continue integration and then thematic service delivery in EGI-ACE and DICE (INFRAEOSC07)</a:t>
            </a:r>
          </a:p>
          <a:p>
            <a:r>
              <a:rPr lang="en-GB" dirty="0"/>
              <a:t>CCs and </a:t>
            </a:r>
            <a:r>
              <a:rPr lang="en-GB" dirty="0" err="1"/>
              <a:t>EaPs</a:t>
            </a:r>
            <a:r>
              <a:rPr lang="en-GB" dirty="0"/>
              <a:t> do not continue to operate as support entities. However, the framework continues in EOSC-Future, EGI-ACE, DICE, …</a:t>
            </a:r>
          </a:p>
        </p:txBody>
      </p:sp>
      <p:sp>
        <p:nvSpPr>
          <p:cNvPr id="3" name="Date Placeholder 2">
            <a:extLst>
              <a:ext uri="{FF2B5EF4-FFF2-40B4-BE49-F238E27FC236}">
                <a16:creationId xmlns:a16="http://schemas.microsoft.com/office/drawing/2014/main" id="{465BDA0A-A5A8-44CE-BB42-D367C54CA7DC}"/>
              </a:ext>
            </a:extLst>
          </p:cNvPr>
          <p:cNvSpPr>
            <a:spLocks noGrp="1"/>
          </p:cNvSpPr>
          <p:nvPr>
            <p:ph type="dt" idx="10"/>
          </p:nvPr>
        </p:nvSpPr>
        <p:spPr/>
        <p:txBody>
          <a:bodyPr/>
          <a:lstStyle/>
          <a:p>
            <a:r>
              <a:rPr lang="en-US"/>
              <a:t>10-11/05/2021</a:t>
            </a:r>
            <a:endParaRPr lang="en-US" dirty="0"/>
          </a:p>
        </p:txBody>
      </p:sp>
      <p:sp>
        <p:nvSpPr>
          <p:cNvPr id="4" name="Footer Placeholder 3">
            <a:extLst>
              <a:ext uri="{FF2B5EF4-FFF2-40B4-BE49-F238E27FC236}">
                <a16:creationId xmlns:a16="http://schemas.microsoft.com/office/drawing/2014/main" id="{DAD67353-96B4-4F17-9779-BF8D6B82444C}"/>
              </a:ext>
            </a:extLst>
          </p:cNvPr>
          <p:cNvSpPr>
            <a:spLocks noGrp="1"/>
          </p:cNvSpPr>
          <p:nvPr>
            <p:ph type="ftr" idx="11"/>
          </p:nvPr>
        </p:nvSpPr>
        <p:spPr/>
        <p:txBody>
          <a:bodyPr/>
          <a:lstStyle/>
          <a:p>
            <a:r>
              <a:rPr lang="en-US"/>
              <a:t>EOSC-hub final review</a:t>
            </a:r>
            <a:endParaRPr lang="en-US" dirty="0"/>
          </a:p>
        </p:txBody>
      </p:sp>
      <p:sp>
        <p:nvSpPr>
          <p:cNvPr id="5" name="Slide Number Placeholder 4">
            <a:extLst>
              <a:ext uri="{FF2B5EF4-FFF2-40B4-BE49-F238E27FC236}">
                <a16:creationId xmlns:a16="http://schemas.microsoft.com/office/drawing/2014/main" id="{3649A95F-A894-43AA-B5B4-D285B3C8CE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6" name="Title 5">
            <a:extLst>
              <a:ext uri="{FF2B5EF4-FFF2-40B4-BE49-F238E27FC236}">
                <a16:creationId xmlns:a16="http://schemas.microsoft.com/office/drawing/2014/main" id="{5B4143BD-582F-4566-85A1-2CE422733B9E}"/>
              </a:ext>
            </a:extLst>
          </p:cNvPr>
          <p:cNvSpPr>
            <a:spLocks noGrp="1"/>
          </p:cNvSpPr>
          <p:nvPr>
            <p:ph type="title"/>
          </p:nvPr>
        </p:nvSpPr>
        <p:spPr/>
        <p:txBody>
          <a:bodyPr/>
          <a:lstStyle/>
          <a:p>
            <a:r>
              <a:rPr lang="en-US" dirty="0"/>
              <a:t>Exploitation, uptake, (EOSC-)future</a:t>
            </a:r>
            <a:endParaRPr lang="en-GB" dirty="0"/>
          </a:p>
        </p:txBody>
      </p:sp>
      <p:sp>
        <p:nvSpPr>
          <p:cNvPr id="7" name="TextBox 6">
            <a:extLst>
              <a:ext uri="{FF2B5EF4-FFF2-40B4-BE49-F238E27FC236}">
                <a16:creationId xmlns:a16="http://schemas.microsoft.com/office/drawing/2014/main" id="{DD61070B-C902-45FE-867D-7A94976DEEDF}"/>
              </a:ext>
            </a:extLst>
          </p:cNvPr>
          <p:cNvSpPr txBox="1"/>
          <p:nvPr/>
        </p:nvSpPr>
        <p:spPr>
          <a:xfrm>
            <a:off x="1836010" y="5560683"/>
            <a:ext cx="8566769" cy="523220"/>
          </a:xfrm>
          <a:prstGeom prst="rect">
            <a:avLst/>
          </a:prstGeom>
          <a:solidFill>
            <a:schemeClr val="accent3"/>
          </a:solidFill>
        </p:spPr>
        <p:txBody>
          <a:bodyPr wrap="none" rtlCol="0">
            <a:spAutoFit/>
          </a:bodyPr>
          <a:lstStyle/>
          <a:p>
            <a:r>
              <a:rPr lang="en-US" dirty="0"/>
              <a:t>&lt;MORE CONCISE MESSAGES, ALSO MENTION SLAs, SUSTAINABILITY OF THEMATIC SERVICES&gt;</a:t>
            </a:r>
          </a:p>
          <a:p>
            <a:r>
              <a:rPr lang="en-US" dirty="0"/>
              <a:t> (main sustainability talk is by WP2) </a:t>
            </a:r>
            <a:endParaRPr lang="en-GB" dirty="0"/>
          </a:p>
        </p:txBody>
      </p:sp>
    </p:spTree>
    <p:extLst>
      <p:ext uri="{BB962C8B-B14F-4D97-AF65-F5344CB8AC3E}">
        <p14:creationId xmlns:p14="http://schemas.microsoft.com/office/powerpoint/2010/main" val="384026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body" idx="1"/>
          </p:nvPr>
        </p:nvSpPr>
        <p:spPr>
          <a:xfrm>
            <a:off x="335360" y="1268765"/>
            <a:ext cx="11521280" cy="4855007"/>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3C3C3C"/>
              </a:buClr>
              <a:buSzPts val="2800"/>
              <a:buFont typeface="Calibri"/>
              <a:buChar char="•"/>
            </a:pPr>
            <a:r>
              <a:rPr lang="en-US" dirty="0"/>
              <a:t>Role of Competence </a:t>
            </a:r>
            <a:r>
              <a:rPr lang="en-US" dirty="0" err="1"/>
              <a:t>Centres</a:t>
            </a:r>
            <a:r>
              <a:rPr lang="en-US" dirty="0"/>
              <a:t> (CCs) and Early Adopter Pilots (</a:t>
            </a:r>
            <a:r>
              <a:rPr lang="en-US" dirty="0" err="1"/>
              <a:t>EaPs</a:t>
            </a:r>
            <a:r>
              <a:rPr lang="en-US" dirty="0"/>
              <a:t>)</a:t>
            </a:r>
          </a:p>
          <a:p>
            <a:pPr marL="342900" lvl="0" indent="-342900" algn="l" rtl="0">
              <a:lnSpc>
                <a:spcPct val="150000"/>
              </a:lnSpc>
              <a:spcBef>
                <a:spcPts val="0"/>
              </a:spcBef>
              <a:spcAft>
                <a:spcPts val="0"/>
              </a:spcAft>
              <a:buClr>
                <a:srgbClr val="3C3C3C"/>
              </a:buClr>
              <a:buSzPts val="2800"/>
              <a:buFont typeface="Calibri"/>
              <a:buChar char="•"/>
            </a:pPr>
            <a:r>
              <a:rPr lang="en-US" dirty="0"/>
              <a:t>CCs and </a:t>
            </a:r>
            <a:r>
              <a:rPr lang="en-US" dirty="0" err="1"/>
              <a:t>EaPs</a:t>
            </a:r>
            <a:r>
              <a:rPr lang="en-US" dirty="0"/>
              <a:t> compared</a:t>
            </a:r>
          </a:p>
          <a:p>
            <a:pPr marL="342900" lvl="0" indent="-342900" algn="l" rtl="0">
              <a:lnSpc>
                <a:spcPct val="150000"/>
              </a:lnSpc>
              <a:spcBef>
                <a:spcPts val="0"/>
              </a:spcBef>
              <a:spcAft>
                <a:spcPts val="0"/>
              </a:spcAft>
              <a:buClr>
                <a:srgbClr val="3C3C3C"/>
              </a:buClr>
              <a:buSzPts val="2800"/>
              <a:buFont typeface="Calibri"/>
              <a:buChar char="•"/>
            </a:pPr>
            <a:r>
              <a:rPr lang="en-US" dirty="0"/>
              <a:t>A launchpad for communities</a:t>
            </a:r>
          </a:p>
          <a:p>
            <a:pPr marL="342900" lvl="0" indent="-342900" algn="l" rtl="0">
              <a:lnSpc>
                <a:spcPct val="150000"/>
              </a:lnSpc>
              <a:spcBef>
                <a:spcPts val="0"/>
              </a:spcBef>
              <a:spcAft>
                <a:spcPts val="0"/>
              </a:spcAft>
              <a:buClr>
                <a:srgbClr val="3C3C3C"/>
              </a:buClr>
              <a:buSzPts val="2800"/>
              <a:buFont typeface="Calibri"/>
              <a:buChar char="•"/>
            </a:pPr>
            <a:r>
              <a:rPr lang="en-US" dirty="0"/>
              <a:t>Lessons learnt with examples</a:t>
            </a:r>
          </a:p>
          <a:p>
            <a:pPr marL="342900" lvl="0" indent="-342900" algn="l" rtl="0">
              <a:lnSpc>
                <a:spcPct val="150000"/>
              </a:lnSpc>
              <a:spcBef>
                <a:spcPts val="0"/>
              </a:spcBef>
              <a:spcAft>
                <a:spcPts val="0"/>
              </a:spcAft>
              <a:buClr>
                <a:srgbClr val="3C3C3C"/>
              </a:buClr>
              <a:buSzPts val="2800"/>
              <a:buFont typeface="Calibri"/>
              <a:buChar char="•"/>
            </a:pPr>
            <a:r>
              <a:rPr lang="en-US" dirty="0"/>
              <a:t>The Future</a:t>
            </a:r>
          </a:p>
          <a:p>
            <a:pPr marL="342900" lvl="0" indent="-342900" algn="l" rtl="0">
              <a:lnSpc>
                <a:spcPct val="150000"/>
              </a:lnSpc>
              <a:spcBef>
                <a:spcPts val="560"/>
              </a:spcBef>
              <a:spcAft>
                <a:spcPts val="0"/>
              </a:spcAft>
              <a:buClr>
                <a:srgbClr val="3C3C3C"/>
              </a:buClr>
              <a:buSzPts val="2800"/>
              <a:buFont typeface="Calibri"/>
              <a:buChar char="•"/>
            </a:pPr>
            <a:endParaRPr dirty="0"/>
          </a:p>
        </p:txBody>
      </p:sp>
      <p:sp>
        <p:nvSpPr>
          <p:cNvPr id="159" name="Google Shape;159;p1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980">
                <a:latin typeface="Calibri"/>
                <a:ea typeface="Calibri"/>
                <a:cs typeface="Calibri"/>
                <a:sym typeface="Calibri"/>
              </a:rPr>
              <a:t>2</a:t>
            </a:fld>
            <a:endParaRPr sz="980">
              <a:latin typeface="Calibri"/>
              <a:ea typeface="Calibri"/>
              <a:cs typeface="Calibri"/>
              <a:sym typeface="Calibri"/>
            </a:endParaRPr>
          </a:p>
        </p:txBody>
      </p:sp>
      <p:sp>
        <p:nvSpPr>
          <p:cNvPr id="160" name="Google Shape;160;p13"/>
          <p:cNvSpPr txBox="1">
            <a:spLocks noGrp="1"/>
          </p:cNvSpPr>
          <p:nvPr>
            <p:ph type="title"/>
          </p:nvPr>
        </p:nvSpPr>
        <p:spPr>
          <a:xfrm>
            <a:off x="3220977" y="188640"/>
            <a:ext cx="8640960" cy="537716"/>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dirty="0">
                <a:highlight>
                  <a:srgbClr val="FFFF00"/>
                </a:highlight>
              </a:rPr>
              <a:t>Outline</a:t>
            </a:r>
            <a:endParaRPr sz="3240" dirty="0">
              <a:highlight>
                <a:srgbClr val="FFFF00"/>
              </a:highlight>
            </a:endParaRPr>
          </a:p>
        </p:txBody>
      </p:sp>
      <p:sp>
        <p:nvSpPr>
          <p:cNvPr id="2" name="Date Placeholder 1">
            <a:extLst>
              <a:ext uri="{FF2B5EF4-FFF2-40B4-BE49-F238E27FC236}">
                <a16:creationId xmlns:a16="http://schemas.microsoft.com/office/drawing/2014/main" id="{07B216A3-C626-9843-A684-0C47B485512C}"/>
              </a:ext>
            </a:extLst>
          </p:cNvPr>
          <p:cNvSpPr>
            <a:spLocks noGrp="1"/>
          </p:cNvSpPr>
          <p:nvPr>
            <p:ph type="dt" idx="10"/>
          </p:nvPr>
        </p:nvSpPr>
        <p:spPr/>
        <p:txBody>
          <a:bodyPr/>
          <a:lstStyle/>
          <a:p>
            <a:r>
              <a:rPr lang="en-US"/>
              <a:t>09/10/2019</a:t>
            </a:r>
          </a:p>
        </p:txBody>
      </p:sp>
      <p:sp>
        <p:nvSpPr>
          <p:cNvPr id="3" name="Footer Placeholder 2">
            <a:extLst>
              <a:ext uri="{FF2B5EF4-FFF2-40B4-BE49-F238E27FC236}">
                <a16:creationId xmlns:a16="http://schemas.microsoft.com/office/drawing/2014/main" id="{58BFD0A4-D9B8-D04E-AF93-F0F974CA507A}"/>
              </a:ext>
            </a:extLst>
          </p:cNvPr>
          <p:cNvSpPr>
            <a:spLocks noGrp="1"/>
          </p:cNvSpPr>
          <p:nvPr>
            <p:ph type="ftr" idx="11"/>
          </p:nvPr>
        </p:nvSpPr>
        <p:spPr>
          <a:xfrm>
            <a:off x="4165600" y="6381328"/>
            <a:ext cx="3860800" cy="288032"/>
          </a:xfrm>
          <a:prstGeom prst="rect">
            <a:avLst/>
          </a:prstGeom>
        </p:spPr>
        <p:txBody>
          <a:bodyPr/>
          <a:lstStyle/>
          <a:p>
            <a:r>
              <a:rPr lang="en-US"/>
              <a:t>WP8 - Competence Centres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A0A6094-B918-4F02-A95E-D5EB5BCBAD4E}"/>
              </a:ext>
            </a:extLst>
          </p:cNvPr>
          <p:cNvSpPr/>
          <p:nvPr/>
        </p:nvSpPr>
        <p:spPr>
          <a:xfrm>
            <a:off x="7878060" y="4648365"/>
            <a:ext cx="3119040" cy="12198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en-US" sz="1600" dirty="0">
                <a:solidFill>
                  <a:schemeClr val="accent6">
                    <a:lumMod val="10000"/>
                  </a:schemeClr>
                </a:solidFill>
              </a:rPr>
              <a:t>New thematic services</a:t>
            </a:r>
          </a:p>
          <a:p>
            <a:pPr marL="177800" indent="-177800">
              <a:buFont typeface="Arial" panose="020B0604020202020204" pitchFamily="34" charset="0"/>
              <a:buChar char="•"/>
            </a:pPr>
            <a:r>
              <a:rPr lang="en-US" sz="1600" dirty="0">
                <a:solidFill>
                  <a:schemeClr val="accent6">
                    <a:lumMod val="10000"/>
                  </a:schemeClr>
                </a:solidFill>
              </a:rPr>
              <a:t>E-infrastructure studies</a:t>
            </a:r>
          </a:p>
          <a:p>
            <a:pPr marL="177800" indent="-177800">
              <a:buFont typeface="Arial" panose="020B0604020202020204" pitchFamily="34" charset="0"/>
              <a:buChar char="•"/>
            </a:pPr>
            <a:r>
              <a:rPr lang="en-US" sz="1600" dirty="0">
                <a:solidFill>
                  <a:schemeClr val="accent6">
                    <a:lumMod val="10000"/>
                  </a:schemeClr>
                </a:solidFill>
              </a:rPr>
              <a:t>Data processing use cases</a:t>
            </a:r>
          </a:p>
        </p:txBody>
      </p:sp>
      <p:sp>
        <p:nvSpPr>
          <p:cNvPr id="167" name="Google Shape;167;p1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980">
                <a:latin typeface="Calibri"/>
                <a:ea typeface="Calibri"/>
                <a:cs typeface="Calibri"/>
                <a:sym typeface="Calibri"/>
              </a:rPr>
              <a:t>3</a:t>
            </a:fld>
            <a:endParaRPr sz="980">
              <a:latin typeface="Calibri"/>
              <a:ea typeface="Calibri"/>
              <a:cs typeface="Calibri"/>
              <a:sym typeface="Calibri"/>
            </a:endParaRPr>
          </a:p>
        </p:txBody>
      </p:sp>
      <p:sp>
        <p:nvSpPr>
          <p:cNvPr id="168" name="Google Shape;168;p14"/>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dirty="0"/>
              <a:t>CCs and </a:t>
            </a:r>
            <a:r>
              <a:rPr lang="en-US" sz="3240" dirty="0" err="1"/>
              <a:t>EaPs</a:t>
            </a:r>
            <a:r>
              <a:rPr lang="en-US" sz="3240" dirty="0"/>
              <a:t> in EOSC-hub</a:t>
            </a:r>
            <a:endParaRPr sz="3240" dirty="0"/>
          </a:p>
        </p:txBody>
      </p:sp>
      <p:sp>
        <p:nvSpPr>
          <p:cNvPr id="169" name="Google Shape;169;p14"/>
          <p:cNvSpPr txBox="1"/>
          <p:nvPr/>
        </p:nvSpPr>
        <p:spPr>
          <a:xfrm>
            <a:off x="623393" y="620688"/>
            <a:ext cx="8160907" cy="5760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C3046"/>
              </a:buClr>
              <a:buSzPts val="3200"/>
              <a:buFont typeface="Calibri"/>
              <a:buNone/>
            </a:pPr>
            <a:endParaRPr sz="3200" b="1">
              <a:solidFill>
                <a:srgbClr val="1C3046"/>
              </a:solidFill>
              <a:latin typeface="Calibri"/>
              <a:ea typeface="Calibri"/>
              <a:cs typeface="Calibri"/>
              <a:sym typeface="Calibri"/>
            </a:endParaRPr>
          </a:p>
        </p:txBody>
      </p:sp>
      <p:sp>
        <p:nvSpPr>
          <p:cNvPr id="170" name="Google Shape;170;p14"/>
          <p:cNvSpPr/>
          <p:nvPr/>
        </p:nvSpPr>
        <p:spPr>
          <a:xfrm>
            <a:off x="3695733" y="1124747"/>
            <a:ext cx="7872875" cy="2331551"/>
          </a:xfrm>
          <a:prstGeom prst="rect">
            <a:avLst/>
          </a:prstGeom>
          <a:solidFill>
            <a:srgbClr val="8CB3E3"/>
          </a:soli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chemeClr val="accent1"/>
                </a:solidFill>
                <a:latin typeface="Calibri"/>
                <a:ea typeface="Calibri"/>
                <a:cs typeface="Calibri"/>
                <a:sym typeface="Calibri"/>
              </a:rPr>
              <a:t>Federation and common services</a:t>
            </a:r>
            <a:endParaRPr sz="1400" dirty="0">
              <a:solidFill>
                <a:schemeClr val="accent1"/>
              </a:solidFill>
              <a:latin typeface="Calibri"/>
              <a:ea typeface="Calibri"/>
              <a:cs typeface="Calibri"/>
              <a:sym typeface="Calibri"/>
            </a:endParaRPr>
          </a:p>
        </p:txBody>
      </p:sp>
      <p:sp>
        <p:nvSpPr>
          <p:cNvPr id="171" name="Google Shape;171;p14"/>
          <p:cNvSpPr/>
          <p:nvPr/>
        </p:nvSpPr>
        <p:spPr>
          <a:xfrm>
            <a:off x="1103445" y="1509776"/>
            <a:ext cx="1536171" cy="2028410"/>
          </a:xfrm>
          <a:prstGeom prst="rect">
            <a:avLst/>
          </a:prstGeom>
          <a:solidFill>
            <a:srgbClr val="C09006"/>
          </a:solidFill>
          <a:ln w="9525" cap="flat" cmpd="sng">
            <a:solidFill>
              <a:srgbClr val="18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accent1"/>
                </a:solidFill>
                <a:latin typeface="Calibri"/>
                <a:ea typeface="Calibri"/>
                <a:cs typeface="Calibri"/>
                <a:sym typeface="Calibri"/>
              </a:rPr>
              <a:t>Thematic services</a:t>
            </a:r>
          </a:p>
          <a:p>
            <a:pPr marL="0" marR="0" lvl="0" indent="0" algn="ctr" rtl="0">
              <a:spcBef>
                <a:spcPts val="0"/>
              </a:spcBef>
              <a:spcAft>
                <a:spcPts val="0"/>
              </a:spcAft>
              <a:buNone/>
            </a:pPr>
            <a:endParaRPr lang="en-US" sz="1200" dirty="0">
              <a:solidFill>
                <a:schemeClr val="accent1"/>
              </a:solidFill>
              <a:latin typeface="Calibri"/>
              <a:ea typeface="Calibri"/>
              <a:cs typeface="Calibri"/>
              <a:sym typeface="Calibri"/>
            </a:endParaRPr>
          </a:p>
          <a:p>
            <a:pPr marL="0" marR="0" lvl="0" indent="0" algn="ctr" rtl="0">
              <a:spcBef>
                <a:spcPts val="0"/>
              </a:spcBef>
              <a:spcAft>
                <a:spcPts val="0"/>
              </a:spcAft>
              <a:buNone/>
            </a:pPr>
            <a:endParaRPr lang="en-US" sz="1200" dirty="0">
              <a:solidFill>
                <a:schemeClr val="accent1"/>
              </a:solidFill>
              <a:latin typeface="Calibri"/>
              <a:ea typeface="Calibri"/>
              <a:cs typeface="Calibri"/>
              <a:sym typeface="Calibri"/>
            </a:endParaRPr>
          </a:p>
          <a:p>
            <a:pPr marL="0" marR="0" lvl="0" indent="0" algn="ctr" rtl="0">
              <a:spcBef>
                <a:spcPts val="0"/>
              </a:spcBef>
              <a:spcAft>
                <a:spcPts val="0"/>
              </a:spcAft>
              <a:buNone/>
            </a:pPr>
            <a:endParaRPr lang="en-US" sz="1200" dirty="0">
              <a:solidFill>
                <a:schemeClr val="accent1"/>
              </a:solidFill>
              <a:latin typeface="Calibri"/>
              <a:ea typeface="Calibri"/>
              <a:cs typeface="Calibri"/>
              <a:sym typeface="Calibri"/>
            </a:endParaRPr>
          </a:p>
          <a:p>
            <a:pPr marL="0" marR="0" lvl="0" indent="0" algn="ctr" rtl="0">
              <a:spcBef>
                <a:spcPts val="0"/>
              </a:spcBef>
              <a:spcAft>
                <a:spcPts val="0"/>
              </a:spcAft>
              <a:buNone/>
            </a:pPr>
            <a:br>
              <a:rPr lang="en-US" sz="1200" dirty="0">
                <a:solidFill>
                  <a:schemeClr val="accent1"/>
                </a:solidFill>
                <a:latin typeface="Calibri"/>
                <a:ea typeface="Calibri"/>
                <a:cs typeface="Calibri"/>
                <a:sym typeface="Calibri"/>
              </a:rPr>
            </a:br>
            <a:r>
              <a:rPr lang="en-US" sz="1200" dirty="0">
                <a:solidFill>
                  <a:schemeClr val="accent1"/>
                </a:solidFill>
                <a:latin typeface="Calibri"/>
                <a:ea typeface="Calibri"/>
                <a:cs typeface="Calibri"/>
                <a:sym typeface="Calibri"/>
              </a:rPr>
              <a:t>DIH Business Pilots</a:t>
            </a:r>
          </a:p>
          <a:p>
            <a:pPr marL="0" marR="0" lvl="0" indent="0" algn="ctr" rtl="0">
              <a:spcBef>
                <a:spcPts val="0"/>
              </a:spcBef>
              <a:spcAft>
                <a:spcPts val="0"/>
              </a:spcAft>
              <a:buNone/>
            </a:pPr>
            <a:endParaRPr sz="1200" dirty="0">
              <a:solidFill>
                <a:schemeClr val="accent1"/>
              </a:solidFill>
              <a:latin typeface="Calibri"/>
              <a:ea typeface="Calibri"/>
              <a:cs typeface="Calibri"/>
              <a:sym typeface="Calibri"/>
            </a:endParaRPr>
          </a:p>
        </p:txBody>
      </p:sp>
      <p:sp>
        <p:nvSpPr>
          <p:cNvPr id="172" name="Google Shape;172;p14"/>
          <p:cNvSpPr/>
          <p:nvPr/>
        </p:nvSpPr>
        <p:spPr>
          <a:xfrm>
            <a:off x="9744405" y="1584086"/>
            <a:ext cx="1536171" cy="1728192"/>
          </a:xfrm>
          <a:prstGeom prst="rect">
            <a:avLst/>
          </a:prstGeom>
          <a:solidFill>
            <a:srgbClr val="C09003"/>
          </a:soli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282828"/>
                </a:solidFill>
                <a:latin typeface="Calibri"/>
                <a:ea typeface="Calibri"/>
                <a:cs typeface="Calibri"/>
                <a:sym typeface="Calibri"/>
              </a:rPr>
              <a:t>Open Collaboration Services</a:t>
            </a:r>
            <a:endParaRPr sz="1200">
              <a:solidFill>
                <a:srgbClr val="282828"/>
              </a:solidFill>
              <a:latin typeface="Calibri"/>
              <a:ea typeface="Calibri"/>
              <a:cs typeface="Calibri"/>
              <a:sym typeface="Calibri"/>
            </a:endParaRPr>
          </a:p>
          <a:p>
            <a:pPr marL="0" marR="0" lvl="0" indent="0" algn="ctr" rtl="0">
              <a:spcBef>
                <a:spcPts val="0"/>
              </a:spcBef>
              <a:spcAft>
                <a:spcPts val="0"/>
              </a:spcAft>
              <a:buNone/>
            </a:pPr>
            <a:r>
              <a:rPr lang="en-US" sz="1200">
                <a:solidFill>
                  <a:srgbClr val="282828"/>
                </a:solidFill>
                <a:latin typeface="Calibri"/>
                <a:ea typeface="Calibri"/>
                <a:cs typeface="Calibri"/>
                <a:sym typeface="Calibri"/>
              </a:rPr>
              <a:t>Application/software repository, Configuration management, Marketplace</a:t>
            </a:r>
            <a:endParaRPr/>
          </a:p>
        </p:txBody>
      </p:sp>
      <p:sp>
        <p:nvSpPr>
          <p:cNvPr id="173" name="Google Shape;173;p14"/>
          <p:cNvSpPr/>
          <p:nvPr/>
        </p:nvSpPr>
        <p:spPr>
          <a:xfrm>
            <a:off x="4079777" y="1584086"/>
            <a:ext cx="1536171" cy="1728192"/>
          </a:xfrm>
          <a:prstGeom prst="rect">
            <a:avLst/>
          </a:prstGeom>
          <a:solidFill>
            <a:srgbClr val="C09006"/>
          </a:solidFill>
          <a:ln w="9525" cap="flat" cmpd="sng">
            <a:solidFill>
              <a:srgbClr val="18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282828"/>
                </a:solidFill>
                <a:latin typeface="Calibri"/>
                <a:ea typeface="Calibri"/>
                <a:cs typeface="Calibri"/>
                <a:sym typeface="Calibri"/>
              </a:rPr>
              <a:t>Federation Services</a:t>
            </a:r>
            <a:r>
              <a:rPr lang="en-US" sz="1200" dirty="0">
                <a:solidFill>
                  <a:srgbClr val="282828"/>
                </a:solidFill>
                <a:latin typeface="Calibri"/>
                <a:ea typeface="Calibri"/>
                <a:cs typeface="Calibri"/>
                <a:sym typeface="Calibri"/>
              </a:rPr>
              <a:t> </a:t>
            </a:r>
            <a:endParaRPr dirty="0"/>
          </a:p>
          <a:p>
            <a:pPr marL="0" marR="0" lvl="0" indent="0" algn="ctr" rtl="0">
              <a:spcBef>
                <a:spcPts val="0"/>
              </a:spcBef>
              <a:spcAft>
                <a:spcPts val="0"/>
              </a:spcAft>
              <a:buNone/>
            </a:pPr>
            <a:r>
              <a:rPr lang="en-US" sz="1200" dirty="0">
                <a:solidFill>
                  <a:srgbClr val="282828"/>
                </a:solidFill>
                <a:latin typeface="Calibri"/>
                <a:ea typeface="Calibri"/>
                <a:cs typeface="Calibri"/>
                <a:sym typeface="Calibri"/>
              </a:rPr>
              <a:t>Auth-Authorization, Accounting, Monitoring</a:t>
            </a:r>
            <a:endParaRPr dirty="0"/>
          </a:p>
        </p:txBody>
      </p:sp>
      <p:sp>
        <p:nvSpPr>
          <p:cNvPr id="174" name="Google Shape;174;p14"/>
          <p:cNvSpPr/>
          <p:nvPr/>
        </p:nvSpPr>
        <p:spPr>
          <a:xfrm>
            <a:off x="5807968" y="1584086"/>
            <a:ext cx="3744416" cy="864096"/>
          </a:xfrm>
          <a:prstGeom prst="rect">
            <a:avLst/>
          </a:prstGeom>
          <a:solidFill>
            <a:srgbClr val="C09003"/>
          </a:soli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282828"/>
                </a:solidFill>
                <a:latin typeface="Calibri"/>
                <a:ea typeface="Calibri"/>
                <a:cs typeface="Calibri"/>
                <a:sym typeface="Calibri"/>
              </a:rPr>
              <a:t>Added value services</a:t>
            </a:r>
            <a:endParaRPr sz="1200" dirty="0">
              <a:solidFill>
                <a:srgbClr val="282828"/>
              </a:solidFill>
              <a:latin typeface="Calibri"/>
              <a:ea typeface="Calibri"/>
              <a:cs typeface="Calibri"/>
              <a:sym typeface="Calibri"/>
            </a:endParaRPr>
          </a:p>
          <a:p>
            <a:pPr marL="0" marR="0" lvl="0" indent="0" algn="ctr" rtl="0">
              <a:spcBef>
                <a:spcPts val="0"/>
              </a:spcBef>
              <a:spcAft>
                <a:spcPts val="0"/>
              </a:spcAft>
              <a:buNone/>
            </a:pPr>
            <a:r>
              <a:rPr lang="en-US" sz="1200" dirty="0">
                <a:solidFill>
                  <a:srgbClr val="282828"/>
                </a:solidFill>
                <a:latin typeface="Calibri"/>
                <a:ea typeface="Calibri"/>
                <a:cs typeface="Calibri"/>
                <a:sym typeface="Calibri"/>
              </a:rPr>
              <a:t>Compute platforms, </a:t>
            </a:r>
            <a:r>
              <a:rPr lang="en-US" sz="1200">
                <a:solidFill>
                  <a:srgbClr val="282828"/>
                </a:solidFill>
                <a:latin typeface="Calibri"/>
                <a:ea typeface="Calibri"/>
                <a:cs typeface="Calibri"/>
                <a:sym typeface="Calibri"/>
              </a:rPr>
              <a:t>data &amp; </a:t>
            </a:r>
            <a:r>
              <a:rPr lang="en-US" sz="1200" dirty="0">
                <a:solidFill>
                  <a:srgbClr val="282828"/>
                </a:solidFill>
                <a:latin typeface="Calibri"/>
                <a:ea typeface="Calibri"/>
                <a:cs typeface="Calibri"/>
                <a:sym typeface="Calibri"/>
              </a:rPr>
              <a:t>software management, curation &amp; preservation</a:t>
            </a:r>
            <a:endParaRPr dirty="0"/>
          </a:p>
        </p:txBody>
      </p:sp>
      <p:sp>
        <p:nvSpPr>
          <p:cNvPr id="175" name="Google Shape;175;p14"/>
          <p:cNvSpPr/>
          <p:nvPr/>
        </p:nvSpPr>
        <p:spPr>
          <a:xfrm>
            <a:off x="5807968" y="2636911"/>
            <a:ext cx="3744416" cy="648072"/>
          </a:xfrm>
          <a:prstGeom prst="rect">
            <a:avLst/>
          </a:prstGeom>
          <a:solidFill>
            <a:srgbClr val="C09003"/>
          </a:soli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282828"/>
                </a:solidFill>
                <a:latin typeface="Calibri"/>
                <a:ea typeface="Calibri"/>
                <a:cs typeface="Calibri"/>
                <a:sym typeface="Calibri"/>
              </a:rPr>
              <a:t>Basic infrastructure</a:t>
            </a:r>
            <a:endParaRPr sz="1200">
              <a:solidFill>
                <a:srgbClr val="282828"/>
              </a:solidFill>
              <a:latin typeface="Calibri"/>
              <a:ea typeface="Calibri"/>
              <a:cs typeface="Calibri"/>
              <a:sym typeface="Calibri"/>
            </a:endParaRPr>
          </a:p>
          <a:p>
            <a:pPr marL="0" marR="0" lvl="0" indent="0" algn="ctr" rtl="0">
              <a:spcBef>
                <a:spcPts val="0"/>
              </a:spcBef>
              <a:spcAft>
                <a:spcPts val="0"/>
              </a:spcAft>
              <a:buNone/>
            </a:pPr>
            <a:r>
              <a:rPr lang="en-US" sz="1200">
                <a:solidFill>
                  <a:srgbClr val="282828"/>
                </a:solidFill>
                <a:latin typeface="Calibri"/>
                <a:ea typeface="Calibri"/>
                <a:cs typeface="Calibri"/>
                <a:sym typeface="Calibri"/>
              </a:rPr>
              <a:t>Compute and storage</a:t>
            </a:r>
            <a:endParaRPr/>
          </a:p>
        </p:txBody>
      </p:sp>
      <p:sp>
        <p:nvSpPr>
          <p:cNvPr id="176" name="Google Shape;176;p14"/>
          <p:cNvSpPr/>
          <p:nvPr/>
        </p:nvSpPr>
        <p:spPr>
          <a:xfrm>
            <a:off x="2639616" y="2204864"/>
            <a:ext cx="1440160" cy="576064"/>
          </a:xfrm>
          <a:prstGeom prst="leftRightArrow">
            <a:avLst>
              <a:gd name="adj1" fmla="val 53674"/>
              <a:gd name="adj2" fmla="val 35303"/>
            </a:avLst>
          </a:prstGeom>
          <a:gradFill>
            <a:gsLst>
              <a:gs pos="0">
                <a:srgbClr val="0E167A"/>
              </a:gs>
              <a:gs pos="100000">
                <a:srgbClr val="ABABD6"/>
              </a:gs>
            </a:gsLst>
            <a:lin ang="16200000" scaled="0"/>
          </a:gra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integration</a:t>
            </a:r>
            <a:endParaRPr/>
          </a:p>
        </p:txBody>
      </p:sp>
      <p:sp>
        <p:nvSpPr>
          <p:cNvPr id="177" name="Google Shape;177;p14"/>
          <p:cNvSpPr/>
          <p:nvPr/>
        </p:nvSpPr>
        <p:spPr>
          <a:xfrm>
            <a:off x="3630374" y="4622996"/>
            <a:ext cx="3082398" cy="1412866"/>
          </a:xfrm>
          <a:prstGeom prst="ellipse">
            <a:avLst/>
          </a:prstGeom>
          <a:solidFill>
            <a:srgbClr val="4B55D3"/>
          </a:soli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Calibri"/>
                <a:ea typeface="Calibri"/>
                <a:cs typeface="Calibri"/>
                <a:sym typeface="Calibri"/>
              </a:rPr>
              <a:t>Competence</a:t>
            </a:r>
            <a:br>
              <a:rPr lang="en-US" sz="1400" dirty="0">
                <a:solidFill>
                  <a:schemeClr val="lt1"/>
                </a:solidFill>
                <a:latin typeface="Calibri"/>
                <a:ea typeface="Calibri"/>
                <a:cs typeface="Calibri"/>
                <a:sym typeface="Calibri"/>
              </a:rPr>
            </a:br>
            <a:r>
              <a:rPr lang="en-US" sz="1400" dirty="0" err="1">
                <a:solidFill>
                  <a:schemeClr val="lt1"/>
                </a:solidFill>
                <a:latin typeface="Calibri"/>
                <a:ea typeface="Calibri"/>
                <a:cs typeface="Calibri"/>
                <a:sym typeface="Calibri"/>
              </a:rPr>
              <a:t>Centres</a:t>
            </a:r>
            <a:r>
              <a:rPr lang="en-US" sz="1400" dirty="0">
                <a:solidFill>
                  <a:schemeClr val="lt1"/>
                </a:solidFill>
                <a:latin typeface="Calibri"/>
                <a:ea typeface="Calibri"/>
                <a:cs typeface="Calibri"/>
                <a:sym typeface="Calibri"/>
              </a:rPr>
              <a:t> (8)</a:t>
            </a:r>
          </a:p>
          <a:p>
            <a:pPr marL="0" marR="0" lvl="0" indent="0" algn="ctr" rtl="0">
              <a:spcBef>
                <a:spcPts val="0"/>
              </a:spcBef>
              <a:spcAft>
                <a:spcPts val="0"/>
              </a:spcAft>
              <a:buNone/>
            </a:pPr>
            <a:endParaRPr lang="en-US"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1400" dirty="0">
                <a:solidFill>
                  <a:schemeClr val="lt1"/>
                </a:solidFill>
                <a:latin typeface="Calibri"/>
                <a:ea typeface="Calibri"/>
                <a:cs typeface="Calibri"/>
                <a:sym typeface="Calibri"/>
              </a:rPr>
              <a:t>Early Adopter Pilots (5+8)</a:t>
            </a:r>
            <a:endParaRPr sz="1400" dirty="0">
              <a:solidFill>
                <a:schemeClr val="lt1"/>
              </a:solidFill>
              <a:latin typeface="Calibri"/>
              <a:ea typeface="Calibri"/>
              <a:cs typeface="Calibri"/>
              <a:sym typeface="Calibri"/>
            </a:endParaRPr>
          </a:p>
        </p:txBody>
      </p:sp>
      <p:sp>
        <p:nvSpPr>
          <p:cNvPr id="178" name="Google Shape;178;p14"/>
          <p:cNvSpPr/>
          <p:nvPr/>
        </p:nvSpPr>
        <p:spPr>
          <a:xfrm rot="-3337516">
            <a:off x="5443668" y="3737740"/>
            <a:ext cx="1768727" cy="768085"/>
          </a:xfrm>
          <a:prstGeom prst="leftRightArrow">
            <a:avLst>
              <a:gd name="adj1" fmla="val 53674"/>
              <a:gd name="adj2" fmla="val 35303"/>
            </a:avLst>
          </a:prstGeom>
          <a:gradFill>
            <a:gsLst>
              <a:gs pos="0">
                <a:srgbClr val="0E167A"/>
              </a:gs>
              <a:gs pos="100000">
                <a:srgbClr val="ABABD6"/>
              </a:gs>
            </a:gsLst>
            <a:lin ang="16200000" scaled="0"/>
          </a:gra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integration</a:t>
            </a:r>
            <a:endParaRPr/>
          </a:p>
        </p:txBody>
      </p:sp>
      <p:sp>
        <p:nvSpPr>
          <p:cNvPr id="181" name="Google Shape;181;p14"/>
          <p:cNvSpPr txBox="1"/>
          <p:nvPr/>
        </p:nvSpPr>
        <p:spPr>
          <a:xfrm>
            <a:off x="4520012" y="1512082"/>
            <a:ext cx="53392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84110E"/>
                </a:solidFill>
                <a:latin typeface="Calibri"/>
                <a:ea typeface="Calibri"/>
                <a:cs typeface="Calibri"/>
                <a:sym typeface="Calibri"/>
              </a:rPr>
              <a:t>WP5</a:t>
            </a:r>
            <a:endParaRPr/>
          </a:p>
        </p:txBody>
      </p:sp>
      <p:sp>
        <p:nvSpPr>
          <p:cNvPr id="182" name="Google Shape;182;p14"/>
          <p:cNvSpPr txBox="1"/>
          <p:nvPr/>
        </p:nvSpPr>
        <p:spPr>
          <a:xfrm>
            <a:off x="10664695" y="1502790"/>
            <a:ext cx="53392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84110E"/>
                </a:solidFill>
                <a:latin typeface="Calibri"/>
                <a:ea typeface="Calibri"/>
                <a:cs typeface="Calibri"/>
                <a:sym typeface="Calibri"/>
              </a:rPr>
              <a:t>WP5</a:t>
            </a:r>
            <a:endParaRPr/>
          </a:p>
        </p:txBody>
      </p:sp>
      <p:sp>
        <p:nvSpPr>
          <p:cNvPr id="183" name="Google Shape;183;p14"/>
          <p:cNvSpPr txBox="1"/>
          <p:nvPr/>
        </p:nvSpPr>
        <p:spPr>
          <a:xfrm>
            <a:off x="7344139" y="1512082"/>
            <a:ext cx="53392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84110E"/>
                </a:solidFill>
                <a:latin typeface="Calibri"/>
                <a:ea typeface="Calibri"/>
                <a:cs typeface="Calibri"/>
                <a:sym typeface="Calibri"/>
              </a:rPr>
              <a:t>WP6</a:t>
            </a:r>
            <a:endParaRPr/>
          </a:p>
        </p:txBody>
      </p:sp>
      <p:sp>
        <p:nvSpPr>
          <p:cNvPr id="184" name="Google Shape;184;p14"/>
          <p:cNvSpPr txBox="1"/>
          <p:nvPr/>
        </p:nvSpPr>
        <p:spPr>
          <a:xfrm>
            <a:off x="7400331" y="2572456"/>
            <a:ext cx="53392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84110E"/>
                </a:solidFill>
                <a:latin typeface="Calibri"/>
                <a:ea typeface="Calibri"/>
                <a:cs typeface="Calibri"/>
                <a:sym typeface="Calibri"/>
              </a:rPr>
              <a:t>WP6</a:t>
            </a:r>
            <a:endParaRPr/>
          </a:p>
        </p:txBody>
      </p:sp>
      <p:sp>
        <p:nvSpPr>
          <p:cNvPr id="185" name="Google Shape;185;p14"/>
          <p:cNvSpPr txBox="1"/>
          <p:nvPr/>
        </p:nvSpPr>
        <p:spPr>
          <a:xfrm>
            <a:off x="1551442" y="1665974"/>
            <a:ext cx="53392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4110E"/>
                </a:solidFill>
                <a:latin typeface="Calibri"/>
                <a:ea typeface="Calibri"/>
                <a:cs typeface="Calibri"/>
                <a:sym typeface="Calibri"/>
              </a:rPr>
              <a:t>WP7</a:t>
            </a:r>
            <a:endParaRPr sz="1400" b="1" dirty="0">
              <a:solidFill>
                <a:srgbClr val="84110E"/>
              </a:solidFill>
              <a:latin typeface="Calibri"/>
              <a:ea typeface="Calibri"/>
              <a:cs typeface="Calibri"/>
              <a:sym typeface="Calibri"/>
            </a:endParaRPr>
          </a:p>
        </p:txBody>
      </p:sp>
      <p:sp>
        <p:nvSpPr>
          <p:cNvPr id="186" name="Google Shape;186;p14"/>
          <p:cNvSpPr txBox="1"/>
          <p:nvPr/>
        </p:nvSpPr>
        <p:spPr>
          <a:xfrm>
            <a:off x="4904613" y="5735578"/>
            <a:ext cx="53392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4110E"/>
                </a:solidFill>
                <a:latin typeface="Calibri"/>
                <a:ea typeface="Calibri"/>
                <a:cs typeface="Calibri"/>
                <a:sym typeface="Calibri"/>
              </a:rPr>
              <a:t>WP8</a:t>
            </a:r>
            <a:endParaRPr sz="1400" b="1" dirty="0">
              <a:solidFill>
                <a:srgbClr val="84110E"/>
              </a:solidFill>
              <a:latin typeface="Calibri"/>
              <a:ea typeface="Calibri"/>
              <a:cs typeface="Calibri"/>
              <a:sym typeface="Calibri"/>
            </a:endParaRPr>
          </a:p>
        </p:txBody>
      </p:sp>
      <p:sp>
        <p:nvSpPr>
          <p:cNvPr id="192" name="Google Shape;192;p14"/>
          <p:cNvSpPr txBox="1"/>
          <p:nvPr/>
        </p:nvSpPr>
        <p:spPr>
          <a:xfrm>
            <a:off x="5495510" y="3821019"/>
            <a:ext cx="624916" cy="4511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4110E"/>
                </a:solidFill>
                <a:latin typeface="Calibri"/>
                <a:ea typeface="Calibri"/>
                <a:cs typeface="Calibri"/>
                <a:sym typeface="Calibri"/>
              </a:rPr>
              <a:t>WP10</a:t>
            </a:r>
            <a:endParaRPr dirty="0"/>
          </a:p>
        </p:txBody>
      </p:sp>
      <p:sp>
        <p:nvSpPr>
          <p:cNvPr id="34" name="Google Shape;192;p14"/>
          <p:cNvSpPr txBox="1"/>
          <p:nvPr/>
        </p:nvSpPr>
        <p:spPr>
          <a:xfrm>
            <a:off x="2690312" y="4996677"/>
            <a:ext cx="62491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4110E"/>
                </a:solidFill>
                <a:latin typeface="Calibri"/>
                <a:ea typeface="Calibri"/>
                <a:cs typeface="Calibri"/>
                <a:sym typeface="Calibri"/>
              </a:rPr>
              <a:t>WP11</a:t>
            </a:r>
            <a:endParaRPr dirty="0"/>
          </a:p>
        </p:txBody>
      </p:sp>
      <p:cxnSp>
        <p:nvCxnSpPr>
          <p:cNvPr id="35" name="Google Shape;179;p14"/>
          <p:cNvCxnSpPr/>
          <p:nvPr/>
        </p:nvCxnSpPr>
        <p:spPr>
          <a:xfrm flipH="1">
            <a:off x="2338094" y="5338180"/>
            <a:ext cx="1270150" cy="29892"/>
          </a:xfrm>
          <a:prstGeom prst="straightConnector1">
            <a:avLst/>
          </a:prstGeom>
          <a:noFill/>
          <a:ln w="25400" cap="flat" cmpd="sng">
            <a:solidFill>
              <a:schemeClr val="accent1"/>
            </a:solidFill>
            <a:prstDash val="dash"/>
            <a:round/>
            <a:headEnd type="none" w="sm" len="sm"/>
            <a:tailEnd type="stealth" w="lg" len="lg"/>
          </a:ln>
          <a:effectLst>
            <a:outerShdw blurRad="40000" dist="20000" dir="5400000" rotWithShape="0">
              <a:srgbClr val="000000">
                <a:alpha val="37647"/>
              </a:srgbClr>
            </a:outerShdw>
          </a:effectLst>
        </p:spPr>
      </p:cxnSp>
      <p:sp>
        <p:nvSpPr>
          <p:cNvPr id="8" name="Smiley Face 7"/>
          <p:cNvSpPr/>
          <p:nvPr/>
        </p:nvSpPr>
        <p:spPr>
          <a:xfrm>
            <a:off x="1443266" y="4992884"/>
            <a:ext cx="764931" cy="764931"/>
          </a:xfrm>
          <a:prstGeom prst="smileyFac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Google Shape;180;p14"/>
          <p:cNvSpPr txBox="1"/>
          <p:nvPr/>
        </p:nvSpPr>
        <p:spPr>
          <a:xfrm>
            <a:off x="2390388" y="5356042"/>
            <a:ext cx="1225854" cy="3087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B216E"/>
                </a:solidFill>
                <a:latin typeface="Calibri"/>
                <a:ea typeface="Calibri"/>
                <a:cs typeface="Calibri"/>
                <a:sym typeface="Calibri"/>
              </a:rPr>
              <a:t>Outreach and training</a:t>
            </a:r>
            <a:endParaRPr dirty="0"/>
          </a:p>
        </p:txBody>
      </p:sp>
      <p:sp>
        <p:nvSpPr>
          <p:cNvPr id="2" name="Arrow: Right 1">
            <a:extLst>
              <a:ext uri="{FF2B5EF4-FFF2-40B4-BE49-F238E27FC236}">
                <a16:creationId xmlns:a16="http://schemas.microsoft.com/office/drawing/2014/main" id="{3C270302-A94B-43B3-868C-F543D1D2A3C6}"/>
              </a:ext>
            </a:extLst>
          </p:cNvPr>
          <p:cNvSpPr/>
          <p:nvPr/>
        </p:nvSpPr>
        <p:spPr>
          <a:xfrm>
            <a:off x="6473940" y="4967029"/>
            <a:ext cx="1460311" cy="61377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Google Shape;185;p14">
            <a:extLst>
              <a:ext uri="{FF2B5EF4-FFF2-40B4-BE49-F238E27FC236}">
                <a16:creationId xmlns:a16="http://schemas.microsoft.com/office/drawing/2014/main" id="{A7FDA3C7-671F-466F-BD6F-A9556533E406}"/>
              </a:ext>
            </a:extLst>
          </p:cNvPr>
          <p:cNvSpPr txBox="1"/>
          <p:nvPr/>
        </p:nvSpPr>
        <p:spPr>
          <a:xfrm>
            <a:off x="1560082" y="2442093"/>
            <a:ext cx="53392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4110E"/>
                </a:solidFill>
                <a:latin typeface="Calibri"/>
                <a:ea typeface="Calibri"/>
                <a:cs typeface="Calibri"/>
                <a:sym typeface="Calibri"/>
              </a:rPr>
              <a:t>WP9</a:t>
            </a:r>
            <a:endParaRPr sz="1400" b="1" dirty="0">
              <a:solidFill>
                <a:srgbClr val="84110E"/>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5FA3F46-95EB-4E2F-84A7-B8B32FC97A47}"/>
              </a:ext>
            </a:extLst>
          </p:cNvPr>
          <p:cNvSpPr>
            <a:spLocks noGrp="1"/>
          </p:cNvSpPr>
          <p:nvPr>
            <p:ph type="body" idx="1"/>
          </p:nvPr>
        </p:nvSpPr>
        <p:spPr>
          <a:xfrm>
            <a:off x="335360" y="981428"/>
            <a:ext cx="5664629" cy="3167357"/>
          </a:xfrm>
          <a:solidFill>
            <a:schemeClr val="tx2">
              <a:lumMod val="90000"/>
            </a:schemeClr>
          </a:solidFill>
          <a:ln w="12700">
            <a:solidFill>
              <a:schemeClr val="accent6">
                <a:lumMod val="10000"/>
              </a:schemeClr>
            </a:solidFill>
          </a:ln>
        </p:spPr>
        <p:txBody>
          <a:bodyPr/>
          <a:lstStyle/>
          <a:p>
            <a:pPr marL="50800" indent="0">
              <a:buNone/>
            </a:pPr>
            <a:r>
              <a:rPr lang="en-US" b="1" dirty="0"/>
              <a:t>CCs (8)</a:t>
            </a:r>
          </a:p>
          <a:p>
            <a:r>
              <a:rPr lang="en-US" sz="2400" dirty="0"/>
              <a:t>Selection during proposal preparation</a:t>
            </a:r>
          </a:p>
          <a:p>
            <a:r>
              <a:rPr lang="en-GB" sz="2400" dirty="0"/>
              <a:t>Defined set of providers (mini-projects within the project)</a:t>
            </a:r>
          </a:p>
          <a:p>
            <a:r>
              <a:rPr lang="en-GB" sz="2400" dirty="0"/>
              <a:t>Funding for users and providers </a:t>
            </a:r>
            <a:br>
              <a:rPr lang="en-GB" sz="2400" dirty="0"/>
            </a:br>
            <a:r>
              <a:rPr lang="en-GB" sz="2400" dirty="0"/>
              <a:t>(232 PMs for 36 = ~30PM/CC)</a:t>
            </a:r>
          </a:p>
          <a:p>
            <a:r>
              <a:rPr lang="en-GB" sz="2400" dirty="0"/>
              <a:t>Run for 36 months</a:t>
            </a:r>
          </a:p>
        </p:txBody>
      </p:sp>
      <p:sp>
        <p:nvSpPr>
          <p:cNvPr id="9" name="Text Placeholder 8">
            <a:extLst>
              <a:ext uri="{FF2B5EF4-FFF2-40B4-BE49-F238E27FC236}">
                <a16:creationId xmlns:a16="http://schemas.microsoft.com/office/drawing/2014/main" id="{FAFCEF69-4D90-4DCF-B241-2B02DC8F48D7}"/>
              </a:ext>
            </a:extLst>
          </p:cNvPr>
          <p:cNvSpPr>
            <a:spLocks noGrp="1"/>
          </p:cNvSpPr>
          <p:nvPr>
            <p:ph type="body" idx="2"/>
          </p:nvPr>
        </p:nvSpPr>
        <p:spPr>
          <a:xfrm>
            <a:off x="6192012" y="981427"/>
            <a:ext cx="5664629" cy="3167357"/>
          </a:xfrm>
          <a:solidFill>
            <a:schemeClr val="tx2">
              <a:lumMod val="75000"/>
            </a:schemeClr>
          </a:solidFill>
          <a:ln w="12700">
            <a:solidFill>
              <a:schemeClr val="accent6">
                <a:lumMod val="10000"/>
              </a:schemeClr>
            </a:solidFill>
          </a:ln>
        </p:spPr>
        <p:txBody>
          <a:bodyPr/>
          <a:lstStyle/>
          <a:p>
            <a:pPr marL="50800" indent="0">
              <a:buNone/>
            </a:pPr>
            <a:r>
              <a:rPr lang="en-US" b="1" dirty="0" err="1"/>
              <a:t>EaPs</a:t>
            </a:r>
            <a:r>
              <a:rPr lang="en-US" b="1" dirty="0"/>
              <a:t> (5+8)</a:t>
            </a:r>
          </a:p>
          <a:p>
            <a:r>
              <a:rPr lang="en-US" sz="2400" dirty="0"/>
              <a:t>Selection during project time (2018)</a:t>
            </a:r>
          </a:p>
          <a:p>
            <a:r>
              <a:rPr lang="en-US" sz="2400" dirty="0"/>
              <a:t>Providers and shepherds were identified based on the use case</a:t>
            </a:r>
          </a:p>
          <a:p>
            <a:r>
              <a:rPr lang="en-US" sz="2400" dirty="0"/>
              <a:t>Funding for providers </a:t>
            </a:r>
            <a:br>
              <a:rPr lang="en-US" sz="2400" dirty="0"/>
            </a:br>
            <a:r>
              <a:rPr lang="en-US" sz="2400" dirty="0"/>
              <a:t>(80 PMs for 17 = ~6PM/</a:t>
            </a:r>
            <a:r>
              <a:rPr lang="en-US" sz="2400" dirty="0" err="1"/>
              <a:t>EaP</a:t>
            </a:r>
            <a:r>
              <a:rPr lang="en-US" sz="2400" dirty="0"/>
              <a:t>)</a:t>
            </a:r>
          </a:p>
          <a:p>
            <a:r>
              <a:rPr lang="en-US" sz="2400" dirty="0"/>
              <a:t>Run for 15 or 12 months</a:t>
            </a:r>
          </a:p>
        </p:txBody>
      </p:sp>
      <p:sp>
        <p:nvSpPr>
          <p:cNvPr id="5" name="Slide Number Placeholder 4">
            <a:extLst>
              <a:ext uri="{FF2B5EF4-FFF2-40B4-BE49-F238E27FC236}">
                <a16:creationId xmlns:a16="http://schemas.microsoft.com/office/drawing/2014/main" id="{D4256E3C-59E9-49D6-9737-28B03B968E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7" name="Title 6">
            <a:extLst>
              <a:ext uri="{FF2B5EF4-FFF2-40B4-BE49-F238E27FC236}">
                <a16:creationId xmlns:a16="http://schemas.microsoft.com/office/drawing/2014/main" id="{A97EEC70-53B9-4A2B-A300-AC5179B8CD78}"/>
              </a:ext>
            </a:extLst>
          </p:cNvPr>
          <p:cNvSpPr>
            <a:spLocks noGrp="1"/>
          </p:cNvSpPr>
          <p:nvPr>
            <p:ph type="title"/>
          </p:nvPr>
        </p:nvSpPr>
        <p:spPr/>
        <p:txBody>
          <a:bodyPr/>
          <a:lstStyle/>
          <a:p>
            <a:r>
              <a:rPr lang="en-US" dirty="0"/>
              <a:t>Engaging </a:t>
            </a:r>
            <a:r>
              <a:rPr lang="en-US"/>
              <a:t>with research communities</a:t>
            </a:r>
            <a:endParaRPr lang="en-GB" dirty="0"/>
          </a:p>
        </p:txBody>
      </p:sp>
      <p:sp>
        <p:nvSpPr>
          <p:cNvPr id="3" name="Date Placeholder 2">
            <a:extLst>
              <a:ext uri="{FF2B5EF4-FFF2-40B4-BE49-F238E27FC236}">
                <a16:creationId xmlns:a16="http://schemas.microsoft.com/office/drawing/2014/main" id="{02D45D6C-A540-428C-B8A0-1095D3B3A403}"/>
              </a:ext>
            </a:extLst>
          </p:cNvPr>
          <p:cNvSpPr>
            <a:spLocks noGrp="1"/>
          </p:cNvSpPr>
          <p:nvPr>
            <p:ph type="dt" idx="10"/>
          </p:nvPr>
        </p:nvSpPr>
        <p:spPr/>
        <p:txBody>
          <a:bodyPr/>
          <a:lstStyle/>
          <a:p>
            <a:r>
              <a:rPr lang="en-US"/>
              <a:t>10-11/05/2021</a:t>
            </a:r>
            <a:endParaRPr lang="en-US" dirty="0"/>
          </a:p>
        </p:txBody>
      </p:sp>
      <p:sp>
        <p:nvSpPr>
          <p:cNvPr id="4" name="Footer Placeholder 3">
            <a:extLst>
              <a:ext uri="{FF2B5EF4-FFF2-40B4-BE49-F238E27FC236}">
                <a16:creationId xmlns:a16="http://schemas.microsoft.com/office/drawing/2014/main" id="{E6DF33F6-EA71-4C88-B42B-4BAFFB2B977A}"/>
              </a:ext>
            </a:extLst>
          </p:cNvPr>
          <p:cNvSpPr>
            <a:spLocks noGrp="1"/>
          </p:cNvSpPr>
          <p:nvPr>
            <p:ph type="ftr" idx="11"/>
          </p:nvPr>
        </p:nvSpPr>
        <p:spPr/>
        <p:txBody>
          <a:bodyPr/>
          <a:lstStyle/>
          <a:p>
            <a:r>
              <a:rPr lang="en-US"/>
              <a:t>EOSC-hub final review</a:t>
            </a:r>
            <a:endParaRPr lang="en-US" dirty="0"/>
          </a:p>
        </p:txBody>
      </p:sp>
      <p:sp>
        <p:nvSpPr>
          <p:cNvPr id="12" name="Text Placeholder 7">
            <a:extLst>
              <a:ext uri="{FF2B5EF4-FFF2-40B4-BE49-F238E27FC236}">
                <a16:creationId xmlns:a16="http://schemas.microsoft.com/office/drawing/2014/main" id="{D64F0138-D204-4446-A95F-7B607663D7DB}"/>
              </a:ext>
            </a:extLst>
          </p:cNvPr>
          <p:cNvSpPr txBox="1">
            <a:spLocks/>
          </p:cNvSpPr>
          <p:nvPr/>
        </p:nvSpPr>
        <p:spPr>
          <a:xfrm>
            <a:off x="335359" y="4258098"/>
            <a:ext cx="11521281" cy="2000397"/>
          </a:xfrm>
          <a:prstGeom prst="rect">
            <a:avLst/>
          </a:prstGeom>
          <a:solidFill>
            <a:schemeClr val="accent3">
              <a:lumMod val="20000"/>
              <a:lumOff val="80000"/>
            </a:schemeClr>
          </a:solidFill>
          <a:ln w="12700">
            <a:solidFill>
              <a:schemeClr val="accent6">
                <a:lumMod val="10000"/>
              </a:schemeClr>
            </a:solid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50800" indent="0" algn="ctr">
              <a:buNone/>
            </a:pPr>
            <a:r>
              <a:rPr lang="en-US" b="1" dirty="0"/>
              <a:t>Common support</a:t>
            </a:r>
          </a:p>
          <a:p>
            <a:pPr algn="ctr"/>
            <a:r>
              <a:rPr lang="en-US" sz="2400" dirty="0"/>
              <a:t>Horizontal and Thematic services</a:t>
            </a:r>
          </a:p>
          <a:p>
            <a:pPr algn="ctr"/>
            <a:r>
              <a:rPr lang="en-US" sz="2400" dirty="0"/>
              <a:t>Email lists, Confluence, JIRA, WP10 technical support</a:t>
            </a:r>
          </a:p>
          <a:p>
            <a:pPr algn="ctr"/>
            <a:r>
              <a:rPr lang="en-US" sz="2400" dirty="0"/>
              <a:t>Teleconferences, Webinars, Trainings</a:t>
            </a:r>
            <a:endParaRPr lang="en-GB" sz="2400" dirty="0"/>
          </a:p>
        </p:txBody>
      </p:sp>
    </p:spTree>
    <p:extLst>
      <p:ext uri="{BB962C8B-B14F-4D97-AF65-F5344CB8AC3E}">
        <p14:creationId xmlns:p14="http://schemas.microsoft.com/office/powerpoint/2010/main" val="306726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alpha val="21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9BD21-476D-4EB7-A1B2-F04AB54AF0D4}"/>
              </a:ext>
            </a:extLst>
          </p:cNvPr>
          <p:cNvSpPr>
            <a:spLocks noGrp="1"/>
          </p:cNvSpPr>
          <p:nvPr>
            <p:ph type="body" idx="1"/>
          </p:nvPr>
        </p:nvSpPr>
        <p:spPr>
          <a:xfrm>
            <a:off x="830164" y="766943"/>
            <a:ext cx="7001355" cy="1155229"/>
          </a:xfrm>
        </p:spPr>
        <p:txBody>
          <a:bodyPr/>
          <a:lstStyle/>
          <a:p>
            <a:pPr marL="261938" indent="-207963">
              <a:spcBef>
                <a:spcPts val="0"/>
              </a:spcBef>
            </a:pPr>
            <a:r>
              <a:rPr lang="en-US" sz="2000" dirty="0"/>
              <a:t>RI infrastructure pilots/studies,</a:t>
            </a:r>
          </a:p>
          <a:p>
            <a:pPr marL="261938" indent="-207963">
              <a:spcBef>
                <a:spcPts val="0"/>
              </a:spcBef>
            </a:pPr>
            <a:r>
              <a:rPr lang="en-US" sz="2000" dirty="0"/>
              <a:t>Community platforms, </a:t>
            </a:r>
          </a:p>
          <a:p>
            <a:pPr marL="261938" indent="-207963">
              <a:spcBef>
                <a:spcPts val="0"/>
              </a:spcBef>
            </a:pPr>
            <a:r>
              <a:rPr lang="en-US" sz="2000" dirty="0"/>
              <a:t>Processing cases</a:t>
            </a:r>
          </a:p>
          <a:p>
            <a:pPr marL="261938" indent="-207963">
              <a:spcBef>
                <a:spcPts val="0"/>
              </a:spcBef>
            </a:pPr>
            <a:r>
              <a:rPr lang="en-US" sz="2000" dirty="0"/>
              <a:t>Project accelerators</a:t>
            </a:r>
          </a:p>
          <a:p>
            <a:pPr marL="0" indent="-91440">
              <a:spcBef>
                <a:spcPts val="0"/>
              </a:spcBef>
            </a:pPr>
            <a:endParaRPr lang="en-US" sz="2000" dirty="0"/>
          </a:p>
        </p:txBody>
      </p:sp>
      <p:sp>
        <p:nvSpPr>
          <p:cNvPr id="3" name="Date Placeholder 2">
            <a:extLst>
              <a:ext uri="{FF2B5EF4-FFF2-40B4-BE49-F238E27FC236}">
                <a16:creationId xmlns:a16="http://schemas.microsoft.com/office/drawing/2014/main" id="{74DE1212-D076-464F-9428-07291995A4B9}"/>
              </a:ext>
            </a:extLst>
          </p:cNvPr>
          <p:cNvSpPr>
            <a:spLocks noGrp="1"/>
          </p:cNvSpPr>
          <p:nvPr>
            <p:ph type="dt" idx="10"/>
          </p:nvPr>
        </p:nvSpPr>
        <p:spPr/>
        <p:txBody>
          <a:bodyPr/>
          <a:lstStyle/>
          <a:p>
            <a:r>
              <a:rPr lang="en-US"/>
              <a:t>10-11/05/2021</a:t>
            </a:r>
            <a:endParaRPr lang="en-US" dirty="0"/>
          </a:p>
        </p:txBody>
      </p:sp>
      <p:sp>
        <p:nvSpPr>
          <p:cNvPr id="4" name="Footer Placeholder 3">
            <a:extLst>
              <a:ext uri="{FF2B5EF4-FFF2-40B4-BE49-F238E27FC236}">
                <a16:creationId xmlns:a16="http://schemas.microsoft.com/office/drawing/2014/main" id="{0BC46DC9-AC63-49FB-9CE5-D0F95ADED6F0}"/>
              </a:ext>
            </a:extLst>
          </p:cNvPr>
          <p:cNvSpPr>
            <a:spLocks noGrp="1"/>
          </p:cNvSpPr>
          <p:nvPr>
            <p:ph type="ftr" idx="11"/>
          </p:nvPr>
        </p:nvSpPr>
        <p:spPr/>
        <p:txBody>
          <a:bodyPr/>
          <a:lstStyle/>
          <a:p>
            <a:r>
              <a:rPr lang="en-US"/>
              <a:t>EOSC-hub final review</a:t>
            </a:r>
            <a:endParaRPr lang="en-US" dirty="0"/>
          </a:p>
        </p:txBody>
      </p:sp>
      <p:sp>
        <p:nvSpPr>
          <p:cNvPr id="5" name="Slide Number Placeholder 4">
            <a:extLst>
              <a:ext uri="{FF2B5EF4-FFF2-40B4-BE49-F238E27FC236}">
                <a16:creationId xmlns:a16="http://schemas.microsoft.com/office/drawing/2014/main" id="{285F5E47-8398-433B-A506-872A15D1FE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Title 5">
            <a:extLst>
              <a:ext uri="{FF2B5EF4-FFF2-40B4-BE49-F238E27FC236}">
                <a16:creationId xmlns:a16="http://schemas.microsoft.com/office/drawing/2014/main" id="{CAC8261B-8F88-41D5-96E5-2D42D897ABFB}"/>
              </a:ext>
            </a:extLst>
          </p:cNvPr>
          <p:cNvSpPr>
            <a:spLocks noGrp="1"/>
          </p:cNvSpPr>
          <p:nvPr>
            <p:ph type="title"/>
          </p:nvPr>
        </p:nvSpPr>
        <p:spPr>
          <a:xfrm>
            <a:off x="2895322" y="188640"/>
            <a:ext cx="8961318" cy="537716"/>
          </a:xfrm>
        </p:spPr>
        <p:txBody>
          <a:bodyPr/>
          <a:lstStyle/>
          <a:p>
            <a:r>
              <a:rPr lang="en-US" dirty="0"/>
              <a:t>A launch pad </a:t>
            </a:r>
            <a:r>
              <a:rPr lang="en-US"/>
              <a:t>for communities</a:t>
            </a:r>
            <a:endParaRPr lang="en-GB" dirty="0"/>
          </a:p>
        </p:txBody>
      </p:sp>
      <p:grpSp>
        <p:nvGrpSpPr>
          <p:cNvPr id="77" name="Group 76">
            <a:extLst>
              <a:ext uri="{FF2B5EF4-FFF2-40B4-BE49-F238E27FC236}">
                <a16:creationId xmlns:a16="http://schemas.microsoft.com/office/drawing/2014/main" id="{AC3A1E41-0B9E-4AA2-AAAB-0C085363ADB2}"/>
              </a:ext>
            </a:extLst>
          </p:cNvPr>
          <p:cNvGrpSpPr/>
          <p:nvPr/>
        </p:nvGrpSpPr>
        <p:grpSpPr>
          <a:xfrm>
            <a:off x="55874" y="2170903"/>
            <a:ext cx="6977163" cy="4197607"/>
            <a:chOff x="861034" y="764704"/>
            <a:chExt cx="10000874" cy="6016734"/>
          </a:xfrm>
        </p:grpSpPr>
        <p:grpSp>
          <p:nvGrpSpPr>
            <p:cNvPr id="41" name="Google Shape;203;p15">
              <a:extLst>
                <a:ext uri="{FF2B5EF4-FFF2-40B4-BE49-F238E27FC236}">
                  <a16:creationId xmlns:a16="http://schemas.microsoft.com/office/drawing/2014/main" id="{C1D22164-DAB4-460E-B1E0-1689DACEFD96}"/>
                </a:ext>
              </a:extLst>
            </p:cNvPr>
            <p:cNvGrpSpPr/>
            <p:nvPr/>
          </p:nvGrpSpPr>
          <p:grpSpPr>
            <a:xfrm>
              <a:off x="3202513" y="1096617"/>
              <a:ext cx="5039561" cy="5039561"/>
              <a:chOff x="3000832" y="499"/>
              <a:chExt cx="5039561" cy="5039561"/>
            </a:xfrm>
          </p:grpSpPr>
          <p:sp>
            <p:nvSpPr>
              <p:cNvPr id="42" name="Google Shape;204;p15">
                <a:extLst>
                  <a:ext uri="{FF2B5EF4-FFF2-40B4-BE49-F238E27FC236}">
                    <a16:creationId xmlns:a16="http://schemas.microsoft.com/office/drawing/2014/main" id="{541F9426-16CB-4E7B-8C37-69168491F7C1}"/>
                  </a:ext>
                </a:extLst>
              </p:cNvPr>
              <p:cNvSpPr/>
              <p:nvPr/>
            </p:nvSpPr>
            <p:spPr>
              <a:xfrm>
                <a:off x="4122645" y="1122312"/>
                <a:ext cx="2795935" cy="2795935"/>
              </a:xfrm>
              <a:prstGeom prst="ellipse">
                <a:avLst/>
              </a:prstGeom>
              <a:solidFill>
                <a:srgbClr val="BFBFB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 name="Google Shape;205;p15">
                <a:extLst>
                  <a:ext uri="{FF2B5EF4-FFF2-40B4-BE49-F238E27FC236}">
                    <a16:creationId xmlns:a16="http://schemas.microsoft.com/office/drawing/2014/main" id="{68FF8A89-4243-4259-8D15-438BB4BD32C7}"/>
                  </a:ext>
                </a:extLst>
              </p:cNvPr>
              <p:cNvSpPr txBox="1"/>
              <p:nvPr/>
            </p:nvSpPr>
            <p:spPr>
              <a:xfrm>
                <a:off x="4532100" y="1531767"/>
                <a:ext cx="1977025" cy="1977025"/>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None/>
                </a:pPr>
                <a:r>
                  <a:rPr lang="en-US" sz="1600">
                    <a:solidFill>
                      <a:schemeClr val="dk1"/>
                    </a:solidFill>
                    <a:latin typeface="Calibri"/>
                    <a:ea typeface="Calibri"/>
                    <a:cs typeface="Calibri"/>
                    <a:sym typeface="Calibri"/>
                  </a:rPr>
                  <a:t>Competence Centres</a:t>
                </a:r>
                <a:endParaRPr sz="1600">
                  <a:solidFill>
                    <a:schemeClr val="dk1"/>
                  </a:solidFill>
                  <a:latin typeface="Calibri"/>
                  <a:ea typeface="Calibri"/>
                  <a:cs typeface="Calibri"/>
                  <a:sym typeface="Calibri"/>
                </a:endParaRPr>
              </a:p>
            </p:txBody>
          </p:sp>
          <p:sp>
            <p:nvSpPr>
              <p:cNvPr id="44" name="Google Shape;206;p15">
                <a:extLst>
                  <a:ext uri="{FF2B5EF4-FFF2-40B4-BE49-F238E27FC236}">
                    <a16:creationId xmlns:a16="http://schemas.microsoft.com/office/drawing/2014/main" id="{0EC788F9-C9AB-4CEA-AD70-4511BEABCB09}"/>
                  </a:ext>
                </a:extLst>
              </p:cNvPr>
              <p:cNvSpPr/>
              <p:nvPr/>
            </p:nvSpPr>
            <p:spPr>
              <a:xfrm>
                <a:off x="4821629" y="499"/>
                <a:ext cx="1397967" cy="1397967"/>
              </a:xfrm>
              <a:prstGeom prst="ellipse">
                <a:avLst/>
              </a:prstGeom>
              <a:solidFill>
                <a:schemeClr val="accent4">
                  <a:alpha val="49803"/>
                </a:scheme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5" name="Google Shape;207;p15">
                <a:extLst>
                  <a:ext uri="{FF2B5EF4-FFF2-40B4-BE49-F238E27FC236}">
                    <a16:creationId xmlns:a16="http://schemas.microsoft.com/office/drawing/2014/main" id="{2FFF6D15-8F15-405A-8A8C-CDF8ECF75F89}"/>
                  </a:ext>
                </a:extLst>
              </p:cNvPr>
              <p:cNvSpPr txBox="1"/>
              <p:nvPr/>
            </p:nvSpPr>
            <p:spPr>
              <a:xfrm>
                <a:off x="5026357" y="205227"/>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T8.1 </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ELIXIR</a:t>
                </a:r>
                <a:endParaRPr sz="1050" dirty="0">
                  <a:solidFill>
                    <a:schemeClr val="dk1"/>
                  </a:solidFill>
                  <a:latin typeface="Calibri"/>
                  <a:ea typeface="Calibri"/>
                  <a:cs typeface="Calibri"/>
                  <a:sym typeface="Calibri"/>
                </a:endParaRPr>
              </a:p>
            </p:txBody>
          </p:sp>
          <p:sp>
            <p:nvSpPr>
              <p:cNvPr id="46" name="Google Shape;208;p15">
                <a:extLst>
                  <a:ext uri="{FF2B5EF4-FFF2-40B4-BE49-F238E27FC236}">
                    <a16:creationId xmlns:a16="http://schemas.microsoft.com/office/drawing/2014/main" id="{356FD296-8DAC-4399-802A-7D10648C483B}"/>
                  </a:ext>
                </a:extLst>
              </p:cNvPr>
              <p:cNvSpPr/>
              <p:nvPr/>
            </p:nvSpPr>
            <p:spPr>
              <a:xfrm>
                <a:off x="6109127" y="533798"/>
                <a:ext cx="1397967" cy="1397967"/>
              </a:xfrm>
              <a:prstGeom prst="ellipse">
                <a:avLst/>
              </a:prstGeom>
              <a:solidFill>
                <a:srgbClr val="ACBB36">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7" name="Google Shape;209;p15">
                <a:extLst>
                  <a:ext uri="{FF2B5EF4-FFF2-40B4-BE49-F238E27FC236}">
                    <a16:creationId xmlns:a16="http://schemas.microsoft.com/office/drawing/2014/main" id="{4B47DF32-9B41-4426-A448-4EDFEA3FD4B1}"/>
                  </a:ext>
                </a:extLst>
              </p:cNvPr>
              <p:cNvSpPr txBox="1"/>
              <p:nvPr/>
            </p:nvSpPr>
            <p:spPr>
              <a:xfrm>
                <a:off x="6313855" y="738526"/>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T8.2 </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Fusion</a:t>
                </a:r>
                <a:endParaRPr sz="1050" dirty="0">
                  <a:solidFill>
                    <a:schemeClr val="dk1"/>
                  </a:solidFill>
                  <a:latin typeface="Calibri"/>
                  <a:ea typeface="Calibri"/>
                  <a:cs typeface="Calibri"/>
                  <a:sym typeface="Calibri"/>
                </a:endParaRPr>
              </a:p>
            </p:txBody>
          </p:sp>
          <p:sp>
            <p:nvSpPr>
              <p:cNvPr id="48" name="Google Shape;210;p15">
                <a:extLst>
                  <a:ext uri="{FF2B5EF4-FFF2-40B4-BE49-F238E27FC236}">
                    <a16:creationId xmlns:a16="http://schemas.microsoft.com/office/drawing/2014/main" id="{B76D4553-711D-495A-A5A6-AEBDA3500DE6}"/>
                  </a:ext>
                </a:extLst>
              </p:cNvPr>
              <p:cNvSpPr/>
              <p:nvPr/>
            </p:nvSpPr>
            <p:spPr>
              <a:xfrm>
                <a:off x="6642426" y="1821296"/>
                <a:ext cx="1397967" cy="1397967"/>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9" name="Google Shape;211;p15">
                <a:extLst>
                  <a:ext uri="{FF2B5EF4-FFF2-40B4-BE49-F238E27FC236}">
                    <a16:creationId xmlns:a16="http://schemas.microsoft.com/office/drawing/2014/main" id="{AF00C626-6DBF-4845-B7D5-DD4B8EA9D23A}"/>
                  </a:ext>
                </a:extLst>
              </p:cNvPr>
              <p:cNvSpPr txBox="1"/>
              <p:nvPr/>
            </p:nvSpPr>
            <p:spPr>
              <a:xfrm>
                <a:off x="6847154" y="2026024"/>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T8.3</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Marine</a:t>
                </a:r>
                <a:endParaRPr sz="1050" dirty="0">
                  <a:solidFill>
                    <a:schemeClr val="dk1"/>
                  </a:solidFill>
                  <a:latin typeface="Calibri"/>
                  <a:ea typeface="Calibri"/>
                  <a:cs typeface="Calibri"/>
                  <a:sym typeface="Calibri"/>
                </a:endParaRPr>
              </a:p>
            </p:txBody>
          </p:sp>
          <p:sp>
            <p:nvSpPr>
              <p:cNvPr id="50" name="Google Shape;212;p15">
                <a:extLst>
                  <a:ext uri="{FF2B5EF4-FFF2-40B4-BE49-F238E27FC236}">
                    <a16:creationId xmlns:a16="http://schemas.microsoft.com/office/drawing/2014/main" id="{7F00C80C-0E50-4CFA-A9CC-E3404A5807A3}"/>
                  </a:ext>
                </a:extLst>
              </p:cNvPr>
              <p:cNvSpPr/>
              <p:nvPr/>
            </p:nvSpPr>
            <p:spPr>
              <a:xfrm>
                <a:off x="6109127" y="3108794"/>
                <a:ext cx="1397967" cy="1397967"/>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1" name="Google Shape;213;p15">
                <a:extLst>
                  <a:ext uri="{FF2B5EF4-FFF2-40B4-BE49-F238E27FC236}">
                    <a16:creationId xmlns:a16="http://schemas.microsoft.com/office/drawing/2014/main" id="{85B53BA2-9EAA-4C4D-BCD3-AD0ED63CB0EC}"/>
                  </a:ext>
                </a:extLst>
              </p:cNvPr>
              <p:cNvSpPr txBox="1"/>
              <p:nvPr/>
            </p:nvSpPr>
            <p:spPr>
              <a:xfrm>
                <a:off x="6313855" y="3313522"/>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T8.4</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Ionosphere studies</a:t>
                </a:r>
                <a:endParaRPr sz="1050" dirty="0">
                  <a:solidFill>
                    <a:schemeClr val="dk1"/>
                  </a:solidFill>
                  <a:latin typeface="Calibri"/>
                  <a:ea typeface="Calibri"/>
                  <a:cs typeface="Calibri"/>
                  <a:sym typeface="Calibri"/>
                </a:endParaRPr>
              </a:p>
            </p:txBody>
          </p:sp>
          <p:sp>
            <p:nvSpPr>
              <p:cNvPr id="52" name="Google Shape;214;p15">
                <a:extLst>
                  <a:ext uri="{FF2B5EF4-FFF2-40B4-BE49-F238E27FC236}">
                    <a16:creationId xmlns:a16="http://schemas.microsoft.com/office/drawing/2014/main" id="{A46AE619-F653-4941-8FBD-0857FE0C1ABD}"/>
                  </a:ext>
                </a:extLst>
              </p:cNvPr>
              <p:cNvSpPr/>
              <p:nvPr/>
            </p:nvSpPr>
            <p:spPr>
              <a:xfrm>
                <a:off x="4821629" y="3642093"/>
                <a:ext cx="1397967" cy="1397967"/>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 name="Google Shape;215;p15">
                <a:extLst>
                  <a:ext uri="{FF2B5EF4-FFF2-40B4-BE49-F238E27FC236}">
                    <a16:creationId xmlns:a16="http://schemas.microsoft.com/office/drawing/2014/main" id="{978D5D89-2E79-43E0-BDE3-727BECB5BDE3}"/>
                  </a:ext>
                </a:extLst>
              </p:cNvPr>
              <p:cNvSpPr txBox="1"/>
              <p:nvPr/>
            </p:nvSpPr>
            <p:spPr>
              <a:xfrm>
                <a:off x="5026357" y="3846821"/>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T8.5</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EPOS-ORFEUS</a:t>
                </a:r>
                <a:endParaRPr sz="1050" dirty="0">
                  <a:solidFill>
                    <a:schemeClr val="dk1"/>
                  </a:solidFill>
                  <a:latin typeface="Calibri"/>
                  <a:ea typeface="Calibri"/>
                  <a:cs typeface="Calibri"/>
                  <a:sym typeface="Calibri"/>
                </a:endParaRPr>
              </a:p>
            </p:txBody>
          </p:sp>
          <p:sp>
            <p:nvSpPr>
              <p:cNvPr id="54" name="Google Shape;216;p15">
                <a:extLst>
                  <a:ext uri="{FF2B5EF4-FFF2-40B4-BE49-F238E27FC236}">
                    <a16:creationId xmlns:a16="http://schemas.microsoft.com/office/drawing/2014/main" id="{90604AF4-E83E-45E9-9835-637AF03102A5}"/>
                  </a:ext>
                </a:extLst>
              </p:cNvPr>
              <p:cNvSpPr/>
              <p:nvPr/>
            </p:nvSpPr>
            <p:spPr>
              <a:xfrm>
                <a:off x="3534131" y="3108794"/>
                <a:ext cx="1397967" cy="1397967"/>
              </a:xfrm>
              <a:prstGeom prst="ellipse">
                <a:avLst/>
              </a:prstGeom>
              <a:solidFill>
                <a:srgbClr val="76539E">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 name="Google Shape;217;p15">
                <a:extLst>
                  <a:ext uri="{FF2B5EF4-FFF2-40B4-BE49-F238E27FC236}">
                    <a16:creationId xmlns:a16="http://schemas.microsoft.com/office/drawing/2014/main" id="{99336C47-FFAF-4FB0-9D8B-15056444F916}"/>
                  </a:ext>
                </a:extLst>
              </p:cNvPr>
              <p:cNvSpPr txBox="1"/>
              <p:nvPr/>
            </p:nvSpPr>
            <p:spPr>
              <a:xfrm>
                <a:off x="3738859" y="3313522"/>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T8.6</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Radio astronomy</a:t>
                </a:r>
                <a:endParaRPr sz="1050" dirty="0">
                  <a:solidFill>
                    <a:schemeClr val="dk1"/>
                  </a:solidFill>
                  <a:latin typeface="Calibri"/>
                  <a:ea typeface="Calibri"/>
                  <a:cs typeface="Calibri"/>
                  <a:sym typeface="Calibri"/>
                </a:endParaRPr>
              </a:p>
            </p:txBody>
          </p:sp>
          <p:sp>
            <p:nvSpPr>
              <p:cNvPr id="56" name="Google Shape;218;p15">
                <a:extLst>
                  <a:ext uri="{FF2B5EF4-FFF2-40B4-BE49-F238E27FC236}">
                    <a16:creationId xmlns:a16="http://schemas.microsoft.com/office/drawing/2014/main" id="{2DA8E3CD-9F93-4FC5-9426-A6FC106C581A}"/>
                  </a:ext>
                </a:extLst>
              </p:cNvPr>
              <p:cNvSpPr/>
              <p:nvPr/>
            </p:nvSpPr>
            <p:spPr>
              <a:xfrm>
                <a:off x="3000832" y="1821296"/>
                <a:ext cx="1397967" cy="1397967"/>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 name="Google Shape;219;p15">
                <a:extLst>
                  <a:ext uri="{FF2B5EF4-FFF2-40B4-BE49-F238E27FC236}">
                    <a16:creationId xmlns:a16="http://schemas.microsoft.com/office/drawing/2014/main" id="{F61A1495-DFE2-4475-BA6E-9950AC7A04EC}"/>
                  </a:ext>
                </a:extLst>
              </p:cNvPr>
              <p:cNvSpPr txBox="1"/>
              <p:nvPr/>
            </p:nvSpPr>
            <p:spPr>
              <a:xfrm>
                <a:off x="3205560" y="2026024"/>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T8.7</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Carbon cycle</a:t>
                </a:r>
                <a:endParaRPr sz="900" dirty="0">
                  <a:solidFill>
                    <a:schemeClr val="dk1"/>
                  </a:solidFill>
                  <a:latin typeface="Calibri"/>
                  <a:ea typeface="Calibri"/>
                  <a:cs typeface="Calibri"/>
                  <a:sym typeface="Calibri"/>
                </a:endParaRPr>
              </a:p>
            </p:txBody>
          </p:sp>
          <p:sp>
            <p:nvSpPr>
              <p:cNvPr id="58" name="Google Shape;220;p15">
                <a:extLst>
                  <a:ext uri="{FF2B5EF4-FFF2-40B4-BE49-F238E27FC236}">
                    <a16:creationId xmlns:a16="http://schemas.microsoft.com/office/drawing/2014/main" id="{1207A792-9B3F-44B9-ADB8-4807C1EE835D}"/>
                  </a:ext>
                </a:extLst>
              </p:cNvPr>
              <p:cNvSpPr/>
              <p:nvPr/>
            </p:nvSpPr>
            <p:spPr>
              <a:xfrm>
                <a:off x="3534131" y="533798"/>
                <a:ext cx="1397967" cy="1397967"/>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9" name="Google Shape;221;p15">
                <a:extLst>
                  <a:ext uri="{FF2B5EF4-FFF2-40B4-BE49-F238E27FC236}">
                    <a16:creationId xmlns:a16="http://schemas.microsoft.com/office/drawing/2014/main" id="{FC551498-B3DF-4E00-A506-78204DA0B5DA}"/>
                  </a:ext>
                </a:extLst>
              </p:cNvPr>
              <p:cNvSpPr txBox="1"/>
              <p:nvPr/>
            </p:nvSpPr>
            <p:spPr>
              <a:xfrm>
                <a:off x="3738859" y="738526"/>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T8.8</a:t>
                </a:r>
                <a:br>
                  <a:rPr lang="en-US" sz="1050"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Disaster mitigation</a:t>
                </a:r>
                <a:endParaRPr sz="1050" dirty="0">
                  <a:solidFill>
                    <a:schemeClr val="dk1"/>
                  </a:solidFill>
                  <a:latin typeface="Calibri"/>
                  <a:ea typeface="Calibri"/>
                  <a:cs typeface="Calibri"/>
                  <a:sym typeface="Calibri"/>
                </a:endParaRPr>
              </a:p>
            </p:txBody>
          </p:sp>
        </p:grpSp>
        <p:pic>
          <p:nvPicPr>
            <p:cNvPr id="60" name="Google Shape;222;p15" descr="Screen Shot 2015-02-26 at 09.30.18.png">
              <a:extLst>
                <a:ext uri="{FF2B5EF4-FFF2-40B4-BE49-F238E27FC236}">
                  <a16:creationId xmlns:a16="http://schemas.microsoft.com/office/drawing/2014/main" id="{6FADE231-8D95-485C-8F28-B14DA8556AE6}"/>
                </a:ext>
              </a:extLst>
            </p:cNvPr>
            <p:cNvPicPr preferRelativeResize="0"/>
            <p:nvPr/>
          </p:nvPicPr>
          <p:blipFill rotWithShape="1">
            <a:blip r:embed="rId2">
              <a:alphaModFix/>
            </a:blip>
            <a:srcRect/>
            <a:stretch/>
          </p:blipFill>
          <p:spPr>
            <a:xfrm>
              <a:off x="5041570" y="5949280"/>
              <a:ext cx="1400803" cy="480582"/>
            </a:xfrm>
            <a:prstGeom prst="rect">
              <a:avLst/>
            </a:prstGeom>
            <a:noFill/>
            <a:ln w="9525" cap="flat" cmpd="sng">
              <a:solidFill>
                <a:schemeClr val="accent1"/>
              </a:solidFill>
              <a:prstDash val="solid"/>
              <a:round/>
              <a:headEnd type="none" w="sm" len="sm"/>
              <a:tailEnd type="none" w="sm" len="sm"/>
            </a:ln>
          </p:spPr>
        </p:pic>
        <p:pic>
          <p:nvPicPr>
            <p:cNvPr id="61" name="Google Shape;223;p15" descr="Screen Shot 2015-02-26 at 09.30.44.png">
              <a:extLst>
                <a:ext uri="{FF2B5EF4-FFF2-40B4-BE49-F238E27FC236}">
                  <a16:creationId xmlns:a16="http://schemas.microsoft.com/office/drawing/2014/main" id="{67C4141B-AD47-4351-AC6C-5E834F68FE10}"/>
                </a:ext>
              </a:extLst>
            </p:cNvPr>
            <p:cNvPicPr preferRelativeResize="0"/>
            <p:nvPr/>
          </p:nvPicPr>
          <p:blipFill rotWithShape="1">
            <a:blip r:embed="rId3">
              <a:alphaModFix/>
            </a:blip>
            <a:srcRect/>
            <a:stretch/>
          </p:blipFill>
          <p:spPr>
            <a:xfrm>
              <a:off x="4757369" y="764704"/>
              <a:ext cx="1027255" cy="582218"/>
            </a:xfrm>
            <a:prstGeom prst="rect">
              <a:avLst/>
            </a:prstGeom>
            <a:noFill/>
            <a:ln w="9525" cap="flat" cmpd="sng">
              <a:solidFill>
                <a:schemeClr val="accent1"/>
              </a:solidFill>
              <a:prstDash val="solid"/>
              <a:round/>
              <a:headEnd type="none" w="sm" len="sm"/>
              <a:tailEnd type="none" w="sm" len="sm"/>
            </a:ln>
          </p:spPr>
        </p:pic>
        <p:sp>
          <p:nvSpPr>
            <p:cNvPr id="62" name="Google Shape;224;p15">
              <a:extLst>
                <a:ext uri="{FF2B5EF4-FFF2-40B4-BE49-F238E27FC236}">
                  <a16:creationId xmlns:a16="http://schemas.microsoft.com/office/drawing/2014/main" id="{B09EDFAA-B8A2-4302-8622-1FA7335D33CB}"/>
                </a:ext>
              </a:extLst>
            </p:cNvPr>
            <p:cNvSpPr txBox="1"/>
            <p:nvPr/>
          </p:nvSpPr>
          <p:spPr>
            <a:xfrm>
              <a:off x="9028028" y="5172474"/>
              <a:ext cx="183388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landmark</a:t>
              </a:r>
              <a:endParaRPr sz="1200" b="1" dirty="0">
                <a:solidFill>
                  <a:srgbClr val="141852"/>
                </a:solidFill>
                <a:latin typeface="Calibri"/>
                <a:ea typeface="Calibri"/>
                <a:cs typeface="Calibri"/>
                <a:sym typeface="Calibri"/>
              </a:endParaRPr>
            </a:p>
          </p:txBody>
        </p:sp>
        <p:sp>
          <p:nvSpPr>
            <p:cNvPr id="63" name="Google Shape;225;p15">
              <a:extLst>
                <a:ext uri="{FF2B5EF4-FFF2-40B4-BE49-F238E27FC236}">
                  <a16:creationId xmlns:a16="http://schemas.microsoft.com/office/drawing/2014/main" id="{B7A03386-6C07-49C8-A031-53E81072ED67}"/>
                </a:ext>
              </a:extLst>
            </p:cNvPr>
            <p:cNvSpPr txBox="1"/>
            <p:nvPr/>
          </p:nvSpPr>
          <p:spPr>
            <a:xfrm>
              <a:off x="1132548" y="2668850"/>
              <a:ext cx="183388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141852"/>
                  </a:solidFill>
                  <a:latin typeface="Calibri"/>
                  <a:ea typeface="Calibri"/>
                  <a:cs typeface="Calibri"/>
                  <a:sym typeface="Calibri"/>
                </a:rPr>
                <a:t>ESFRI landmark</a:t>
              </a:r>
              <a:endParaRPr sz="1200" b="1">
                <a:solidFill>
                  <a:srgbClr val="141852"/>
                </a:solidFill>
                <a:latin typeface="Calibri"/>
                <a:ea typeface="Calibri"/>
                <a:cs typeface="Calibri"/>
                <a:sym typeface="Calibri"/>
              </a:endParaRPr>
            </a:p>
          </p:txBody>
        </p:sp>
        <p:sp>
          <p:nvSpPr>
            <p:cNvPr id="64" name="Google Shape;226;p15">
              <a:extLst>
                <a:ext uri="{FF2B5EF4-FFF2-40B4-BE49-F238E27FC236}">
                  <a16:creationId xmlns:a16="http://schemas.microsoft.com/office/drawing/2014/main" id="{3CC6EE7B-6CFC-45BB-BF71-BE6166034245}"/>
                </a:ext>
              </a:extLst>
            </p:cNvPr>
            <p:cNvSpPr txBox="1"/>
            <p:nvPr/>
          </p:nvSpPr>
          <p:spPr>
            <a:xfrm>
              <a:off x="5712616" y="764704"/>
              <a:ext cx="183388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141852"/>
                  </a:solidFill>
                  <a:latin typeface="Calibri"/>
                  <a:ea typeface="Calibri"/>
                  <a:cs typeface="Calibri"/>
                  <a:sym typeface="Calibri"/>
                </a:rPr>
                <a:t>ESFRI landmark</a:t>
              </a:r>
              <a:endParaRPr sz="1200" b="1">
                <a:solidFill>
                  <a:srgbClr val="141852"/>
                </a:solidFill>
                <a:latin typeface="Calibri"/>
                <a:ea typeface="Calibri"/>
                <a:cs typeface="Calibri"/>
                <a:sym typeface="Calibri"/>
              </a:endParaRPr>
            </a:p>
          </p:txBody>
        </p:sp>
        <p:pic>
          <p:nvPicPr>
            <p:cNvPr id="65" name="Google Shape;227;p15" descr="Screenshot 2019-01-09 at 12.58.46.png">
              <a:extLst>
                <a:ext uri="{FF2B5EF4-FFF2-40B4-BE49-F238E27FC236}">
                  <a16:creationId xmlns:a16="http://schemas.microsoft.com/office/drawing/2014/main" id="{560E2449-D5E8-4806-B104-5ADD42F33CFF}"/>
                </a:ext>
              </a:extLst>
            </p:cNvPr>
            <p:cNvPicPr preferRelativeResize="0"/>
            <p:nvPr/>
          </p:nvPicPr>
          <p:blipFill rotWithShape="1">
            <a:blip r:embed="rId4">
              <a:alphaModFix/>
            </a:blip>
            <a:srcRect/>
            <a:stretch/>
          </p:blipFill>
          <p:spPr>
            <a:xfrm>
              <a:off x="8107274" y="2862479"/>
              <a:ext cx="910216" cy="774788"/>
            </a:xfrm>
            <a:prstGeom prst="rect">
              <a:avLst/>
            </a:prstGeom>
            <a:noFill/>
            <a:ln w="9525" cap="flat" cmpd="sng">
              <a:solidFill>
                <a:srgbClr val="181E6D"/>
              </a:solidFill>
              <a:prstDash val="solid"/>
              <a:round/>
              <a:headEnd type="none" w="sm" len="sm"/>
              <a:tailEnd type="none" w="sm" len="sm"/>
            </a:ln>
          </p:spPr>
        </p:pic>
        <p:sp>
          <p:nvSpPr>
            <p:cNvPr id="66" name="Google Shape;228;p15">
              <a:extLst>
                <a:ext uri="{FF2B5EF4-FFF2-40B4-BE49-F238E27FC236}">
                  <a16:creationId xmlns:a16="http://schemas.microsoft.com/office/drawing/2014/main" id="{59623BB2-07B5-4499-8883-CFCE82F223A9}"/>
                </a:ext>
              </a:extLst>
            </p:cNvPr>
            <p:cNvSpPr txBox="1"/>
            <p:nvPr/>
          </p:nvSpPr>
          <p:spPr>
            <a:xfrm>
              <a:off x="8976067" y="2781763"/>
              <a:ext cx="183388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landmark</a:t>
              </a:r>
              <a:endParaRPr sz="1200" b="1" dirty="0">
                <a:solidFill>
                  <a:srgbClr val="141852"/>
                </a:solidFill>
                <a:latin typeface="Calibri"/>
                <a:ea typeface="Calibri"/>
                <a:cs typeface="Calibri"/>
                <a:sym typeface="Calibri"/>
              </a:endParaRPr>
            </a:p>
          </p:txBody>
        </p:sp>
        <p:pic>
          <p:nvPicPr>
            <p:cNvPr id="67" name="Google Shape;229;p15">
              <a:extLst>
                <a:ext uri="{FF2B5EF4-FFF2-40B4-BE49-F238E27FC236}">
                  <a16:creationId xmlns:a16="http://schemas.microsoft.com/office/drawing/2014/main" id="{7B61E9E3-F163-495A-BEE4-B4D7C2A3CE70}"/>
                </a:ext>
              </a:extLst>
            </p:cNvPr>
            <p:cNvPicPr preferRelativeResize="0"/>
            <p:nvPr/>
          </p:nvPicPr>
          <p:blipFill rotWithShape="1">
            <a:blip r:embed="rId5">
              <a:alphaModFix/>
            </a:blip>
            <a:srcRect/>
            <a:stretch/>
          </p:blipFill>
          <p:spPr>
            <a:xfrm>
              <a:off x="8091867" y="3726575"/>
              <a:ext cx="1363447" cy="494513"/>
            </a:xfrm>
            <a:prstGeom prst="rect">
              <a:avLst/>
            </a:prstGeom>
            <a:noFill/>
            <a:ln w="9525" cap="flat" cmpd="sng">
              <a:solidFill>
                <a:srgbClr val="181E6D"/>
              </a:solidFill>
              <a:prstDash val="solid"/>
              <a:round/>
              <a:headEnd type="none" w="sm" len="sm"/>
              <a:tailEnd type="none" w="sm" len="sm"/>
            </a:ln>
          </p:spPr>
        </p:pic>
        <p:pic>
          <p:nvPicPr>
            <p:cNvPr id="68" name="Google Shape;230;p15">
              <a:extLst>
                <a:ext uri="{FF2B5EF4-FFF2-40B4-BE49-F238E27FC236}">
                  <a16:creationId xmlns:a16="http://schemas.microsoft.com/office/drawing/2014/main" id="{514AECF6-B113-4D3E-8C48-6F60FA6D1141}"/>
                </a:ext>
              </a:extLst>
            </p:cNvPr>
            <p:cNvPicPr preferRelativeResize="0"/>
            <p:nvPr/>
          </p:nvPicPr>
          <p:blipFill rotWithShape="1">
            <a:blip r:embed="rId6">
              <a:alphaModFix/>
            </a:blip>
            <a:srcRect/>
            <a:stretch/>
          </p:blipFill>
          <p:spPr>
            <a:xfrm>
              <a:off x="7537688" y="5100466"/>
              <a:ext cx="1464282" cy="608856"/>
            </a:xfrm>
            <a:prstGeom prst="rect">
              <a:avLst/>
            </a:prstGeom>
            <a:noFill/>
            <a:ln w="9525" cap="flat" cmpd="sng">
              <a:solidFill>
                <a:srgbClr val="181E6D"/>
              </a:solidFill>
              <a:prstDash val="solid"/>
              <a:round/>
              <a:headEnd type="none" w="sm" len="sm"/>
              <a:tailEnd type="none" w="sm" len="sm"/>
            </a:ln>
          </p:spPr>
        </p:pic>
        <p:sp>
          <p:nvSpPr>
            <p:cNvPr id="69" name="Google Shape;231;p15">
              <a:extLst>
                <a:ext uri="{FF2B5EF4-FFF2-40B4-BE49-F238E27FC236}">
                  <a16:creationId xmlns:a16="http://schemas.microsoft.com/office/drawing/2014/main" id="{400CD9F1-7A6E-46D2-85E1-9756380FFCA1}"/>
                </a:ext>
              </a:extLst>
            </p:cNvPr>
            <p:cNvSpPr txBox="1"/>
            <p:nvPr/>
          </p:nvSpPr>
          <p:spPr>
            <a:xfrm>
              <a:off x="4825253" y="6381328"/>
              <a:ext cx="183388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landmark</a:t>
              </a:r>
              <a:endParaRPr sz="1200" b="1" dirty="0">
                <a:solidFill>
                  <a:srgbClr val="141852"/>
                </a:solidFill>
                <a:latin typeface="Calibri"/>
                <a:ea typeface="Calibri"/>
                <a:cs typeface="Calibri"/>
                <a:sym typeface="Calibri"/>
              </a:endParaRPr>
            </a:p>
          </p:txBody>
        </p:sp>
        <p:pic>
          <p:nvPicPr>
            <p:cNvPr id="70" name="Google Shape;232;p15">
              <a:extLst>
                <a:ext uri="{FF2B5EF4-FFF2-40B4-BE49-F238E27FC236}">
                  <a16:creationId xmlns:a16="http://schemas.microsoft.com/office/drawing/2014/main" id="{EB86461F-0CBD-4CF4-A9A5-74D724BBF13B}"/>
                </a:ext>
              </a:extLst>
            </p:cNvPr>
            <p:cNvPicPr preferRelativeResize="0"/>
            <p:nvPr/>
          </p:nvPicPr>
          <p:blipFill rotWithShape="1">
            <a:blip r:embed="rId7">
              <a:alphaModFix/>
            </a:blip>
            <a:srcRect/>
            <a:stretch/>
          </p:blipFill>
          <p:spPr>
            <a:xfrm>
              <a:off x="2398234" y="4653136"/>
              <a:ext cx="1400803" cy="560832"/>
            </a:xfrm>
            <a:prstGeom prst="rect">
              <a:avLst/>
            </a:prstGeom>
            <a:noFill/>
            <a:ln w="9525" cap="flat" cmpd="sng">
              <a:solidFill>
                <a:srgbClr val="181E6D"/>
              </a:solidFill>
              <a:prstDash val="solid"/>
              <a:round/>
              <a:headEnd type="none" w="sm" len="sm"/>
              <a:tailEnd type="none" w="sm" len="sm"/>
            </a:ln>
          </p:spPr>
        </p:pic>
        <p:pic>
          <p:nvPicPr>
            <p:cNvPr id="71" name="Google Shape;233;p15">
              <a:extLst>
                <a:ext uri="{FF2B5EF4-FFF2-40B4-BE49-F238E27FC236}">
                  <a16:creationId xmlns:a16="http://schemas.microsoft.com/office/drawing/2014/main" id="{F25DAE1D-E03A-4A0D-8EA6-139017406CFA}"/>
                </a:ext>
              </a:extLst>
            </p:cNvPr>
            <p:cNvPicPr preferRelativeResize="0"/>
            <p:nvPr/>
          </p:nvPicPr>
          <p:blipFill rotWithShape="1">
            <a:blip r:embed="rId8">
              <a:alphaModFix/>
            </a:blip>
            <a:srcRect/>
            <a:stretch/>
          </p:blipFill>
          <p:spPr>
            <a:xfrm>
              <a:off x="2658410" y="5301208"/>
              <a:ext cx="1263696" cy="689744"/>
            </a:xfrm>
            <a:prstGeom prst="rect">
              <a:avLst/>
            </a:prstGeom>
            <a:noFill/>
            <a:ln w="9525" cap="flat" cmpd="sng">
              <a:solidFill>
                <a:srgbClr val="181E6D"/>
              </a:solidFill>
              <a:prstDash val="solid"/>
              <a:round/>
              <a:headEnd type="none" w="sm" len="sm"/>
              <a:tailEnd type="none" w="sm" len="sm"/>
            </a:ln>
          </p:spPr>
        </p:pic>
        <p:sp>
          <p:nvSpPr>
            <p:cNvPr id="72" name="Google Shape;234;p15">
              <a:extLst>
                <a:ext uri="{FF2B5EF4-FFF2-40B4-BE49-F238E27FC236}">
                  <a16:creationId xmlns:a16="http://schemas.microsoft.com/office/drawing/2014/main" id="{140C7C9B-FE96-4FC5-8772-F7FF37BA059C}"/>
                </a:ext>
              </a:extLst>
            </p:cNvPr>
            <p:cNvSpPr txBox="1"/>
            <p:nvPr/>
          </p:nvSpPr>
          <p:spPr>
            <a:xfrm>
              <a:off x="861034" y="5445224"/>
              <a:ext cx="183388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141852"/>
                  </a:solidFill>
                  <a:latin typeface="Calibri"/>
                  <a:ea typeface="Calibri"/>
                  <a:cs typeface="Calibri"/>
                  <a:sym typeface="Calibri"/>
                </a:rPr>
                <a:t>ESFRI landmark</a:t>
              </a:r>
              <a:endParaRPr sz="1200" b="1">
                <a:solidFill>
                  <a:srgbClr val="141852"/>
                </a:solidFill>
                <a:latin typeface="Calibri"/>
                <a:ea typeface="Calibri"/>
                <a:cs typeface="Calibri"/>
                <a:sym typeface="Calibri"/>
              </a:endParaRPr>
            </a:p>
          </p:txBody>
        </p:sp>
        <p:pic>
          <p:nvPicPr>
            <p:cNvPr id="73" name="Google Shape;235;p15" descr="Screenshot 2019-01-09 at 13.12.25.png">
              <a:extLst>
                <a:ext uri="{FF2B5EF4-FFF2-40B4-BE49-F238E27FC236}">
                  <a16:creationId xmlns:a16="http://schemas.microsoft.com/office/drawing/2014/main" id="{27D2E1B1-7B24-4F56-989F-615F4CD36B0D}"/>
                </a:ext>
              </a:extLst>
            </p:cNvPr>
            <p:cNvPicPr preferRelativeResize="0"/>
            <p:nvPr/>
          </p:nvPicPr>
          <p:blipFill rotWithShape="1">
            <a:blip r:embed="rId9">
              <a:alphaModFix/>
            </a:blip>
            <a:srcRect/>
            <a:stretch/>
          </p:blipFill>
          <p:spPr>
            <a:xfrm>
              <a:off x="1370349" y="3068960"/>
              <a:ext cx="1884453" cy="471625"/>
            </a:xfrm>
            <a:prstGeom prst="rect">
              <a:avLst/>
            </a:prstGeom>
            <a:noFill/>
            <a:ln w="9525" cap="flat" cmpd="sng">
              <a:solidFill>
                <a:srgbClr val="181E6D"/>
              </a:solidFill>
              <a:prstDash val="solid"/>
              <a:round/>
              <a:headEnd type="none" w="sm" len="sm"/>
              <a:tailEnd type="none" w="sm" len="sm"/>
            </a:ln>
          </p:spPr>
        </p:pic>
        <p:sp>
          <p:nvSpPr>
            <p:cNvPr id="74" name="Google Shape;236;p15">
              <a:extLst>
                <a:ext uri="{FF2B5EF4-FFF2-40B4-BE49-F238E27FC236}">
                  <a16:creationId xmlns:a16="http://schemas.microsoft.com/office/drawing/2014/main" id="{6A1A2E47-3DA6-46DA-9DA6-9DF5868FA29C}"/>
                </a:ext>
              </a:extLst>
            </p:cNvPr>
            <p:cNvSpPr txBox="1"/>
            <p:nvPr/>
          </p:nvSpPr>
          <p:spPr>
            <a:xfrm>
              <a:off x="1663287" y="4030517"/>
              <a:ext cx="1582483"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project</a:t>
              </a:r>
              <a:endParaRPr sz="1200" b="1" dirty="0">
                <a:solidFill>
                  <a:srgbClr val="141852"/>
                </a:solidFill>
                <a:latin typeface="Calibri"/>
                <a:ea typeface="Calibri"/>
                <a:cs typeface="Calibri"/>
                <a:sym typeface="Calibri"/>
              </a:endParaRPr>
            </a:p>
          </p:txBody>
        </p:sp>
        <p:pic>
          <p:nvPicPr>
            <p:cNvPr id="75" name="Google Shape;237;p15" descr="Screenshot 2019-01-09 at 13.14.27.png">
              <a:extLst>
                <a:ext uri="{FF2B5EF4-FFF2-40B4-BE49-F238E27FC236}">
                  <a16:creationId xmlns:a16="http://schemas.microsoft.com/office/drawing/2014/main" id="{85A40BD9-7788-4D99-808D-2D809982BC96}"/>
                </a:ext>
              </a:extLst>
            </p:cNvPr>
            <p:cNvPicPr preferRelativeResize="0"/>
            <p:nvPr/>
          </p:nvPicPr>
          <p:blipFill rotWithShape="1">
            <a:blip r:embed="rId10">
              <a:alphaModFix/>
            </a:blip>
            <a:srcRect/>
            <a:stretch/>
          </p:blipFill>
          <p:spPr>
            <a:xfrm>
              <a:off x="1804766" y="3645024"/>
              <a:ext cx="1436138" cy="460772"/>
            </a:xfrm>
            <a:prstGeom prst="rect">
              <a:avLst/>
            </a:prstGeom>
            <a:noFill/>
            <a:ln w="9525" cap="flat" cmpd="sng">
              <a:solidFill>
                <a:srgbClr val="181E6D"/>
              </a:solidFill>
              <a:prstDash val="solid"/>
              <a:round/>
              <a:headEnd type="none" w="sm" len="sm"/>
              <a:tailEnd type="none" w="sm" len="sm"/>
            </a:ln>
          </p:spPr>
        </p:pic>
        <p:pic>
          <p:nvPicPr>
            <p:cNvPr id="76" name="Picture 75" descr="Screenshot 2019-09-24 at 23.23.06.png">
              <a:extLst>
                <a:ext uri="{FF2B5EF4-FFF2-40B4-BE49-F238E27FC236}">
                  <a16:creationId xmlns:a16="http://schemas.microsoft.com/office/drawing/2014/main" id="{2D88059C-97AC-45C4-BC2E-3E72C6B6DF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8084" y="1603177"/>
              <a:ext cx="2058956" cy="537586"/>
            </a:xfrm>
            <a:prstGeom prst="rect">
              <a:avLst/>
            </a:prstGeom>
            <a:ln>
              <a:solidFill>
                <a:schemeClr val="accent1"/>
              </a:solidFill>
            </a:ln>
          </p:spPr>
        </p:pic>
      </p:grpSp>
      <p:sp>
        <p:nvSpPr>
          <p:cNvPr id="79" name="Google Shape;204;p15">
            <a:extLst>
              <a:ext uri="{FF2B5EF4-FFF2-40B4-BE49-F238E27FC236}">
                <a16:creationId xmlns:a16="http://schemas.microsoft.com/office/drawing/2014/main" id="{0A7C6263-DE6B-428B-AA36-8BDAAB9079AD}"/>
              </a:ext>
            </a:extLst>
          </p:cNvPr>
          <p:cNvSpPr/>
          <p:nvPr/>
        </p:nvSpPr>
        <p:spPr>
          <a:xfrm>
            <a:off x="7747938" y="1091481"/>
            <a:ext cx="3497218" cy="3538860"/>
          </a:xfrm>
          <a:prstGeom prst="ellipse">
            <a:avLst/>
          </a:prstGeom>
          <a:solidFill>
            <a:srgbClr val="BFBFB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5;p15">
            <a:extLst>
              <a:ext uri="{FF2B5EF4-FFF2-40B4-BE49-F238E27FC236}">
                <a16:creationId xmlns:a16="http://schemas.microsoft.com/office/drawing/2014/main" id="{A400701B-F00C-4A29-8160-086ACD6FE7E0}"/>
              </a:ext>
            </a:extLst>
          </p:cNvPr>
          <p:cNvSpPr txBox="1"/>
          <p:nvPr/>
        </p:nvSpPr>
        <p:spPr>
          <a:xfrm>
            <a:off x="8899012" y="2235904"/>
            <a:ext cx="1297374" cy="1297374"/>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None/>
            </a:pPr>
            <a:r>
              <a:rPr lang="en-US" sz="1800" dirty="0">
                <a:solidFill>
                  <a:schemeClr val="dk1"/>
                </a:solidFill>
                <a:latin typeface="Calibri"/>
                <a:ea typeface="Calibri"/>
                <a:cs typeface="Calibri"/>
                <a:sym typeface="Calibri"/>
              </a:rPr>
              <a:t>T8.9 Early Adopter Pilots</a:t>
            </a:r>
            <a:endParaRPr sz="1800" dirty="0">
              <a:solidFill>
                <a:schemeClr val="dk1"/>
              </a:solidFill>
              <a:latin typeface="Calibri"/>
              <a:ea typeface="Calibri"/>
              <a:cs typeface="Calibri"/>
              <a:sym typeface="Calibri"/>
            </a:endParaRPr>
          </a:p>
        </p:txBody>
      </p:sp>
      <p:sp>
        <p:nvSpPr>
          <p:cNvPr id="81" name="Google Shape;206;p15">
            <a:extLst>
              <a:ext uri="{FF2B5EF4-FFF2-40B4-BE49-F238E27FC236}">
                <a16:creationId xmlns:a16="http://schemas.microsoft.com/office/drawing/2014/main" id="{8FC715BD-24D4-43BD-89C6-ED3BB30891DB}"/>
              </a:ext>
            </a:extLst>
          </p:cNvPr>
          <p:cNvSpPr/>
          <p:nvPr/>
        </p:nvSpPr>
        <p:spPr>
          <a:xfrm>
            <a:off x="7314733" y="3152153"/>
            <a:ext cx="917381" cy="917381"/>
          </a:xfrm>
          <a:prstGeom prst="ellipse">
            <a:avLst/>
          </a:prstGeom>
          <a:solidFill>
            <a:schemeClr val="accent4">
              <a:alpha val="49803"/>
            </a:scheme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7;p15">
            <a:extLst>
              <a:ext uri="{FF2B5EF4-FFF2-40B4-BE49-F238E27FC236}">
                <a16:creationId xmlns:a16="http://schemas.microsoft.com/office/drawing/2014/main" id="{110B1BAE-3FCC-4D78-B83C-39EF72336C64}"/>
              </a:ext>
            </a:extLst>
          </p:cNvPr>
          <p:cNvSpPr txBox="1"/>
          <p:nvPr/>
        </p:nvSpPr>
        <p:spPr>
          <a:xfrm>
            <a:off x="7363017" y="3286501"/>
            <a:ext cx="856993"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00" dirty="0">
                <a:solidFill>
                  <a:schemeClr val="dk1"/>
                </a:solidFill>
                <a:latin typeface="Calibri"/>
                <a:ea typeface="Calibri"/>
                <a:cs typeface="Calibri"/>
                <a:sym typeface="Calibri"/>
              </a:rPr>
              <a:t>Data discoverability for clinical research</a:t>
            </a:r>
            <a:endParaRPr sz="1000" dirty="0">
              <a:solidFill>
                <a:schemeClr val="dk1"/>
              </a:solidFill>
              <a:latin typeface="Calibri"/>
              <a:ea typeface="Calibri"/>
              <a:cs typeface="Calibri"/>
              <a:sym typeface="Calibri"/>
            </a:endParaRPr>
          </a:p>
        </p:txBody>
      </p:sp>
      <p:sp>
        <p:nvSpPr>
          <p:cNvPr id="83" name="Google Shape;208;p15">
            <a:extLst>
              <a:ext uri="{FF2B5EF4-FFF2-40B4-BE49-F238E27FC236}">
                <a16:creationId xmlns:a16="http://schemas.microsoft.com/office/drawing/2014/main" id="{729C9585-07E0-4AC4-BD1E-ABD8160664C2}"/>
              </a:ext>
            </a:extLst>
          </p:cNvPr>
          <p:cNvSpPr/>
          <p:nvPr/>
        </p:nvSpPr>
        <p:spPr>
          <a:xfrm>
            <a:off x="9700487" y="4152689"/>
            <a:ext cx="917381" cy="917381"/>
          </a:xfrm>
          <a:prstGeom prst="ellipse">
            <a:avLst/>
          </a:prstGeom>
          <a:solidFill>
            <a:srgbClr val="ACBB36">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9;p15">
            <a:extLst>
              <a:ext uri="{FF2B5EF4-FFF2-40B4-BE49-F238E27FC236}">
                <a16:creationId xmlns:a16="http://schemas.microsoft.com/office/drawing/2014/main" id="{3772D6EC-1FB5-4847-852E-3962B70CCE84}"/>
              </a:ext>
            </a:extLst>
          </p:cNvPr>
          <p:cNvSpPr txBox="1"/>
          <p:nvPr/>
        </p:nvSpPr>
        <p:spPr>
          <a:xfrm>
            <a:off x="9845592" y="4308553"/>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200" dirty="0">
                <a:solidFill>
                  <a:schemeClr val="dk1"/>
                </a:solidFill>
                <a:latin typeface="Calibri"/>
                <a:ea typeface="Calibri"/>
                <a:cs typeface="Calibri"/>
                <a:sym typeface="Calibri"/>
              </a:rPr>
              <a:t>Global energy system</a:t>
            </a:r>
            <a:endParaRPr sz="1200" dirty="0">
              <a:solidFill>
                <a:schemeClr val="dk1"/>
              </a:solidFill>
              <a:latin typeface="Calibri"/>
              <a:ea typeface="Calibri"/>
              <a:cs typeface="Calibri"/>
              <a:sym typeface="Calibri"/>
            </a:endParaRPr>
          </a:p>
        </p:txBody>
      </p:sp>
      <p:sp>
        <p:nvSpPr>
          <p:cNvPr id="87" name="Google Shape;212;p15">
            <a:extLst>
              <a:ext uri="{FF2B5EF4-FFF2-40B4-BE49-F238E27FC236}">
                <a16:creationId xmlns:a16="http://schemas.microsoft.com/office/drawing/2014/main" id="{B010B0A0-800E-437E-9B57-368F0889078C}"/>
              </a:ext>
            </a:extLst>
          </p:cNvPr>
          <p:cNvSpPr/>
          <p:nvPr/>
        </p:nvSpPr>
        <p:spPr>
          <a:xfrm>
            <a:off x="10462123" y="3646623"/>
            <a:ext cx="917381" cy="917381"/>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3;p15">
            <a:extLst>
              <a:ext uri="{FF2B5EF4-FFF2-40B4-BE49-F238E27FC236}">
                <a16:creationId xmlns:a16="http://schemas.microsoft.com/office/drawing/2014/main" id="{2D95733E-4E34-40A5-872D-7789DAC03B26}"/>
              </a:ext>
            </a:extLst>
          </p:cNvPr>
          <p:cNvSpPr txBox="1"/>
          <p:nvPr/>
        </p:nvSpPr>
        <p:spPr>
          <a:xfrm>
            <a:off x="10596470" y="3780970"/>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200" dirty="0">
                <a:solidFill>
                  <a:schemeClr val="dk1"/>
                </a:solidFill>
                <a:latin typeface="Calibri"/>
                <a:ea typeface="Calibri"/>
                <a:cs typeface="Calibri"/>
                <a:sym typeface="Calibri"/>
              </a:rPr>
              <a:t>EMSO data </a:t>
            </a:r>
            <a:r>
              <a:rPr lang="en-US" sz="1200" dirty="0" err="1">
                <a:solidFill>
                  <a:schemeClr val="dk1"/>
                </a:solidFill>
                <a:latin typeface="Calibri"/>
                <a:ea typeface="Calibri"/>
                <a:cs typeface="Calibri"/>
                <a:sym typeface="Calibri"/>
              </a:rPr>
              <a:t>mgm</a:t>
            </a:r>
            <a:r>
              <a:rPr lang="en-US" sz="1200" dirty="0">
                <a:solidFill>
                  <a:schemeClr val="dk1"/>
                </a:solidFill>
                <a:latin typeface="Calibri"/>
                <a:ea typeface="Calibri"/>
                <a:cs typeface="Calibri"/>
                <a:sym typeface="Calibri"/>
              </a:rPr>
              <a:t> platform</a:t>
            </a:r>
            <a:endParaRPr sz="1200" dirty="0">
              <a:solidFill>
                <a:schemeClr val="dk1"/>
              </a:solidFill>
              <a:latin typeface="Calibri"/>
              <a:ea typeface="Calibri"/>
              <a:cs typeface="Calibri"/>
              <a:sym typeface="Calibri"/>
            </a:endParaRPr>
          </a:p>
        </p:txBody>
      </p:sp>
      <p:sp>
        <p:nvSpPr>
          <p:cNvPr id="91" name="Google Shape;216;p15">
            <a:extLst>
              <a:ext uri="{FF2B5EF4-FFF2-40B4-BE49-F238E27FC236}">
                <a16:creationId xmlns:a16="http://schemas.microsoft.com/office/drawing/2014/main" id="{C7284550-89AD-4664-B1B1-8E3B3FBF516F}"/>
              </a:ext>
            </a:extLst>
          </p:cNvPr>
          <p:cNvSpPr/>
          <p:nvPr/>
        </p:nvSpPr>
        <p:spPr>
          <a:xfrm>
            <a:off x="10917394" y="2863915"/>
            <a:ext cx="917381" cy="917381"/>
          </a:xfrm>
          <a:prstGeom prst="ellipse">
            <a:avLst/>
          </a:prstGeom>
          <a:solidFill>
            <a:srgbClr val="76539E">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p15">
            <a:extLst>
              <a:ext uri="{FF2B5EF4-FFF2-40B4-BE49-F238E27FC236}">
                <a16:creationId xmlns:a16="http://schemas.microsoft.com/office/drawing/2014/main" id="{04F24499-2AB7-4F86-ABDC-F373C7150578}"/>
              </a:ext>
            </a:extLst>
          </p:cNvPr>
          <p:cNvSpPr txBox="1"/>
          <p:nvPr/>
        </p:nvSpPr>
        <p:spPr>
          <a:xfrm>
            <a:off x="11051742" y="3019474"/>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dirty="0">
                <a:solidFill>
                  <a:schemeClr val="dk1"/>
                </a:solidFill>
                <a:latin typeface="Calibri"/>
                <a:ea typeface="Calibri"/>
                <a:cs typeface="Calibri"/>
                <a:sym typeface="Calibri"/>
              </a:rPr>
              <a:t>STARS4ALL</a:t>
            </a:r>
            <a:endParaRPr dirty="0">
              <a:solidFill>
                <a:schemeClr val="dk1"/>
              </a:solidFill>
              <a:latin typeface="Calibri"/>
              <a:ea typeface="Calibri"/>
              <a:cs typeface="Calibri"/>
              <a:sym typeface="Calibri"/>
            </a:endParaRPr>
          </a:p>
        </p:txBody>
      </p:sp>
      <p:sp>
        <p:nvSpPr>
          <p:cNvPr id="97" name="Google Shape;212;p15">
            <a:extLst>
              <a:ext uri="{FF2B5EF4-FFF2-40B4-BE49-F238E27FC236}">
                <a16:creationId xmlns:a16="http://schemas.microsoft.com/office/drawing/2014/main" id="{6BEC2343-FD1A-45A7-8C01-C9300CC282D3}"/>
              </a:ext>
            </a:extLst>
          </p:cNvPr>
          <p:cNvSpPr/>
          <p:nvPr/>
        </p:nvSpPr>
        <p:spPr>
          <a:xfrm>
            <a:off x="8783107" y="4191812"/>
            <a:ext cx="917381" cy="917381"/>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3;p15">
            <a:extLst>
              <a:ext uri="{FF2B5EF4-FFF2-40B4-BE49-F238E27FC236}">
                <a16:creationId xmlns:a16="http://schemas.microsoft.com/office/drawing/2014/main" id="{5F3CFE62-98C9-4E3D-B861-5FBEF5C71EB2}"/>
              </a:ext>
            </a:extLst>
          </p:cNvPr>
          <p:cNvSpPr txBox="1"/>
          <p:nvPr/>
        </p:nvSpPr>
        <p:spPr>
          <a:xfrm>
            <a:off x="8917454" y="4326159"/>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100" dirty="0">
                <a:solidFill>
                  <a:schemeClr val="dk1"/>
                </a:solidFill>
                <a:latin typeface="Calibri"/>
                <a:ea typeface="Calibri"/>
                <a:cs typeface="Calibri"/>
                <a:sym typeface="Calibri"/>
              </a:rPr>
              <a:t>Towards plant phenotyping platform</a:t>
            </a:r>
            <a:endParaRPr sz="1100" dirty="0">
              <a:solidFill>
                <a:schemeClr val="dk1"/>
              </a:solidFill>
              <a:latin typeface="Calibri"/>
              <a:ea typeface="Calibri"/>
              <a:cs typeface="Calibri"/>
              <a:sym typeface="Calibri"/>
            </a:endParaRPr>
          </a:p>
        </p:txBody>
      </p:sp>
      <p:sp>
        <p:nvSpPr>
          <p:cNvPr id="99" name="Google Shape;212;p15">
            <a:extLst>
              <a:ext uri="{FF2B5EF4-FFF2-40B4-BE49-F238E27FC236}">
                <a16:creationId xmlns:a16="http://schemas.microsoft.com/office/drawing/2014/main" id="{DF302C3F-3852-4A0D-B208-A1CA345E2AF1}"/>
              </a:ext>
            </a:extLst>
          </p:cNvPr>
          <p:cNvSpPr/>
          <p:nvPr/>
        </p:nvSpPr>
        <p:spPr>
          <a:xfrm>
            <a:off x="7946709" y="3828347"/>
            <a:ext cx="917381" cy="917381"/>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p15">
            <a:extLst>
              <a:ext uri="{FF2B5EF4-FFF2-40B4-BE49-F238E27FC236}">
                <a16:creationId xmlns:a16="http://schemas.microsoft.com/office/drawing/2014/main" id="{1B049CE6-F909-4179-A4E2-4299FB08D148}"/>
              </a:ext>
            </a:extLst>
          </p:cNvPr>
          <p:cNvSpPr txBox="1"/>
          <p:nvPr/>
        </p:nvSpPr>
        <p:spPr>
          <a:xfrm>
            <a:off x="8081056" y="3962694"/>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Agriculture monitoring with Copernicus</a:t>
            </a:r>
            <a:endParaRPr sz="1050" dirty="0">
              <a:solidFill>
                <a:schemeClr val="dk1"/>
              </a:solidFill>
              <a:latin typeface="Calibri"/>
              <a:ea typeface="Calibri"/>
              <a:cs typeface="Calibri"/>
              <a:sym typeface="Calibri"/>
            </a:endParaRPr>
          </a:p>
        </p:txBody>
      </p:sp>
      <p:sp>
        <p:nvSpPr>
          <p:cNvPr id="103" name="Google Shape;216;p15">
            <a:extLst>
              <a:ext uri="{FF2B5EF4-FFF2-40B4-BE49-F238E27FC236}">
                <a16:creationId xmlns:a16="http://schemas.microsoft.com/office/drawing/2014/main" id="{9B8E0BAA-4A2F-4046-AF56-434EF69396AA}"/>
              </a:ext>
            </a:extLst>
          </p:cNvPr>
          <p:cNvSpPr/>
          <p:nvPr/>
        </p:nvSpPr>
        <p:spPr>
          <a:xfrm>
            <a:off x="7114487" y="2251078"/>
            <a:ext cx="917381" cy="917381"/>
          </a:xfrm>
          <a:prstGeom prst="ellipse">
            <a:avLst/>
          </a:prstGeom>
          <a:solidFill>
            <a:srgbClr val="76539E">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7;p15">
            <a:extLst>
              <a:ext uri="{FF2B5EF4-FFF2-40B4-BE49-F238E27FC236}">
                <a16:creationId xmlns:a16="http://schemas.microsoft.com/office/drawing/2014/main" id="{5F52CD52-5A14-4680-A8A5-75234F918E15}"/>
              </a:ext>
            </a:extLst>
          </p:cNvPr>
          <p:cNvSpPr txBox="1"/>
          <p:nvPr/>
        </p:nvSpPr>
        <p:spPr>
          <a:xfrm>
            <a:off x="7248835" y="2406637"/>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Virtual Solar and Planetary Access</a:t>
            </a:r>
            <a:endParaRPr sz="1050" dirty="0">
              <a:solidFill>
                <a:schemeClr val="dk1"/>
              </a:solidFill>
              <a:latin typeface="Calibri"/>
              <a:ea typeface="Calibri"/>
              <a:cs typeface="Calibri"/>
              <a:sym typeface="Calibri"/>
            </a:endParaRPr>
          </a:p>
        </p:txBody>
      </p:sp>
      <p:sp>
        <p:nvSpPr>
          <p:cNvPr id="105" name="Google Shape;212;p15">
            <a:extLst>
              <a:ext uri="{FF2B5EF4-FFF2-40B4-BE49-F238E27FC236}">
                <a16:creationId xmlns:a16="http://schemas.microsoft.com/office/drawing/2014/main" id="{BE40A602-FD02-48FB-B3EF-0AD5A4DFCDD2}"/>
              </a:ext>
            </a:extLst>
          </p:cNvPr>
          <p:cNvSpPr/>
          <p:nvPr/>
        </p:nvSpPr>
        <p:spPr>
          <a:xfrm>
            <a:off x="7234596" y="1329076"/>
            <a:ext cx="917381" cy="917381"/>
          </a:xfrm>
          <a:prstGeom prst="ellipse">
            <a:avLst/>
          </a:prstGeom>
          <a:solidFill>
            <a:srgbClr val="209E23">
              <a:alpha val="49412"/>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3;p15">
            <a:extLst>
              <a:ext uri="{FF2B5EF4-FFF2-40B4-BE49-F238E27FC236}">
                <a16:creationId xmlns:a16="http://schemas.microsoft.com/office/drawing/2014/main" id="{4F63700F-0C5E-4C76-8820-802B0F1309C7}"/>
              </a:ext>
            </a:extLst>
          </p:cNvPr>
          <p:cNvSpPr txBox="1"/>
          <p:nvPr/>
        </p:nvSpPr>
        <p:spPr>
          <a:xfrm>
            <a:off x="7368943" y="1463423"/>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100" dirty="0">
                <a:solidFill>
                  <a:schemeClr val="dk1"/>
                </a:solidFill>
                <a:latin typeface="Calibri"/>
                <a:ea typeface="Calibri"/>
                <a:cs typeface="Calibri"/>
                <a:sym typeface="Calibri"/>
              </a:rPr>
              <a:t>DevOps for ENVRI-FAIR</a:t>
            </a:r>
            <a:endParaRPr sz="1100" dirty="0">
              <a:solidFill>
                <a:schemeClr val="dk1"/>
              </a:solidFill>
              <a:latin typeface="Calibri"/>
              <a:ea typeface="Calibri"/>
              <a:cs typeface="Calibri"/>
              <a:sym typeface="Calibri"/>
            </a:endParaRPr>
          </a:p>
        </p:txBody>
      </p:sp>
      <p:sp>
        <p:nvSpPr>
          <p:cNvPr id="107" name="Google Shape;206;p15">
            <a:extLst>
              <a:ext uri="{FF2B5EF4-FFF2-40B4-BE49-F238E27FC236}">
                <a16:creationId xmlns:a16="http://schemas.microsoft.com/office/drawing/2014/main" id="{2414BBCC-B54E-4FF5-8231-550DE5FF1EAE}"/>
              </a:ext>
            </a:extLst>
          </p:cNvPr>
          <p:cNvSpPr/>
          <p:nvPr/>
        </p:nvSpPr>
        <p:spPr>
          <a:xfrm>
            <a:off x="7961431" y="767380"/>
            <a:ext cx="917381" cy="917381"/>
          </a:xfrm>
          <a:prstGeom prst="ellipse">
            <a:avLst/>
          </a:prstGeom>
          <a:solidFill>
            <a:schemeClr val="accent4">
              <a:alpha val="49803"/>
            </a:scheme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7;p15">
            <a:extLst>
              <a:ext uri="{FF2B5EF4-FFF2-40B4-BE49-F238E27FC236}">
                <a16:creationId xmlns:a16="http://schemas.microsoft.com/office/drawing/2014/main" id="{46744A04-98E4-4169-AB12-864A8F68EB6D}"/>
              </a:ext>
            </a:extLst>
          </p:cNvPr>
          <p:cNvSpPr txBox="1"/>
          <p:nvPr/>
        </p:nvSpPr>
        <p:spPr>
          <a:xfrm>
            <a:off x="8009715" y="901728"/>
            <a:ext cx="856993"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00" dirty="0">
                <a:solidFill>
                  <a:schemeClr val="dk1"/>
                </a:solidFill>
                <a:latin typeface="Calibri"/>
                <a:ea typeface="Calibri"/>
                <a:cs typeface="Calibri"/>
                <a:sym typeface="Calibri"/>
              </a:rPr>
              <a:t>Toxicology risk assessment</a:t>
            </a:r>
            <a:endParaRPr sz="1000" dirty="0">
              <a:solidFill>
                <a:schemeClr val="dk1"/>
              </a:solidFill>
              <a:latin typeface="Calibri"/>
              <a:ea typeface="Calibri"/>
              <a:cs typeface="Calibri"/>
              <a:sym typeface="Calibri"/>
            </a:endParaRPr>
          </a:p>
        </p:txBody>
      </p:sp>
      <p:sp>
        <p:nvSpPr>
          <p:cNvPr id="109" name="Google Shape;216;p15">
            <a:extLst>
              <a:ext uri="{FF2B5EF4-FFF2-40B4-BE49-F238E27FC236}">
                <a16:creationId xmlns:a16="http://schemas.microsoft.com/office/drawing/2014/main" id="{4E42A7EA-DBF3-4523-8884-9AC1769A746E}"/>
              </a:ext>
            </a:extLst>
          </p:cNvPr>
          <p:cNvSpPr/>
          <p:nvPr/>
        </p:nvSpPr>
        <p:spPr>
          <a:xfrm>
            <a:off x="8883891" y="604077"/>
            <a:ext cx="890981" cy="890981"/>
          </a:xfrm>
          <a:prstGeom prst="ellipse">
            <a:avLst/>
          </a:prstGeom>
          <a:solidFill>
            <a:srgbClr val="76539E">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0" name="Google Shape;217;p15">
            <a:extLst>
              <a:ext uri="{FF2B5EF4-FFF2-40B4-BE49-F238E27FC236}">
                <a16:creationId xmlns:a16="http://schemas.microsoft.com/office/drawing/2014/main" id="{8381298E-49FD-44DD-B711-85E7D03ED9F1}"/>
              </a:ext>
            </a:extLst>
          </p:cNvPr>
          <p:cNvSpPr txBox="1"/>
          <p:nvPr/>
        </p:nvSpPr>
        <p:spPr>
          <a:xfrm>
            <a:off x="9014373" y="734558"/>
            <a:ext cx="630018" cy="6300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Open </a:t>
            </a:r>
            <a:r>
              <a:rPr lang="en-US" sz="1050" dirty="0" err="1">
                <a:solidFill>
                  <a:schemeClr val="dk1"/>
                </a:solidFill>
                <a:latin typeface="Calibri"/>
                <a:ea typeface="Calibri"/>
                <a:cs typeface="Calibri"/>
                <a:sym typeface="Calibri"/>
              </a:rPr>
              <a:t>AiiDA</a:t>
            </a:r>
            <a:r>
              <a:rPr lang="en-US" sz="1050" dirty="0">
                <a:solidFill>
                  <a:schemeClr val="dk1"/>
                </a:solidFill>
                <a:latin typeface="Calibri"/>
                <a:ea typeface="Calibri"/>
                <a:cs typeface="Calibri"/>
                <a:sym typeface="Calibri"/>
              </a:rPr>
              <a:t> lab for material science</a:t>
            </a:r>
            <a:endParaRPr sz="1050" dirty="0">
              <a:solidFill>
                <a:schemeClr val="dk1"/>
              </a:solidFill>
              <a:latin typeface="Calibri"/>
              <a:ea typeface="Calibri"/>
              <a:cs typeface="Calibri"/>
              <a:sym typeface="Calibri"/>
            </a:endParaRPr>
          </a:p>
        </p:txBody>
      </p:sp>
      <p:sp>
        <p:nvSpPr>
          <p:cNvPr id="111" name="Google Shape;216;p15">
            <a:extLst>
              <a:ext uri="{FF2B5EF4-FFF2-40B4-BE49-F238E27FC236}">
                <a16:creationId xmlns:a16="http://schemas.microsoft.com/office/drawing/2014/main" id="{FDBE1EEF-DAA3-48F8-B703-584EB1AE7C81}"/>
              </a:ext>
            </a:extLst>
          </p:cNvPr>
          <p:cNvSpPr/>
          <p:nvPr/>
        </p:nvSpPr>
        <p:spPr>
          <a:xfrm>
            <a:off x="9778352" y="659433"/>
            <a:ext cx="890981" cy="890981"/>
          </a:xfrm>
          <a:prstGeom prst="ellipse">
            <a:avLst/>
          </a:prstGeom>
          <a:gradFill>
            <a:gsLst>
              <a:gs pos="50000">
                <a:srgbClr val="7D9028">
                  <a:alpha val="70000"/>
                </a:srgbClr>
              </a:gs>
              <a:gs pos="0">
                <a:srgbClr val="CC842C"/>
              </a:gs>
              <a:gs pos="100000">
                <a:srgbClr val="209E23"/>
              </a:gs>
            </a:gsLst>
            <a:lin ang="5400000" scaled="1"/>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 name="Google Shape;217;p15">
            <a:extLst>
              <a:ext uri="{FF2B5EF4-FFF2-40B4-BE49-F238E27FC236}">
                <a16:creationId xmlns:a16="http://schemas.microsoft.com/office/drawing/2014/main" id="{C98ECF70-9E4E-45D0-995A-EE4EC8BEEB96}"/>
              </a:ext>
            </a:extLst>
          </p:cNvPr>
          <p:cNvSpPr txBox="1"/>
          <p:nvPr/>
        </p:nvSpPr>
        <p:spPr>
          <a:xfrm>
            <a:off x="9908834" y="789914"/>
            <a:ext cx="630018" cy="6300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050" dirty="0">
                <a:solidFill>
                  <a:schemeClr val="dk1"/>
                </a:solidFill>
                <a:latin typeface="Calibri"/>
                <a:ea typeface="Calibri"/>
                <a:cs typeface="Calibri"/>
                <a:sym typeface="Calibri"/>
              </a:rPr>
              <a:t>Towards a Global Open Science Cloud</a:t>
            </a:r>
            <a:endParaRPr sz="1050" dirty="0">
              <a:solidFill>
                <a:schemeClr val="dk1"/>
              </a:solidFill>
              <a:latin typeface="Calibri"/>
              <a:ea typeface="Calibri"/>
              <a:cs typeface="Calibri"/>
              <a:sym typeface="Calibri"/>
            </a:endParaRPr>
          </a:p>
        </p:txBody>
      </p:sp>
      <p:sp>
        <p:nvSpPr>
          <p:cNvPr id="113" name="Google Shape;212;p15">
            <a:extLst>
              <a:ext uri="{FF2B5EF4-FFF2-40B4-BE49-F238E27FC236}">
                <a16:creationId xmlns:a16="http://schemas.microsoft.com/office/drawing/2014/main" id="{B5AC2027-A70B-45EF-BC6B-234FA018D8EB}"/>
              </a:ext>
            </a:extLst>
          </p:cNvPr>
          <p:cNvSpPr/>
          <p:nvPr/>
        </p:nvSpPr>
        <p:spPr>
          <a:xfrm>
            <a:off x="10517684" y="1115760"/>
            <a:ext cx="917381" cy="917381"/>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p15">
            <a:extLst>
              <a:ext uri="{FF2B5EF4-FFF2-40B4-BE49-F238E27FC236}">
                <a16:creationId xmlns:a16="http://schemas.microsoft.com/office/drawing/2014/main" id="{A0D1D4B1-9001-484B-8A7E-ACBDA141E4BB}"/>
              </a:ext>
            </a:extLst>
          </p:cNvPr>
          <p:cNvSpPr txBox="1"/>
          <p:nvPr/>
        </p:nvSpPr>
        <p:spPr>
          <a:xfrm>
            <a:off x="10544450" y="1303897"/>
            <a:ext cx="879857"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100" dirty="0" err="1">
                <a:solidFill>
                  <a:schemeClr val="dk1"/>
                </a:solidFill>
                <a:latin typeface="Calibri"/>
                <a:ea typeface="Calibri"/>
                <a:cs typeface="Calibri"/>
                <a:sym typeface="Calibri"/>
              </a:rPr>
              <a:t>OpenBioMaps</a:t>
            </a:r>
            <a:r>
              <a:rPr lang="en-US" sz="1100" dirty="0">
                <a:solidFill>
                  <a:schemeClr val="dk1"/>
                </a:solidFill>
                <a:latin typeface="Calibri"/>
                <a:ea typeface="Calibri"/>
                <a:cs typeface="Calibri"/>
                <a:sym typeface="Calibri"/>
              </a:rPr>
              <a:t> for biodiversity</a:t>
            </a:r>
            <a:endParaRPr sz="1100" dirty="0">
              <a:solidFill>
                <a:schemeClr val="dk1"/>
              </a:solidFill>
              <a:latin typeface="Calibri"/>
              <a:ea typeface="Calibri"/>
              <a:cs typeface="Calibri"/>
              <a:sym typeface="Calibri"/>
            </a:endParaRPr>
          </a:p>
        </p:txBody>
      </p:sp>
      <p:sp>
        <p:nvSpPr>
          <p:cNvPr id="115" name="Google Shape;212;p15">
            <a:extLst>
              <a:ext uri="{FF2B5EF4-FFF2-40B4-BE49-F238E27FC236}">
                <a16:creationId xmlns:a16="http://schemas.microsoft.com/office/drawing/2014/main" id="{20340320-1001-45B9-8D69-601383D3A0BA}"/>
              </a:ext>
            </a:extLst>
          </p:cNvPr>
          <p:cNvSpPr/>
          <p:nvPr/>
        </p:nvSpPr>
        <p:spPr>
          <a:xfrm>
            <a:off x="10926439" y="1935394"/>
            <a:ext cx="917381" cy="917381"/>
          </a:xfrm>
          <a:prstGeom prst="ellipse">
            <a:avLst/>
          </a:prstGeom>
          <a:solidFill>
            <a:srgbClr val="209E2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p15">
            <a:extLst>
              <a:ext uri="{FF2B5EF4-FFF2-40B4-BE49-F238E27FC236}">
                <a16:creationId xmlns:a16="http://schemas.microsoft.com/office/drawing/2014/main" id="{CC4BABBC-B303-4D5A-92C4-79B76CF7AC18}"/>
              </a:ext>
            </a:extLst>
          </p:cNvPr>
          <p:cNvSpPr txBox="1"/>
          <p:nvPr/>
        </p:nvSpPr>
        <p:spPr>
          <a:xfrm>
            <a:off x="11050027" y="2123531"/>
            <a:ext cx="683473"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200" dirty="0">
                <a:solidFill>
                  <a:schemeClr val="dk1"/>
                </a:solidFill>
                <a:latin typeface="Calibri"/>
                <a:ea typeface="Calibri"/>
                <a:cs typeface="Calibri"/>
                <a:sym typeface="Calibri"/>
              </a:rPr>
              <a:t>AGINFRA+ VRE for </a:t>
            </a:r>
            <a:r>
              <a:rPr lang="en-US" sz="1200" dirty="0" err="1">
                <a:solidFill>
                  <a:schemeClr val="dk1"/>
                </a:solidFill>
                <a:latin typeface="Calibri"/>
                <a:ea typeface="Calibri"/>
                <a:cs typeface="Calibri"/>
                <a:sym typeface="Calibri"/>
              </a:rPr>
              <a:t>agri</a:t>
            </a:r>
            <a:r>
              <a:rPr lang="en-US" sz="1200" dirty="0">
                <a:solidFill>
                  <a:schemeClr val="dk1"/>
                </a:solidFill>
                <a:latin typeface="Calibri"/>
                <a:ea typeface="Calibri"/>
                <a:cs typeface="Calibri"/>
                <a:sym typeface="Calibri"/>
              </a:rPr>
              <a:t> and food</a:t>
            </a:r>
            <a:endParaRPr sz="1200" dirty="0">
              <a:solidFill>
                <a:schemeClr val="dk1"/>
              </a:solidFill>
              <a:latin typeface="Calibri"/>
              <a:ea typeface="Calibri"/>
              <a:cs typeface="Calibri"/>
              <a:sym typeface="Calibri"/>
            </a:endParaRPr>
          </a:p>
        </p:txBody>
      </p:sp>
      <p:pic>
        <p:nvPicPr>
          <p:cNvPr id="2050" name="Picture 2" descr="EMSODEV -european multidisciplinary seafloor and water column observatory  development.">
            <a:extLst>
              <a:ext uri="{FF2B5EF4-FFF2-40B4-BE49-F238E27FC236}">
                <a16:creationId xmlns:a16="http://schemas.microsoft.com/office/drawing/2014/main" id="{0905B2F8-19E5-40BE-98AA-B9EB1E7364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44880" y="4191119"/>
            <a:ext cx="771760" cy="330754"/>
          </a:xfrm>
          <a:prstGeom prst="rect">
            <a:avLst/>
          </a:prstGeom>
          <a:noFill/>
          <a:ln>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118" name="Google Shape;224;p15">
            <a:extLst>
              <a:ext uri="{FF2B5EF4-FFF2-40B4-BE49-F238E27FC236}">
                <a16:creationId xmlns:a16="http://schemas.microsoft.com/office/drawing/2014/main" id="{C2B9FC69-0E1E-43C9-9AB9-F56A8513F67F}"/>
              </a:ext>
            </a:extLst>
          </p:cNvPr>
          <p:cNvSpPr txBox="1"/>
          <p:nvPr/>
        </p:nvSpPr>
        <p:spPr>
          <a:xfrm>
            <a:off x="11022737" y="4513978"/>
            <a:ext cx="1168806" cy="2550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landmark</a:t>
            </a:r>
            <a:endParaRPr sz="1200" b="1" dirty="0">
              <a:solidFill>
                <a:srgbClr val="141852"/>
              </a:solidFill>
              <a:latin typeface="Calibri"/>
              <a:ea typeface="Calibri"/>
              <a:cs typeface="Calibri"/>
              <a:sym typeface="Calibri"/>
            </a:endParaRPr>
          </a:p>
        </p:txBody>
      </p:sp>
      <p:pic>
        <p:nvPicPr>
          <p:cNvPr id="2052" name="Picture 4" descr="emphasis.plant-phenotyping.e…">
            <a:extLst>
              <a:ext uri="{FF2B5EF4-FFF2-40B4-BE49-F238E27FC236}">
                <a16:creationId xmlns:a16="http://schemas.microsoft.com/office/drawing/2014/main" id="{5E300EE0-9BD9-4956-ACB9-3475972510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74163" y="5092123"/>
            <a:ext cx="1126324" cy="160062"/>
          </a:xfrm>
          <a:prstGeom prst="rect">
            <a:avLst/>
          </a:prstGeom>
          <a:solidFill>
            <a:schemeClr val="bg1"/>
          </a:solidFill>
          <a:ln>
            <a:solidFill>
              <a:schemeClr val="accent6">
                <a:lumMod val="10000"/>
              </a:schemeClr>
            </a:solidFill>
          </a:ln>
        </p:spPr>
      </p:pic>
      <p:sp>
        <p:nvSpPr>
          <p:cNvPr id="120" name="Google Shape;224;p15">
            <a:extLst>
              <a:ext uri="{FF2B5EF4-FFF2-40B4-BE49-F238E27FC236}">
                <a16:creationId xmlns:a16="http://schemas.microsoft.com/office/drawing/2014/main" id="{357D8812-3CC4-406E-B1F0-51DFE68EE7F5}"/>
              </a:ext>
            </a:extLst>
          </p:cNvPr>
          <p:cNvSpPr txBox="1"/>
          <p:nvPr/>
        </p:nvSpPr>
        <p:spPr>
          <a:xfrm>
            <a:off x="8627953" y="5241459"/>
            <a:ext cx="1168806" cy="2550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project</a:t>
            </a:r>
            <a:endParaRPr sz="1200" b="1" dirty="0">
              <a:solidFill>
                <a:srgbClr val="141852"/>
              </a:solidFill>
              <a:latin typeface="Calibri"/>
              <a:ea typeface="Calibri"/>
              <a:cs typeface="Calibri"/>
              <a:sym typeface="Calibri"/>
            </a:endParaRPr>
          </a:p>
        </p:txBody>
      </p:sp>
      <p:pic>
        <p:nvPicPr>
          <p:cNvPr id="2054" name="Picture 6" descr="Facilitating European Clinical Research | ECRIN">
            <a:extLst>
              <a:ext uri="{FF2B5EF4-FFF2-40B4-BE49-F238E27FC236}">
                <a16:creationId xmlns:a16="http://schemas.microsoft.com/office/drawing/2014/main" id="{58EBC030-D099-4971-B3CE-41CFB02D63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52193" y="3921698"/>
            <a:ext cx="999506" cy="359822"/>
          </a:xfrm>
          <a:prstGeom prst="rect">
            <a:avLst/>
          </a:prstGeom>
          <a:noFill/>
          <a:ln>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122" name="Google Shape;224;p15">
            <a:extLst>
              <a:ext uri="{FF2B5EF4-FFF2-40B4-BE49-F238E27FC236}">
                <a16:creationId xmlns:a16="http://schemas.microsoft.com/office/drawing/2014/main" id="{08679F63-F34F-475A-A378-B2F72BE5BD31}"/>
              </a:ext>
            </a:extLst>
          </p:cNvPr>
          <p:cNvSpPr txBox="1"/>
          <p:nvPr/>
        </p:nvSpPr>
        <p:spPr>
          <a:xfrm>
            <a:off x="6667649" y="4246316"/>
            <a:ext cx="1168806" cy="2550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landmark</a:t>
            </a:r>
            <a:endParaRPr sz="1200" b="1" dirty="0">
              <a:solidFill>
                <a:srgbClr val="141852"/>
              </a:solidFill>
              <a:latin typeface="Calibri"/>
              <a:ea typeface="Calibri"/>
              <a:cs typeface="Calibri"/>
              <a:sym typeface="Calibri"/>
            </a:endParaRPr>
          </a:p>
        </p:txBody>
      </p:sp>
      <p:pic>
        <p:nvPicPr>
          <p:cNvPr id="2056" name="Picture 8" descr="ENVRI-FAIR - Panosc">
            <a:extLst>
              <a:ext uri="{FF2B5EF4-FFF2-40B4-BE49-F238E27FC236}">
                <a16:creationId xmlns:a16="http://schemas.microsoft.com/office/drawing/2014/main" id="{B153A293-3D79-4BE5-8DC2-E4EB070976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723" y="1488082"/>
            <a:ext cx="749559" cy="461937"/>
          </a:xfrm>
          <a:prstGeom prst="rect">
            <a:avLst/>
          </a:prstGeom>
          <a:noFill/>
          <a:ln>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126" name="Google Shape;224;p15">
            <a:extLst>
              <a:ext uri="{FF2B5EF4-FFF2-40B4-BE49-F238E27FC236}">
                <a16:creationId xmlns:a16="http://schemas.microsoft.com/office/drawing/2014/main" id="{9D7E586E-C7D2-4F2A-B1B6-9D868C4C31FE}"/>
              </a:ext>
            </a:extLst>
          </p:cNvPr>
          <p:cNvSpPr txBox="1"/>
          <p:nvPr/>
        </p:nvSpPr>
        <p:spPr>
          <a:xfrm>
            <a:off x="6422351" y="1935394"/>
            <a:ext cx="1168806" cy="2550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141852"/>
                </a:solidFill>
                <a:latin typeface="Calibri"/>
                <a:ea typeface="Calibri"/>
                <a:cs typeface="Calibri"/>
                <a:sym typeface="Calibri"/>
              </a:rPr>
              <a:t>ESFRI cluster</a:t>
            </a:r>
            <a:endParaRPr sz="1200" b="1" dirty="0">
              <a:solidFill>
                <a:srgbClr val="141852"/>
              </a:solidFill>
              <a:latin typeface="Calibri"/>
              <a:ea typeface="Calibri"/>
              <a:cs typeface="Calibri"/>
              <a:sym typeface="Calibri"/>
            </a:endParaRPr>
          </a:p>
        </p:txBody>
      </p:sp>
      <p:sp>
        <p:nvSpPr>
          <p:cNvPr id="129" name="Google Shape;206;p15">
            <a:extLst>
              <a:ext uri="{FF2B5EF4-FFF2-40B4-BE49-F238E27FC236}">
                <a16:creationId xmlns:a16="http://schemas.microsoft.com/office/drawing/2014/main" id="{A0C791C9-69F4-427B-AEA2-808692E0F352}"/>
              </a:ext>
            </a:extLst>
          </p:cNvPr>
          <p:cNvSpPr/>
          <p:nvPr/>
        </p:nvSpPr>
        <p:spPr>
          <a:xfrm>
            <a:off x="3875924" y="2806103"/>
            <a:ext cx="917381" cy="917381"/>
          </a:xfrm>
          <a:prstGeom prst="ellipse">
            <a:avLst/>
          </a:prstGeom>
          <a:noFill/>
          <a:ln w="38100">
            <a:solidFill>
              <a:srgbClr val="FF0000"/>
            </a:solid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6;p15">
            <a:extLst>
              <a:ext uri="{FF2B5EF4-FFF2-40B4-BE49-F238E27FC236}">
                <a16:creationId xmlns:a16="http://schemas.microsoft.com/office/drawing/2014/main" id="{57893DF9-59D7-4380-93CC-BF4C9359F27E}"/>
              </a:ext>
            </a:extLst>
          </p:cNvPr>
          <p:cNvSpPr/>
          <p:nvPr/>
        </p:nvSpPr>
        <p:spPr>
          <a:xfrm>
            <a:off x="7943598" y="3824071"/>
            <a:ext cx="917381" cy="917381"/>
          </a:xfrm>
          <a:prstGeom prst="ellipse">
            <a:avLst/>
          </a:prstGeom>
          <a:noFill/>
          <a:ln w="38100">
            <a:solidFill>
              <a:srgbClr val="FF0000"/>
            </a:solid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6;p15">
            <a:extLst>
              <a:ext uri="{FF2B5EF4-FFF2-40B4-BE49-F238E27FC236}">
                <a16:creationId xmlns:a16="http://schemas.microsoft.com/office/drawing/2014/main" id="{57E6FFF5-F8CA-4848-888E-6E836EA385BF}"/>
              </a:ext>
            </a:extLst>
          </p:cNvPr>
          <p:cNvSpPr/>
          <p:nvPr/>
        </p:nvSpPr>
        <p:spPr>
          <a:xfrm>
            <a:off x="10477403" y="3654875"/>
            <a:ext cx="917381" cy="917381"/>
          </a:xfrm>
          <a:prstGeom prst="ellipse">
            <a:avLst/>
          </a:prstGeom>
          <a:noFill/>
          <a:ln w="38100">
            <a:solidFill>
              <a:srgbClr val="FF0000"/>
            </a:solid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01881201-467A-4CEA-AB6A-43E13D3B8B1D}"/>
              </a:ext>
            </a:extLst>
          </p:cNvPr>
          <p:cNvSpPr txBox="1"/>
          <p:nvPr/>
        </p:nvSpPr>
        <p:spPr>
          <a:xfrm>
            <a:off x="4728107" y="5991264"/>
            <a:ext cx="7364517" cy="584775"/>
          </a:xfrm>
          <a:prstGeom prst="rect">
            <a:avLst/>
          </a:prstGeom>
          <a:solidFill>
            <a:schemeClr val="accent3">
              <a:lumMod val="20000"/>
              <a:lumOff val="80000"/>
            </a:schemeClr>
          </a:solidFill>
          <a:ln>
            <a:solidFill>
              <a:schemeClr val="accent1">
                <a:lumMod val="60000"/>
                <a:lumOff val="40000"/>
              </a:schemeClr>
            </a:solidFill>
          </a:ln>
        </p:spPr>
        <p:txBody>
          <a:bodyPr wrap="none" rtlCol="0">
            <a:spAutoFit/>
          </a:bodyPr>
          <a:lstStyle/>
          <a:p>
            <a:pPr marL="285750" indent="-285750">
              <a:buFont typeface="Arial" panose="020B0604020202020204" pitchFamily="34" charset="0"/>
              <a:buChar char="•"/>
            </a:pPr>
            <a:r>
              <a:rPr lang="en-US" sz="1600" b="1" dirty="0"/>
              <a:t>D8.2 – Final report on CC key results and exploitation status and plans</a:t>
            </a:r>
          </a:p>
          <a:p>
            <a:pPr marL="285750" indent="-285750">
              <a:buFont typeface="Arial" panose="020B0604020202020204" pitchFamily="34" charset="0"/>
              <a:buChar char="•"/>
            </a:pPr>
            <a:r>
              <a:rPr lang="en-US" sz="1600" b="1" dirty="0" err="1"/>
              <a:t>EaP</a:t>
            </a:r>
            <a:r>
              <a:rPr lang="en-US" sz="1600" b="1" dirty="0"/>
              <a:t> final report</a:t>
            </a:r>
          </a:p>
        </p:txBody>
      </p:sp>
    </p:spTree>
    <p:extLst>
      <p:ext uri="{BB962C8B-B14F-4D97-AF65-F5344CB8AC3E}">
        <p14:creationId xmlns:p14="http://schemas.microsoft.com/office/powerpoint/2010/main" val="404217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896C47-DD20-41F9-8846-EA1435F8B0CC}"/>
              </a:ext>
            </a:extLst>
          </p:cNvPr>
          <p:cNvSpPr/>
          <p:nvPr/>
        </p:nvSpPr>
        <p:spPr>
          <a:xfrm>
            <a:off x="49094" y="6190066"/>
            <a:ext cx="11341015" cy="479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ABA6A0E1-BEE8-42F7-8836-4A167A17DB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6" name="Picture 5">
            <a:extLst>
              <a:ext uri="{FF2B5EF4-FFF2-40B4-BE49-F238E27FC236}">
                <a16:creationId xmlns:a16="http://schemas.microsoft.com/office/drawing/2014/main" id="{C9B34B4B-797A-4D07-897A-7AB2287B739D}"/>
              </a:ext>
            </a:extLst>
          </p:cNvPr>
          <p:cNvPicPr>
            <a:picLocks noChangeAspect="1"/>
          </p:cNvPicPr>
          <p:nvPr/>
        </p:nvPicPr>
        <p:blipFill>
          <a:blip r:embed="rId3"/>
          <a:stretch>
            <a:fillRect/>
          </a:stretch>
        </p:blipFill>
        <p:spPr>
          <a:xfrm rot="5400000">
            <a:off x="2121098" y="-2260"/>
            <a:ext cx="5992720" cy="7424216"/>
          </a:xfrm>
          <a:prstGeom prst="rect">
            <a:avLst/>
          </a:prstGeom>
        </p:spPr>
      </p:pic>
      <p:sp>
        <p:nvSpPr>
          <p:cNvPr id="3" name="Title 2">
            <a:extLst>
              <a:ext uri="{FF2B5EF4-FFF2-40B4-BE49-F238E27FC236}">
                <a16:creationId xmlns:a16="http://schemas.microsoft.com/office/drawing/2014/main" id="{8518EB25-47F2-4B4C-A4CC-4D9768E9542B}"/>
              </a:ext>
            </a:extLst>
          </p:cNvPr>
          <p:cNvSpPr>
            <a:spLocks noGrp="1"/>
          </p:cNvSpPr>
          <p:nvPr>
            <p:ph type="title"/>
          </p:nvPr>
        </p:nvSpPr>
        <p:spPr>
          <a:xfrm>
            <a:off x="3220976" y="64656"/>
            <a:ext cx="8971023" cy="537716"/>
          </a:xfrm>
        </p:spPr>
        <p:txBody>
          <a:bodyPr/>
          <a:lstStyle/>
          <a:p>
            <a:r>
              <a:rPr lang="en-US" dirty="0"/>
              <a:t>Matchmaking communities and opportunities</a:t>
            </a:r>
            <a:endParaRPr lang="en-GB" dirty="0"/>
          </a:p>
        </p:txBody>
      </p:sp>
      <p:sp>
        <p:nvSpPr>
          <p:cNvPr id="7" name="TextBox 6">
            <a:extLst>
              <a:ext uri="{FF2B5EF4-FFF2-40B4-BE49-F238E27FC236}">
                <a16:creationId xmlns:a16="http://schemas.microsoft.com/office/drawing/2014/main" id="{22237ACB-0EFE-4F50-9576-DBCC5E1035CE}"/>
              </a:ext>
            </a:extLst>
          </p:cNvPr>
          <p:cNvSpPr txBox="1"/>
          <p:nvPr/>
        </p:nvSpPr>
        <p:spPr>
          <a:xfrm>
            <a:off x="9083697" y="3659196"/>
            <a:ext cx="2988978" cy="2246769"/>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1400" b="0" i="0" u="none" strike="noStrike" dirty="0">
                <a:solidFill>
                  <a:srgbClr val="000000"/>
                </a:solidFill>
                <a:effectLst/>
                <a:latin typeface="Arial" panose="020B0604020202020204" pitchFamily="34" charset="0"/>
              </a:rPr>
              <a:t>“The </a:t>
            </a:r>
            <a:r>
              <a:rPr lang="en-US" sz="1400" b="0" i="0" u="none" strike="noStrike" dirty="0" err="1">
                <a:solidFill>
                  <a:srgbClr val="000000"/>
                </a:solidFill>
                <a:effectLst/>
                <a:latin typeface="Arial" panose="020B0604020202020204" pitchFamily="34" charset="0"/>
              </a:rPr>
              <a:t>EaP</a:t>
            </a:r>
            <a:r>
              <a:rPr lang="en-US" sz="1400" b="0" i="0" u="none" strike="noStrike" dirty="0">
                <a:solidFill>
                  <a:srgbClr val="000000"/>
                </a:solidFill>
                <a:effectLst/>
                <a:latin typeface="Arial" panose="020B0604020202020204" pitchFamily="34" charset="0"/>
              </a:rPr>
              <a:t> program allowed us </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to understand better how the EOSC infrastructure  works</a:t>
            </a:r>
            <a:r>
              <a:rPr lang="en-US" dirty="0">
                <a:latin typeface="Arial" panose="020B0604020202020204" pitchFamily="34" charset="0"/>
              </a:rPr>
              <a:t> and</a:t>
            </a:r>
            <a:r>
              <a:rPr lang="en-US" sz="1400" b="0" i="0" u="none" strike="noStrike" dirty="0">
                <a:solidFill>
                  <a:srgbClr val="000000"/>
                </a:solidFill>
                <a:effectLst/>
                <a:latin typeface="Arial" panose="020B0604020202020204" pitchFamily="34" charset="0"/>
              </a:rPr>
              <a:t> to identify useful services for our community. </a:t>
            </a:r>
            <a:endParaRPr lang="en-US" dirty="0">
              <a:latin typeface="Arial" panose="020B0604020202020204" pitchFamily="34" charset="0"/>
            </a:endParaRPr>
          </a:p>
          <a:p>
            <a:pPr algn="just"/>
            <a:r>
              <a:rPr lang="en-US" sz="1400" b="0" i="0" u="none" strike="noStrike" dirty="0">
                <a:solidFill>
                  <a:srgbClr val="000000"/>
                </a:solidFill>
                <a:effectLst/>
                <a:latin typeface="Arial" panose="020B0604020202020204" pitchFamily="34" charset="0"/>
              </a:rPr>
              <a:t>The exchanges and feedback from other projects involved in the </a:t>
            </a:r>
            <a:r>
              <a:rPr lang="en-US" sz="1400" b="0" i="0" u="none" strike="noStrike" dirty="0" err="1">
                <a:solidFill>
                  <a:srgbClr val="000000"/>
                </a:solidFill>
                <a:effectLst/>
                <a:latin typeface="Arial" panose="020B0604020202020204" pitchFamily="34" charset="0"/>
              </a:rPr>
              <a:t>EaP</a:t>
            </a:r>
            <a:r>
              <a:rPr lang="en-US" sz="1400" b="0" i="0" u="none" strike="noStrike" dirty="0">
                <a:solidFill>
                  <a:srgbClr val="000000"/>
                </a:solidFill>
                <a:effectLst/>
                <a:latin typeface="Arial" panose="020B0604020202020204" pitchFamily="34" charset="0"/>
              </a:rPr>
              <a:t> program were also very enriching.” </a:t>
            </a:r>
            <a:r>
              <a:rPr lang="en-US" sz="1400" b="1" u="none" strike="noStrike" dirty="0">
                <a:solidFill>
                  <a:srgbClr val="000000"/>
                </a:solidFill>
                <a:effectLst/>
                <a:latin typeface="Arial" panose="020B0604020202020204" pitchFamily="34" charset="0"/>
              </a:rPr>
              <a:t>(Vincent </a:t>
            </a:r>
            <a:r>
              <a:rPr lang="en-US" sz="1400" b="1" u="none" strike="noStrike" dirty="0" err="1">
                <a:solidFill>
                  <a:srgbClr val="000000"/>
                </a:solidFill>
                <a:effectLst/>
                <a:latin typeface="Arial" panose="020B0604020202020204" pitchFamily="34" charset="0"/>
              </a:rPr>
              <a:t>Nègre</a:t>
            </a:r>
            <a:r>
              <a:rPr lang="en-US" b="1" dirty="0">
                <a:latin typeface="Arial" panose="020B0604020202020204" pitchFamily="34" charset="0"/>
              </a:rPr>
              <a:t>, </a:t>
            </a:r>
            <a:r>
              <a:rPr lang="en-US" sz="1400" b="1" u="none" strike="noStrike" dirty="0">
                <a:solidFill>
                  <a:srgbClr val="000000"/>
                </a:solidFill>
                <a:effectLst/>
                <a:latin typeface="Arial" panose="020B0604020202020204" pitchFamily="34" charset="0"/>
              </a:rPr>
              <a:t>INRAE, Plant phenotyping </a:t>
            </a:r>
            <a:r>
              <a:rPr lang="en-US" sz="1400" b="1" u="none" strike="noStrike" dirty="0" err="1">
                <a:solidFill>
                  <a:srgbClr val="000000"/>
                </a:solidFill>
                <a:effectLst/>
                <a:latin typeface="Arial" panose="020B0604020202020204" pitchFamily="34" charset="0"/>
              </a:rPr>
              <a:t>EaP</a:t>
            </a:r>
            <a:r>
              <a:rPr lang="en-US" sz="1400" b="1" u="none" strike="noStrike" dirty="0">
                <a:solidFill>
                  <a:srgbClr val="000000"/>
                </a:solidFill>
                <a:effectLst/>
                <a:latin typeface="Arial" panose="020B0604020202020204" pitchFamily="34" charset="0"/>
              </a:rPr>
              <a:t>)</a:t>
            </a:r>
            <a:endParaRPr lang="en-GB" b="1" dirty="0"/>
          </a:p>
        </p:txBody>
      </p:sp>
      <p:sp>
        <p:nvSpPr>
          <p:cNvPr id="20" name="Rectangle 19">
            <a:extLst>
              <a:ext uri="{FF2B5EF4-FFF2-40B4-BE49-F238E27FC236}">
                <a16:creationId xmlns:a16="http://schemas.microsoft.com/office/drawing/2014/main" id="{5F899564-66FC-4D46-A1AE-89A4AA8B5147}"/>
              </a:ext>
            </a:extLst>
          </p:cNvPr>
          <p:cNvSpPr/>
          <p:nvPr/>
        </p:nvSpPr>
        <p:spPr>
          <a:xfrm>
            <a:off x="335360" y="2023166"/>
            <a:ext cx="8494206" cy="15557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60000"/>
                    <a:lumOff val="40000"/>
                  </a:schemeClr>
                </a:solidFill>
              </a:rPr>
              <a:t>Compute</a:t>
            </a:r>
            <a:endParaRPr lang="en-GB" b="1" dirty="0">
              <a:solidFill>
                <a:schemeClr val="accent1">
                  <a:lumMod val="60000"/>
                  <a:lumOff val="40000"/>
                </a:schemeClr>
              </a:solidFill>
            </a:endParaRPr>
          </a:p>
        </p:txBody>
      </p:sp>
      <p:sp>
        <p:nvSpPr>
          <p:cNvPr id="21" name="Rectangle 20">
            <a:extLst>
              <a:ext uri="{FF2B5EF4-FFF2-40B4-BE49-F238E27FC236}">
                <a16:creationId xmlns:a16="http://schemas.microsoft.com/office/drawing/2014/main" id="{76B76609-C4DF-42E1-91F4-0BB25FD5967E}"/>
              </a:ext>
            </a:extLst>
          </p:cNvPr>
          <p:cNvSpPr/>
          <p:nvPr/>
        </p:nvSpPr>
        <p:spPr>
          <a:xfrm>
            <a:off x="335360" y="3578959"/>
            <a:ext cx="8494206" cy="217270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60000"/>
                    <a:lumOff val="40000"/>
                  </a:schemeClr>
                </a:solidFill>
              </a:rPr>
              <a:t>Data </a:t>
            </a:r>
            <a:r>
              <a:rPr lang="en-US" b="1" dirty="0" err="1">
                <a:solidFill>
                  <a:schemeClr val="accent1">
                    <a:lumMod val="60000"/>
                    <a:lumOff val="40000"/>
                  </a:schemeClr>
                </a:solidFill>
              </a:rPr>
              <a:t>mgm</a:t>
            </a:r>
            <a:r>
              <a:rPr lang="en-US" b="1" dirty="0">
                <a:solidFill>
                  <a:schemeClr val="accent1">
                    <a:lumMod val="60000"/>
                    <a:lumOff val="40000"/>
                  </a:schemeClr>
                </a:solidFill>
              </a:rPr>
              <a:t>.</a:t>
            </a:r>
            <a:endParaRPr lang="en-GB" b="1" dirty="0">
              <a:solidFill>
                <a:schemeClr val="accent1">
                  <a:lumMod val="60000"/>
                  <a:lumOff val="40000"/>
                </a:schemeClr>
              </a:solidFill>
            </a:endParaRPr>
          </a:p>
        </p:txBody>
      </p:sp>
      <p:sp>
        <p:nvSpPr>
          <p:cNvPr id="22" name="Rectangle 21">
            <a:extLst>
              <a:ext uri="{FF2B5EF4-FFF2-40B4-BE49-F238E27FC236}">
                <a16:creationId xmlns:a16="http://schemas.microsoft.com/office/drawing/2014/main" id="{913B9E77-54A9-4D38-B4A7-4570FD4E3F54}"/>
              </a:ext>
            </a:extLst>
          </p:cNvPr>
          <p:cNvSpPr/>
          <p:nvPr/>
        </p:nvSpPr>
        <p:spPr>
          <a:xfrm>
            <a:off x="335360" y="5751660"/>
            <a:ext cx="8494206" cy="93134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60000"/>
                    <a:lumOff val="40000"/>
                  </a:schemeClr>
                </a:solidFill>
              </a:rPr>
              <a:t>Auth.-Auth.</a:t>
            </a:r>
            <a:endParaRPr lang="en-GB" b="1" dirty="0">
              <a:solidFill>
                <a:schemeClr val="accent1">
                  <a:lumMod val="60000"/>
                  <a:lumOff val="40000"/>
                </a:schemeClr>
              </a:solidFill>
            </a:endParaRPr>
          </a:p>
        </p:txBody>
      </p:sp>
      <p:sp>
        <p:nvSpPr>
          <p:cNvPr id="4" name="Rectangle 3">
            <a:extLst>
              <a:ext uri="{FF2B5EF4-FFF2-40B4-BE49-F238E27FC236}">
                <a16:creationId xmlns:a16="http://schemas.microsoft.com/office/drawing/2014/main" id="{A0E05AE8-04B3-4FC6-AC04-E27822CF276A}"/>
              </a:ext>
            </a:extLst>
          </p:cNvPr>
          <p:cNvSpPr/>
          <p:nvPr/>
        </p:nvSpPr>
        <p:spPr>
          <a:xfrm>
            <a:off x="2442950" y="657929"/>
            <a:ext cx="354841" cy="6097672"/>
          </a:xfrm>
          <a:prstGeom prst="rect">
            <a:avLst/>
          </a:prstGeom>
          <a:solidFill>
            <a:schemeClr val="accent2">
              <a:alpha val="18039"/>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CBC0597-79B6-4A5A-AFAB-BF3B29ECD60B}"/>
              </a:ext>
            </a:extLst>
          </p:cNvPr>
          <p:cNvSpPr txBox="1"/>
          <p:nvPr/>
        </p:nvSpPr>
        <p:spPr>
          <a:xfrm>
            <a:off x="9089411" y="1979064"/>
            <a:ext cx="2988978" cy="1384995"/>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1400" b="0" i="0" u="none" strike="noStrike" dirty="0">
                <a:solidFill>
                  <a:srgbClr val="000000"/>
                </a:solidFill>
                <a:effectLst/>
                <a:latin typeface="Arial" panose="020B0604020202020204" pitchFamily="34" charset="0"/>
              </a:rPr>
              <a:t>“This CC has allowed us to gain much experience in fields which are generally not familiar to scientists.” </a:t>
            </a:r>
            <a:r>
              <a:rPr lang="en-US" sz="1400" b="1" u="none" strike="noStrike" dirty="0">
                <a:solidFill>
                  <a:srgbClr val="000000"/>
                </a:solidFill>
                <a:effectLst/>
                <a:latin typeface="Arial" panose="020B0604020202020204" pitchFamily="34" charset="0"/>
              </a:rPr>
              <a:t>(Carl-Fredrik </a:t>
            </a:r>
            <a:r>
              <a:rPr lang="en-US" sz="1400" b="1" u="none" strike="noStrike" dirty="0" err="1">
                <a:solidFill>
                  <a:srgbClr val="000000"/>
                </a:solidFill>
                <a:effectLst/>
                <a:latin typeface="Arial" panose="020B0604020202020204" pitchFamily="34" charset="0"/>
              </a:rPr>
              <a:t>Enell</a:t>
            </a:r>
            <a:r>
              <a:rPr lang="en-US" b="1" dirty="0">
                <a:latin typeface="Arial" panose="020B0604020202020204" pitchFamily="34" charset="0"/>
              </a:rPr>
              <a:t>, EISCAT Association, </a:t>
            </a:r>
            <a:r>
              <a:rPr lang="en-US" sz="1400" b="1" u="none" strike="noStrike" dirty="0">
                <a:solidFill>
                  <a:srgbClr val="000000"/>
                </a:solidFill>
                <a:effectLst/>
                <a:latin typeface="Arial" panose="020B0604020202020204" pitchFamily="34" charset="0"/>
              </a:rPr>
              <a:t>EISCAT_3D CC)</a:t>
            </a:r>
            <a:endParaRPr lang="en-GB" b="1" dirty="0"/>
          </a:p>
        </p:txBody>
      </p:sp>
    </p:spTree>
    <p:extLst>
      <p:ext uri="{BB962C8B-B14F-4D97-AF65-F5344CB8AC3E}">
        <p14:creationId xmlns:p14="http://schemas.microsoft.com/office/powerpoint/2010/main" val="38693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672911-5B08-45EA-9D47-B54DEB132E14}"/>
              </a:ext>
            </a:extLst>
          </p:cNvPr>
          <p:cNvSpPr>
            <a:spLocks noGrp="1"/>
          </p:cNvSpPr>
          <p:nvPr>
            <p:ph type="dt" idx="10"/>
          </p:nvPr>
        </p:nvSpPr>
        <p:spPr/>
        <p:txBody>
          <a:bodyPr/>
          <a:lstStyle/>
          <a:p>
            <a:r>
              <a:rPr lang="en-US"/>
              <a:t>10-11/05/2021</a:t>
            </a:r>
            <a:endParaRPr lang="en-US" dirty="0"/>
          </a:p>
        </p:txBody>
      </p:sp>
      <p:sp>
        <p:nvSpPr>
          <p:cNvPr id="5" name="Slide Number Placeholder 4">
            <a:extLst>
              <a:ext uri="{FF2B5EF4-FFF2-40B4-BE49-F238E27FC236}">
                <a16:creationId xmlns:a16="http://schemas.microsoft.com/office/drawing/2014/main" id="{27EE2627-C014-419C-AE55-39017200E7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Title 5">
            <a:extLst>
              <a:ext uri="{FF2B5EF4-FFF2-40B4-BE49-F238E27FC236}">
                <a16:creationId xmlns:a16="http://schemas.microsoft.com/office/drawing/2014/main" id="{C86CFCAE-24AC-4ED5-8FA8-FCECE46C53E2}"/>
              </a:ext>
            </a:extLst>
          </p:cNvPr>
          <p:cNvSpPr>
            <a:spLocks noGrp="1"/>
          </p:cNvSpPr>
          <p:nvPr>
            <p:ph type="title"/>
          </p:nvPr>
        </p:nvSpPr>
        <p:spPr/>
        <p:txBody>
          <a:bodyPr/>
          <a:lstStyle/>
          <a:p>
            <a:r>
              <a:rPr lang="en-US" dirty="0"/>
              <a:t>An example – Euro-Argo CC</a:t>
            </a:r>
            <a:endParaRPr lang="en-GB" dirty="0"/>
          </a:p>
        </p:txBody>
      </p:sp>
      <p:sp>
        <p:nvSpPr>
          <p:cNvPr id="7" name="Rectangle à coins arrondis 2">
            <a:extLst>
              <a:ext uri="{FF2B5EF4-FFF2-40B4-BE49-F238E27FC236}">
                <a16:creationId xmlns:a16="http://schemas.microsoft.com/office/drawing/2014/main" id="{083CC631-9111-47DE-816C-A590F10DE743}"/>
              </a:ext>
            </a:extLst>
          </p:cNvPr>
          <p:cNvSpPr/>
          <p:nvPr/>
        </p:nvSpPr>
        <p:spPr>
          <a:xfrm>
            <a:off x="484929" y="2470979"/>
            <a:ext cx="1636524" cy="1598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Argo </a:t>
            </a:r>
            <a:r>
              <a:rPr lang="fr-FR" sz="1400" dirty="0" err="1"/>
              <a:t>discovery</a:t>
            </a:r>
            <a:endParaRPr lang="fr-FR" sz="1400" dirty="0"/>
          </a:p>
          <a:p>
            <a:pPr algn="ctr"/>
            <a:r>
              <a:rPr lang="fr-FR" sz="800" b="1" dirty="0">
                <a:solidFill>
                  <a:schemeClr val="bg1"/>
                </a:solidFill>
                <a:hlinkClick r:id="rId2">
                  <a:extLst>
                    <a:ext uri="{A12FA001-AC4F-418D-AE19-62706E023703}">
                      <ahyp:hlinkClr xmlns:ahyp="http://schemas.microsoft.com/office/drawing/2018/hyperlinkcolor" val="tx"/>
                    </a:ext>
                  </a:extLst>
                </a:hlinkClick>
              </a:rPr>
              <a:t>http://bluecloud.odatis-ocean.fr</a:t>
            </a:r>
            <a:endParaRPr lang="fr-FR" sz="800" b="1" dirty="0">
              <a:solidFill>
                <a:schemeClr val="bg1"/>
              </a:solidFill>
            </a:endParaRPr>
          </a:p>
        </p:txBody>
      </p:sp>
      <p:sp>
        <p:nvSpPr>
          <p:cNvPr id="8" name="Rectangle 7">
            <a:extLst>
              <a:ext uri="{FF2B5EF4-FFF2-40B4-BE49-F238E27FC236}">
                <a16:creationId xmlns:a16="http://schemas.microsoft.com/office/drawing/2014/main" id="{89D8AC14-57CB-4DCE-9187-2DCA281AF069}"/>
              </a:ext>
            </a:extLst>
          </p:cNvPr>
          <p:cNvSpPr/>
          <p:nvPr/>
        </p:nvSpPr>
        <p:spPr>
          <a:xfrm>
            <a:off x="5840249" y="2116666"/>
            <a:ext cx="3915390" cy="4446233"/>
          </a:xfrm>
          <a:prstGeom prst="rect">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CAB8504-8645-4AC1-BE3C-CBE7ACE1740F}"/>
              </a:ext>
            </a:extLst>
          </p:cNvPr>
          <p:cNvSpPr/>
          <p:nvPr/>
        </p:nvSpPr>
        <p:spPr>
          <a:xfrm>
            <a:off x="10087473" y="815788"/>
            <a:ext cx="1953512" cy="5899180"/>
          </a:xfrm>
          <a:prstGeom prst="rect">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3378623-0B41-4452-AB2F-DC982004B31F}"/>
              </a:ext>
            </a:extLst>
          </p:cNvPr>
          <p:cNvSpPr/>
          <p:nvPr/>
        </p:nvSpPr>
        <p:spPr>
          <a:xfrm>
            <a:off x="253846" y="817505"/>
            <a:ext cx="2062721" cy="5896947"/>
          </a:xfrm>
          <a:prstGeom prst="rect">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386453F-24AF-43E3-B74B-29A21C333E19}"/>
              </a:ext>
            </a:extLst>
          </p:cNvPr>
          <p:cNvSpPr/>
          <p:nvPr/>
        </p:nvSpPr>
        <p:spPr>
          <a:xfrm>
            <a:off x="2583870" y="815788"/>
            <a:ext cx="7308490" cy="5898664"/>
          </a:xfrm>
          <a:prstGeom prst="rect">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Disque magnétique 18">
            <a:extLst>
              <a:ext uri="{FF2B5EF4-FFF2-40B4-BE49-F238E27FC236}">
                <a16:creationId xmlns:a16="http://schemas.microsoft.com/office/drawing/2014/main" id="{894DEF66-0ED0-433C-A859-A946335E1371}"/>
              </a:ext>
            </a:extLst>
          </p:cNvPr>
          <p:cNvSpPr/>
          <p:nvPr/>
        </p:nvSpPr>
        <p:spPr>
          <a:xfrm>
            <a:off x="4883240" y="978237"/>
            <a:ext cx="1029872" cy="758952"/>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100" dirty="0" err="1"/>
              <a:t>elasticsearch</a:t>
            </a:r>
            <a:endParaRPr lang="fr-FR" sz="1100" dirty="0"/>
          </a:p>
        </p:txBody>
      </p:sp>
      <p:sp>
        <p:nvSpPr>
          <p:cNvPr id="13" name="Rectangle à coins arrondis 24">
            <a:extLst>
              <a:ext uri="{FF2B5EF4-FFF2-40B4-BE49-F238E27FC236}">
                <a16:creationId xmlns:a16="http://schemas.microsoft.com/office/drawing/2014/main" id="{7A2B52DE-4F55-452D-9D8F-FB4CE306E7F5}"/>
              </a:ext>
            </a:extLst>
          </p:cNvPr>
          <p:cNvSpPr/>
          <p:nvPr/>
        </p:nvSpPr>
        <p:spPr>
          <a:xfrm>
            <a:off x="2874430" y="4985971"/>
            <a:ext cx="1578289" cy="538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Data store</a:t>
            </a:r>
            <a:endParaRPr lang="fr-FR" sz="800" dirty="0"/>
          </a:p>
          <a:p>
            <a:pPr algn="ctr"/>
            <a:r>
              <a:rPr lang="fr-FR" sz="800" dirty="0"/>
              <a:t>or FTP</a:t>
            </a:r>
            <a:endParaRPr lang="fr-FR" sz="1400" dirty="0"/>
          </a:p>
        </p:txBody>
      </p:sp>
      <p:sp>
        <p:nvSpPr>
          <p:cNvPr id="14" name="ZoneTexte 31">
            <a:extLst>
              <a:ext uri="{FF2B5EF4-FFF2-40B4-BE49-F238E27FC236}">
                <a16:creationId xmlns:a16="http://schemas.microsoft.com/office/drawing/2014/main" id="{EEE51CAD-A301-4536-AB4C-F0D11651A793}"/>
              </a:ext>
            </a:extLst>
          </p:cNvPr>
          <p:cNvSpPr txBox="1"/>
          <p:nvPr/>
        </p:nvSpPr>
        <p:spPr>
          <a:xfrm>
            <a:off x="4867629" y="4788554"/>
            <a:ext cx="824265" cy="276999"/>
          </a:xfrm>
          <a:prstGeom prst="rect">
            <a:avLst/>
          </a:prstGeom>
          <a:noFill/>
        </p:spPr>
        <p:txBody>
          <a:bodyPr wrap="none" rtlCol="0">
            <a:spAutoFit/>
          </a:bodyPr>
          <a:lstStyle/>
          <a:p>
            <a:r>
              <a:rPr lang="fr-FR" sz="1200" dirty="0" err="1">
                <a:solidFill>
                  <a:srgbClr val="FF0000"/>
                </a:solidFill>
              </a:rPr>
              <a:t>RabbitMQ</a:t>
            </a:r>
            <a:endParaRPr lang="fr-FR" sz="1200" dirty="0">
              <a:solidFill>
                <a:srgbClr val="FF0000"/>
              </a:solidFill>
            </a:endParaRPr>
          </a:p>
        </p:txBody>
      </p:sp>
      <p:sp>
        <p:nvSpPr>
          <p:cNvPr id="15" name="Organigramme : Multidocument 33">
            <a:extLst>
              <a:ext uri="{FF2B5EF4-FFF2-40B4-BE49-F238E27FC236}">
                <a16:creationId xmlns:a16="http://schemas.microsoft.com/office/drawing/2014/main" id="{F035B144-25B9-4247-A964-54167EC97E17}"/>
              </a:ext>
            </a:extLst>
          </p:cNvPr>
          <p:cNvSpPr/>
          <p:nvPr/>
        </p:nvSpPr>
        <p:spPr>
          <a:xfrm>
            <a:off x="8407366" y="4112182"/>
            <a:ext cx="1201454" cy="758952"/>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err="1"/>
              <a:t>SSTables</a:t>
            </a:r>
            <a:endParaRPr lang="fr-FR" sz="1200" dirty="0"/>
          </a:p>
        </p:txBody>
      </p:sp>
      <p:sp>
        <p:nvSpPr>
          <p:cNvPr id="16" name="Organigramme : Multidocument 35">
            <a:extLst>
              <a:ext uri="{FF2B5EF4-FFF2-40B4-BE49-F238E27FC236}">
                <a16:creationId xmlns:a16="http://schemas.microsoft.com/office/drawing/2014/main" id="{30FAB9B7-F07C-4C8E-8DCA-51F5E6700F9C}"/>
              </a:ext>
            </a:extLst>
          </p:cNvPr>
          <p:cNvSpPr/>
          <p:nvPr/>
        </p:nvSpPr>
        <p:spPr>
          <a:xfrm>
            <a:off x="10364809" y="4661584"/>
            <a:ext cx="705919" cy="492559"/>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csv</a:t>
            </a:r>
          </a:p>
          <a:p>
            <a:pPr algn="ctr"/>
            <a:r>
              <a:rPr lang="fr-FR" sz="800" dirty="0"/>
              <a:t>data</a:t>
            </a:r>
          </a:p>
        </p:txBody>
      </p:sp>
      <p:sp>
        <p:nvSpPr>
          <p:cNvPr id="17" name="Organigramme : Disque magnétique 36">
            <a:extLst>
              <a:ext uri="{FF2B5EF4-FFF2-40B4-BE49-F238E27FC236}">
                <a16:creationId xmlns:a16="http://schemas.microsoft.com/office/drawing/2014/main" id="{CF7680CE-815F-4AA3-98DE-A2DE56138DC9}"/>
              </a:ext>
            </a:extLst>
          </p:cNvPr>
          <p:cNvSpPr/>
          <p:nvPr/>
        </p:nvSpPr>
        <p:spPr>
          <a:xfrm>
            <a:off x="10536270" y="5570770"/>
            <a:ext cx="960231" cy="595017"/>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Argo GDAC</a:t>
            </a:r>
          </a:p>
        </p:txBody>
      </p:sp>
      <p:sp>
        <p:nvSpPr>
          <p:cNvPr id="18" name="Organigramme : Multidocument 42">
            <a:extLst>
              <a:ext uri="{FF2B5EF4-FFF2-40B4-BE49-F238E27FC236}">
                <a16:creationId xmlns:a16="http://schemas.microsoft.com/office/drawing/2014/main" id="{A314CA1F-F102-4DBD-B7A1-CB205DDD6D8B}"/>
              </a:ext>
            </a:extLst>
          </p:cNvPr>
          <p:cNvSpPr/>
          <p:nvPr/>
        </p:nvSpPr>
        <p:spPr>
          <a:xfrm>
            <a:off x="6025150" y="5311897"/>
            <a:ext cx="1173672" cy="631438"/>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NetCDF - csv</a:t>
            </a:r>
          </a:p>
        </p:txBody>
      </p:sp>
      <p:sp>
        <p:nvSpPr>
          <p:cNvPr id="19" name="Organigramme : Disque magnétique 16">
            <a:extLst>
              <a:ext uri="{FF2B5EF4-FFF2-40B4-BE49-F238E27FC236}">
                <a16:creationId xmlns:a16="http://schemas.microsoft.com/office/drawing/2014/main" id="{8C0731C2-6DEC-43CC-9AD8-3453101C71BF}"/>
              </a:ext>
            </a:extLst>
          </p:cNvPr>
          <p:cNvSpPr/>
          <p:nvPr/>
        </p:nvSpPr>
        <p:spPr>
          <a:xfrm>
            <a:off x="6137731" y="2419028"/>
            <a:ext cx="968928" cy="618634"/>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err="1"/>
              <a:t>cassandra</a:t>
            </a:r>
            <a:endParaRPr lang="fr-FR" sz="1200" dirty="0"/>
          </a:p>
        </p:txBody>
      </p:sp>
      <p:sp>
        <p:nvSpPr>
          <p:cNvPr id="20" name="Rectangle à coins arrondis 27">
            <a:extLst>
              <a:ext uri="{FF2B5EF4-FFF2-40B4-BE49-F238E27FC236}">
                <a16:creationId xmlns:a16="http://schemas.microsoft.com/office/drawing/2014/main" id="{94900D33-54CC-4E57-9E79-8623AA368E0A}"/>
              </a:ext>
            </a:extLst>
          </p:cNvPr>
          <p:cNvSpPr/>
          <p:nvPr/>
        </p:nvSpPr>
        <p:spPr>
          <a:xfrm>
            <a:off x="8216811" y="2360797"/>
            <a:ext cx="1118386" cy="72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cassandra</a:t>
            </a:r>
            <a:r>
              <a:rPr lang="fr-FR" sz="1200" dirty="0"/>
              <a:t> client</a:t>
            </a:r>
          </a:p>
        </p:txBody>
      </p:sp>
      <p:sp>
        <p:nvSpPr>
          <p:cNvPr id="21" name="Rectangle à coins arrondis 45">
            <a:extLst>
              <a:ext uri="{FF2B5EF4-FFF2-40B4-BE49-F238E27FC236}">
                <a16:creationId xmlns:a16="http://schemas.microsoft.com/office/drawing/2014/main" id="{C0EAE476-5A3C-45DE-8BA6-553AF992EED4}"/>
              </a:ext>
            </a:extLst>
          </p:cNvPr>
          <p:cNvSpPr/>
          <p:nvPr/>
        </p:nvSpPr>
        <p:spPr>
          <a:xfrm>
            <a:off x="5918540" y="3258165"/>
            <a:ext cx="1462105" cy="383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subsetting</a:t>
            </a:r>
            <a:r>
              <a:rPr lang="fr-FR" sz="1200" dirty="0"/>
              <a:t> daemon</a:t>
            </a:r>
          </a:p>
        </p:txBody>
      </p:sp>
      <p:cxnSp>
        <p:nvCxnSpPr>
          <p:cNvPr id="22" name="Connecteur en angle 48">
            <a:extLst>
              <a:ext uri="{FF2B5EF4-FFF2-40B4-BE49-F238E27FC236}">
                <a16:creationId xmlns:a16="http://schemas.microsoft.com/office/drawing/2014/main" id="{AEC945C4-4E6C-450D-9726-317B74922153}"/>
              </a:ext>
            </a:extLst>
          </p:cNvPr>
          <p:cNvCxnSpPr>
            <a:stCxn id="21" idx="2"/>
          </p:cNvCxnSpPr>
          <p:nvPr/>
        </p:nvCxnSpPr>
        <p:spPr>
          <a:xfrm rot="5400000">
            <a:off x="5746464" y="4396198"/>
            <a:ext cx="1657998" cy="148261"/>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Rectangle à coins arrondis 51">
            <a:extLst>
              <a:ext uri="{FF2B5EF4-FFF2-40B4-BE49-F238E27FC236}">
                <a16:creationId xmlns:a16="http://schemas.microsoft.com/office/drawing/2014/main" id="{984E6E03-91F8-456D-95E0-8DC6748651C5}"/>
              </a:ext>
            </a:extLst>
          </p:cNvPr>
          <p:cNvSpPr/>
          <p:nvPr/>
        </p:nvSpPr>
        <p:spPr>
          <a:xfrm>
            <a:off x="8842927" y="5301991"/>
            <a:ext cx="724803" cy="641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scala</a:t>
            </a:r>
          </a:p>
          <a:p>
            <a:pPr algn="ctr"/>
            <a:r>
              <a:rPr lang="fr-FR" sz="1200" dirty="0" err="1"/>
              <a:t>spark</a:t>
            </a:r>
            <a:endParaRPr lang="fr-FR" sz="1200" dirty="0"/>
          </a:p>
        </p:txBody>
      </p:sp>
      <p:sp>
        <p:nvSpPr>
          <p:cNvPr id="24" name="ZoneTexte 55">
            <a:extLst>
              <a:ext uri="{FF2B5EF4-FFF2-40B4-BE49-F238E27FC236}">
                <a16:creationId xmlns:a16="http://schemas.microsoft.com/office/drawing/2014/main" id="{60EE9CCA-AA9F-437D-BF78-4616BF236994}"/>
              </a:ext>
            </a:extLst>
          </p:cNvPr>
          <p:cNvSpPr txBox="1"/>
          <p:nvPr/>
        </p:nvSpPr>
        <p:spPr>
          <a:xfrm>
            <a:off x="955843" y="885276"/>
            <a:ext cx="840295" cy="307777"/>
          </a:xfrm>
          <a:prstGeom prst="rect">
            <a:avLst/>
          </a:prstGeom>
          <a:noFill/>
        </p:spPr>
        <p:txBody>
          <a:bodyPr wrap="none" rtlCol="0">
            <a:spAutoFit/>
          </a:bodyPr>
          <a:lstStyle/>
          <a:p>
            <a:r>
              <a:rPr lang="fr-FR" b="1" dirty="0">
                <a:solidFill>
                  <a:schemeClr val="accent6">
                    <a:lumMod val="10000"/>
                  </a:schemeClr>
                </a:solidFill>
              </a:rPr>
              <a:t>Internet</a:t>
            </a:r>
          </a:p>
        </p:txBody>
      </p:sp>
      <p:sp>
        <p:nvSpPr>
          <p:cNvPr id="25" name="ZoneTexte 57">
            <a:extLst>
              <a:ext uri="{FF2B5EF4-FFF2-40B4-BE49-F238E27FC236}">
                <a16:creationId xmlns:a16="http://schemas.microsoft.com/office/drawing/2014/main" id="{8CE890E7-EF03-44A7-8A75-165581147B0E}"/>
              </a:ext>
            </a:extLst>
          </p:cNvPr>
          <p:cNvSpPr txBox="1"/>
          <p:nvPr/>
        </p:nvSpPr>
        <p:spPr>
          <a:xfrm>
            <a:off x="10607157" y="926313"/>
            <a:ext cx="1250663" cy="307777"/>
          </a:xfrm>
          <a:prstGeom prst="rect">
            <a:avLst/>
          </a:prstGeom>
          <a:noFill/>
        </p:spPr>
        <p:txBody>
          <a:bodyPr wrap="none" rtlCol="0">
            <a:spAutoFit/>
          </a:bodyPr>
          <a:lstStyle/>
          <a:p>
            <a:r>
              <a:rPr lang="fr-FR" b="1" dirty="0">
                <a:solidFill>
                  <a:schemeClr val="accent6">
                    <a:lumMod val="10000"/>
                  </a:schemeClr>
                </a:solidFill>
              </a:rPr>
              <a:t>Argo RI area</a:t>
            </a:r>
          </a:p>
        </p:txBody>
      </p:sp>
      <p:sp>
        <p:nvSpPr>
          <p:cNvPr id="26" name="Rectangle à coins arrondis 3">
            <a:extLst>
              <a:ext uri="{FF2B5EF4-FFF2-40B4-BE49-F238E27FC236}">
                <a16:creationId xmlns:a16="http://schemas.microsoft.com/office/drawing/2014/main" id="{D13CEB0F-0221-4A20-B929-607186967E4F}"/>
              </a:ext>
            </a:extLst>
          </p:cNvPr>
          <p:cNvSpPr/>
          <p:nvPr/>
        </p:nvSpPr>
        <p:spPr>
          <a:xfrm>
            <a:off x="2941932" y="2401337"/>
            <a:ext cx="1285102" cy="526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Data </a:t>
            </a:r>
            <a:r>
              <a:rPr lang="fr-FR" sz="1200" dirty="0" err="1"/>
              <a:t>Discovery</a:t>
            </a:r>
            <a:endParaRPr lang="fr-FR" sz="1200" dirty="0"/>
          </a:p>
          <a:p>
            <a:pPr algn="ctr"/>
            <a:r>
              <a:rPr lang="fr-FR" sz="1200" dirty="0"/>
              <a:t>API</a:t>
            </a:r>
          </a:p>
        </p:txBody>
      </p:sp>
      <p:sp>
        <p:nvSpPr>
          <p:cNvPr id="27" name="Rectangle à coins arrondis 12">
            <a:extLst>
              <a:ext uri="{FF2B5EF4-FFF2-40B4-BE49-F238E27FC236}">
                <a16:creationId xmlns:a16="http://schemas.microsoft.com/office/drawing/2014/main" id="{009B7EBD-D0BB-4A1A-AD57-F10870853488}"/>
              </a:ext>
            </a:extLst>
          </p:cNvPr>
          <p:cNvSpPr/>
          <p:nvPr/>
        </p:nvSpPr>
        <p:spPr>
          <a:xfrm>
            <a:off x="2944532" y="3198581"/>
            <a:ext cx="1285102" cy="52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Datacharts</a:t>
            </a:r>
            <a:r>
              <a:rPr lang="fr-FR" sz="1200" dirty="0"/>
              <a:t> </a:t>
            </a:r>
          </a:p>
          <a:p>
            <a:pPr algn="ctr"/>
            <a:r>
              <a:rPr lang="fr-FR" sz="1200" dirty="0"/>
              <a:t>API</a:t>
            </a:r>
          </a:p>
        </p:txBody>
      </p:sp>
      <p:sp>
        <p:nvSpPr>
          <p:cNvPr id="28" name="Rectangle à coins arrondis 13">
            <a:extLst>
              <a:ext uri="{FF2B5EF4-FFF2-40B4-BE49-F238E27FC236}">
                <a16:creationId xmlns:a16="http://schemas.microsoft.com/office/drawing/2014/main" id="{D59D3590-7C7A-466C-9557-284013BC9FD4}"/>
              </a:ext>
            </a:extLst>
          </p:cNvPr>
          <p:cNvSpPr/>
          <p:nvPr/>
        </p:nvSpPr>
        <p:spPr>
          <a:xfrm>
            <a:off x="2941932" y="4010444"/>
            <a:ext cx="1285102" cy="507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Subsetting</a:t>
            </a:r>
            <a:r>
              <a:rPr lang="fr-FR" sz="1200" dirty="0"/>
              <a:t> </a:t>
            </a:r>
          </a:p>
          <a:p>
            <a:pPr algn="ctr"/>
            <a:r>
              <a:rPr lang="fr-FR" sz="1200" dirty="0"/>
              <a:t>API</a:t>
            </a:r>
          </a:p>
        </p:txBody>
      </p:sp>
      <p:sp>
        <p:nvSpPr>
          <p:cNvPr id="29" name="Rectangle 28">
            <a:extLst>
              <a:ext uri="{FF2B5EF4-FFF2-40B4-BE49-F238E27FC236}">
                <a16:creationId xmlns:a16="http://schemas.microsoft.com/office/drawing/2014/main" id="{EFDC8FE1-6F8A-458B-97B0-2D496C2FA694}"/>
              </a:ext>
            </a:extLst>
          </p:cNvPr>
          <p:cNvSpPr/>
          <p:nvPr/>
        </p:nvSpPr>
        <p:spPr>
          <a:xfrm>
            <a:off x="2722906" y="2221684"/>
            <a:ext cx="2005317" cy="2649449"/>
          </a:xfrm>
          <a:prstGeom prst="rect">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61">
            <a:extLst>
              <a:ext uri="{FF2B5EF4-FFF2-40B4-BE49-F238E27FC236}">
                <a16:creationId xmlns:a16="http://schemas.microsoft.com/office/drawing/2014/main" id="{9FB3334D-A907-4807-8125-C20555D7C6C1}"/>
              </a:ext>
            </a:extLst>
          </p:cNvPr>
          <p:cNvSpPr txBox="1"/>
          <p:nvPr/>
        </p:nvSpPr>
        <p:spPr>
          <a:xfrm>
            <a:off x="3702161" y="4501801"/>
            <a:ext cx="945131" cy="369332"/>
          </a:xfrm>
          <a:prstGeom prst="rect">
            <a:avLst/>
          </a:prstGeom>
          <a:noFill/>
        </p:spPr>
        <p:txBody>
          <a:bodyPr wrap="none" rtlCol="0">
            <a:spAutoFit/>
          </a:bodyPr>
          <a:lstStyle/>
          <a:p>
            <a:r>
              <a:rPr lang="fr-FR" dirty="0">
                <a:solidFill>
                  <a:srgbClr val="FF0000"/>
                </a:solidFill>
              </a:rPr>
              <a:t>      </a:t>
            </a:r>
            <a:r>
              <a:rPr lang="fr-FR" sz="1200" dirty="0" err="1">
                <a:solidFill>
                  <a:srgbClr val="FF0000"/>
                </a:solidFill>
              </a:rPr>
              <a:t>tomcat</a:t>
            </a:r>
            <a:endParaRPr lang="fr-FR" sz="1200" dirty="0">
              <a:solidFill>
                <a:srgbClr val="FF0000"/>
              </a:solidFill>
            </a:endParaRPr>
          </a:p>
        </p:txBody>
      </p:sp>
      <p:sp>
        <p:nvSpPr>
          <p:cNvPr id="31" name="ZoneTexte 92">
            <a:extLst>
              <a:ext uri="{FF2B5EF4-FFF2-40B4-BE49-F238E27FC236}">
                <a16:creationId xmlns:a16="http://schemas.microsoft.com/office/drawing/2014/main" id="{EF4ECC94-ED12-4E96-A0A6-1CEB6C86595C}"/>
              </a:ext>
            </a:extLst>
          </p:cNvPr>
          <p:cNvSpPr txBox="1"/>
          <p:nvPr/>
        </p:nvSpPr>
        <p:spPr>
          <a:xfrm>
            <a:off x="2595350" y="917097"/>
            <a:ext cx="2265364" cy="307777"/>
          </a:xfrm>
          <a:prstGeom prst="rect">
            <a:avLst/>
          </a:prstGeom>
          <a:noFill/>
        </p:spPr>
        <p:txBody>
          <a:bodyPr wrap="none" rtlCol="0">
            <a:spAutoFit/>
          </a:bodyPr>
          <a:lstStyle/>
          <a:p>
            <a:r>
              <a:rPr lang="fr-FR" b="1" dirty="0">
                <a:solidFill>
                  <a:schemeClr val="accent6">
                    <a:lumMod val="10000"/>
                  </a:schemeClr>
                </a:solidFill>
              </a:rPr>
              <a:t>EOSC-hub services area</a:t>
            </a:r>
          </a:p>
        </p:txBody>
      </p:sp>
      <p:cxnSp>
        <p:nvCxnSpPr>
          <p:cNvPr id="32" name="Connecteur droit avec flèche 39">
            <a:extLst>
              <a:ext uri="{FF2B5EF4-FFF2-40B4-BE49-F238E27FC236}">
                <a16:creationId xmlns:a16="http://schemas.microsoft.com/office/drawing/2014/main" id="{412ADDF2-A479-491D-870D-944B91DFE52F}"/>
              </a:ext>
            </a:extLst>
          </p:cNvPr>
          <p:cNvCxnSpPr>
            <a:stCxn id="20" idx="1"/>
            <a:endCxn id="19" idx="4"/>
          </p:cNvCxnSpPr>
          <p:nvPr/>
        </p:nvCxnSpPr>
        <p:spPr>
          <a:xfrm flipH="1">
            <a:off x="7106659" y="2723262"/>
            <a:ext cx="1110152" cy="50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Connecteur en angle 44">
            <a:extLst>
              <a:ext uri="{FF2B5EF4-FFF2-40B4-BE49-F238E27FC236}">
                <a16:creationId xmlns:a16="http://schemas.microsoft.com/office/drawing/2014/main" id="{04628ABD-40C6-42CE-A0B5-E52220FD950A}"/>
              </a:ext>
            </a:extLst>
          </p:cNvPr>
          <p:cNvCxnSpPr>
            <a:stCxn id="15" idx="0"/>
          </p:cNvCxnSpPr>
          <p:nvPr/>
        </p:nvCxnSpPr>
        <p:spPr>
          <a:xfrm rot="16200000" flipV="1">
            <a:off x="8347398" y="3368831"/>
            <a:ext cx="1006825" cy="479878"/>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Connecteur en angle 94">
            <a:extLst>
              <a:ext uri="{FF2B5EF4-FFF2-40B4-BE49-F238E27FC236}">
                <a16:creationId xmlns:a16="http://schemas.microsoft.com/office/drawing/2014/main" id="{3E3E420B-ED83-4A2A-8773-6A195545938B}"/>
              </a:ext>
            </a:extLst>
          </p:cNvPr>
          <p:cNvCxnSpPr>
            <a:stCxn id="51" idx="0"/>
            <a:endCxn id="21" idx="1"/>
          </p:cNvCxnSpPr>
          <p:nvPr/>
        </p:nvCxnSpPr>
        <p:spPr>
          <a:xfrm rot="5400000" flipH="1" flipV="1">
            <a:off x="5245333" y="3486259"/>
            <a:ext cx="709718" cy="636695"/>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Connecteur en angle 98">
            <a:extLst>
              <a:ext uri="{FF2B5EF4-FFF2-40B4-BE49-F238E27FC236}">
                <a16:creationId xmlns:a16="http://schemas.microsoft.com/office/drawing/2014/main" id="{08E615BC-4DEB-47EF-A067-4BD0AE5CAC29}"/>
              </a:ext>
            </a:extLst>
          </p:cNvPr>
          <p:cNvCxnSpPr>
            <a:endCxn id="19" idx="2"/>
          </p:cNvCxnSpPr>
          <p:nvPr/>
        </p:nvCxnSpPr>
        <p:spPr>
          <a:xfrm flipV="1">
            <a:off x="4226241" y="2728345"/>
            <a:ext cx="1911490" cy="600573"/>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Connecteur en angle 103">
            <a:extLst>
              <a:ext uri="{FF2B5EF4-FFF2-40B4-BE49-F238E27FC236}">
                <a16:creationId xmlns:a16="http://schemas.microsoft.com/office/drawing/2014/main" id="{32863835-14DB-42A9-A7FD-CCD24983CBB4}"/>
              </a:ext>
            </a:extLst>
          </p:cNvPr>
          <p:cNvCxnSpPr>
            <a:stCxn id="28" idx="3"/>
            <a:endCxn id="51" idx="1"/>
          </p:cNvCxnSpPr>
          <p:nvPr/>
        </p:nvCxnSpPr>
        <p:spPr>
          <a:xfrm>
            <a:off x="4227034" y="4264052"/>
            <a:ext cx="709057" cy="192922"/>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Connecteur en angle 108">
            <a:extLst>
              <a:ext uri="{FF2B5EF4-FFF2-40B4-BE49-F238E27FC236}">
                <a16:creationId xmlns:a16="http://schemas.microsoft.com/office/drawing/2014/main" id="{4D469378-D2A3-4501-853B-A8FB5F63D41E}"/>
              </a:ext>
            </a:extLst>
          </p:cNvPr>
          <p:cNvCxnSpPr>
            <a:stCxn id="26" idx="3"/>
            <a:endCxn id="12" idx="2"/>
          </p:cNvCxnSpPr>
          <p:nvPr/>
        </p:nvCxnSpPr>
        <p:spPr>
          <a:xfrm flipV="1">
            <a:off x="4227034" y="1357713"/>
            <a:ext cx="656206" cy="1307037"/>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Connecteur en angle 111">
            <a:extLst>
              <a:ext uri="{FF2B5EF4-FFF2-40B4-BE49-F238E27FC236}">
                <a16:creationId xmlns:a16="http://schemas.microsoft.com/office/drawing/2014/main" id="{85435FA3-5216-4EE3-A11F-E70E0D50D4C5}"/>
              </a:ext>
            </a:extLst>
          </p:cNvPr>
          <p:cNvCxnSpPr/>
          <p:nvPr/>
        </p:nvCxnSpPr>
        <p:spPr>
          <a:xfrm rot="10800000" flipV="1">
            <a:off x="9555209" y="5110933"/>
            <a:ext cx="820645" cy="413116"/>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Connecteur en angle 114">
            <a:extLst>
              <a:ext uri="{FF2B5EF4-FFF2-40B4-BE49-F238E27FC236}">
                <a16:creationId xmlns:a16="http://schemas.microsoft.com/office/drawing/2014/main" id="{285D022A-7ED4-477F-BDBA-C32F4AF830A0}"/>
              </a:ext>
            </a:extLst>
          </p:cNvPr>
          <p:cNvCxnSpPr>
            <a:endCxn id="28" idx="1"/>
          </p:cNvCxnSpPr>
          <p:nvPr/>
        </p:nvCxnSpPr>
        <p:spPr>
          <a:xfrm>
            <a:off x="2016702" y="3671335"/>
            <a:ext cx="925230" cy="592717"/>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Connecteur en angle 120">
            <a:extLst>
              <a:ext uri="{FF2B5EF4-FFF2-40B4-BE49-F238E27FC236}">
                <a16:creationId xmlns:a16="http://schemas.microsoft.com/office/drawing/2014/main" id="{E4E49D39-9452-407E-8800-3B427A5C796D}"/>
              </a:ext>
            </a:extLst>
          </p:cNvPr>
          <p:cNvCxnSpPr>
            <a:endCxn id="27" idx="1"/>
          </p:cNvCxnSpPr>
          <p:nvPr/>
        </p:nvCxnSpPr>
        <p:spPr>
          <a:xfrm>
            <a:off x="2005614" y="3355773"/>
            <a:ext cx="938918" cy="104846"/>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Connecteur en angle 122">
            <a:extLst>
              <a:ext uri="{FF2B5EF4-FFF2-40B4-BE49-F238E27FC236}">
                <a16:creationId xmlns:a16="http://schemas.microsoft.com/office/drawing/2014/main" id="{820AA61F-A457-46F0-A8F5-FE17257C3FD6}"/>
              </a:ext>
            </a:extLst>
          </p:cNvPr>
          <p:cNvCxnSpPr>
            <a:endCxn id="26" idx="1"/>
          </p:cNvCxnSpPr>
          <p:nvPr/>
        </p:nvCxnSpPr>
        <p:spPr>
          <a:xfrm flipV="1">
            <a:off x="2011618" y="2664750"/>
            <a:ext cx="930314" cy="298862"/>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ZoneTexte 134">
            <a:extLst>
              <a:ext uri="{FF2B5EF4-FFF2-40B4-BE49-F238E27FC236}">
                <a16:creationId xmlns:a16="http://schemas.microsoft.com/office/drawing/2014/main" id="{AAB90BD1-0F93-4821-B80F-F0A8EEA06EF5}"/>
              </a:ext>
            </a:extLst>
          </p:cNvPr>
          <p:cNvSpPr txBox="1"/>
          <p:nvPr/>
        </p:nvSpPr>
        <p:spPr>
          <a:xfrm>
            <a:off x="4999629" y="977609"/>
            <a:ext cx="588623" cy="215444"/>
          </a:xfrm>
          <a:prstGeom prst="rect">
            <a:avLst/>
          </a:prstGeom>
          <a:noFill/>
        </p:spPr>
        <p:txBody>
          <a:bodyPr wrap="none" rtlCol="0">
            <a:spAutoFit/>
          </a:bodyPr>
          <a:lstStyle/>
          <a:p>
            <a:r>
              <a:rPr lang="fr-FR" sz="800" dirty="0" err="1"/>
              <a:t>metadata</a:t>
            </a:r>
            <a:endParaRPr lang="fr-FR" sz="800" dirty="0"/>
          </a:p>
        </p:txBody>
      </p:sp>
      <p:sp>
        <p:nvSpPr>
          <p:cNvPr id="44" name="ZoneTexte 62">
            <a:extLst>
              <a:ext uri="{FF2B5EF4-FFF2-40B4-BE49-F238E27FC236}">
                <a16:creationId xmlns:a16="http://schemas.microsoft.com/office/drawing/2014/main" id="{57AA6460-F95B-4EB8-8060-2473AFB32446}"/>
              </a:ext>
            </a:extLst>
          </p:cNvPr>
          <p:cNvSpPr txBox="1"/>
          <p:nvPr/>
        </p:nvSpPr>
        <p:spPr>
          <a:xfrm>
            <a:off x="6430909" y="2401104"/>
            <a:ext cx="372218" cy="215444"/>
          </a:xfrm>
          <a:prstGeom prst="rect">
            <a:avLst/>
          </a:prstGeom>
          <a:noFill/>
        </p:spPr>
        <p:txBody>
          <a:bodyPr wrap="none" rtlCol="0">
            <a:spAutoFit/>
          </a:bodyPr>
          <a:lstStyle/>
          <a:p>
            <a:r>
              <a:rPr lang="fr-FR" sz="800" dirty="0"/>
              <a:t>data</a:t>
            </a:r>
          </a:p>
        </p:txBody>
      </p:sp>
      <p:sp>
        <p:nvSpPr>
          <p:cNvPr id="45" name="Organigramme : Multidocument 63">
            <a:extLst>
              <a:ext uri="{FF2B5EF4-FFF2-40B4-BE49-F238E27FC236}">
                <a16:creationId xmlns:a16="http://schemas.microsoft.com/office/drawing/2014/main" id="{24EC4F6E-850C-430F-AFDD-5DF65CAE536E}"/>
              </a:ext>
            </a:extLst>
          </p:cNvPr>
          <p:cNvSpPr/>
          <p:nvPr/>
        </p:nvSpPr>
        <p:spPr>
          <a:xfrm>
            <a:off x="11199817" y="4672071"/>
            <a:ext cx="705919" cy="492559"/>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err="1"/>
              <a:t>json</a:t>
            </a:r>
            <a:endParaRPr lang="fr-FR" sz="1200" dirty="0"/>
          </a:p>
          <a:p>
            <a:pPr algn="ctr"/>
            <a:r>
              <a:rPr lang="fr-FR" sz="800" dirty="0" err="1"/>
              <a:t>metadata</a:t>
            </a:r>
            <a:endParaRPr lang="fr-FR" sz="800" dirty="0"/>
          </a:p>
        </p:txBody>
      </p:sp>
      <p:cxnSp>
        <p:nvCxnSpPr>
          <p:cNvPr id="46" name="Connecteur en angle 64">
            <a:extLst>
              <a:ext uri="{FF2B5EF4-FFF2-40B4-BE49-F238E27FC236}">
                <a16:creationId xmlns:a16="http://schemas.microsoft.com/office/drawing/2014/main" id="{7208C86E-DA38-4A09-AC2C-E3C14AE15243}"/>
              </a:ext>
            </a:extLst>
          </p:cNvPr>
          <p:cNvCxnSpPr>
            <a:stCxn id="45" idx="0"/>
            <a:endCxn id="49" idx="3"/>
          </p:cNvCxnSpPr>
          <p:nvPr/>
        </p:nvCxnSpPr>
        <p:spPr>
          <a:xfrm rot="16200000" flipV="1">
            <a:off x="8992608" y="2063337"/>
            <a:ext cx="2957118" cy="226034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Connecteur en angle 67">
            <a:extLst>
              <a:ext uri="{FF2B5EF4-FFF2-40B4-BE49-F238E27FC236}">
                <a16:creationId xmlns:a16="http://schemas.microsoft.com/office/drawing/2014/main" id="{C0CBDD33-5E5B-4455-9AD0-BE87B8F10472}"/>
              </a:ext>
            </a:extLst>
          </p:cNvPr>
          <p:cNvCxnSpPr>
            <a:endCxn id="45" idx="2"/>
          </p:cNvCxnSpPr>
          <p:nvPr/>
        </p:nvCxnSpPr>
        <p:spPr>
          <a:xfrm rot="5400000" flipH="1" flipV="1">
            <a:off x="11118153" y="5185237"/>
            <a:ext cx="424795" cy="346277"/>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Connecteur en angle 69">
            <a:extLst>
              <a:ext uri="{FF2B5EF4-FFF2-40B4-BE49-F238E27FC236}">
                <a16:creationId xmlns:a16="http://schemas.microsoft.com/office/drawing/2014/main" id="{3AB7583A-05A1-40D4-8152-925B1E15B3E7}"/>
              </a:ext>
            </a:extLst>
          </p:cNvPr>
          <p:cNvCxnSpPr>
            <a:endCxn id="16" idx="2"/>
          </p:cNvCxnSpPr>
          <p:nvPr/>
        </p:nvCxnSpPr>
        <p:spPr>
          <a:xfrm rot="16200000" flipV="1">
            <a:off x="10514487" y="5289685"/>
            <a:ext cx="443445" cy="135056"/>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Rectangle à coins arrondis 71">
            <a:extLst>
              <a:ext uri="{FF2B5EF4-FFF2-40B4-BE49-F238E27FC236}">
                <a16:creationId xmlns:a16="http://schemas.microsoft.com/office/drawing/2014/main" id="{C4D8E0E0-6F58-41F7-B626-0F07162EC53C}"/>
              </a:ext>
            </a:extLst>
          </p:cNvPr>
          <p:cNvSpPr/>
          <p:nvPr/>
        </p:nvSpPr>
        <p:spPr>
          <a:xfrm>
            <a:off x="7707696" y="1523371"/>
            <a:ext cx="1633296" cy="383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data </a:t>
            </a:r>
            <a:r>
              <a:rPr lang="fr-FR" sz="1200" dirty="0" err="1"/>
              <a:t>discovery</a:t>
            </a:r>
            <a:r>
              <a:rPr lang="fr-FR" sz="1200" dirty="0"/>
              <a:t> import</a:t>
            </a:r>
          </a:p>
        </p:txBody>
      </p:sp>
      <p:cxnSp>
        <p:nvCxnSpPr>
          <p:cNvPr id="50" name="Connecteur en angle 74">
            <a:extLst>
              <a:ext uri="{FF2B5EF4-FFF2-40B4-BE49-F238E27FC236}">
                <a16:creationId xmlns:a16="http://schemas.microsoft.com/office/drawing/2014/main" id="{FA19BCAE-103A-465D-B89F-E6FB22CA4271}"/>
              </a:ext>
            </a:extLst>
          </p:cNvPr>
          <p:cNvCxnSpPr>
            <a:stCxn id="49" idx="0"/>
            <a:endCxn id="12" idx="4"/>
          </p:cNvCxnSpPr>
          <p:nvPr/>
        </p:nvCxnSpPr>
        <p:spPr>
          <a:xfrm rot="16200000" flipV="1">
            <a:off x="7135899" y="134926"/>
            <a:ext cx="165658" cy="2611232"/>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51" name="Organigramme : Stockage à accès direct 65">
            <a:extLst>
              <a:ext uri="{FF2B5EF4-FFF2-40B4-BE49-F238E27FC236}">
                <a16:creationId xmlns:a16="http://schemas.microsoft.com/office/drawing/2014/main" id="{7296E104-50BD-4BBE-9682-C4C6E8C0F586}"/>
              </a:ext>
            </a:extLst>
          </p:cNvPr>
          <p:cNvSpPr/>
          <p:nvPr/>
        </p:nvSpPr>
        <p:spPr>
          <a:xfrm>
            <a:off x="4936091" y="4159465"/>
            <a:ext cx="691508" cy="595017"/>
          </a:xfrm>
          <a:prstGeom prst="flowChartMagneticDrum">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200" dirty="0"/>
          </a:p>
        </p:txBody>
      </p:sp>
      <p:cxnSp>
        <p:nvCxnSpPr>
          <p:cNvPr id="52" name="Connecteur en angle 66">
            <a:extLst>
              <a:ext uri="{FF2B5EF4-FFF2-40B4-BE49-F238E27FC236}">
                <a16:creationId xmlns:a16="http://schemas.microsoft.com/office/drawing/2014/main" id="{C01745FA-9959-4239-8946-7BE2F75DBDA2}"/>
              </a:ext>
            </a:extLst>
          </p:cNvPr>
          <p:cNvCxnSpPr/>
          <p:nvPr/>
        </p:nvCxnSpPr>
        <p:spPr>
          <a:xfrm rot="16200000" flipV="1">
            <a:off x="8917035" y="4978116"/>
            <a:ext cx="550399" cy="171275"/>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Connecteur en angle 68">
            <a:extLst>
              <a:ext uri="{FF2B5EF4-FFF2-40B4-BE49-F238E27FC236}">
                <a16:creationId xmlns:a16="http://schemas.microsoft.com/office/drawing/2014/main" id="{4216BAB6-D9BD-4B35-B5A3-D62BF25F9ED8}"/>
              </a:ext>
            </a:extLst>
          </p:cNvPr>
          <p:cNvCxnSpPr>
            <a:cxnSpLocks/>
            <a:stCxn id="18" idx="1"/>
            <a:endCxn id="13" idx="3"/>
          </p:cNvCxnSpPr>
          <p:nvPr/>
        </p:nvCxnSpPr>
        <p:spPr>
          <a:xfrm rot="10800000">
            <a:off x="4452720" y="5255012"/>
            <a:ext cx="1572431" cy="372605"/>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Connecteur en angle 73">
            <a:extLst>
              <a:ext uri="{FF2B5EF4-FFF2-40B4-BE49-F238E27FC236}">
                <a16:creationId xmlns:a16="http://schemas.microsoft.com/office/drawing/2014/main" id="{5FF8F3DF-5A09-4EED-A084-9786CA394D25}"/>
              </a:ext>
            </a:extLst>
          </p:cNvPr>
          <p:cNvCxnSpPr/>
          <p:nvPr/>
        </p:nvCxnSpPr>
        <p:spPr>
          <a:xfrm rot="16200000" flipV="1">
            <a:off x="6582079" y="3071586"/>
            <a:ext cx="236400" cy="134972"/>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Connecteur en angle 75">
            <a:extLst>
              <a:ext uri="{FF2B5EF4-FFF2-40B4-BE49-F238E27FC236}">
                <a16:creationId xmlns:a16="http://schemas.microsoft.com/office/drawing/2014/main" id="{67DA2DC2-7DE1-4E66-AE64-3DDB0A3C6265}"/>
              </a:ext>
            </a:extLst>
          </p:cNvPr>
          <p:cNvCxnSpPr/>
          <p:nvPr/>
        </p:nvCxnSpPr>
        <p:spPr>
          <a:xfrm rot="16200000" flipV="1">
            <a:off x="4882577" y="2112106"/>
            <a:ext cx="1501044" cy="770353"/>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56" name="Rectangle: Rounded Corners 55">
            <a:extLst>
              <a:ext uri="{FF2B5EF4-FFF2-40B4-BE49-F238E27FC236}">
                <a16:creationId xmlns:a16="http://schemas.microsoft.com/office/drawing/2014/main" id="{FB70BF84-E935-4E70-8EF6-3030A2E488D0}"/>
              </a:ext>
            </a:extLst>
          </p:cNvPr>
          <p:cNvSpPr/>
          <p:nvPr/>
        </p:nvSpPr>
        <p:spPr>
          <a:xfrm>
            <a:off x="5913112" y="2138903"/>
            <a:ext cx="3820687" cy="4405596"/>
          </a:xfrm>
          <a:prstGeom prst="round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EGI Cloud Compute </a:t>
            </a:r>
            <a:br>
              <a:rPr lang="en-US" dirty="0">
                <a:solidFill>
                  <a:sysClr val="windowText" lastClr="000000"/>
                </a:solidFill>
              </a:rPr>
            </a:br>
            <a:r>
              <a:rPr lang="en-US" dirty="0">
                <a:solidFill>
                  <a:sysClr val="windowText" lastClr="000000"/>
                </a:solidFill>
              </a:rPr>
              <a:t>(site at IN2P3)</a:t>
            </a:r>
            <a:endParaRPr lang="en-GB" dirty="0">
              <a:solidFill>
                <a:sysClr val="windowText" lastClr="000000"/>
              </a:solidFill>
            </a:endParaRPr>
          </a:p>
        </p:txBody>
      </p:sp>
      <p:sp>
        <p:nvSpPr>
          <p:cNvPr id="57" name="Rectangle: Rounded Corners 56">
            <a:extLst>
              <a:ext uri="{FF2B5EF4-FFF2-40B4-BE49-F238E27FC236}">
                <a16:creationId xmlns:a16="http://schemas.microsoft.com/office/drawing/2014/main" id="{6822CDEA-418D-474E-AA32-F67E064AC9CD}"/>
              </a:ext>
            </a:extLst>
          </p:cNvPr>
          <p:cNvSpPr/>
          <p:nvPr/>
        </p:nvSpPr>
        <p:spPr>
          <a:xfrm>
            <a:off x="2834184" y="4984012"/>
            <a:ext cx="1625464" cy="572280"/>
          </a:xfrm>
          <a:prstGeom prst="round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B2DROP</a:t>
            </a:r>
            <a:endParaRPr lang="en-GB" dirty="0">
              <a:solidFill>
                <a:sysClr val="windowText" lastClr="000000"/>
              </a:solidFill>
            </a:endParaRPr>
          </a:p>
        </p:txBody>
      </p:sp>
      <p:cxnSp>
        <p:nvCxnSpPr>
          <p:cNvPr id="60" name="Connecteur en angle 68">
            <a:extLst>
              <a:ext uri="{FF2B5EF4-FFF2-40B4-BE49-F238E27FC236}">
                <a16:creationId xmlns:a16="http://schemas.microsoft.com/office/drawing/2014/main" id="{C5A2CDDA-4C93-49A9-9FE4-799413BB1255}"/>
              </a:ext>
            </a:extLst>
          </p:cNvPr>
          <p:cNvCxnSpPr>
            <a:cxnSpLocks/>
            <a:stCxn id="13" idx="2"/>
            <a:endCxn id="61" idx="0"/>
          </p:cNvCxnSpPr>
          <p:nvPr/>
        </p:nvCxnSpPr>
        <p:spPr>
          <a:xfrm rot="5400000">
            <a:off x="3556125" y="5631500"/>
            <a:ext cx="214900" cy="12700"/>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1" name="Rectangle à coins arrondis 24">
            <a:extLst>
              <a:ext uri="{FF2B5EF4-FFF2-40B4-BE49-F238E27FC236}">
                <a16:creationId xmlns:a16="http://schemas.microsoft.com/office/drawing/2014/main" id="{E631BCDF-5084-4E3F-8B23-42718D031FE2}"/>
              </a:ext>
            </a:extLst>
          </p:cNvPr>
          <p:cNvSpPr/>
          <p:nvPr/>
        </p:nvSpPr>
        <p:spPr>
          <a:xfrm>
            <a:off x="2874430" y="5738950"/>
            <a:ext cx="1578289" cy="538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Interactive </a:t>
            </a:r>
            <a:r>
              <a:rPr lang="fr-FR" dirty="0" err="1"/>
              <a:t>computing</a:t>
            </a:r>
            <a:endParaRPr lang="fr-FR" sz="1400" dirty="0"/>
          </a:p>
        </p:txBody>
      </p:sp>
      <p:sp>
        <p:nvSpPr>
          <p:cNvPr id="66" name="Rectangle: Rounded Corners 65">
            <a:extLst>
              <a:ext uri="{FF2B5EF4-FFF2-40B4-BE49-F238E27FC236}">
                <a16:creationId xmlns:a16="http://schemas.microsoft.com/office/drawing/2014/main" id="{8A254E31-0C4A-46C4-9448-10DA0A185D14}"/>
              </a:ext>
            </a:extLst>
          </p:cNvPr>
          <p:cNvSpPr/>
          <p:nvPr/>
        </p:nvSpPr>
        <p:spPr>
          <a:xfrm>
            <a:off x="2850843" y="5717899"/>
            <a:ext cx="1625464" cy="5722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EGI Notebooks</a:t>
            </a:r>
            <a:endParaRPr lang="en-GB" dirty="0">
              <a:solidFill>
                <a:sysClr val="windowText" lastClr="000000"/>
              </a:solidFill>
            </a:endParaRPr>
          </a:p>
        </p:txBody>
      </p:sp>
      <p:sp>
        <p:nvSpPr>
          <p:cNvPr id="67" name="Rectangle: Rounded Corners 66">
            <a:extLst>
              <a:ext uri="{FF2B5EF4-FFF2-40B4-BE49-F238E27FC236}">
                <a16:creationId xmlns:a16="http://schemas.microsoft.com/office/drawing/2014/main" id="{3BC9AC61-D847-4AAC-A105-440C2E206B2E}"/>
              </a:ext>
            </a:extLst>
          </p:cNvPr>
          <p:cNvSpPr/>
          <p:nvPr/>
        </p:nvSpPr>
        <p:spPr>
          <a:xfrm>
            <a:off x="2710353" y="2155305"/>
            <a:ext cx="2028187" cy="2675434"/>
          </a:xfrm>
          <a:prstGeom prst="round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EGI Cloud Compute </a:t>
            </a:r>
            <a:br>
              <a:rPr lang="en-US" dirty="0">
                <a:solidFill>
                  <a:sysClr val="windowText" lastClr="000000"/>
                </a:solidFill>
              </a:rPr>
            </a:br>
            <a:r>
              <a:rPr lang="en-US" dirty="0">
                <a:solidFill>
                  <a:sysClr val="windowText" lastClr="000000"/>
                </a:solidFill>
              </a:rPr>
              <a:t>(site at IN2P3)</a:t>
            </a:r>
            <a:endParaRPr lang="en-GB" dirty="0">
              <a:solidFill>
                <a:sysClr val="windowText" lastClr="000000"/>
              </a:solidFill>
            </a:endParaRPr>
          </a:p>
        </p:txBody>
      </p:sp>
      <p:sp>
        <p:nvSpPr>
          <p:cNvPr id="68" name="Rectangle: Rounded Corners 67">
            <a:extLst>
              <a:ext uri="{FF2B5EF4-FFF2-40B4-BE49-F238E27FC236}">
                <a16:creationId xmlns:a16="http://schemas.microsoft.com/office/drawing/2014/main" id="{7596A4C0-B584-4B51-833B-69DBB66C2FD0}"/>
              </a:ext>
            </a:extLst>
          </p:cNvPr>
          <p:cNvSpPr/>
          <p:nvPr/>
        </p:nvSpPr>
        <p:spPr>
          <a:xfrm>
            <a:off x="4867629" y="977609"/>
            <a:ext cx="4467568" cy="938497"/>
          </a:xfrm>
          <a:prstGeom prst="roundRect">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EGI Cloud Compute </a:t>
            </a:r>
            <a:br>
              <a:rPr lang="en-US" dirty="0">
                <a:solidFill>
                  <a:sysClr val="windowText" lastClr="000000"/>
                </a:solidFill>
              </a:rPr>
            </a:br>
            <a:r>
              <a:rPr lang="en-US" dirty="0">
                <a:solidFill>
                  <a:sysClr val="windowText" lastClr="000000"/>
                </a:solidFill>
              </a:rPr>
              <a:t>(site at IN2P3)</a:t>
            </a:r>
            <a:endParaRPr lang="en-GB" dirty="0">
              <a:solidFill>
                <a:sysClr val="windowText" lastClr="000000"/>
              </a:solidFill>
            </a:endParaRPr>
          </a:p>
        </p:txBody>
      </p:sp>
    </p:spTree>
    <p:extLst>
      <p:ext uri="{BB962C8B-B14F-4D97-AF65-F5344CB8AC3E}">
        <p14:creationId xmlns:p14="http://schemas.microsoft.com/office/powerpoint/2010/main" val="9567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9C6FBA-DC9E-4C76-83B9-C830A2254674}"/>
              </a:ext>
            </a:extLst>
          </p:cNvPr>
          <p:cNvPicPr>
            <a:picLocks noChangeAspect="1"/>
          </p:cNvPicPr>
          <p:nvPr/>
        </p:nvPicPr>
        <p:blipFill>
          <a:blip r:embed="rId2"/>
          <a:stretch>
            <a:fillRect/>
          </a:stretch>
        </p:blipFill>
        <p:spPr>
          <a:xfrm>
            <a:off x="5380887" y="1930782"/>
            <a:ext cx="6576710" cy="4155743"/>
          </a:xfrm>
          <a:prstGeom prst="rect">
            <a:avLst/>
          </a:prstGeom>
          <a:ln>
            <a:solidFill>
              <a:schemeClr val="accent1"/>
            </a:solidFill>
          </a:ln>
        </p:spPr>
      </p:pic>
      <p:sp>
        <p:nvSpPr>
          <p:cNvPr id="3" name="Date Placeholder 2">
            <a:extLst>
              <a:ext uri="{FF2B5EF4-FFF2-40B4-BE49-F238E27FC236}">
                <a16:creationId xmlns:a16="http://schemas.microsoft.com/office/drawing/2014/main" id="{4C4360FE-B23D-4192-BFD9-23AAB5F83FF7}"/>
              </a:ext>
            </a:extLst>
          </p:cNvPr>
          <p:cNvSpPr>
            <a:spLocks noGrp="1"/>
          </p:cNvSpPr>
          <p:nvPr>
            <p:ph type="dt" idx="10"/>
          </p:nvPr>
        </p:nvSpPr>
        <p:spPr/>
        <p:txBody>
          <a:bodyPr/>
          <a:lstStyle/>
          <a:p>
            <a:r>
              <a:rPr lang="en-US"/>
              <a:t>10-11/05/2021</a:t>
            </a:r>
            <a:endParaRPr lang="en-US" dirty="0"/>
          </a:p>
        </p:txBody>
      </p:sp>
      <p:sp>
        <p:nvSpPr>
          <p:cNvPr id="4" name="Footer Placeholder 3">
            <a:extLst>
              <a:ext uri="{FF2B5EF4-FFF2-40B4-BE49-F238E27FC236}">
                <a16:creationId xmlns:a16="http://schemas.microsoft.com/office/drawing/2014/main" id="{40CA5612-5064-4355-AC3D-E2ADCFBC5572}"/>
              </a:ext>
            </a:extLst>
          </p:cNvPr>
          <p:cNvSpPr>
            <a:spLocks noGrp="1"/>
          </p:cNvSpPr>
          <p:nvPr>
            <p:ph type="ftr" idx="11"/>
          </p:nvPr>
        </p:nvSpPr>
        <p:spPr/>
        <p:txBody>
          <a:bodyPr/>
          <a:lstStyle/>
          <a:p>
            <a:r>
              <a:rPr lang="en-US"/>
              <a:t>EOSC-hub final review</a:t>
            </a:r>
            <a:endParaRPr lang="en-US" dirty="0"/>
          </a:p>
        </p:txBody>
      </p:sp>
      <p:sp>
        <p:nvSpPr>
          <p:cNvPr id="5" name="Slide Number Placeholder 4">
            <a:extLst>
              <a:ext uri="{FF2B5EF4-FFF2-40B4-BE49-F238E27FC236}">
                <a16:creationId xmlns:a16="http://schemas.microsoft.com/office/drawing/2014/main" id="{AB14951E-6EF4-4C22-B94B-1E8C93CEC0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itle 5">
            <a:extLst>
              <a:ext uri="{FF2B5EF4-FFF2-40B4-BE49-F238E27FC236}">
                <a16:creationId xmlns:a16="http://schemas.microsoft.com/office/drawing/2014/main" id="{99BE35C7-191D-4377-96F6-87B486A93497}"/>
              </a:ext>
            </a:extLst>
          </p:cNvPr>
          <p:cNvSpPr>
            <a:spLocks noGrp="1"/>
          </p:cNvSpPr>
          <p:nvPr>
            <p:ph type="title"/>
          </p:nvPr>
        </p:nvSpPr>
        <p:spPr/>
        <p:txBody>
          <a:bodyPr/>
          <a:lstStyle/>
          <a:p>
            <a:r>
              <a:rPr lang="en-US" dirty="0"/>
              <a:t>An example – Euro-Argo CC</a:t>
            </a:r>
            <a:endParaRPr lang="en-GB" dirty="0"/>
          </a:p>
        </p:txBody>
      </p:sp>
      <p:pic>
        <p:nvPicPr>
          <p:cNvPr id="7" name="Image 2">
            <a:extLst>
              <a:ext uri="{FF2B5EF4-FFF2-40B4-BE49-F238E27FC236}">
                <a16:creationId xmlns:a16="http://schemas.microsoft.com/office/drawing/2014/main" id="{5FCE869E-0D16-4DBA-891C-CFDF23C8E521}"/>
              </a:ext>
            </a:extLst>
          </p:cNvPr>
          <p:cNvPicPr>
            <a:picLocks noChangeAspect="1"/>
          </p:cNvPicPr>
          <p:nvPr/>
        </p:nvPicPr>
        <p:blipFill>
          <a:blip r:embed="rId3"/>
          <a:stretch>
            <a:fillRect/>
          </a:stretch>
        </p:blipFill>
        <p:spPr>
          <a:xfrm>
            <a:off x="335360" y="1008183"/>
            <a:ext cx="8504070" cy="4783540"/>
          </a:xfrm>
          <a:prstGeom prst="rect">
            <a:avLst/>
          </a:prstGeom>
          <a:ln>
            <a:solidFill>
              <a:schemeClr val="accent1"/>
            </a:solidFill>
          </a:ln>
        </p:spPr>
      </p:pic>
      <p:sp>
        <p:nvSpPr>
          <p:cNvPr id="9" name="TextBox 8">
            <a:extLst>
              <a:ext uri="{FF2B5EF4-FFF2-40B4-BE49-F238E27FC236}">
                <a16:creationId xmlns:a16="http://schemas.microsoft.com/office/drawing/2014/main" id="{83476113-A9D6-4CF3-884D-F0A482817C95}"/>
              </a:ext>
            </a:extLst>
          </p:cNvPr>
          <p:cNvSpPr txBox="1"/>
          <p:nvPr/>
        </p:nvSpPr>
        <p:spPr>
          <a:xfrm>
            <a:off x="234403" y="5791723"/>
            <a:ext cx="8181832" cy="523220"/>
          </a:xfrm>
          <a:prstGeom prst="rect">
            <a:avLst/>
          </a:prstGeom>
          <a:noFill/>
        </p:spPr>
        <p:txBody>
          <a:bodyPr wrap="square">
            <a:spAutoFit/>
          </a:bodyPr>
          <a:lstStyle/>
          <a:p>
            <a:r>
              <a:rPr lang="fr-FR" sz="1400" dirty="0" err="1"/>
              <a:t>Argo</a:t>
            </a:r>
            <a:r>
              <a:rPr lang="fr-FR" sz="1400" dirty="0"/>
              <a:t> </a:t>
            </a:r>
            <a:r>
              <a:rPr lang="fr-FR" sz="1400" dirty="0" err="1"/>
              <a:t>floats</a:t>
            </a:r>
            <a:r>
              <a:rPr lang="fr-FR" sz="1400" dirty="0"/>
              <a:t> </a:t>
            </a:r>
            <a:r>
              <a:rPr lang="fr-FR" sz="1400" dirty="0" err="1"/>
              <a:t>temperatures</a:t>
            </a:r>
            <a:r>
              <a:rPr lang="fr-FR" sz="1400" dirty="0"/>
              <a:t> on April 17th 2021 </a:t>
            </a:r>
            <a:r>
              <a:rPr lang="fr-FR" sz="1400" dirty="0" err="1"/>
              <a:t>along</a:t>
            </a:r>
            <a:r>
              <a:rPr lang="fr-FR" sz="1400" dirty="0"/>
              <a:t> </a:t>
            </a:r>
            <a:br>
              <a:rPr lang="fr-FR" sz="1400" dirty="0"/>
            </a:br>
            <a:r>
              <a:rPr lang="fr-FR" sz="1400" dirty="0"/>
              <a:t>GHRSST satellite </a:t>
            </a:r>
            <a:r>
              <a:rPr lang="fr-FR" sz="1400" dirty="0" err="1"/>
              <a:t>temperature</a:t>
            </a:r>
            <a:r>
              <a:rPr lang="fr-FR" sz="1400" dirty="0"/>
              <a:t> </a:t>
            </a:r>
            <a:r>
              <a:rPr lang="fr-FR" sz="1400" dirty="0" err="1"/>
              <a:t>analysis</a:t>
            </a:r>
            <a:r>
              <a:rPr lang="fr-FR" sz="1400" dirty="0"/>
              <a:t> </a:t>
            </a:r>
            <a:endParaRPr lang="en-GB" dirty="0"/>
          </a:p>
        </p:txBody>
      </p:sp>
      <p:sp>
        <p:nvSpPr>
          <p:cNvPr id="12" name="Arrow: Curved Left 11">
            <a:extLst>
              <a:ext uri="{FF2B5EF4-FFF2-40B4-BE49-F238E27FC236}">
                <a16:creationId xmlns:a16="http://schemas.microsoft.com/office/drawing/2014/main" id="{A90A8B20-3CB4-4291-BD8E-5DFBA8768A19}"/>
              </a:ext>
            </a:extLst>
          </p:cNvPr>
          <p:cNvSpPr/>
          <p:nvPr/>
        </p:nvSpPr>
        <p:spPr>
          <a:xfrm rot="18974928" flipV="1">
            <a:off x="9436093" y="3848"/>
            <a:ext cx="2159650" cy="4219049"/>
          </a:xfrm>
          <a:prstGeom prst="curvedLeftArrow">
            <a:avLst>
              <a:gd name="adj1" fmla="val 16000"/>
              <a:gd name="adj2" fmla="val 50000"/>
              <a:gd name="adj3" fmla="val 25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6" name="Picture 15">
            <a:extLst>
              <a:ext uri="{FF2B5EF4-FFF2-40B4-BE49-F238E27FC236}">
                <a16:creationId xmlns:a16="http://schemas.microsoft.com/office/drawing/2014/main" id="{C78D4001-5FDA-4CA6-8E99-A0C6255981E9}"/>
              </a:ext>
            </a:extLst>
          </p:cNvPr>
          <p:cNvPicPr>
            <a:picLocks noChangeAspect="1"/>
          </p:cNvPicPr>
          <p:nvPr/>
        </p:nvPicPr>
        <p:blipFill>
          <a:blip r:embed="rId4"/>
          <a:stretch>
            <a:fillRect/>
          </a:stretch>
        </p:blipFill>
        <p:spPr>
          <a:xfrm>
            <a:off x="2685574" y="1148364"/>
            <a:ext cx="6820852" cy="418205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42844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896C47-DD20-41F9-8846-EA1435F8B0CC}"/>
              </a:ext>
            </a:extLst>
          </p:cNvPr>
          <p:cNvSpPr/>
          <p:nvPr/>
        </p:nvSpPr>
        <p:spPr>
          <a:xfrm>
            <a:off x="49094" y="6190066"/>
            <a:ext cx="11341015" cy="479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ABA6A0E1-BEE8-42F7-8836-4A167A17DB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8518EB25-47F2-4B4C-A4CC-4D9768E9542B}"/>
              </a:ext>
            </a:extLst>
          </p:cNvPr>
          <p:cNvSpPr>
            <a:spLocks noGrp="1"/>
          </p:cNvSpPr>
          <p:nvPr>
            <p:ph type="title"/>
          </p:nvPr>
        </p:nvSpPr>
        <p:spPr>
          <a:xfrm>
            <a:off x="3220976" y="64656"/>
            <a:ext cx="8971023" cy="537716"/>
          </a:xfrm>
        </p:spPr>
        <p:txBody>
          <a:bodyPr/>
          <a:lstStyle/>
          <a:p>
            <a:r>
              <a:rPr lang="en-US" dirty="0"/>
              <a:t>Most popular topics: IaaS cloud, AAI proxy</a:t>
            </a:r>
            <a:endParaRPr lang="en-GB" dirty="0"/>
          </a:p>
        </p:txBody>
      </p:sp>
      <p:sp>
        <p:nvSpPr>
          <p:cNvPr id="11" name="TextBox 10">
            <a:extLst>
              <a:ext uri="{FF2B5EF4-FFF2-40B4-BE49-F238E27FC236}">
                <a16:creationId xmlns:a16="http://schemas.microsoft.com/office/drawing/2014/main" id="{DA2020CB-763B-4DD1-9EB6-49CA1594480C}"/>
              </a:ext>
            </a:extLst>
          </p:cNvPr>
          <p:cNvSpPr txBox="1"/>
          <p:nvPr/>
        </p:nvSpPr>
        <p:spPr>
          <a:xfrm>
            <a:off x="9017306" y="2770945"/>
            <a:ext cx="2986951" cy="2275888"/>
          </a:xfrm>
          <a:prstGeom prst="rect">
            <a:avLst/>
          </a:prstGeom>
          <a:solidFill>
            <a:schemeClr val="accent5">
              <a:lumMod val="40000"/>
              <a:lumOff val="60000"/>
            </a:schemeClr>
          </a:solidFill>
          <a:ln>
            <a:solidFill>
              <a:schemeClr val="accent6">
                <a:lumMod val="10000"/>
              </a:schemeClr>
            </a:solidFill>
          </a:ln>
        </p:spPr>
        <p:txBody>
          <a:bodyPr wrap="square">
            <a:spAutoFit/>
          </a:bodyPr>
          <a:lstStyle/>
          <a:p>
            <a:pPr algn="just"/>
            <a:r>
              <a:rPr lang="en-US" sz="1400" b="0" i="0" u="none" strike="noStrike" dirty="0">
                <a:solidFill>
                  <a:srgbClr val="000000"/>
                </a:solidFill>
                <a:effectLst/>
                <a:latin typeface="Arial" panose="020B0604020202020204" pitchFamily="34" charset="0"/>
              </a:rPr>
              <a:t>“The EAP pilot has boosted our confidence that a European federated Open Science Cloud provides the essential compute needs of the European Earth Observation community, both in the science domain and in the public use domain.” </a:t>
            </a:r>
            <a:r>
              <a:rPr lang="en-US" sz="1400" b="1" i="0" u="none" strike="noStrike" dirty="0">
                <a:solidFill>
                  <a:srgbClr val="000000"/>
                </a:solidFill>
                <a:effectLst/>
                <a:latin typeface="Arial" panose="020B0604020202020204" pitchFamily="34" charset="0"/>
              </a:rPr>
              <a:t>(Guido Lemoine, EC JRC, Agriculture monitoring with Sentinel </a:t>
            </a:r>
            <a:r>
              <a:rPr lang="en-US" sz="1400" b="1" i="0" u="none" strike="noStrike" dirty="0" err="1">
                <a:solidFill>
                  <a:srgbClr val="000000"/>
                </a:solidFill>
                <a:effectLst/>
                <a:latin typeface="Arial" panose="020B0604020202020204" pitchFamily="34" charset="0"/>
              </a:rPr>
              <a:t>EaP</a:t>
            </a:r>
            <a:r>
              <a:rPr lang="en-US" sz="1400" b="1" i="0" u="none" strike="noStrike" dirty="0">
                <a:solidFill>
                  <a:srgbClr val="000000"/>
                </a:solidFill>
                <a:effectLst/>
                <a:latin typeface="Arial" panose="020B0604020202020204" pitchFamily="34" charset="0"/>
              </a:rPr>
              <a:t>)</a:t>
            </a:r>
            <a:endParaRPr lang="en-GB" b="1" dirty="0"/>
          </a:p>
        </p:txBody>
      </p:sp>
      <p:pic>
        <p:nvPicPr>
          <p:cNvPr id="10" name="Picture 9">
            <a:extLst>
              <a:ext uri="{FF2B5EF4-FFF2-40B4-BE49-F238E27FC236}">
                <a16:creationId xmlns:a16="http://schemas.microsoft.com/office/drawing/2014/main" id="{C50A2F2C-22F9-4D1F-89B7-0E8B47DAA577}"/>
              </a:ext>
            </a:extLst>
          </p:cNvPr>
          <p:cNvPicPr>
            <a:picLocks noChangeAspect="1"/>
          </p:cNvPicPr>
          <p:nvPr/>
        </p:nvPicPr>
        <p:blipFill>
          <a:blip r:embed="rId3"/>
          <a:stretch>
            <a:fillRect/>
          </a:stretch>
        </p:blipFill>
        <p:spPr>
          <a:xfrm rot="5400000">
            <a:off x="1949511" y="-2260"/>
            <a:ext cx="5992720" cy="7424216"/>
          </a:xfrm>
          <a:prstGeom prst="rect">
            <a:avLst/>
          </a:prstGeom>
        </p:spPr>
      </p:pic>
      <p:sp>
        <p:nvSpPr>
          <p:cNvPr id="12" name="Rectangle 11">
            <a:extLst>
              <a:ext uri="{FF2B5EF4-FFF2-40B4-BE49-F238E27FC236}">
                <a16:creationId xmlns:a16="http://schemas.microsoft.com/office/drawing/2014/main" id="{FEE9FEB6-8263-4161-9D47-68FA63C226A3}"/>
              </a:ext>
            </a:extLst>
          </p:cNvPr>
          <p:cNvSpPr/>
          <p:nvPr/>
        </p:nvSpPr>
        <p:spPr>
          <a:xfrm>
            <a:off x="163773" y="2023166"/>
            <a:ext cx="8494206" cy="15557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60000"/>
                    <a:lumOff val="40000"/>
                  </a:schemeClr>
                </a:solidFill>
              </a:rPr>
              <a:t>Compute</a:t>
            </a:r>
            <a:endParaRPr lang="en-GB" b="1" dirty="0">
              <a:solidFill>
                <a:schemeClr val="accent1">
                  <a:lumMod val="60000"/>
                  <a:lumOff val="40000"/>
                </a:schemeClr>
              </a:solidFill>
            </a:endParaRPr>
          </a:p>
        </p:txBody>
      </p:sp>
      <p:sp>
        <p:nvSpPr>
          <p:cNvPr id="13" name="Rectangle 12">
            <a:extLst>
              <a:ext uri="{FF2B5EF4-FFF2-40B4-BE49-F238E27FC236}">
                <a16:creationId xmlns:a16="http://schemas.microsoft.com/office/drawing/2014/main" id="{23BA99D3-3176-4DC4-94E4-D883539A1C78}"/>
              </a:ext>
            </a:extLst>
          </p:cNvPr>
          <p:cNvSpPr/>
          <p:nvPr/>
        </p:nvSpPr>
        <p:spPr>
          <a:xfrm>
            <a:off x="163773" y="3578959"/>
            <a:ext cx="8494206" cy="217270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60000"/>
                    <a:lumOff val="40000"/>
                  </a:schemeClr>
                </a:solidFill>
              </a:rPr>
              <a:t>Data </a:t>
            </a:r>
            <a:r>
              <a:rPr lang="en-US" b="1" dirty="0" err="1">
                <a:solidFill>
                  <a:schemeClr val="accent1">
                    <a:lumMod val="60000"/>
                    <a:lumOff val="40000"/>
                  </a:schemeClr>
                </a:solidFill>
              </a:rPr>
              <a:t>mgm</a:t>
            </a:r>
            <a:r>
              <a:rPr lang="en-US" b="1" dirty="0">
                <a:solidFill>
                  <a:schemeClr val="accent1">
                    <a:lumMod val="60000"/>
                    <a:lumOff val="40000"/>
                  </a:schemeClr>
                </a:solidFill>
              </a:rPr>
              <a:t>.</a:t>
            </a:r>
            <a:endParaRPr lang="en-GB" b="1" dirty="0">
              <a:solidFill>
                <a:schemeClr val="accent1">
                  <a:lumMod val="60000"/>
                  <a:lumOff val="40000"/>
                </a:schemeClr>
              </a:solidFill>
            </a:endParaRPr>
          </a:p>
        </p:txBody>
      </p:sp>
      <p:sp>
        <p:nvSpPr>
          <p:cNvPr id="14" name="Rectangle 13">
            <a:extLst>
              <a:ext uri="{FF2B5EF4-FFF2-40B4-BE49-F238E27FC236}">
                <a16:creationId xmlns:a16="http://schemas.microsoft.com/office/drawing/2014/main" id="{930A388A-C1BC-4A9B-AC08-DC721216CBAC}"/>
              </a:ext>
            </a:extLst>
          </p:cNvPr>
          <p:cNvSpPr/>
          <p:nvPr/>
        </p:nvSpPr>
        <p:spPr>
          <a:xfrm>
            <a:off x="163773" y="5751660"/>
            <a:ext cx="8494206" cy="93134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60000"/>
                    <a:lumOff val="40000"/>
                  </a:schemeClr>
                </a:solidFill>
              </a:rPr>
              <a:t>Auth.-Auth.</a:t>
            </a:r>
            <a:endParaRPr lang="en-GB" b="1" dirty="0">
              <a:solidFill>
                <a:schemeClr val="accent1">
                  <a:lumMod val="60000"/>
                  <a:lumOff val="40000"/>
                </a:schemeClr>
              </a:solidFill>
            </a:endParaRPr>
          </a:p>
        </p:txBody>
      </p:sp>
      <p:sp>
        <p:nvSpPr>
          <p:cNvPr id="16" name="TextBox 15">
            <a:extLst>
              <a:ext uri="{FF2B5EF4-FFF2-40B4-BE49-F238E27FC236}">
                <a16:creationId xmlns:a16="http://schemas.microsoft.com/office/drawing/2014/main" id="{5163A6D6-824A-4A8E-9F7D-01288E307581}"/>
              </a:ext>
            </a:extLst>
          </p:cNvPr>
          <p:cNvSpPr txBox="1"/>
          <p:nvPr/>
        </p:nvSpPr>
        <p:spPr>
          <a:xfrm>
            <a:off x="8829565" y="759342"/>
            <a:ext cx="3362434" cy="677108"/>
          </a:xfrm>
          <a:prstGeom prst="rect">
            <a:avLst/>
          </a:prstGeom>
          <a:noFill/>
        </p:spPr>
        <p:txBody>
          <a:bodyPr wrap="square">
            <a:spAutoFit/>
          </a:bodyPr>
          <a:lstStyle/>
          <a:p>
            <a:r>
              <a:rPr lang="en-GB" dirty="0"/>
              <a:t>Also confirmed by EOSC service orders:</a:t>
            </a:r>
          </a:p>
          <a:p>
            <a:r>
              <a:rPr lang="en-GB" sz="1200" dirty="0">
                <a:hlinkClick r:id="rId4"/>
              </a:rPr>
              <a:t>https://opsportal.eosc-portal.eu/metricsEOSC/ServiceOrder</a:t>
            </a:r>
            <a:r>
              <a:rPr lang="en-GB" sz="1200" dirty="0"/>
              <a:t> </a:t>
            </a:r>
          </a:p>
        </p:txBody>
      </p:sp>
    </p:spTree>
    <p:extLst>
      <p:ext uri="{BB962C8B-B14F-4D97-AF65-F5344CB8AC3E}">
        <p14:creationId xmlns:p14="http://schemas.microsoft.com/office/powerpoint/2010/main" val="688349095"/>
      </p:ext>
    </p:extLst>
  </p:cSld>
  <p:clrMapOvr>
    <a:masterClrMapping/>
  </p:clrMapOvr>
</p:sld>
</file>

<file path=ppt/theme/theme1.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Widescreen</PresentationFormat>
  <Paragraphs>235</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Noto Sans Symbols</vt:lpstr>
      <vt:lpstr>Source Sans Pro</vt:lpstr>
      <vt:lpstr>slide_base</vt:lpstr>
      <vt:lpstr>PowerPoint Presentation</vt:lpstr>
      <vt:lpstr>Outline</vt:lpstr>
      <vt:lpstr>CCs and EaPs in EOSC-hub</vt:lpstr>
      <vt:lpstr>Engaging with research communities</vt:lpstr>
      <vt:lpstr>A launch pad for communities</vt:lpstr>
      <vt:lpstr>Matchmaking communities and opportunities</vt:lpstr>
      <vt:lpstr>An example – Euro-Argo CC</vt:lpstr>
      <vt:lpstr>An example – Euro-Argo CC</vt:lpstr>
      <vt:lpstr>Most popular topics: IaaS cloud, AAI proxy</vt:lpstr>
      <vt:lpstr>Data management and meta-data management</vt:lpstr>
      <vt:lpstr>Services should be simpler to use  (to attract the 1.8 million researchers)</vt:lpstr>
      <vt:lpstr>Good practices are key to success</vt:lpstr>
      <vt:lpstr>Exploitation, uptake, (EOSC-)future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Gergely Sipos</dc:creator>
  <cp:lastModifiedBy>Gergely Sipos</cp:lastModifiedBy>
  <cp:revision>214</cp:revision>
  <dcterms:modified xsi:type="dcterms:W3CDTF">2021-04-27T15:12:57Z</dcterms:modified>
</cp:coreProperties>
</file>