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39"/>
  </p:notesMasterIdLst>
  <p:sldIdLst>
    <p:sldId id="262" r:id="rId3"/>
    <p:sldId id="263" r:id="rId4"/>
    <p:sldId id="282" r:id="rId5"/>
    <p:sldId id="300" r:id="rId6"/>
    <p:sldId id="302" r:id="rId7"/>
    <p:sldId id="303" r:id="rId8"/>
    <p:sldId id="331" r:id="rId9"/>
    <p:sldId id="285" r:id="rId10"/>
    <p:sldId id="312" r:id="rId11"/>
    <p:sldId id="317" r:id="rId12"/>
    <p:sldId id="313" r:id="rId13"/>
    <p:sldId id="298" r:id="rId14"/>
    <p:sldId id="326" r:id="rId15"/>
    <p:sldId id="279" r:id="rId16"/>
    <p:sldId id="257" r:id="rId17"/>
    <p:sldId id="258" r:id="rId18"/>
    <p:sldId id="278" r:id="rId19"/>
    <p:sldId id="273" r:id="rId20"/>
    <p:sldId id="274" r:id="rId21"/>
    <p:sldId id="333" r:id="rId22"/>
    <p:sldId id="277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5" r:id="rId33"/>
    <p:sldId id="328" r:id="rId34"/>
    <p:sldId id="332" r:id="rId35"/>
    <p:sldId id="261" r:id="rId36"/>
    <p:sldId id="259" r:id="rId37"/>
    <p:sldId id="260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pen Sans" panose="020B0306030504020204" pitchFamily="34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39FF69C-4158-B041-A679-8AF37440901C}">
          <p14:sldIdLst>
            <p14:sldId id="262"/>
            <p14:sldId id="263"/>
          </p14:sldIdLst>
        </p14:section>
        <p14:section name="Introduction" id="{D1A830C2-8BAB-C24E-B1D0-9B48CC0673E1}">
          <p14:sldIdLst>
            <p14:sldId id="282"/>
            <p14:sldId id="300"/>
            <p14:sldId id="302"/>
            <p14:sldId id="303"/>
            <p14:sldId id="331"/>
            <p14:sldId id="285"/>
            <p14:sldId id="312"/>
            <p14:sldId id="317"/>
            <p14:sldId id="313"/>
            <p14:sldId id="298"/>
            <p14:sldId id="326"/>
            <p14:sldId id="279"/>
          </p14:sldIdLst>
        </p14:section>
        <p14:section name="Key Exploitable Results" id="{E5486707-3EDE-0B46-AA9E-CA149064B995}">
          <p14:sldIdLst>
            <p14:sldId id="257"/>
            <p14:sldId id="258"/>
            <p14:sldId id="278"/>
            <p14:sldId id="273"/>
            <p14:sldId id="274"/>
          </p14:sldIdLst>
        </p14:section>
        <p14:section name="Sustainability" id="{E473AA6B-F1B9-2045-B66D-4E1B37A94C7F}">
          <p14:sldIdLst>
            <p14:sldId id="333"/>
            <p14:sldId id="277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328"/>
            <p14:sldId id="332"/>
            <p14:sldId id="261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pQC8A1KIqIs83JzeN4HxAF35T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nvin/Documents/Research/Grants%20&amp;%20Projects/EU-2018-EOSC-Hub/services/WeNMR-KP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nvin/Documents/Research/Grants%20&amp;%20Projects/EU-2018-EOSC-Hub/services/WeNMR-KP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nvin/Documents/Research/Grants%20&amp;%20Projects/EU-2018-EOSC-Hub/services/WeNMR-KP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nvin/haddock_stats/HADDOCK-runs-per-mon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bonvin/haddock_stats/HADDOCK-runs-per-mont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new user registrations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10456933508311461"/>
          <c:y val="0.17171296296296296"/>
          <c:w val="0.83431955380577438"/>
          <c:h val="0.720925925925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New user registrations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Baseline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5"/>
                <c:pt idx="0">
                  <c:v>1750</c:v>
                </c:pt>
                <c:pt idx="1">
                  <c:v>2273</c:v>
                </c:pt>
                <c:pt idx="2">
                  <c:v>3844</c:v>
                </c:pt>
                <c:pt idx="3">
                  <c:v>4356</c:v>
                </c:pt>
                <c:pt idx="4">
                  <c:v>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6-254F-A475-A4F4377968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72343231"/>
        <c:axId val="1772344879"/>
      </c:barChart>
      <c:catAx>
        <c:axId val="177234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772344879"/>
        <c:crosses val="autoZero"/>
        <c:auto val="1"/>
        <c:lblAlgn val="ctr"/>
        <c:lblOffset val="100"/>
        <c:noMultiLvlLbl val="0"/>
      </c:catAx>
      <c:valAx>
        <c:axId val="17723448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7234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user submissions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10456933508311461"/>
          <c:y val="0.17171296296296296"/>
          <c:w val="0.83431955380577438"/>
          <c:h val="0.720925925925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User submissions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Baseline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</c:strCache>
            </c:strRef>
          </c:cat>
          <c:val>
            <c:numRef>
              <c:f>Sheet1!$C$6:$C$10</c:f>
              <c:numCache>
                <c:formatCode>General</c:formatCode>
                <c:ptCount val="5"/>
                <c:pt idx="0">
                  <c:v>13800</c:v>
                </c:pt>
                <c:pt idx="1">
                  <c:v>36179</c:v>
                </c:pt>
                <c:pt idx="2">
                  <c:v>24702</c:v>
                </c:pt>
                <c:pt idx="3">
                  <c:v>26606</c:v>
                </c:pt>
                <c:pt idx="4">
                  <c:v>74321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2-9042-9E3A-42AA78BDFE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72343231"/>
        <c:axId val="1772344879"/>
      </c:barChart>
      <c:catAx>
        <c:axId val="177234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772344879"/>
        <c:crosses val="autoZero"/>
        <c:auto val="1"/>
        <c:lblAlgn val="ctr"/>
        <c:lblOffset val="100"/>
        <c:noMultiLvlLbl val="0"/>
      </c:catAx>
      <c:valAx>
        <c:axId val="17723448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7234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HS06</a:t>
            </a:r>
            <a:r>
              <a:rPr lang="en-US" baseline="0"/>
              <a:t> CPU wall time in million hours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0.10456933508311461"/>
          <c:y val="0.17171296296296296"/>
          <c:w val="0.83431955380577438"/>
          <c:h val="0.720925925925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HS96 CPU wall time hours (in million)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Baseline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</c:strCache>
            </c:strRef>
          </c:cat>
          <c:val>
            <c:numRef>
              <c:f>Sheet1!$D$6:$D$10</c:f>
              <c:numCache>
                <c:formatCode>General</c:formatCode>
                <c:ptCount val="5"/>
                <c:pt idx="0">
                  <c:v>15.17</c:v>
                </c:pt>
                <c:pt idx="1">
                  <c:v>15.69</c:v>
                </c:pt>
                <c:pt idx="2">
                  <c:v>20.71</c:v>
                </c:pt>
                <c:pt idx="3">
                  <c:v>16.649999999999999</c:v>
                </c:pt>
                <c:pt idx="4">
                  <c:v>48.74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8-6947-8719-9D3A6A0958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72343231"/>
        <c:axId val="1772344879"/>
      </c:barChart>
      <c:catAx>
        <c:axId val="177234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772344879"/>
        <c:crosses val="autoZero"/>
        <c:auto val="1"/>
        <c:lblAlgn val="ctr"/>
        <c:lblOffset val="100"/>
        <c:noMultiLvlLbl val="0"/>
      </c:catAx>
      <c:valAx>
        <c:axId val="17723448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7234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accent1">
                    <a:lumMod val="75000"/>
                  </a:schemeClr>
                </a:solidFill>
              </a:rPr>
              <a:t>HADDOCK server processed</a:t>
            </a:r>
            <a:r>
              <a:rPr lang="en-GB" sz="1200" b="1" baseline="0">
                <a:solidFill>
                  <a:schemeClr val="accent1">
                    <a:lumMod val="75000"/>
                  </a:schemeClr>
                </a:solidFill>
              </a:rPr>
              <a:t> jobs</a:t>
            </a:r>
            <a:endParaRPr lang="en-GB" sz="1200" b="1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9185493629762415"/>
          <c:y val="3.8412347257989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8.7854953481571352E-2"/>
          <c:y val="0.15816986121433138"/>
          <c:w val="0.89823858159408199"/>
          <c:h val="0.60677725159439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'Runs per month'!$B$1</c:f>
              <c:strCache>
                <c:ptCount val="1"/>
                <c:pt idx="0">
                  <c:v>Total #jobs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'Runs per month'!$A$14:$A$39</c:f>
              <c:strCache>
                <c:ptCount val="26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  <c:pt idx="12">
                  <c:v>2020/01</c:v>
                </c:pt>
                <c:pt idx="13">
                  <c:v>2020/02</c:v>
                </c:pt>
                <c:pt idx="14">
                  <c:v>2020/03</c:v>
                </c:pt>
                <c:pt idx="15">
                  <c:v>2020/04</c:v>
                </c:pt>
                <c:pt idx="16">
                  <c:v>2020/05</c:v>
                </c:pt>
                <c:pt idx="17">
                  <c:v>2020/06</c:v>
                </c:pt>
                <c:pt idx="18">
                  <c:v>2020/07</c:v>
                </c:pt>
                <c:pt idx="19">
                  <c:v>2020/08</c:v>
                </c:pt>
                <c:pt idx="20">
                  <c:v>2020/09</c:v>
                </c:pt>
                <c:pt idx="21">
                  <c:v>2020/10</c:v>
                </c:pt>
                <c:pt idx="22">
                  <c:v>2020/11</c:v>
                </c:pt>
                <c:pt idx="23">
                  <c:v>2020/12</c:v>
                </c:pt>
                <c:pt idx="24">
                  <c:v>2020/01</c:v>
                </c:pt>
                <c:pt idx="25">
                  <c:v>2020/02</c:v>
                </c:pt>
              </c:strCache>
            </c:strRef>
          </c:cat>
          <c:val>
            <c:numRef>
              <c:f>'Runs per month'!$B$14:$B$39</c:f>
              <c:numCache>
                <c:formatCode>General</c:formatCode>
                <c:ptCount val="26"/>
                <c:pt idx="0">
                  <c:v>2203</c:v>
                </c:pt>
                <c:pt idx="1">
                  <c:v>2450</c:v>
                </c:pt>
                <c:pt idx="2">
                  <c:v>2008</c:v>
                </c:pt>
                <c:pt idx="3">
                  <c:v>2543</c:v>
                </c:pt>
                <c:pt idx="4">
                  <c:v>3461</c:v>
                </c:pt>
                <c:pt idx="5">
                  <c:v>2595</c:v>
                </c:pt>
                <c:pt idx="6">
                  <c:v>2789</c:v>
                </c:pt>
                <c:pt idx="7">
                  <c:v>2331</c:v>
                </c:pt>
                <c:pt idx="8">
                  <c:v>2768</c:v>
                </c:pt>
                <c:pt idx="9">
                  <c:v>2800</c:v>
                </c:pt>
                <c:pt idx="10">
                  <c:v>2819</c:v>
                </c:pt>
                <c:pt idx="11">
                  <c:v>2654</c:v>
                </c:pt>
                <c:pt idx="12">
                  <c:v>2923</c:v>
                </c:pt>
                <c:pt idx="13">
                  <c:v>2935</c:v>
                </c:pt>
                <c:pt idx="14">
                  <c:v>4153</c:v>
                </c:pt>
                <c:pt idx="15">
                  <c:v>5622</c:v>
                </c:pt>
                <c:pt idx="16">
                  <c:v>8501</c:v>
                </c:pt>
                <c:pt idx="17">
                  <c:v>8004</c:v>
                </c:pt>
                <c:pt idx="18">
                  <c:v>4848</c:v>
                </c:pt>
                <c:pt idx="19">
                  <c:v>4320</c:v>
                </c:pt>
                <c:pt idx="20">
                  <c:v>3740</c:v>
                </c:pt>
                <c:pt idx="21">
                  <c:v>5051</c:v>
                </c:pt>
                <c:pt idx="22">
                  <c:v>4940</c:v>
                </c:pt>
                <c:pt idx="23">
                  <c:v>5474</c:v>
                </c:pt>
                <c:pt idx="24">
                  <c:v>7582</c:v>
                </c:pt>
                <c:pt idx="25">
                  <c:v>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0-124A-A911-CF20BA728DB0}"/>
            </c:ext>
          </c:extLst>
        </c:ser>
        <c:ser>
          <c:idx val="1"/>
          <c:order val="1"/>
          <c:tx>
            <c:strRef>
              <c:f>'Runs per month'!$C$1</c:f>
              <c:strCache>
                <c:ptCount val="1"/>
                <c:pt idx="0">
                  <c:v>#covidjobs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'Runs per month'!$A$14:$A$39</c:f>
              <c:strCache>
                <c:ptCount val="26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  <c:pt idx="12">
                  <c:v>2020/01</c:v>
                </c:pt>
                <c:pt idx="13">
                  <c:v>2020/02</c:v>
                </c:pt>
                <c:pt idx="14">
                  <c:v>2020/03</c:v>
                </c:pt>
                <c:pt idx="15">
                  <c:v>2020/04</c:v>
                </c:pt>
                <c:pt idx="16">
                  <c:v>2020/05</c:v>
                </c:pt>
                <c:pt idx="17">
                  <c:v>2020/06</c:v>
                </c:pt>
                <c:pt idx="18">
                  <c:v>2020/07</c:v>
                </c:pt>
                <c:pt idx="19">
                  <c:v>2020/08</c:v>
                </c:pt>
                <c:pt idx="20">
                  <c:v>2020/09</c:v>
                </c:pt>
                <c:pt idx="21">
                  <c:v>2020/10</c:v>
                </c:pt>
                <c:pt idx="22">
                  <c:v>2020/11</c:v>
                </c:pt>
                <c:pt idx="23">
                  <c:v>2020/12</c:v>
                </c:pt>
                <c:pt idx="24">
                  <c:v>2020/01</c:v>
                </c:pt>
                <c:pt idx="25">
                  <c:v>2020/02</c:v>
                </c:pt>
              </c:strCache>
            </c:strRef>
          </c:cat>
          <c:val>
            <c:numRef>
              <c:f>'Runs per month'!$C$14:$C$39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1215</c:v>
                </c:pt>
                <c:pt idx="16">
                  <c:v>3719</c:v>
                </c:pt>
                <c:pt idx="17">
                  <c:v>2252</c:v>
                </c:pt>
                <c:pt idx="18">
                  <c:v>1372</c:v>
                </c:pt>
                <c:pt idx="19">
                  <c:v>1149</c:v>
                </c:pt>
                <c:pt idx="20">
                  <c:v>1367</c:v>
                </c:pt>
                <c:pt idx="21">
                  <c:v>1595</c:v>
                </c:pt>
                <c:pt idx="22">
                  <c:v>1618</c:v>
                </c:pt>
                <c:pt idx="23">
                  <c:v>1548</c:v>
                </c:pt>
                <c:pt idx="24">
                  <c:v>3555</c:v>
                </c:pt>
                <c:pt idx="25">
                  <c:v>2580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0-124A-A911-CF20BA728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34338895"/>
        <c:axId val="2034340527"/>
      </c:barChart>
      <c:catAx>
        <c:axId val="203433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2034340527"/>
        <c:crosses val="autoZero"/>
        <c:auto val="1"/>
        <c:lblAlgn val="ctr"/>
        <c:lblOffset val="100"/>
        <c:noMultiLvlLbl val="0"/>
      </c:catAx>
      <c:valAx>
        <c:axId val="203434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203433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27924063629672"/>
          <c:y val="0.15674095646312589"/>
          <c:w val="0.25701052516694972"/>
          <c:h val="0.1576664823104443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>
                <a:solidFill>
                  <a:schemeClr val="accent1">
                    <a:lumMod val="75000"/>
                  </a:schemeClr>
                </a:solidFill>
              </a:rPr>
              <a:t>HADDOCK server unique users per month</a:t>
            </a:r>
          </a:p>
        </c:rich>
      </c:tx>
      <c:layout>
        <c:manualLayout>
          <c:xMode val="edge"/>
          <c:yMode val="edge"/>
          <c:x val="0.1557618709066651"/>
          <c:y val="4.6969356539172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9.7500014800454879E-2"/>
          <c:y val="0.15721624984877028"/>
          <c:w val="0.87192789648938596"/>
          <c:h val="0.61197912165782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'Users per month'!$B$1</c:f>
              <c:strCache>
                <c:ptCount val="1"/>
                <c:pt idx="0">
                  <c:v>Total #jobs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'Users per month'!$A$14:$A$39</c:f>
              <c:strCache>
                <c:ptCount val="26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  <c:pt idx="12">
                  <c:v>2020/01</c:v>
                </c:pt>
                <c:pt idx="13">
                  <c:v>2020/02</c:v>
                </c:pt>
                <c:pt idx="14">
                  <c:v>2020/03</c:v>
                </c:pt>
                <c:pt idx="15">
                  <c:v>2020/04</c:v>
                </c:pt>
                <c:pt idx="16">
                  <c:v>2020/05</c:v>
                </c:pt>
                <c:pt idx="17">
                  <c:v>2020/06</c:v>
                </c:pt>
                <c:pt idx="18">
                  <c:v>2020/07</c:v>
                </c:pt>
                <c:pt idx="19">
                  <c:v>2020/08</c:v>
                </c:pt>
                <c:pt idx="20">
                  <c:v>2020/09</c:v>
                </c:pt>
                <c:pt idx="21">
                  <c:v>2020/10</c:v>
                </c:pt>
                <c:pt idx="22">
                  <c:v>2020/11</c:v>
                </c:pt>
                <c:pt idx="23">
                  <c:v>2020/12</c:v>
                </c:pt>
                <c:pt idx="24">
                  <c:v>2021/01</c:v>
                </c:pt>
                <c:pt idx="25">
                  <c:v>2021/02</c:v>
                </c:pt>
              </c:strCache>
            </c:strRef>
          </c:cat>
          <c:val>
            <c:numRef>
              <c:f>'Users per month'!$B$14:$B$39</c:f>
              <c:numCache>
                <c:formatCode>General</c:formatCode>
                <c:ptCount val="26"/>
                <c:pt idx="0">
                  <c:v>233</c:v>
                </c:pt>
                <c:pt idx="1">
                  <c:v>285</c:v>
                </c:pt>
                <c:pt idx="2">
                  <c:v>325</c:v>
                </c:pt>
                <c:pt idx="3">
                  <c:v>323</c:v>
                </c:pt>
                <c:pt idx="4">
                  <c:v>296</c:v>
                </c:pt>
                <c:pt idx="5">
                  <c:v>274</c:v>
                </c:pt>
                <c:pt idx="6">
                  <c:v>336</c:v>
                </c:pt>
                <c:pt idx="7">
                  <c:v>232</c:v>
                </c:pt>
                <c:pt idx="8">
                  <c:v>287</c:v>
                </c:pt>
                <c:pt idx="9">
                  <c:v>337</c:v>
                </c:pt>
                <c:pt idx="10">
                  <c:v>327</c:v>
                </c:pt>
                <c:pt idx="11">
                  <c:v>335</c:v>
                </c:pt>
                <c:pt idx="12">
                  <c:v>269</c:v>
                </c:pt>
                <c:pt idx="13">
                  <c:v>348</c:v>
                </c:pt>
                <c:pt idx="14">
                  <c:v>443</c:v>
                </c:pt>
                <c:pt idx="15">
                  <c:v>581</c:v>
                </c:pt>
                <c:pt idx="16">
                  <c:v>639</c:v>
                </c:pt>
                <c:pt idx="17">
                  <c:v>610</c:v>
                </c:pt>
                <c:pt idx="18">
                  <c:v>510</c:v>
                </c:pt>
                <c:pt idx="19">
                  <c:v>393</c:v>
                </c:pt>
                <c:pt idx="20">
                  <c:v>450</c:v>
                </c:pt>
                <c:pt idx="21">
                  <c:v>539</c:v>
                </c:pt>
                <c:pt idx="22">
                  <c:v>520</c:v>
                </c:pt>
                <c:pt idx="23">
                  <c:v>498</c:v>
                </c:pt>
                <c:pt idx="24">
                  <c:v>546</c:v>
                </c:pt>
                <c:pt idx="25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7-4E4C-9007-B324B434F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34338895"/>
        <c:axId val="2034340527"/>
      </c:barChart>
      <c:catAx>
        <c:axId val="203433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2034340527"/>
        <c:crosses val="autoZero"/>
        <c:auto val="1"/>
        <c:lblAlgn val="ctr"/>
        <c:lblOffset val="100"/>
        <c:noMultiLvlLbl val="0"/>
      </c:catAx>
      <c:valAx>
        <c:axId val="203434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203433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/>
            <a:t>100 partners</a:t>
          </a:r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/>
        </a:p>
      </dgm:t>
    </dgm:pt>
    <dgm:pt modelId="{D013C8EA-7144-5043-820D-A8C93F047C87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/>
            <a:t>36 months</a:t>
          </a:r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/>
        </a:p>
      </dgm:t>
    </dgm:pt>
    <dgm:pt modelId="{7C566745-68B6-7F4B-A781-51A6F2D49E8D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/>
            <a:t>33 million Euro</a:t>
          </a:r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</dgm:pt>
    <dgm:pt modelId="{D302A639-FF37-DF42-87C2-97CABD5B98C2}" type="pres">
      <dgm:prSet presAssocID="{C6A9366A-69DF-B64E-B46F-9351D1C5F65F}" presName="Name5" presStyleLbl="vennNode1" presStyleIdx="0" presStyleCnt="3">
        <dgm:presLayoutVars>
          <dgm:bulletEnabled val="1"/>
        </dgm:presLayoutVars>
      </dgm:prSet>
      <dgm:spPr/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3">
        <dgm:presLayoutVars>
          <dgm:bulletEnabled val="1"/>
        </dgm:presLayoutVars>
      </dgm:prSet>
      <dgm:spPr/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DC4BA238-07E0-664D-9867-E5F595EFD3F5}" type="presOf" srcId="{2D67345E-E907-A54C-8CD3-7EDDEAF06FBB}" destId="{ADD6051D-5FD7-6244-9EFE-19EEECC294D6}" srcOrd="0" destOrd="0" presId="urn:microsoft.com/office/officeart/2005/8/layout/venn3"/>
    <dgm:cxn modelId="{F576AE68-7B51-544F-B0BE-601A85CFC39A}" type="presOf" srcId="{7C566745-68B6-7F4B-A781-51A6F2D49E8D}" destId="{BE75E7C6-9FF5-644E-853E-4F9421C83139}" srcOrd="0" destOrd="0" presId="urn:microsoft.com/office/officeart/2005/8/layout/venn3"/>
    <dgm:cxn modelId="{F361F384-276E-4C41-9780-8A062FC08060}" type="presOf" srcId="{D013C8EA-7144-5043-820D-A8C93F047C87}" destId="{2367613D-FE21-6047-AB96-6E7629E0EBB2}" srcOrd="0" destOrd="0" presId="urn:microsoft.com/office/officeart/2005/8/layout/venn3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5B8F63AE-E863-FD46-8890-F0CA2D21A47B}" type="presOf" srcId="{C6A9366A-69DF-B64E-B46F-9351D1C5F65F}" destId="{D302A639-FF37-DF42-87C2-97CABD5B98C2}" srcOrd="0" destOrd="0" presId="urn:microsoft.com/office/officeart/2005/8/layout/venn3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7C36E7D6-CB67-4745-AEF0-28AF2FF4F1D3}" type="presParOf" srcId="{ADD6051D-5FD7-6244-9EFE-19EEECC294D6}" destId="{D302A639-FF37-DF42-87C2-97CABD5B98C2}" srcOrd="0" destOrd="0" presId="urn:microsoft.com/office/officeart/2005/8/layout/venn3"/>
    <dgm:cxn modelId="{4C41300C-E1A3-6846-9DB8-B29B13C99E53}" type="presParOf" srcId="{ADD6051D-5FD7-6244-9EFE-19EEECC294D6}" destId="{FB362CBA-4137-8A48-BEC7-9E826033A4D3}" srcOrd="1" destOrd="0" presId="urn:microsoft.com/office/officeart/2005/8/layout/venn3"/>
    <dgm:cxn modelId="{A938964B-4199-3548-A3B4-8F316162DAD1}" type="presParOf" srcId="{ADD6051D-5FD7-6244-9EFE-19EEECC294D6}" destId="{2367613D-FE21-6047-AB96-6E7629E0EBB2}" srcOrd="2" destOrd="0" presId="urn:microsoft.com/office/officeart/2005/8/layout/venn3"/>
    <dgm:cxn modelId="{53762280-502C-604A-895B-7574D7813274}" type="presParOf" srcId="{ADD6051D-5FD7-6244-9EFE-19EEECC294D6}" destId="{B11189AE-66D0-4344-AC0A-8EDAC697DCAA}" srcOrd="3" destOrd="0" presId="urn:microsoft.com/office/officeart/2005/8/layout/venn3"/>
    <dgm:cxn modelId="{C579E7BD-A18E-BE45-8C90-112C18C11114}" type="presParOf" srcId="{ADD6051D-5FD7-6244-9EFE-19EEECC294D6}" destId="{BE75E7C6-9FF5-644E-853E-4F9421C8313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/>
            <a:t>EGI Federation</a:t>
          </a:r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 sz="3200" b="1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 sz="3200" b="1"/>
        </a:p>
      </dgm:t>
    </dgm:pt>
    <dgm:pt modelId="{D013C8EA-7144-5043-820D-A8C93F047C87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/>
            <a:t>EUDAT</a:t>
          </a:r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 sz="3200" b="1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 sz="3200" b="1"/>
        </a:p>
      </dgm:t>
    </dgm:pt>
    <dgm:pt modelId="{7C566745-68B6-7F4B-A781-51A6F2D49E8D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/>
            <a:t>INDIGO-</a:t>
          </a:r>
          <a:r>
            <a:rPr lang="en-US" sz="1200" b="1" dirty="0" err="1"/>
            <a:t>DataCloud</a:t>
          </a:r>
          <a:endParaRPr lang="en-US" sz="1200" b="1" dirty="0"/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 sz="3200" b="1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 sz="3200" b="1"/>
        </a:p>
      </dgm:t>
    </dgm:pt>
    <dgm:pt modelId="{AA9F1D98-1BD9-A14D-83F2-D5C82BC22445}">
      <dgm:prSet phldrT="[Text]" custT="1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sz="1200" b="1" dirty="0"/>
            <a:t>Research Infrastructures</a:t>
          </a:r>
        </a:p>
      </dgm:t>
    </dgm:pt>
    <dgm:pt modelId="{AD0AF3E9-E7A4-0C48-A6C6-EC4FC3BC4399}" type="parTrans" cxnId="{49A027EB-421F-684C-B246-9E87A78EEA95}">
      <dgm:prSet/>
      <dgm:spPr/>
      <dgm:t>
        <a:bodyPr/>
        <a:lstStyle/>
        <a:p>
          <a:endParaRPr lang="en-US" sz="3200" b="1"/>
        </a:p>
      </dgm:t>
    </dgm:pt>
    <dgm:pt modelId="{DA8D7414-BFD4-3B4C-BC98-641D5AF61039}" type="sibTrans" cxnId="{49A027EB-421F-684C-B246-9E87A78EEA95}">
      <dgm:prSet/>
      <dgm:spPr/>
      <dgm:t>
        <a:bodyPr/>
        <a:lstStyle/>
        <a:p>
          <a:endParaRPr lang="en-US" sz="3200" b="1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</dgm:pt>
    <dgm:pt modelId="{D302A639-FF37-DF42-87C2-97CABD5B98C2}" type="pres">
      <dgm:prSet presAssocID="{C6A9366A-69DF-B64E-B46F-9351D1C5F65F}" presName="Name5" presStyleLbl="vennNode1" presStyleIdx="0" presStyleCnt="4">
        <dgm:presLayoutVars>
          <dgm:bulletEnabled val="1"/>
        </dgm:presLayoutVars>
      </dgm:prSet>
      <dgm:spPr/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4">
        <dgm:presLayoutVars>
          <dgm:bulletEnabled val="1"/>
        </dgm:presLayoutVars>
      </dgm:prSet>
      <dgm:spPr/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4">
        <dgm:presLayoutVars>
          <dgm:bulletEnabled val="1"/>
        </dgm:presLayoutVars>
      </dgm:prSet>
      <dgm:spPr/>
    </dgm:pt>
    <dgm:pt modelId="{1660904A-F75A-E54F-9863-E3AEF9F6C302}" type="pres">
      <dgm:prSet presAssocID="{53F70921-FB16-BB49-9951-330309818A59}" presName="space" presStyleCnt="0"/>
      <dgm:spPr/>
    </dgm:pt>
    <dgm:pt modelId="{E61BA040-5EBD-D344-97CD-E94A8011258B}" type="pres">
      <dgm:prSet presAssocID="{AA9F1D98-1BD9-A14D-83F2-D5C82BC22445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AF35DF3E-A5BA-0945-99F6-3581EFBF2CBA}" type="presOf" srcId="{2D67345E-E907-A54C-8CD3-7EDDEAF06FBB}" destId="{ADD6051D-5FD7-6244-9EFE-19EEECC294D6}" srcOrd="0" destOrd="0" presId="urn:microsoft.com/office/officeart/2005/8/layout/venn3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757327AD-9AB5-3C4B-9133-40E608118739}" type="presOf" srcId="{AA9F1D98-1BD9-A14D-83F2-D5C82BC22445}" destId="{E61BA040-5EBD-D344-97CD-E94A8011258B}" srcOrd="0" destOrd="0" presId="urn:microsoft.com/office/officeart/2005/8/layout/venn3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8AAF13E0-EAE9-A845-A78D-621835CF424A}" type="presOf" srcId="{C6A9366A-69DF-B64E-B46F-9351D1C5F65F}" destId="{D302A639-FF37-DF42-87C2-97CABD5B98C2}" srcOrd="0" destOrd="0" presId="urn:microsoft.com/office/officeart/2005/8/layout/venn3"/>
    <dgm:cxn modelId="{70D39BE0-0FF1-3F47-82C2-D7A61018D581}" type="presOf" srcId="{7C566745-68B6-7F4B-A781-51A6F2D49E8D}" destId="{BE75E7C6-9FF5-644E-853E-4F9421C83139}" srcOrd="0" destOrd="0" presId="urn:microsoft.com/office/officeart/2005/8/layout/venn3"/>
    <dgm:cxn modelId="{72D627E6-F5FA-BE45-9B3C-82E1F1902AFF}" type="presOf" srcId="{D013C8EA-7144-5043-820D-A8C93F047C87}" destId="{2367613D-FE21-6047-AB96-6E7629E0EBB2}" srcOrd="0" destOrd="0" presId="urn:microsoft.com/office/officeart/2005/8/layout/venn3"/>
    <dgm:cxn modelId="{49A027EB-421F-684C-B246-9E87A78EEA95}" srcId="{2D67345E-E907-A54C-8CD3-7EDDEAF06FBB}" destId="{AA9F1D98-1BD9-A14D-83F2-D5C82BC22445}" srcOrd="3" destOrd="0" parTransId="{AD0AF3E9-E7A4-0C48-A6C6-EC4FC3BC4399}" sibTransId="{DA8D7414-BFD4-3B4C-BC98-641D5AF61039}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1F8DF9AA-B1FA-B044-ABC0-97C92F0BF642}" type="presParOf" srcId="{ADD6051D-5FD7-6244-9EFE-19EEECC294D6}" destId="{D302A639-FF37-DF42-87C2-97CABD5B98C2}" srcOrd="0" destOrd="0" presId="urn:microsoft.com/office/officeart/2005/8/layout/venn3"/>
    <dgm:cxn modelId="{48287D63-CEAC-1F4A-B170-7CB00F4897BF}" type="presParOf" srcId="{ADD6051D-5FD7-6244-9EFE-19EEECC294D6}" destId="{FB362CBA-4137-8A48-BEC7-9E826033A4D3}" srcOrd="1" destOrd="0" presId="urn:microsoft.com/office/officeart/2005/8/layout/venn3"/>
    <dgm:cxn modelId="{B353662C-5172-D847-93A8-D296A9DAE35F}" type="presParOf" srcId="{ADD6051D-5FD7-6244-9EFE-19EEECC294D6}" destId="{2367613D-FE21-6047-AB96-6E7629E0EBB2}" srcOrd="2" destOrd="0" presId="urn:microsoft.com/office/officeart/2005/8/layout/venn3"/>
    <dgm:cxn modelId="{12CC86B5-FABD-AB47-BF4F-C6CF2898EA8D}" type="presParOf" srcId="{ADD6051D-5FD7-6244-9EFE-19EEECC294D6}" destId="{B11189AE-66D0-4344-AC0A-8EDAC697DCAA}" srcOrd="3" destOrd="0" presId="urn:microsoft.com/office/officeart/2005/8/layout/venn3"/>
    <dgm:cxn modelId="{AFB1BF56-725D-1E44-A3CD-3F69E3300BF4}" type="presParOf" srcId="{ADD6051D-5FD7-6244-9EFE-19EEECC294D6}" destId="{BE75E7C6-9FF5-644E-853E-4F9421C83139}" srcOrd="4" destOrd="0" presId="urn:microsoft.com/office/officeart/2005/8/layout/venn3"/>
    <dgm:cxn modelId="{56FC6382-5905-CE48-9A64-EFAF7FB6CAE5}" type="presParOf" srcId="{ADD6051D-5FD7-6244-9EFE-19EEECC294D6}" destId="{1660904A-F75A-E54F-9863-E3AEF9F6C302}" srcOrd="5" destOrd="0" presId="urn:microsoft.com/office/officeart/2005/8/layout/venn3"/>
    <dgm:cxn modelId="{DBACB6BB-E3B0-5C42-94A0-7D5069ED26CB}" type="presParOf" srcId="{ADD6051D-5FD7-6244-9EFE-19EEECC294D6}" destId="{E61BA040-5EBD-D344-97CD-E94A8011258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966F8-BCD8-5F4F-9A54-97F35C4CC54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FFD68-9B4E-AD41-8B5A-1B15C6A66280}">
      <dgm:prSet phldrT="[Text]"/>
      <dgm:spPr/>
      <dgm:t>
        <a:bodyPr/>
        <a:lstStyle/>
        <a:p>
          <a:r>
            <a:rPr lang="en-US" b="0" i="0" dirty="0"/>
            <a:t>O1 </a:t>
          </a:r>
          <a:endParaRPr lang="en-US" dirty="0"/>
        </a:p>
      </dgm:t>
    </dgm:pt>
    <dgm:pt modelId="{2DB07DE0-4D3E-8D48-935A-1C3CD23B6B20}" type="parTrans" cxnId="{A6560576-7CE1-8140-8A22-821B96FBD349}">
      <dgm:prSet/>
      <dgm:spPr/>
      <dgm:t>
        <a:bodyPr/>
        <a:lstStyle/>
        <a:p>
          <a:endParaRPr lang="en-US"/>
        </a:p>
      </dgm:t>
    </dgm:pt>
    <dgm:pt modelId="{F2A602DC-F9EE-F942-BC75-9E7CD8179290}" type="sibTrans" cxnId="{A6560576-7CE1-8140-8A22-821B96FBD349}">
      <dgm:prSet/>
      <dgm:spPr/>
      <dgm:t>
        <a:bodyPr/>
        <a:lstStyle/>
        <a:p>
          <a:endParaRPr lang="en-US"/>
        </a:p>
      </dgm:t>
    </dgm:pt>
    <dgm:pt modelId="{A6CA7564-775C-5644-8CDA-103E1E55EB7E}">
      <dgm:prSet/>
      <dgm:spPr/>
      <dgm:t>
        <a:bodyPr/>
        <a:lstStyle/>
        <a:p>
          <a:r>
            <a:rPr lang="en-US" b="0" i="0" dirty="0"/>
            <a:t>O2 </a:t>
          </a:r>
        </a:p>
      </dgm:t>
    </dgm:pt>
    <dgm:pt modelId="{09F6F5C4-EE53-BB47-8F59-AE29D4A7915A}" type="parTrans" cxnId="{5C9C8B6B-4070-CD49-B714-799F6F093173}">
      <dgm:prSet/>
      <dgm:spPr/>
      <dgm:t>
        <a:bodyPr/>
        <a:lstStyle/>
        <a:p>
          <a:endParaRPr lang="en-US"/>
        </a:p>
      </dgm:t>
    </dgm:pt>
    <dgm:pt modelId="{23A7411E-D7AA-A349-B76C-4F645AFD52F7}" type="sibTrans" cxnId="{5C9C8B6B-4070-CD49-B714-799F6F093173}">
      <dgm:prSet/>
      <dgm:spPr/>
      <dgm:t>
        <a:bodyPr/>
        <a:lstStyle/>
        <a:p>
          <a:endParaRPr lang="en-US"/>
        </a:p>
      </dgm:t>
    </dgm:pt>
    <dgm:pt modelId="{C7D0B8EB-7211-D943-8839-980FDB26FDC3}">
      <dgm:prSet/>
      <dgm:spPr/>
      <dgm:t>
        <a:bodyPr/>
        <a:lstStyle/>
        <a:p>
          <a:r>
            <a:rPr lang="en-US" b="0" i="0" dirty="0"/>
            <a:t>O3 </a:t>
          </a:r>
        </a:p>
      </dgm:t>
    </dgm:pt>
    <dgm:pt modelId="{EB363179-6F2C-B34B-8814-C892AFF35FD9}" type="parTrans" cxnId="{EBEEE2E9-FBBA-B242-8263-D522E053C239}">
      <dgm:prSet/>
      <dgm:spPr/>
      <dgm:t>
        <a:bodyPr/>
        <a:lstStyle/>
        <a:p>
          <a:endParaRPr lang="en-US"/>
        </a:p>
      </dgm:t>
    </dgm:pt>
    <dgm:pt modelId="{BBF0DE4B-AAAA-B842-B618-EC1670F9325C}" type="sibTrans" cxnId="{EBEEE2E9-FBBA-B242-8263-D522E053C239}">
      <dgm:prSet/>
      <dgm:spPr/>
      <dgm:t>
        <a:bodyPr/>
        <a:lstStyle/>
        <a:p>
          <a:endParaRPr lang="en-US"/>
        </a:p>
      </dgm:t>
    </dgm:pt>
    <dgm:pt modelId="{EDDF7B51-F8C8-A046-93B2-CFEF245B81A3}">
      <dgm:prSet/>
      <dgm:spPr/>
      <dgm:t>
        <a:bodyPr/>
        <a:lstStyle/>
        <a:p>
          <a:r>
            <a:rPr lang="en-US" b="0" i="0" dirty="0"/>
            <a:t>O4</a:t>
          </a:r>
        </a:p>
      </dgm:t>
    </dgm:pt>
    <dgm:pt modelId="{4C9EAAB4-EE95-8A48-BCFF-A46AF35720C2}" type="parTrans" cxnId="{A981A7F4-5FB7-B24D-821B-9C1AB9BD10AD}">
      <dgm:prSet/>
      <dgm:spPr/>
      <dgm:t>
        <a:bodyPr/>
        <a:lstStyle/>
        <a:p>
          <a:endParaRPr lang="en-US"/>
        </a:p>
      </dgm:t>
    </dgm:pt>
    <dgm:pt modelId="{B85C4839-FA42-7E4A-978F-815CFB0563CD}" type="sibTrans" cxnId="{A981A7F4-5FB7-B24D-821B-9C1AB9BD10AD}">
      <dgm:prSet/>
      <dgm:spPr/>
      <dgm:t>
        <a:bodyPr/>
        <a:lstStyle/>
        <a:p>
          <a:endParaRPr lang="en-US"/>
        </a:p>
      </dgm:t>
    </dgm:pt>
    <dgm:pt modelId="{CD3AA5BA-6374-4848-8A80-8C26099AE096}">
      <dgm:prSet/>
      <dgm:spPr/>
      <dgm:t>
        <a:bodyPr/>
        <a:lstStyle/>
        <a:p>
          <a:r>
            <a:rPr lang="en-US" b="0" i="0" dirty="0"/>
            <a:t>O5 </a:t>
          </a:r>
        </a:p>
      </dgm:t>
    </dgm:pt>
    <dgm:pt modelId="{8A7BAE26-8710-F848-9E3C-CA902ACA0227}" type="parTrans" cxnId="{CBACDA9B-B2FB-4347-A15D-3051617BA70C}">
      <dgm:prSet/>
      <dgm:spPr/>
      <dgm:t>
        <a:bodyPr/>
        <a:lstStyle/>
        <a:p>
          <a:endParaRPr lang="en-US"/>
        </a:p>
      </dgm:t>
    </dgm:pt>
    <dgm:pt modelId="{015C7BF6-E3DD-1348-A352-FCD510C0E38B}" type="sibTrans" cxnId="{CBACDA9B-B2FB-4347-A15D-3051617BA70C}">
      <dgm:prSet/>
      <dgm:spPr/>
      <dgm:t>
        <a:bodyPr/>
        <a:lstStyle/>
        <a:p>
          <a:endParaRPr lang="en-US"/>
        </a:p>
      </dgm:t>
    </dgm:pt>
    <dgm:pt modelId="{CD12BA7B-763A-8542-8E1C-AD04826D8F98}">
      <dgm:prSet/>
      <dgm:spPr/>
      <dgm:t>
        <a:bodyPr/>
        <a:lstStyle/>
        <a:p>
          <a:r>
            <a:rPr lang="en-US" b="0" i="0" dirty="0"/>
            <a:t>O6</a:t>
          </a:r>
        </a:p>
      </dgm:t>
    </dgm:pt>
    <dgm:pt modelId="{954A06B6-6262-5F4D-97D4-695EBF7DE4E8}" type="parTrans" cxnId="{0DF54501-F79D-2B42-8027-8CF1A451BA10}">
      <dgm:prSet/>
      <dgm:spPr/>
      <dgm:t>
        <a:bodyPr/>
        <a:lstStyle/>
        <a:p>
          <a:endParaRPr lang="en-US"/>
        </a:p>
      </dgm:t>
    </dgm:pt>
    <dgm:pt modelId="{9ECAD6DD-B8B9-1D43-A792-2F10946E5728}" type="sibTrans" cxnId="{0DF54501-F79D-2B42-8027-8CF1A451BA10}">
      <dgm:prSet/>
      <dgm:spPr/>
      <dgm:t>
        <a:bodyPr/>
        <a:lstStyle/>
        <a:p>
          <a:endParaRPr lang="en-US"/>
        </a:p>
      </dgm:t>
    </dgm:pt>
    <dgm:pt modelId="{62B63ABE-08EC-354C-A883-CED8E0312A2E}">
      <dgm:prSet custT="1"/>
      <dgm:spPr/>
      <dgm:t>
        <a:bodyPr/>
        <a:lstStyle/>
        <a:p>
          <a:r>
            <a:rPr lang="en-US" sz="1600" b="0" i="0" dirty="0"/>
            <a:t> </a:t>
          </a:r>
          <a:r>
            <a:rPr lang="en-US" sz="1600" b="0" i="1" dirty="0"/>
            <a:t>Increase innovation capacity of Research e-Infrastructures</a:t>
          </a:r>
          <a:endParaRPr lang="en-US" sz="1600" b="0" i="0" dirty="0"/>
        </a:p>
      </dgm:t>
    </dgm:pt>
    <dgm:pt modelId="{DCF74223-A643-C64D-9FFC-BE22150AA5A2}" type="parTrans" cxnId="{687F4A1D-7F96-0447-A9A8-402E0B14BA54}">
      <dgm:prSet/>
      <dgm:spPr/>
      <dgm:t>
        <a:bodyPr/>
        <a:lstStyle/>
        <a:p>
          <a:endParaRPr lang="en-US"/>
        </a:p>
      </dgm:t>
    </dgm:pt>
    <dgm:pt modelId="{D4BBBA17-876B-8D4B-8D16-784786B1EB1B}" type="sibTrans" cxnId="{687F4A1D-7F96-0447-A9A8-402E0B14BA54}">
      <dgm:prSet/>
      <dgm:spPr/>
      <dgm:t>
        <a:bodyPr/>
        <a:lstStyle/>
        <a:p>
          <a:endParaRPr lang="en-US"/>
        </a:p>
      </dgm:t>
    </dgm:pt>
    <dgm:pt modelId="{D5F76A27-0A9C-A641-B8F4-6496DCB2C646}">
      <dgm:prSet custT="1"/>
      <dgm:spPr/>
      <dgm:t>
        <a:bodyPr/>
        <a:lstStyle/>
        <a:p>
          <a:r>
            <a:rPr lang="en-US" sz="1600" b="0" i="1" dirty="0"/>
            <a:t>Provide a knowledge hub</a:t>
          </a:r>
          <a:r>
            <a:rPr lang="en-US" sz="1600" b="0" i="0" dirty="0"/>
            <a:t>.</a:t>
          </a:r>
        </a:p>
      </dgm:t>
    </dgm:pt>
    <dgm:pt modelId="{BB9B8F1B-E2DD-D443-98BB-CB9A001248A2}" type="parTrans" cxnId="{A903AF54-5DCD-3E41-A157-300692A429CA}">
      <dgm:prSet/>
      <dgm:spPr/>
      <dgm:t>
        <a:bodyPr/>
        <a:lstStyle/>
        <a:p>
          <a:endParaRPr lang="en-US"/>
        </a:p>
      </dgm:t>
    </dgm:pt>
    <dgm:pt modelId="{B41F3C3A-CBB6-A043-9FB1-62AE712A0B8C}" type="sibTrans" cxnId="{A903AF54-5DCD-3E41-A157-300692A429CA}">
      <dgm:prSet/>
      <dgm:spPr/>
      <dgm:t>
        <a:bodyPr/>
        <a:lstStyle/>
        <a:p>
          <a:endParaRPr lang="en-US"/>
        </a:p>
      </dgm:t>
    </dgm:pt>
    <dgm:pt modelId="{47B01102-1279-1442-9B0E-62B92DADAC6D}">
      <dgm:prSet custT="1"/>
      <dgm:spPr/>
      <dgm:t>
        <a:bodyPr/>
        <a:lstStyle/>
        <a:p>
          <a:r>
            <a:rPr lang="en-US" sz="1900" b="0" i="0" dirty="0"/>
            <a:t> </a:t>
          </a:r>
          <a:r>
            <a:rPr lang="en-US" sz="1600" b="0" i="1" dirty="0"/>
            <a:t>Widen the access to services to all user groups including researchers, high-education, business organizations and expand the user base</a:t>
          </a:r>
          <a:r>
            <a:rPr lang="en-US" sz="1600" b="0" i="0" dirty="0"/>
            <a:t>.</a:t>
          </a:r>
        </a:p>
      </dgm:t>
    </dgm:pt>
    <dgm:pt modelId="{2C0404C4-83BC-F449-9B2C-68458881048A}" type="parTrans" cxnId="{A890BE50-D16C-4042-B1B3-A1EA18FC90F2}">
      <dgm:prSet/>
      <dgm:spPr/>
      <dgm:t>
        <a:bodyPr/>
        <a:lstStyle/>
        <a:p>
          <a:endParaRPr lang="en-US"/>
        </a:p>
      </dgm:t>
    </dgm:pt>
    <dgm:pt modelId="{38BDD841-8D0D-D94D-B7FC-A84FB720C6B0}" type="sibTrans" cxnId="{A890BE50-D16C-4042-B1B3-A1EA18FC90F2}">
      <dgm:prSet/>
      <dgm:spPr/>
      <dgm:t>
        <a:bodyPr/>
        <a:lstStyle/>
        <a:p>
          <a:endParaRPr lang="en-US"/>
        </a:p>
      </dgm:t>
    </dgm:pt>
    <dgm:pt modelId="{5D294DEE-D24D-2A46-BFFC-9593A78A72AD}">
      <dgm:prSet custT="1"/>
      <dgm:spPr/>
      <dgm:t>
        <a:bodyPr/>
        <a:lstStyle/>
        <a:p>
          <a:r>
            <a:rPr lang="en-US" sz="1600" b="0" i="1" dirty="0"/>
            <a:t>Consolidate e-Infrastructures by expanding capacity and capabilities and improving service quality</a:t>
          </a:r>
          <a:r>
            <a:rPr lang="en-US" sz="1600" b="0" i="0" dirty="0"/>
            <a:t>.</a:t>
          </a:r>
        </a:p>
      </dgm:t>
    </dgm:pt>
    <dgm:pt modelId="{D5471201-836B-D144-B72F-BA9959089592}" type="parTrans" cxnId="{AAF74B0B-FB25-704A-A75B-84ED487B2980}">
      <dgm:prSet/>
      <dgm:spPr/>
      <dgm:t>
        <a:bodyPr/>
        <a:lstStyle/>
        <a:p>
          <a:endParaRPr lang="en-US"/>
        </a:p>
      </dgm:t>
    </dgm:pt>
    <dgm:pt modelId="{99D476E0-B478-6748-85ED-81D289F53CE3}" type="sibTrans" cxnId="{AAF74B0B-FB25-704A-A75B-84ED487B2980}">
      <dgm:prSet/>
      <dgm:spPr/>
      <dgm:t>
        <a:bodyPr/>
        <a:lstStyle/>
        <a:p>
          <a:endParaRPr lang="en-US"/>
        </a:p>
      </dgm:t>
    </dgm:pt>
    <dgm:pt modelId="{33004C08-B53D-B346-AF25-F66C33E417F1}">
      <dgm:prSet custT="1"/>
      <dgm:spPr/>
      <dgm:t>
        <a:bodyPr/>
        <a:lstStyle/>
        <a:p>
          <a:r>
            <a:rPr lang="en-US" sz="1600" b="0" i="1" dirty="0"/>
            <a:t>Remove fragmentation of service provisioning and access to high-quality digital services in Europe and beyond through the technical integration and adoption of standards for interoperability of compute, storage, data and software platforms</a:t>
          </a:r>
          <a:r>
            <a:rPr lang="en-US" sz="1600" b="0" i="0" dirty="0"/>
            <a:t>.</a:t>
          </a:r>
        </a:p>
      </dgm:t>
    </dgm:pt>
    <dgm:pt modelId="{1AFE2EDE-38F3-7640-B473-4CB63657D37D}" type="parTrans" cxnId="{E06438B7-B012-B048-8039-EC59E16C8A1B}">
      <dgm:prSet/>
      <dgm:spPr/>
      <dgm:t>
        <a:bodyPr/>
        <a:lstStyle/>
        <a:p>
          <a:endParaRPr lang="en-US"/>
        </a:p>
      </dgm:t>
    </dgm:pt>
    <dgm:pt modelId="{5FE9895B-2AB7-B247-8335-1D04B8392404}" type="sibTrans" cxnId="{E06438B7-B012-B048-8039-EC59E16C8A1B}">
      <dgm:prSet/>
      <dgm:spPr/>
      <dgm:t>
        <a:bodyPr/>
        <a:lstStyle/>
        <a:p>
          <a:endParaRPr lang="en-US"/>
        </a:p>
      </dgm:t>
    </dgm:pt>
    <dgm:pt modelId="{BCD38435-F5A7-1C48-8552-60578485819B}">
      <dgm:prSet phldrT="[Text]" custT="1"/>
      <dgm:spPr/>
      <dgm:t>
        <a:bodyPr/>
        <a:lstStyle/>
        <a:p>
          <a:r>
            <a:rPr lang="en-US" sz="1600" b="0" i="1" dirty="0"/>
            <a:t>Simplify access to a broad portfolio of products, resources and service provided by the major pan-European and international organizations through an open and integrated service catalogue</a:t>
          </a:r>
          <a:r>
            <a:rPr lang="en-US" sz="1600" b="0" i="0" dirty="0"/>
            <a:t>.</a:t>
          </a:r>
          <a:endParaRPr lang="en-US" sz="1600" dirty="0"/>
        </a:p>
      </dgm:t>
    </dgm:pt>
    <dgm:pt modelId="{A60E092F-AABC-4643-9A9B-325FD531D172}" type="parTrans" cxnId="{93465A4F-C522-3848-8098-E695BDBD17FE}">
      <dgm:prSet/>
      <dgm:spPr/>
      <dgm:t>
        <a:bodyPr/>
        <a:lstStyle/>
        <a:p>
          <a:endParaRPr lang="en-US"/>
        </a:p>
      </dgm:t>
    </dgm:pt>
    <dgm:pt modelId="{B4094037-20DE-DB42-8478-E1F1E757DB45}" type="sibTrans" cxnId="{93465A4F-C522-3848-8098-E695BDBD17FE}">
      <dgm:prSet/>
      <dgm:spPr/>
      <dgm:t>
        <a:bodyPr/>
        <a:lstStyle/>
        <a:p>
          <a:endParaRPr lang="en-US"/>
        </a:p>
      </dgm:t>
    </dgm:pt>
    <dgm:pt modelId="{BA9AD279-C44D-1942-BD86-FCEDBA9C813C}" type="pres">
      <dgm:prSet presAssocID="{104966F8-BCD8-5F4F-9A54-97F35C4CC546}" presName="linearFlow" presStyleCnt="0">
        <dgm:presLayoutVars>
          <dgm:dir/>
          <dgm:animLvl val="lvl"/>
          <dgm:resizeHandles val="exact"/>
        </dgm:presLayoutVars>
      </dgm:prSet>
      <dgm:spPr/>
    </dgm:pt>
    <dgm:pt modelId="{BDCD85AA-E4BC-0249-8904-7ADF43558896}" type="pres">
      <dgm:prSet presAssocID="{A84FFD68-9B4E-AD41-8B5A-1B15C6A66280}" presName="composite" presStyleCnt="0"/>
      <dgm:spPr/>
    </dgm:pt>
    <dgm:pt modelId="{337A6958-8351-544F-A65E-B8558AAF86EE}" type="pres">
      <dgm:prSet presAssocID="{A84FFD68-9B4E-AD41-8B5A-1B15C6A6628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3BB4DAF-C54A-6E4F-908C-5A50F9E41C3C}" type="pres">
      <dgm:prSet presAssocID="{A84FFD68-9B4E-AD41-8B5A-1B15C6A66280}" presName="descendantText" presStyleLbl="alignAcc1" presStyleIdx="0" presStyleCnt="6">
        <dgm:presLayoutVars>
          <dgm:bulletEnabled val="1"/>
        </dgm:presLayoutVars>
      </dgm:prSet>
      <dgm:spPr/>
    </dgm:pt>
    <dgm:pt modelId="{E779202B-268A-0C47-9826-205132EEE877}" type="pres">
      <dgm:prSet presAssocID="{F2A602DC-F9EE-F942-BC75-9E7CD8179290}" presName="sp" presStyleCnt="0"/>
      <dgm:spPr/>
    </dgm:pt>
    <dgm:pt modelId="{9772DEDA-B2A4-654E-8FDF-8F598F72B0E3}" type="pres">
      <dgm:prSet presAssocID="{A6CA7564-775C-5644-8CDA-103E1E55EB7E}" presName="composite" presStyleCnt="0"/>
      <dgm:spPr/>
    </dgm:pt>
    <dgm:pt modelId="{3F54D77E-08E5-1C46-AC71-3F87A3EF4795}" type="pres">
      <dgm:prSet presAssocID="{A6CA7564-775C-5644-8CDA-103E1E55EB7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4AC429D-BEFA-B84E-A51C-0AB44DA887B5}" type="pres">
      <dgm:prSet presAssocID="{A6CA7564-775C-5644-8CDA-103E1E55EB7E}" presName="descendantText" presStyleLbl="alignAcc1" presStyleIdx="1" presStyleCnt="6">
        <dgm:presLayoutVars>
          <dgm:bulletEnabled val="1"/>
        </dgm:presLayoutVars>
      </dgm:prSet>
      <dgm:spPr/>
    </dgm:pt>
    <dgm:pt modelId="{2F477D85-1599-EF49-BEE0-43F327B2ABD2}" type="pres">
      <dgm:prSet presAssocID="{23A7411E-D7AA-A349-B76C-4F645AFD52F7}" presName="sp" presStyleCnt="0"/>
      <dgm:spPr/>
    </dgm:pt>
    <dgm:pt modelId="{D8A819C4-457C-5540-AED1-1E899D8EFC36}" type="pres">
      <dgm:prSet presAssocID="{C7D0B8EB-7211-D943-8839-980FDB26FDC3}" presName="composite" presStyleCnt="0"/>
      <dgm:spPr/>
    </dgm:pt>
    <dgm:pt modelId="{4E6D0333-7524-D24E-BC7A-72F58DFB3805}" type="pres">
      <dgm:prSet presAssocID="{C7D0B8EB-7211-D943-8839-980FDB26FDC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2DF1CB4-784D-3043-8363-86D7C78D573F}" type="pres">
      <dgm:prSet presAssocID="{C7D0B8EB-7211-D943-8839-980FDB26FDC3}" presName="descendantText" presStyleLbl="alignAcc1" presStyleIdx="2" presStyleCnt="6">
        <dgm:presLayoutVars>
          <dgm:bulletEnabled val="1"/>
        </dgm:presLayoutVars>
      </dgm:prSet>
      <dgm:spPr/>
    </dgm:pt>
    <dgm:pt modelId="{A7801EBF-04FE-5946-9C56-F6009BA0CB34}" type="pres">
      <dgm:prSet presAssocID="{BBF0DE4B-AAAA-B842-B618-EC1670F9325C}" presName="sp" presStyleCnt="0"/>
      <dgm:spPr/>
    </dgm:pt>
    <dgm:pt modelId="{2040ACFB-AC7B-5148-A6A9-F32AAA4C6A38}" type="pres">
      <dgm:prSet presAssocID="{EDDF7B51-F8C8-A046-93B2-CFEF245B81A3}" presName="composite" presStyleCnt="0"/>
      <dgm:spPr/>
    </dgm:pt>
    <dgm:pt modelId="{160DB76D-CE45-C448-B905-5B31684A1DA2}" type="pres">
      <dgm:prSet presAssocID="{EDDF7B51-F8C8-A046-93B2-CFEF245B81A3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3550671-8EAA-6D46-9BE8-074EA3758CF7}" type="pres">
      <dgm:prSet presAssocID="{EDDF7B51-F8C8-A046-93B2-CFEF245B81A3}" presName="descendantText" presStyleLbl="alignAcc1" presStyleIdx="3" presStyleCnt="6">
        <dgm:presLayoutVars>
          <dgm:bulletEnabled val="1"/>
        </dgm:presLayoutVars>
      </dgm:prSet>
      <dgm:spPr/>
    </dgm:pt>
    <dgm:pt modelId="{D969C32B-001C-6649-A1B4-99D65B355424}" type="pres">
      <dgm:prSet presAssocID="{B85C4839-FA42-7E4A-978F-815CFB0563CD}" presName="sp" presStyleCnt="0"/>
      <dgm:spPr/>
    </dgm:pt>
    <dgm:pt modelId="{01FFC381-9FAA-0E4B-8F16-4FABF3422E15}" type="pres">
      <dgm:prSet presAssocID="{CD3AA5BA-6374-4848-8A80-8C26099AE096}" presName="composite" presStyleCnt="0"/>
      <dgm:spPr/>
    </dgm:pt>
    <dgm:pt modelId="{A0210606-CBCA-8D43-B13A-5CCE47044484}" type="pres">
      <dgm:prSet presAssocID="{CD3AA5BA-6374-4848-8A80-8C26099AE09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4470C13-E0C6-5742-AD6C-EA1D790F45FC}" type="pres">
      <dgm:prSet presAssocID="{CD3AA5BA-6374-4848-8A80-8C26099AE096}" presName="descendantText" presStyleLbl="alignAcc1" presStyleIdx="4" presStyleCnt="6">
        <dgm:presLayoutVars>
          <dgm:bulletEnabled val="1"/>
        </dgm:presLayoutVars>
      </dgm:prSet>
      <dgm:spPr/>
    </dgm:pt>
    <dgm:pt modelId="{CAA9ACBD-4128-0B4B-8257-CA0A221E79B4}" type="pres">
      <dgm:prSet presAssocID="{015C7BF6-E3DD-1348-A352-FCD510C0E38B}" presName="sp" presStyleCnt="0"/>
      <dgm:spPr/>
    </dgm:pt>
    <dgm:pt modelId="{A819E368-1AEF-B54B-B207-6E032FEB08AE}" type="pres">
      <dgm:prSet presAssocID="{CD12BA7B-763A-8542-8E1C-AD04826D8F98}" presName="composite" presStyleCnt="0"/>
      <dgm:spPr/>
    </dgm:pt>
    <dgm:pt modelId="{AB98E377-0461-0F41-BEDB-AECF17CD52F6}" type="pres">
      <dgm:prSet presAssocID="{CD12BA7B-763A-8542-8E1C-AD04826D8F9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D854C0A1-9E28-F14F-9496-CEF370691F73}" type="pres">
      <dgm:prSet presAssocID="{CD12BA7B-763A-8542-8E1C-AD04826D8F9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0DF54501-F79D-2B42-8027-8CF1A451BA10}" srcId="{104966F8-BCD8-5F4F-9A54-97F35C4CC546}" destId="{CD12BA7B-763A-8542-8E1C-AD04826D8F98}" srcOrd="5" destOrd="0" parTransId="{954A06B6-6262-5F4D-97D4-695EBF7DE4E8}" sibTransId="{9ECAD6DD-B8B9-1D43-A792-2F10946E5728}"/>
    <dgm:cxn modelId="{E455B004-757B-5E40-B078-DB096BF81297}" type="presOf" srcId="{BCD38435-F5A7-1C48-8552-60578485819B}" destId="{53BB4DAF-C54A-6E4F-908C-5A50F9E41C3C}" srcOrd="0" destOrd="0" presId="urn:microsoft.com/office/officeart/2005/8/layout/chevron2"/>
    <dgm:cxn modelId="{AAF74B0B-FB25-704A-A75B-84ED487B2980}" srcId="{C7D0B8EB-7211-D943-8839-980FDB26FDC3}" destId="{5D294DEE-D24D-2A46-BFFC-9593A78A72AD}" srcOrd="0" destOrd="0" parTransId="{D5471201-836B-D144-B72F-BA9959089592}" sibTransId="{99D476E0-B478-6748-85ED-81D289F53CE3}"/>
    <dgm:cxn modelId="{5C53180C-734C-6246-A71E-C5EEEAE31A29}" type="presOf" srcId="{5D294DEE-D24D-2A46-BFFC-9593A78A72AD}" destId="{D2DF1CB4-784D-3043-8363-86D7C78D573F}" srcOrd="0" destOrd="0" presId="urn:microsoft.com/office/officeart/2005/8/layout/chevron2"/>
    <dgm:cxn modelId="{687F4A1D-7F96-0447-A9A8-402E0B14BA54}" srcId="{CD12BA7B-763A-8542-8E1C-AD04826D8F98}" destId="{62B63ABE-08EC-354C-A883-CED8E0312A2E}" srcOrd="0" destOrd="0" parTransId="{DCF74223-A643-C64D-9FFC-BE22150AA5A2}" sibTransId="{D4BBBA17-876B-8D4B-8D16-784786B1EB1B}"/>
    <dgm:cxn modelId="{75556028-BEA9-2445-9585-A66EEB40D151}" type="presOf" srcId="{104966F8-BCD8-5F4F-9A54-97F35C4CC546}" destId="{BA9AD279-C44D-1942-BD86-FCEDBA9C813C}" srcOrd="0" destOrd="0" presId="urn:microsoft.com/office/officeart/2005/8/layout/chevron2"/>
    <dgm:cxn modelId="{F21CBB31-7F2C-3145-A03A-86976E4522C2}" type="presOf" srcId="{47B01102-1279-1442-9B0E-62B92DADAC6D}" destId="{A3550671-8EAA-6D46-9BE8-074EA3758CF7}" srcOrd="0" destOrd="0" presId="urn:microsoft.com/office/officeart/2005/8/layout/chevron2"/>
    <dgm:cxn modelId="{F3833A38-BEDC-B14D-8ECE-F852DB229D08}" type="presOf" srcId="{62B63ABE-08EC-354C-A883-CED8E0312A2E}" destId="{D854C0A1-9E28-F14F-9496-CEF370691F73}" srcOrd="0" destOrd="0" presId="urn:microsoft.com/office/officeart/2005/8/layout/chevron2"/>
    <dgm:cxn modelId="{93465A4F-C522-3848-8098-E695BDBD17FE}" srcId="{A84FFD68-9B4E-AD41-8B5A-1B15C6A66280}" destId="{BCD38435-F5A7-1C48-8552-60578485819B}" srcOrd="0" destOrd="0" parTransId="{A60E092F-AABC-4643-9A9B-325FD531D172}" sibTransId="{B4094037-20DE-DB42-8478-E1F1E757DB45}"/>
    <dgm:cxn modelId="{A890BE50-D16C-4042-B1B3-A1EA18FC90F2}" srcId="{EDDF7B51-F8C8-A046-93B2-CFEF245B81A3}" destId="{47B01102-1279-1442-9B0E-62B92DADAC6D}" srcOrd="0" destOrd="0" parTransId="{2C0404C4-83BC-F449-9B2C-68458881048A}" sibTransId="{38BDD841-8D0D-D94D-B7FC-A84FB720C6B0}"/>
    <dgm:cxn modelId="{A903AF54-5DCD-3E41-A157-300692A429CA}" srcId="{CD3AA5BA-6374-4848-8A80-8C26099AE096}" destId="{D5F76A27-0A9C-A641-B8F4-6496DCB2C646}" srcOrd="0" destOrd="0" parTransId="{BB9B8F1B-E2DD-D443-98BB-CB9A001248A2}" sibTransId="{B41F3C3A-CBB6-A043-9FB1-62AE712A0B8C}"/>
    <dgm:cxn modelId="{8281225D-E973-664E-91CA-EE4E3E43E81B}" type="presOf" srcId="{A84FFD68-9B4E-AD41-8B5A-1B15C6A66280}" destId="{337A6958-8351-544F-A65E-B8558AAF86EE}" srcOrd="0" destOrd="0" presId="urn:microsoft.com/office/officeart/2005/8/layout/chevron2"/>
    <dgm:cxn modelId="{5C9C8B6B-4070-CD49-B714-799F6F093173}" srcId="{104966F8-BCD8-5F4F-9A54-97F35C4CC546}" destId="{A6CA7564-775C-5644-8CDA-103E1E55EB7E}" srcOrd="1" destOrd="0" parTransId="{09F6F5C4-EE53-BB47-8F59-AE29D4A7915A}" sibTransId="{23A7411E-D7AA-A349-B76C-4F645AFD52F7}"/>
    <dgm:cxn modelId="{4C92A06B-DAD2-C743-A373-0BF034796E00}" type="presOf" srcId="{EDDF7B51-F8C8-A046-93B2-CFEF245B81A3}" destId="{160DB76D-CE45-C448-B905-5B31684A1DA2}" srcOrd="0" destOrd="0" presId="urn:microsoft.com/office/officeart/2005/8/layout/chevron2"/>
    <dgm:cxn modelId="{B47A266E-33B4-8342-9FDC-D3A87EEA2183}" type="presOf" srcId="{CD12BA7B-763A-8542-8E1C-AD04826D8F98}" destId="{AB98E377-0461-0F41-BEDB-AECF17CD52F6}" srcOrd="0" destOrd="0" presId="urn:microsoft.com/office/officeart/2005/8/layout/chevron2"/>
    <dgm:cxn modelId="{A6560576-7CE1-8140-8A22-821B96FBD349}" srcId="{104966F8-BCD8-5F4F-9A54-97F35C4CC546}" destId="{A84FFD68-9B4E-AD41-8B5A-1B15C6A66280}" srcOrd="0" destOrd="0" parTransId="{2DB07DE0-4D3E-8D48-935A-1C3CD23B6B20}" sibTransId="{F2A602DC-F9EE-F942-BC75-9E7CD8179290}"/>
    <dgm:cxn modelId="{E40BB58E-792F-7C4C-B929-CF0E16134EF5}" type="presOf" srcId="{D5F76A27-0A9C-A641-B8F4-6496DCB2C646}" destId="{C4470C13-E0C6-5742-AD6C-EA1D790F45FC}" srcOrd="0" destOrd="0" presId="urn:microsoft.com/office/officeart/2005/8/layout/chevron2"/>
    <dgm:cxn modelId="{762D2A97-75EC-1748-8119-566BFED901CA}" type="presOf" srcId="{CD3AA5BA-6374-4848-8A80-8C26099AE096}" destId="{A0210606-CBCA-8D43-B13A-5CCE47044484}" srcOrd="0" destOrd="0" presId="urn:microsoft.com/office/officeart/2005/8/layout/chevron2"/>
    <dgm:cxn modelId="{CBACDA9B-B2FB-4347-A15D-3051617BA70C}" srcId="{104966F8-BCD8-5F4F-9A54-97F35C4CC546}" destId="{CD3AA5BA-6374-4848-8A80-8C26099AE096}" srcOrd="4" destOrd="0" parTransId="{8A7BAE26-8710-F848-9E3C-CA902ACA0227}" sibTransId="{015C7BF6-E3DD-1348-A352-FCD510C0E38B}"/>
    <dgm:cxn modelId="{E06438B7-B012-B048-8039-EC59E16C8A1B}" srcId="{A6CA7564-775C-5644-8CDA-103E1E55EB7E}" destId="{33004C08-B53D-B346-AF25-F66C33E417F1}" srcOrd="0" destOrd="0" parTransId="{1AFE2EDE-38F3-7640-B473-4CB63657D37D}" sibTransId="{5FE9895B-2AB7-B247-8335-1D04B8392404}"/>
    <dgm:cxn modelId="{244785CE-AE34-3D45-8325-7A82E22339DE}" type="presOf" srcId="{C7D0B8EB-7211-D943-8839-980FDB26FDC3}" destId="{4E6D0333-7524-D24E-BC7A-72F58DFB3805}" srcOrd="0" destOrd="0" presId="urn:microsoft.com/office/officeart/2005/8/layout/chevron2"/>
    <dgm:cxn modelId="{EE5F12E2-B1E9-3F4E-86F2-132724624F4C}" type="presOf" srcId="{A6CA7564-775C-5644-8CDA-103E1E55EB7E}" destId="{3F54D77E-08E5-1C46-AC71-3F87A3EF4795}" srcOrd="0" destOrd="0" presId="urn:microsoft.com/office/officeart/2005/8/layout/chevron2"/>
    <dgm:cxn modelId="{EBEEE2E9-FBBA-B242-8263-D522E053C239}" srcId="{104966F8-BCD8-5F4F-9A54-97F35C4CC546}" destId="{C7D0B8EB-7211-D943-8839-980FDB26FDC3}" srcOrd="2" destOrd="0" parTransId="{EB363179-6F2C-B34B-8814-C892AFF35FD9}" sibTransId="{BBF0DE4B-AAAA-B842-B618-EC1670F9325C}"/>
    <dgm:cxn modelId="{9AA254EC-BC93-A24C-9620-242698153AC0}" type="presOf" srcId="{33004C08-B53D-B346-AF25-F66C33E417F1}" destId="{54AC429D-BEFA-B84E-A51C-0AB44DA887B5}" srcOrd="0" destOrd="0" presId="urn:microsoft.com/office/officeart/2005/8/layout/chevron2"/>
    <dgm:cxn modelId="{A981A7F4-5FB7-B24D-821B-9C1AB9BD10AD}" srcId="{104966F8-BCD8-5F4F-9A54-97F35C4CC546}" destId="{EDDF7B51-F8C8-A046-93B2-CFEF245B81A3}" srcOrd="3" destOrd="0" parTransId="{4C9EAAB4-EE95-8A48-BCFF-A46AF35720C2}" sibTransId="{B85C4839-FA42-7E4A-978F-815CFB0563CD}"/>
    <dgm:cxn modelId="{A60F1DF7-7BC4-5E40-8F35-C736C7DBEAFF}" type="presParOf" srcId="{BA9AD279-C44D-1942-BD86-FCEDBA9C813C}" destId="{BDCD85AA-E4BC-0249-8904-7ADF43558896}" srcOrd="0" destOrd="0" presId="urn:microsoft.com/office/officeart/2005/8/layout/chevron2"/>
    <dgm:cxn modelId="{11C34C68-84D3-DE47-B2F9-3D72F3ECC981}" type="presParOf" srcId="{BDCD85AA-E4BC-0249-8904-7ADF43558896}" destId="{337A6958-8351-544F-A65E-B8558AAF86EE}" srcOrd="0" destOrd="0" presId="urn:microsoft.com/office/officeart/2005/8/layout/chevron2"/>
    <dgm:cxn modelId="{0BB3A324-79D2-D94E-A2D6-8D00AB66F599}" type="presParOf" srcId="{BDCD85AA-E4BC-0249-8904-7ADF43558896}" destId="{53BB4DAF-C54A-6E4F-908C-5A50F9E41C3C}" srcOrd="1" destOrd="0" presId="urn:microsoft.com/office/officeart/2005/8/layout/chevron2"/>
    <dgm:cxn modelId="{97DE0F86-EB95-BA4D-B0F5-2C9BEB91387C}" type="presParOf" srcId="{BA9AD279-C44D-1942-BD86-FCEDBA9C813C}" destId="{E779202B-268A-0C47-9826-205132EEE877}" srcOrd="1" destOrd="0" presId="urn:microsoft.com/office/officeart/2005/8/layout/chevron2"/>
    <dgm:cxn modelId="{FF417824-BF48-5448-BF56-E3A3302554D0}" type="presParOf" srcId="{BA9AD279-C44D-1942-BD86-FCEDBA9C813C}" destId="{9772DEDA-B2A4-654E-8FDF-8F598F72B0E3}" srcOrd="2" destOrd="0" presId="urn:microsoft.com/office/officeart/2005/8/layout/chevron2"/>
    <dgm:cxn modelId="{70F51895-0D78-4846-8B8D-4C68E2A4C72D}" type="presParOf" srcId="{9772DEDA-B2A4-654E-8FDF-8F598F72B0E3}" destId="{3F54D77E-08E5-1C46-AC71-3F87A3EF4795}" srcOrd="0" destOrd="0" presId="urn:microsoft.com/office/officeart/2005/8/layout/chevron2"/>
    <dgm:cxn modelId="{A3459BE0-EA7D-A348-BB85-96D9DD802BE6}" type="presParOf" srcId="{9772DEDA-B2A4-654E-8FDF-8F598F72B0E3}" destId="{54AC429D-BEFA-B84E-A51C-0AB44DA887B5}" srcOrd="1" destOrd="0" presId="urn:microsoft.com/office/officeart/2005/8/layout/chevron2"/>
    <dgm:cxn modelId="{423CC8E7-A655-D341-87C9-C4042AE85176}" type="presParOf" srcId="{BA9AD279-C44D-1942-BD86-FCEDBA9C813C}" destId="{2F477D85-1599-EF49-BEE0-43F327B2ABD2}" srcOrd="3" destOrd="0" presId="urn:microsoft.com/office/officeart/2005/8/layout/chevron2"/>
    <dgm:cxn modelId="{779EC407-0D0B-F34E-AC0F-8CDB3F04403D}" type="presParOf" srcId="{BA9AD279-C44D-1942-BD86-FCEDBA9C813C}" destId="{D8A819C4-457C-5540-AED1-1E899D8EFC36}" srcOrd="4" destOrd="0" presId="urn:microsoft.com/office/officeart/2005/8/layout/chevron2"/>
    <dgm:cxn modelId="{A724CCBD-B4E2-BE46-8914-B3FBFE7D7C4E}" type="presParOf" srcId="{D8A819C4-457C-5540-AED1-1E899D8EFC36}" destId="{4E6D0333-7524-D24E-BC7A-72F58DFB3805}" srcOrd="0" destOrd="0" presId="urn:microsoft.com/office/officeart/2005/8/layout/chevron2"/>
    <dgm:cxn modelId="{D05E72E7-DB20-0D42-B094-9A13A49DB4B2}" type="presParOf" srcId="{D8A819C4-457C-5540-AED1-1E899D8EFC36}" destId="{D2DF1CB4-784D-3043-8363-86D7C78D573F}" srcOrd="1" destOrd="0" presId="urn:microsoft.com/office/officeart/2005/8/layout/chevron2"/>
    <dgm:cxn modelId="{B753770A-769E-6344-BE9D-C139F01D352B}" type="presParOf" srcId="{BA9AD279-C44D-1942-BD86-FCEDBA9C813C}" destId="{A7801EBF-04FE-5946-9C56-F6009BA0CB34}" srcOrd="5" destOrd="0" presId="urn:microsoft.com/office/officeart/2005/8/layout/chevron2"/>
    <dgm:cxn modelId="{8C3244E2-022E-B046-BB2E-DB544F714F25}" type="presParOf" srcId="{BA9AD279-C44D-1942-BD86-FCEDBA9C813C}" destId="{2040ACFB-AC7B-5148-A6A9-F32AAA4C6A38}" srcOrd="6" destOrd="0" presId="urn:microsoft.com/office/officeart/2005/8/layout/chevron2"/>
    <dgm:cxn modelId="{13319394-E328-2D43-AE5C-F02C99F39B8F}" type="presParOf" srcId="{2040ACFB-AC7B-5148-A6A9-F32AAA4C6A38}" destId="{160DB76D-CE45-C448-B905-5B31684A1DA2}" srcOrd="0" destOrd="0" presId="urn:microsoft.com/office/officeart/2005/8/layout/chevron2"/>
    <dgm:cxn modelId="{1B1801BD-280D-0743-B3DE-B054370F5D10}" type="presParOf" srcId="{2040ACFB-AC7B-5148-A6A9-F32AAA4C6A38}" destId="{A3550671-8EAA-6D46-9BE8-074EA3758CF7}" srcOrd="1" destOrd="0" presId="urn:microsoft.com/office/officeart/2005/8/layout/chevron2"/>
    <dgm:cxn modelId="{ECC1B4A6-115B-5F44-8263-39655B206573}" type="presParOf" srcId="{BA9AD279-C44D-1942-BD86-FCEDBA9C813C}" destId="{D969C32B-001C-6649-A1B4-99D65B355424}" srcOrd="7" destOrd="0" presId="urn:microsoft.com/office/officeart/2005/8/layout/chevron2"/>
    <dgm:cxn modelId="{81D8E9E1-C61A-E54B-AB36-8EE556461048}" type="presParOf" srcId="{BA9AD279-C44D-1942-BD86-FCEDBA9C813C}" destId="{01FFC381-9FAA-0E4B-8F16-4FABF3422E15}" srcOrd="8" destOrd="0" presId="urn:microsoft.com/office/officeart/2005/8/layout/chevron2"/>
    <dgm:cxn modelId="{1D72CC56-2DD8-6740-90FC-B3E52B6314F2}" type="presParOf" srcId="{01FFC381-9FAA-0E4B-8F16-4FABF3422E15}" destId="{A0210606-CBCA-8D43-B13A-5CCE47044484}" srcOrd="0" destOrd="0" presId="urn:microsoft.com/office/officeart/2005/8/layout/chevron2"/>
    <dgm:cxn modelId="{70865987-FBCA-DE4E-A6A7-CC8CDCF21B90}" type="presParOf" srcId="{01FFC381-9FAA-0E4B-8F16-4FABF3422E15}" destId="{C4470C13-E0C6-5742-AD6C-EA1D790F45FC}" srcOrd="1" destOrd="0" presId="urn:microsoft.com/office/officeart/2005/8/layout/chevron2"/>
    <dgm:cxn modelId="{E75F6318-45CC-284E-AE7C-CDFC621624A7}" type="presParOf" srcId="{BA9AD279-C44D-1942-BD86-FCEDBA9C813C}" destId="{CAA9ACBD-4128-0B4B-8257-CA0A221E79B4}" srcOrd="9" destOrd="0" presId="urn:microsoft.com/office/officeart/2005/8/layout/chevron2"/>
    <dgm:cxn modelId="{E0CBA2B6-36CD-674B-A9B1-D3E00483B079}" type="presParOf" srcId="{BA9AD279-C44D-1942-BD86-FCEDBA9C813C}" destId="{A819E368-1AEF-B54B-B207-6E032FEB08AE}" srcOrd="10" destOrd="0" presId="urn:microsoft.com/office/officeart/2005/8/layout/chevron2"/>
    <dgm:cxn modelId="{9A569F8D-A506-164A-80F4-8E7E24A04F74}" type="presParOf" srcId="{A819E368-1AEF-B54B-B207-6E032FEB08AE}" destId="{AB98E377-0461-0F41-BEDB-AECF17CD52F6}" srcOrd="0" destOrd="0" presId="urn:microsoft.com/office/officeart/2005/8/layout/chevron2"/>
    <dgm:cxn modelId="{E17E6938-726A-764B-BB5E-E535B5E37A61}" type="presParOf" srcId="{A819E368-1AEF-B54B-B207-6E032FEB08AE}" destId="{D854C0A1-9E28-F14F-9496-CEF370691F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229262-E921-7248-9352-9754DB5EED7D}" type="doc">
      <dgm:prSet loTypeId="urn:microsoft.com/office/officeart/2005/8/layout/cycle3" loCatId="" qsTypeId="urn:microsoft.com/office/officeart/2005/8/quickstyle/simple5" qsCatId="simple" csTypeId="urn:microsoft.com/office/officeart/2005/8/colors/accent1_4" csCatId="accent1" phldr="1"/>
      <dgm:spPr/>
    </dgm:pt>
    <dgm:pt modelId="{8D282196-64F8-264D-AC44-7ECA6214FFFD}">
      <dgm:prSet phldrT="[Text]"/>
      <dgm:spPr/>
      <dgm:t>
        <a:bodyPr/>
        <a:lstStyle/>
        <a:p>
          <a:r>
            <a:rPr lang="en-US" dirty="0"/>
            <a:t>Maintain enabling technologies</a:t>
          </a:r>
        </a:p>
      </dgm:t>
    </dgm:pt>
    <dgm:pt modelId="{125F93D5-90C2-AC47-A765-7B12AAA840F0}" type="parTrans" cxnId="{832A04CC-169C-D443-96C7-F1E0FDF4DB8D}">
      <dgm:prSet/>
      <dgm:spPr/>
      <dgm:t>
        <a:bodyPr/>
        <a:lstStyle/>
        <a:p>
          <a:endParaRPr lang="en-US"/>
        </a:p>
      </dgm:t>
    </dgm:pt>
    <dgm:pt modelId="{DB6E270A-E1EB-0848-B2C0-F57382169213}" type="sibTrans" cxnId="{832A04CC-169C-D443-96C7-F1E0FDF4DB8D}">
      <dgm:prSet/>
      <dgm:spPr/>
      <dgm:t>
        <a:bodyPr/>
        <a:lstStyle/>
        <a:p>
          <a:endParaRPr lang="en-US"/>
        </a:p>
      </dgm:t>
    </dgm:pt>
    <dgm:pt modelId="{A670831E-54ED-3F4F-A537-12A9708E22DE}">
      <dgm:prSet phldrT="[Text]"/>
      <dgm:spPr/>
      <dgm:t>
        <a:bodyPr/>
        <a:lstStyle/>
        <a:p>
          <a:r>
            <a:rPr lang="en-US" dirty="0"/>
            <a:t>Provide </a:t>
          </a:r>
          <a:r>
            <a:rPr lang="en-US" dirty="0">
              <a:sym typeface="Wingdings"/>
            </a:rPr>
            <a:t> support </a:t>
          </a:r>
          <a:r>
            <a:rPr lang="en-US" dirty="0"/>
            <a:t> access </a:t>
          </a:r>
          <a:r>
            <a:rPr lang="en-US" dirty="0">
              <a:sym typeface="Wingdings"/>
            </a:rPr>
            <a:t></a:t>
          </a:r>
          <a:r>
            <a:rPr lang="en-US" dirty="0"/>
            <a:t> consume</a:t>
          </a:r>
        </a:p>
      </dgm:t>
    </dgm:pt>
    <dgm:pt modelId="{572E975E-4AC7-DF4B-97D1-D765A2607AA8}" type="parTrans" cxnId="{97345C00-0C2D-D04F-ACE5-F59CE2F8B1BB}">
      <dgm:prSet/>
      <dgm:spPr/>
      <dgm:t>
        <a:bodyPr/>
        <a:lstStyle/>
        <a:p>
          <a:endParaRPr lang="en-US"/>
        </a:p>
      </dgm:t>
    </dgm:pt>
    <dgm:pt modelId="{F99F9BB3-D123-E242-A802-D8E227369F0A}" type="sibTrans" cxnId="{97345C00-0C2D-D04F-ACE5-F59CE2F8B1BB}">
      <dgm:prSet/>
      <dgm:spPr/>
      <dgm:t>
        <a:bodyPr/>
        <a:lstStyle/>
        <a:p>
          <a:endParaRPr lang="en-US"/>
        </a:p>
      </dgm:t>
    </dgm:pt>
    <dgm:pt modelId="{D68D996C-1B50-A84A-8338-1E48D9A1C87B}">
      <dgm:prSet phldrT="[Text]"/>
      <dgm:spPr/>
      <dgm:t>
        <a:bodyPr/>
        <a:lstStyle/>
        <a:p>
          <a:r>
            <a:rPr lang="en-US" dirty="0"/>
            <a:t>Engage with external user communities and providers </a:t>
          </a:r>
        </a:p>
      </dgm:t>
    </dgm:pt>
    <dgm:pt modelId="{7F184D62-B0DA-2A41-8BF0-305181323059}" type="parTrans" cxnId="{26886937-6D2A-E644-9A45-76B0112963D4}">
      <dgm:prSet/>
      <dgm:spPr/>
      <dgm:t>
        <a:bodyPr/>
        <a:lstStyle/>
        <a:p>
          <a:endParaRPr lang="en-US"/>
        </a:p>
      </dgm:t>
    </dgm:pt>
    <dgm:pt modelId="{6082083A-F11E-0D4A-94D9-24C721AEA161}" type="sibTrans" cxnId="{26886937-6D2A-E644-9A45-76B0112963D4}">
      <dgm:prSet/>
      <dgm:spPr/>
      <dgm:t>
        <a:bodyPr/>
        <a:lstStyle/>
        <a:p>
          <a:endParaRPr lang="en-US"/>
        </a:p>
      </dgm:t>
    </dgm:pt>
    <dgm:pt modelId="{AB52DF4A-0358-9A4B-9E75-42A7A5AA4A0C}">
      <dgm:prSet phldrT="[Text]"/>
      <dgm:spPr/>
      <dgm:t>
        <a:bodyPr/>
        <a:lstStyle/>
        <a:p>
          <a:r>
            <a:rPr lang="en-US" dirty="0"/>
            <a:t>Integrate new services</a:t>
          </a:r>
        </a:p>
      </dgm:t>
    </dgm:pt>
    <dgm:pt modelId="{0F5315AB-5BEE-D347-B591-0D0473170D5F}" type="parTrans" cxnId="{FE56BCE7-3212-234A-9E57-B2F17619C2F3}">
      <dgm:prSet/>
      <dgm:spPr/>
      <dgm:t>
        <a:bodyPr/>
        <a:lstStyle/>
        <a:p>
          <a:endParaRPr lang="en-US"/>
        </a:p>
      </dgm:t>
    </dgm:pt>
    <dgm:pt modelId="{BB48CF5F-2D92-3945-8AF1-201531F52200}" type="sibTrans" cxnId="{FE56BCE7-3212-234A-9E57-B2F17619C2F3}">
      <dgm:prSet/>
      <dgm:spPr/>
      <dgm:t>
        <a:bodyPr/>
        <a:lstStyle/>
        <a:p>
          <a:endParaRPr lang="en-US"/>
        </a:p>
      </dgm:t>
    </dgm:pt>
    <dgm:pt modelId="{FD0CA0C1-9F7B-7E4E-9269-C80F6C5D0D99}" type="pres">
      <dgm:prSet presAssocID="{09229262-E921-7248-9352-9754DB5EED7D}" presName="Name0" presStyleCnt="0">
        <dgm:presLayoutVars>
          <dgm:dir/>
          <dgm:resizeHandles val="exact"/>
        </dgm:presLayoutVars>
      </dgm:prSet>
      <dgm:spPr/>
    </dgm:pt>
    <dgm:pt modelId="{B2727B5C-4C28-1246-A913-24B78BDA8495}" type="pres">
      <dgm:prSet presAssocID="{09229262-E921-7248-9352-9754DB5EED7D}" presName="cycle" presStyleCnt="0"/>
      <dgm:spPr/>
    </dgm:pt>
    <dgm:pt modelId="{2BE1A040-F6F3-0F4A-8F0F-616E31D09E1E}" type="pres">
      <dgm:prSet presAssocID="{8D282196-64F8-264D-AC44-7ECA6214FFFD}" presName="nodeFirstNode" presStyleLbl="node1" presStyleIdx="0" presStyleCnt="4">
        <dgm:presLayoutVars>
          <dgm:bulletEnabled val="1"/>
        </dgm:presLayoutVars>
      </dgm:prSet>
      <dgm:spPr/>
    </dgm:pt>
    <dgm:pt modelId="{53AB7402-2C55-A446-B3C6-712A0D46790D}" type="pres">
      <dgm:prSet presAssocID="{DB6E270A-E1EB-0848-B2C0-F57382169213}" presName="sibTransFirstNode" presStyleLbl="bgShp" presStyleIdx="0" presStyleCnt="1"/>
      <dgm:spPr/>
    </dgm:pt>
    <dgm:pt modelId="{DD30EC77-F809-4541-83FC-56E876DD6993}" type="pres">
      <dgm:prSet presAssocID="{AB52DF4A-0358-9A4B-9E75-42A7A5AA4A0C}" presName="nodeFollowingNodes" presStyleLbl="node1" presStyleIdx="1" presStyleCnt="4">
        <dgm:presLayoutVars>
          <dgm:bulletEnabled val="1"/>
        </dgm:presLayoutVars>
      </dgm:prSet>
      <dgm:spPr/>
    </dgm:pt>
    <dgm:pt modelId="{D15A113E-B1E5-904A-B14C-A5BE4B044DB9}" type="pres">
      <dgm:prSet presAssocID="{A670831E-54ED-3F4F-A537-12A9708E22DE}" presName="nodeFollowingNodes" presStyleLbl="node1" presStyleIdx="2" presStyleCnt="4">
        <dgm:presLayoutVars>
          <dgm:bulletEnabled val="1"/>
        </dgm:presLayoutVars>
      </dgm:prSet>
      <dgm:spPr/>
    </dgm:pt>
    <dgm:pt modelId="{7A896D09-237C-1D43-B9D1-3C6EE39E5E0B}" type="pres">
      <dgm:prSet presAssocID="{D68D996C-1B50-A84A-8338-1E48D9A1C87B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7345C00-0C2D-D04F-ACE5-F59CE2F8B1BB}" srcId="{09229262-E921-7248-9352-9754DB5EED7D}" destId="{A670831E-54ED-3F4F-A537-12A9708E22DE}" srcOrd="2" destOrd="0" parTransId="{572E975E-4AC7-DF4B-97D1-D765A2607AA8}" sibTransId="{F99F9BB3-D123-E242-A802-D8E227369F0A}"/>
    <dgm:cxn modelId="{31180E20-3F06-5D43-A85C-2A6B46EBAAA1}" type="presOf" srcId="{AB52DF4A-0358-9A4B-9E75-42A7A5AA4A0C}" destId="{DD30EC77-F809-4541-83FC-56E876DD6993}" srcOrd="0" destOrd="0" presId="urn:microsoft.com/office/officeart/2005/8/layout/cycle3"/>
    <dgm:cxn modelId="{3DC2CA28-0A92-5742-981C-D7F5098F5EFD}" type="presOf" srcId="{8D282196-64F8-264D-AC44-7ECA6214FFFD}" destId="{2BE1A040-F6F3-0F4A-8F0F-616E31D09E1E}" srcOrd="0" destOrd="0" presId="urn:microsoft.com/office/officeart/2005/8/layout/cycle3"/>
    <dgm:cxn modelId="{26886937-6D2A-E644-9A45-76B0112963D4}" srcId="{09229262-E921-7248-9352-9754DB5EED7D}" destId="{D68D996C-1B50-A84A-8338-1E48D9A1C87B}" srcOrd="3" destOrd="0" parTransId="{7F184D62-B0DA-2A41-8BF0-305181323059}" sibTransId="{6082083A-F11E-0D4A-94D9-24C721AEA161}"/>
    <dgm:cxn modelId="{B40F83A8-BB4C-BB4D-B2B0-CABEA2233563}" type="presOf" srcId="{D68D996C-1B50-A84A-8338-1E48D9A1C87B}" destId="{7A896D09-237C-1D43-B9D1-3C6EE39E5E0B}" srcOrd="0" destOrd="0" presId="urn:microsoft.com/office/officeart/2005/8/layout/cycle3"/>
    <dgm:cxn modelId="{37730EB1-167B-2446-96D6-97A9907F910E}" type="presOf" srcId="{09229262-E921-7248-9352-9754DB5EED7D}" destId="{FD0CA0C1-9F7B-7E4E-9269-C80F6C5D0D99}" srcOrd="0" destOrd="0" presId="urn:microsoft.com/office/officeart/2005/8/layout/cycle3"/>
    <dgm:cxn modelId="{CFDA96C9-66DE-444E-80AC-F78DB39ACC53}" type="presOf" srcId="{DB6E270A-E1EB-0848-B2C0-F57382169213}" destId="{53AB7402-2C55-A446-B3C6-712A0D46790D}" srcOrd="0" destOrd="0" presId="urn:microsoft.com/office/officeart/2005/8/layout/cycle3"/>
    <dgm:cxn modelId="{832A04CC-169C-D443-96C7-F1E0FDF4DB8D}" srcId="{09229262-E921-7248-9352-9754DB5EED7D}" destId="{8D282196-64F8-264D-AC44-7ECA6214FFFD}" srcOrd="0" destOrd="0" parTransId="{125F93D5-90C2-AC47-A765-7B12AAA840F0}" sibTransId="{DB6E270A-E1EB-0848-B2C0-F57382169213}"/>
    <dgm:cxn modelId="{D91B22DD-E2F3-DC4F-830A-58EE7F12C589}" type="presOf" srcId="{A670831E-54ED-3F4F-A537-12A9708E22DE}" destId="{D15A113E-B1E5-904A-B14C-A5BE4B044DB9}" srcOrd="0" destOrd="0" presId="urn:microsoft.com/office/officeart/2005/8/layout/cycle3"/>
    <dgm:cxn modelId="{FE56BCE7-3212-234A-9E57-B2F17619C2F3}" srcId="{09229262-E921-7248-9352-9754DB5EED7D}" destId="{AB52DF4A-0358-9A4B-9E75-42A7A5AA4A0C}" srcOrd="1" destOrd="0" parTransId="{0F5315AB-5BEE-D347-B591-0D0473170D5F}" sibTransId="{BB48CF5F-2D92-3945-8AF1-201531F52200}"/>
    <dgm:cxn modelId="{E6CACCFB-D4F6-2E4F-8F73-2FE40C55A778}" type="presParOf" srcId="{FD0CA0C1-9F7B-7E4E-9269-C80F6C5D0D99}" destId="{B2727B5C-4C28-1246-A913-24B78BDA8495}" srcOrd="0" destOrd="0" presId="urn:microsoft.com/office/officeart/2005/8/layout/cycle3"/>
    <dgm:cxn modelId="{C62C49A7-6819-5F44-A89B-0BA0C34F9C60}" type="presParOf" srcId="{B2727B5C-4C28-1246-A913-24B78BDA8495}" destId="{2BE1A040-F6F3-0F4A-8F0F-616E31D09E1E}" srcOrd="0" destOrd="0" presId="urn:microsoft.com/office/officeart/2005/8/layout/cycle3"/>
    <dgm:cxn modelId="{A6A58232-D345-0845-8E8C-160F888C7AAA}" type="presParOf" srcId="{B2727B5C-4C28-1246-A913-24B78BDA8495}" destId="{53AB7402-2C55-A446-B3C6-712A0D46790D}" srcOrd="1" destOrd="0" presId="urn:microsoft.com/office/officeart/2005/8/layout/cycle3"/>
    <dgm:cxn modelId="{DD12C812-E534-A346-AA64-DD931A80A933}" type="presParOf" srcId="{B2727B5C-4C28-1246-A913-24B78BDA8495}" destId="{DD30EC77-F809-4541-83FC-56E876DD6993}" srcOrd="2" destOrd="0" presId="urn:microsoft.com/office/officeart/2005/8/layout/cycle3"/>
    <dgm:cxn modelId="{F2855782-1609-3949-B813-74D2E9D45CBB}" type="presParOf" srcId="{B2727B5C-4C28-1246-A913-24B78BDA8495}" destId="{D15A113E-B1E5-904A-B14C-A5BE4B044DB9}" srcOrd="3" destOrd="0" presId="urn:microsoft.com/office/officeart/2005/8/layout/cycle3"/>
    <dgm:cxn modelId="{58EDC0AA-336D-3F4C-900D-4401C46A1AB0}" type="presParOf" srcId="{B2727B5C-4C28-1246-A913-24B78BDA8495}" destId="{7A896D09-237C-1D43-B9D1-3C6EE39E5E0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26192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1590" rIns="76523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100 partners</a:t>
          </a:r>
        </a:p>
      </dsp:txBody>
      <dsp:txXfrm>
        <a:off x="465561" y="203756"/>
        <a:ext cx="983223" cy="983223"/>
      </dsp:txXfrm>
    </dsp:sp>
    <dsp:sp modelId="{2367613D-FE21-6047-AB96-6E7629E0EBB2}">
      <dsp:nvSpPr>
        <dsp:cNvPr id="0" name=""/>
        <dsp:cNvSpPr/>
      </dsp:nvSpPr>
      <dsp:spPr>
        <a:xfrm>
          <a:off x="137431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1590" rIns="76523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36 months</a:t>
          </a:r>
        </a:p>
      </dsp:txBody>
      <dsp:txXfrm>
        <a:off x="1577951" y="203756"/>
        <a:ext cx="983223" cy="983223"/>
      </dsp:txXfrm>
    </dsp:sp>
    <dsp:sp modelId="{BE75E7C6-9FF5-644E-853E-4F9421C83139}">
      <dsp:nvSpPr>
        <dsp:cNvPr id="0" name=""/>
        <dsp:cNvSpPr/>
      </dsp:nvSpPr>
      <dsp:spPr>
        <a:xfrm>
          <a:off x="248670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1590" rIns="76523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33 million Euro</a:t>
          </a:r>
        </a:p>
      </dsp:txBody>
      <dsp:txXfrm>
        <a:off x="2690341" y="203756"/>
        <a:ext cx="983223" cy="98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1212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EGI Federation</a:t>
          </a:r>
        </a:p>
      </dsp:txBody>
      <dsp:txXfrm>
        <a:off x="179390" y="265208"/>
        <a:ext cx="860320" cy="860320"/>
      </dsp:txXfrm>
    </dsp:sp>
    <dsp:sp modelId="{2367613D-FE21-6047-AB96-6E7629E0EBB2}">
      <dsp:nvSpPr>
        <dsp:cNvPr id="0" name=""/>
        <dsp:cNvSpPr/>
      </dsp:nvSpPr>
      <dsp:spPr>
        <a:xfrm>
          <a:off x="974553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EUDAT</a:t>
          </a:r>
        </a:p>
      </dsp:txBody>
      <dsp:txXfrm>
        <a:off x="1152731" y="265208"/>
        <a:ext cx="860320" cy="860320"/>
      </dsp:txXfrm>
    </dsp:sp>
    <dsp:sp modelId="{BE75E7C6-9FF5-644E-853E-4F9421C83139}">
      <dsp:nvSpPr>
        <dsp:cNvPr id="0" name=""/>
        <dsp:cNvSpPr/>
      </dsp:nvSpPr>
      <dsp:spPr>
        <a:xfrm>
          <a:off x="1947895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INDIGO-</a:t>
          </a:r>
          <a:r>
            <a:rPr lang="en-US" sz="1200" b="1" kern="1200" dirty="0" err="1"/>
            <a:t>DataCloud</a:t>
          </a:r>
          <a:endParaRPr lang="en-US" sz="1200" b="1" kern="1200" dirty="0"/>
        </a:p>
      </dsp:txBody>
      <dsp:txXfrm>
        <a:off x="2126073" y="265208"/>
        <a:ext cx="860320" cy="860320"/>
      </dsp:txXfrm>
    </dsp:sp>
    <dsp:sp modelId="{E61BA040-5EBD-D344-97CD-E94A8011258B}">
      <dsp:nvSpPr>
        <dsp:cNvPr id="0" name=""/>
        <dsp:cNvSpPr/>
      </dsp:nvSpPr>
      <dsp:spPr>
        <a:xfrm>
          <a:off x="2921236" y="87030"/>
          <a:ext cx="1216676" cy="1216676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958" tIns="15240" rIns="66958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Research Infrastructures</a:t>
          </a:r>
        </a:p>
      </dsp:txBody>
      <dsp:txXfrm>
        <a:off x="3099414" y="265208"/>
        <a:ext cx="860320" cy="860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6958-8351-544F-A65E-B8558AAF86EE}">
      <dsp:nvSpPr>
        <dsp:cNvPr id="0" name=""/>
        <dsp:cNvSpPr/>
      </dsp:nvSpPr>
      <dsp:spPr>
        <a:xfrm rot="5400000">
          <a:off x="-143499" y="146081"/>
          <a:ext cx="956662" cy="669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O1 </a:t>
          </a:r>
          <a:endParaRPr lang="en-US" sz="1900" kern="1200" dirty="0"/>
        </a:p>
      </dsp:txBody>
      <dsp:txXfrm rot="-5400000">
        <a:off x="1" y="337414"/>
        <a:ext cx="669663" cy="286999"/>
      </dsp:txXfrm>
    </dsp:sp>
    <dsp:sp modelId="{53BB4DAF-C54A-6E4F-908C-5A50F9E41C3C}">
      <dsp:nvSpPr>
        <dsp:cNvPr id="0" name=""/>
        <dsp:cNvSpPr/>
      </dsp:nvSpPr>
      <dsp:spPr>
        <a:xfrm rot="5400000">
          <a:off x="5784556" y="-5112310"/>
          <a:ext cx="621830" cy="1085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Simplify access to a broad portfolio of products, resources and service provided by the major pan-European and international organizations through an open and integrated service catalogue</a:t>
          </a:r>
          <a:r>
            <a:rPr lang="en-US" sz="1600" b="0" i="0" kern="1200" dirty="0"/>
            <a:t>.</a:t>
          </a:r>
          <a:endParaRPr lang="en-US" sz="1600" kern="1200" dirty="0"/>
        </a:p>
      </dsp:txBody>
      <dsp:txXfrm rot="-5400000">
        <a:off x="669664" y="32937"/>
        <a:ext cx="10821261" cy="561120"/>
      </dsp:txXfrm>
    </dsp:sp>
    <dsp:sp modelId="{3F54D77E-08E5-1C46-AC71-3F87A3EF4795}">
      <dsp:nvSpPr>
        <dsp:cNvPr id="0" name=""/>
        <dsp:cNvSpPr/>
      </dsp:nvSpPr>
      <dsp:spPr>
        <a:xfrm rot="5400000">
          <a:off x="-143499" y="1005276"/>
          <a:ext cx="956662" cy="669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O2 </a:t>
          </a:r>
        </a:p>
      </dsp:txBody>
      <dsp:txXfrm rot="-5400000">
        <a:off x="1" y="1196609"/>
        <a:ext cx="669663" cy="286999"/>
      </dsp:txXfrm>
    </dsp:sp>
    <dsp:sp modelId="{54AC429D-BEFA-B84E-A51C-0AB44DA887B5}">
      <dsp:nvSpPr>
        <dsp:cNvPr id="0" name=""/>
        <dsp:cNvSpPr/>
      </dsp:nvSpPr>
      <dsp:spPr>
        <a:xfrm rot="5400000">
          <a:off x="5784556" y="-4253116"/>
          <a:ext cx="621830" cy="1085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Remove fragmentation of service provisioning and access to high-quality digital services in Europe and beyond through the technical integration and adoption of standards for interoperability of compute, storage, data and software platforms</a:t>
          </a:r>
          <a:r>
            <a:rPr lang="en-US" sz="1600" b="0" i="0" kern="1200" dirty="0"/>
            <a:t>.</a:t>
          </a:r>
        </a:p>
      </dsp:txBody>
      <dsp:txXfrm rot="-5400000">
        <a:off x="669664" y="892131"/>
        <a:ext cx="10821261" cy="561120"/>
      </dsp:txXfrm>
    </dsp:sp>
    <dsp:sp modelId="{4E6D0333-7524-D24E-BC7A-72F58DFB3805}">
      <dsp:nvSpPr>
        <dsp:cNvPr id="0" name=""/>
        <dsp:cNvSpPr/>
      </dsp:nvSpPr>
      <dsp:spPr>
        <a:xfrm rot="5400000">
          <a:off x="-143499" y="1864470"/>
          <a:ext cx="956662" cy="669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O3 </a:t>
          </a:r>
        </a:p>
      </dsp:txBody>
      <dsp:txXfrm rot="-5400000">
        <a:off x="1" y="2055803"/>
        <a:ext cx="669663" cy="286999"/>
      </dsp:txXfrm>
    </dsp:sp>
    <dsp:sp modelId="{D2DF1CB4-784D-3043-8363-86D7C78D573F}">
      <dsp:nvSpPr>
        <dsp:cNvPr id="0" name=""/>
        <dsp:cNvSpPr/>
      </dsp:nvSpPr>
      <dsp:spPr>
        <a:xfrm rot="5400000">
          <a:off x="5784556" y="-3393921"/>
          <a:ext cx="621830" cy="1085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Consolidate e-Infrastructures by expanding capacity and capabilities and improving service quality</a:t>
          </a:r>
          <a:r>
            <a:rPr lang="en-US" sz="1600" b="0" i="0" kern="1200" dirty="0"/>
            <a:t>.</a:t>
          </a:r>
        </a:p>
      </dsp:txBody>
      <dsp:txXfrm rot="-5400000">
        <a:off x="669664" y="1751326"/>
        <a:ext cx="10821261" cy="561120"/>
      </dsp:txXfrm>
    </dsp:sp>
    <dsp:sp modelId="{160DB76D-CE45-C448-B905-5B31684A1DA2}">
      <dsp:nvSpPr>
        <dsp:cNvPr id="0" name=""/>
        <dsp:cNvSpPr/>
      </dsp:nvSpPr>
      <dsp:spPr>
        <a:xfrm rot="5400000">
          <a:off x="-143499" y="2723665"/>
          <a:ext cx="956662" cy="669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O4</a:t>
          </a:r>
        </a:p>
      </dsp:txBody>
      <dsp:txXfrm rot="-5400000">
        <a:off x="1" y="2914998"/>
        <a:ext cx="669663" cy="286999"/>
      </dsp:txXfrm>
    </dsp:sp>
    <dsp:sp modelId="{A3550671-8EAA-6D46-9BE8-074EA3758CF7}">
      <dsp:nvSpPr>
        <dsp:cNvPr id="0" name=""/>
        <dsp:cNvSpPr/>
      </dsp:nvSpPr>
      <dsp:spPr>
        <a:xfrm rot="5400000">
          <a:off x="5784556" y="-2534726"/>
          <a:ext cx="621830" cy="1085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 </a:t>
          </a:r>
          <a:r>
            <a:rPr lang="en-US" sz="1600" b="0" i="1" kern="1200" dirty="0"/>
            <a:t>Widen the access to services to all user groups including researchers, high-education, business organizations and expand the user base</a:t>
          </a:r>
          <a:r>
            <a:rPr lang="en-US" sz="1600" b="0" i="0" kern="1200" dirty="0"/>
            <a:t>.</a:t>
          </a:r>
        </a:p>
      </dsp:txBody>
      <dsp:txXfrm rot="-5400000">
        <a:off x="669664" y="2610521"/>
        <a:ext cx="10821261" cy="561120"/>
      </dsp:txXfrm>
    </dsp:sp>
    <dsp:sp modelId="{A0210606-CBCA-8D43-B13A-5CCE47044484}">
      <dsp:nvSpPr>
        <dsp:cNvPr id="0" name=""/>
        <dsp:cNvSpPr/>
      </dsp:nvSpPr>
      <dsp:spPr>
        <a:xfrm rot="5400000">
          <a:off x="-143499" y="3582860"/>
          <a:ext cx="956662" cy="669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O5 </a:t>
          </a:r>
        </a:p>
      </dsp:txBody>
      <dsp:txXfrm rot="-5400000">
        <a:off x="1" y="3774193"/>
        <a:ext cx="669663" cy="286999"/>
      </dsp:txXfrm>
    </dsp:sp>
    <dsp:sp modelId="{C4470C13-E0C6-5742-AD6C-EA1D790F45FC}">
      <dsp:nvSpPr>
        <dsp:cNvPr id="0" name=""/>
        <dsp:cNvSpPr/>
      </dsp:nvSpPr>
      <dsp:spPr>
        <a:xfrm rot="5400000">
          <a:off x="5784556" y="-1675532"/>
          <a:ext cx="621830" cy="1085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Provide a knowledge hub</a:t>
          </a:r>
          <a:r>
            <a:rPr lang="en-US" sz="1600" b="0" i="0" kern="1200" dirty="0"/>
            <a:t>.</a:t>
          </a:r>
        </a:p>
      </dsp:txBody>
      <dsp:txXfrm rot="-5400000">
        <a:off x="669664" y="3469715"/>
        <a:ext cx="10821261" cy="561120"/>
      </dsp:txXfrm>
    </dsp:sp>
    <dsp:sp modelId="{AB98E377-0461-0F41-BEDB-AECF17CD52F6}">
      <dsp:nvSpPr>
        <dsp:cNvPr id="0" name=""/>
        <dsp:cNvSpPr/>
      </dsp:nvSpPr>
      <dsp:spPr>
        <a:xfrm rot="5400000">
          <a:off x="-143499" y="4442054"/>
          <a:ext cx="956662" cy="669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O6</a:t>
          </a:r>
        </a:p>
      </dsp:txBody>
      <dsp:txXfrm rot="-5400000">
        <a:off x="1" y="4633387"/>
        <a:ext cx="669663" cy="286999"/>
      </dsp:txXfrm>
    </dsp:sp>
    <dsp:sp modelId="{D854C0A1-9E28-F14F-9496-CEF370691F73}">
      <dsp:nvSpPr>
        <dsp:cNvPr id="0" name=""/>
        <dsp:cNvSpPr/>
      </dsp:nvSpPr>
      <dsp:spPr>
        <a:xfrm rot="5400000">
          <a:off x="5784556" y="-816337"/>
          <a:ext cx="621830" cy="1085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 </a:t>
          </a:r>
          <a:r>
            <a:rPr lang="en-US" sz="1600" b="0" i="1" kern="1200" dirty="0"/>
            <a:t>Increase innovation capacity of Research e-Infrastructures</a:t>
          </a:r>
          <a:endParaRPr lang="en-US" sz="1600" b="0" i="0" kern="1200" dirty="0"/>
        </a:p>
      </dsp:txBody>
      <dsp:txXfrm rot="-5400000">
        <a:off x="669664" y="4328910"/>
        <a:ext cx="10821261" cy="56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B7402-2C55-A446-B3C6-712A0D46790D}">
      <dsp:nvSpPr>
        <dsp:cNvPr id="0" name=""/>
        <dsp:cNvSpPr/>
      </dsp:nvSpPr>
      <dsp:spPr>
        <a:xfrm>
          <a:off x="2472559" y="-137525"/>
          <a:ext cx="5063992" cy="5063992"/>
        </a:xfrm>
        <a:prstGeom prst="circularArrow">
          <a:avLst>
            <a:gd name="adj1" fmla="val 4668"/>
            <a:gd name="adj2" fmla="val 272909"/>
            <a:gd name="adj3" fmla="val 12825069"/>
            <a:gd name="adj4" fmla="val 18035190"/>
            <a:gd name="adj5" fmla="val 484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E1A040-F6F3-0F4A-8F0F-616E31D09E1E}">
      <dsp:nvSpPr>
        <dsp:cNvPr id="0" name=""/>
        <dsp:cNvSpPr/>
      </dsp:nvSpPr>
      <dsp:spPr>
        <a:xfrm>
          <a:off x="3316007" y="171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Maintain enabling technologies</a:t>
          </a:r>
        </a:p>
      </dsp:txBody>
      <dsp:txXfrm>
        <a:off x="3398435" y="84139"/>
        <a:ext cx="3212241" cy="1523692"/>
      </dsp:txXfrm>
    </dsp:sp>
    <dsp:sp modelId="{DD30EC77-F809-4541-83FC-56E876DD6993}">
      <dsp:nvSpPr>
        <dsp:cNvPr id="0" name=""/>
        <dsp:cNvSpPr/>
      </dsp:nvSpPr>
      <dsp:spPr>
        <a:xfrm>
          <a:off x="5134316" y="182002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4553"/>
                <a:satOff val="-27594"/>
                <a:lumOff val="27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74553"/>
                <a:satOff val="-27594"/>
                <a:lumOff val="27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Integrate new services</a:t>
          </a:r>
        </a:p>
      </dsp:txBody>
      <dsp:txXfrm>
        <a:off x="5216744" y="1902449"/>
        <a:ext cx="3212241" cy="1523692"/>
      </dsp:txXfrm>
    </dsp:sp>
    <dsp:sp modelId="{D15A113E-B1E5-904A-B14C-A5BE4B044DB9}">
      <dsp:nvSpPr>
        <dsp:cNvPr id="0" name=""/>
        <dsp:cNvSpPr/>
      </dsp:nvSpPr>
      <dsp:spPr>
        <a:xfrm>
          <a:off x="3316007" y="363833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9106"/>
                <a:satOff val="-55188"/>
                <a:lumOff val="544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49106"/>
                <a:satOff val="-55188"/>
                <a:lumOff val="544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 </a:t>
          </a:r>
          <a:r>
            <a:rPr lang="en-US" sz="2500" kern="1200" dirty="0">
              <a:sym typeface="Wingdings"/>
            </a:rPr>
            <a:t> support </a:t>
          </a:r>
          <a:r>
            <a:rPr lang="en-US" sz="2500" kern="1200" dirty="0"/>
            <a:t> access </a:t>
          </a:r>
          <a:r>
            <a:rPr lang="en-US" sz="2500" kern="1200" dirty="0">
              <a:sym typeface="Wingdings"/>
            </a:rPr>
            <a:t></a:t>
          </a:r>
          <a:r>
            <a:rPr lang="en-US" sz="2500" kern="1200" dirty="0"/>
            <a:t> consume</a:t>
          </a:r>
        </a:p>
      </dsp:txBody>
      <dsp:txXfrm>
        <a:off x="3398435" y="3720759"/>
        <a:ext cx="3212241" cy="1523692"/>
      </dsp:txXfrm>
    </dsp:sp>
    <dsp:sp modelId="{7A896D09-237C-1D43-B9D1-3C6EE39E5E0B}">
      <dsp:nvSpPr>
        <dsp:cNvPr id="0" name=""/>
        <dsp:cNvSpPr/>
      </dsp:nvSpPr>
      <dsp:spPr>
        <a:xfrm>
          <a:off x="1497697" y="1820021"/>
          <a:ext cx="3377097" cy="16885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4553"/>
                <a:satOff val="-27594"/>
                <a:lumOff val="27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74553"/>
                <a:satOff val="-27594"/>
                <a:lumOff val="27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Engage with external user communities and providers </a:t>
          </a:r>
        </a:p>
      </dsp:txBody>
      <dsp:txXfrm>
        <a:off x="1580125" y="1902449"/>
        <a:ext cx="3212241" cy="152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c1957302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c19573027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ac19573027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c1957302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c19573027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ac19573027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56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c4226b7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c4226b7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ac4226b7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c1957302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c1957302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ac1957302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c1957302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c19573027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ac1957302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c1957302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ac19573027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ac19573027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974875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c9748752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+ 5200 people attending the f2f and webinar trainings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+ 200 training events.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Onboarded services: There are 283 services in the EOSC MP today. These were onboarded from the ‘Join as provider’ channel, but also from existing services in eInfraCentral.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126 services from 82 providers have been onboarded through the online form on the EOSC Portal.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7" name="Google Shape;147;gc97487528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dcc7a2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dcc7a225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9dcc7a225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b731782fd_5_1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8b731782fd_5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cbd6392b8_6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g9cbd6392b8_6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231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2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22/01/19</a:t>
            </a:r>
            <a:endParaRPr lang="mr-IN"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9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11-05-2021</a:t>
            </a: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9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2_Title &amp;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mr-IN"/>
              <a:t>22/01/19</a:t>
            </a:r>
          </a:p>
        </p:txBody>
      </p:sp>
      <p:cxnSp>
        <p:nvCxnSpPr>
          <p:cNvPr id="299" name="Shape 299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01" name="Shape 301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4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07" y="4980217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164" y="5363229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/>
          <p:nvPr/>
        </p:nvSpPr>
        <p:spPr>
          <a:xfrm>
            <a:off x="649608" y="6311962"/>
            <a:ext cx="1104122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innovation programme under grant agreement No. 777536.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3"/>
          <p:cNvSpPr txBox="1"/>
          <p:nvPr/>
        </p:nvSpPr>
        <p:spPr>
          <a:xfrm>
            <a:off x="1051107" y="5091560"/>
            <a:ext cx="1708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3"/>
          <p:cNvSpPr txBox="1"/>
          <p:nvPr/>
        </p:nvSpPr>
        <p:spPr>
          <a:xfrm>
            <a:off x="1008604" y="5477829"/>
            <a:ext cx="178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3"/>
          <p:cNvCxnSpPr/>
          <p:nvPr/>
        </p:nvCxnSpPr>
        <p:spPr>
          <a:xfrm>
            <a:off x="768803" y="4970507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608" y="1074541"/>
            <a:ext cx="4694026" cy="116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432" y="6386386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24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1110343" y="1268763"/>
            <a:ext cx="10746296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34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34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4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4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4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4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4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3220977" y="336557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23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9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5"/>
          <p:cNvGrpSpPr/>
          <p:nvPr/>
        </p:nvGrpSpPr>
        <p:grpSpPr>
          <a:xfrm>
            <a:off x="2109860" y="4482840"/>
            <a:ext cx="4184378" cy="669777"/>
            <a:chOff x="4269008" y="5679297"/>
            <a:chExt cx="3956040" cy="633228"/>
          </a:xfrm>
        </p:grpSpPr>
        <p:pic>
          <p:nvPicPr>
            <p:cNvPr id="43" name="Google Shape;4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9008" y="5706432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3505" y="5679297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35"/>
            <p:cNvSpPr txBox="1"/>
            <p:nvPr/>
          </p:nvSpPr>
          <p:spPr>
            <a:xfrm>
              <a:off x="4759216" y="5795856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5"/>
            <p:cNvSpPr txBox="1"/>
            <p:nvPr/>
          </p:nvSpPr>
          <p:spPr>
            <a:xfrm>
              <a:off x="6600056" y="5795856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35"/>
          <p:cNvSpPr txBox="1"/>
          <p:nvPr/>
        </p:nvSpPr>
        <p:spPr>
          <a:xfrm>
            <a:off x="1170040" y="1309040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5"/>
          <p:cNvSpPr txBox="1"/>
          <p:nvPr/>
        </p:nvSpPr>
        <p:spPr>
          <a:xfrm>
            <a:off x="1157233" y="2551915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35"/>
          <p:cNvCxnSpPr/>
          <p:nvPr/>
        </p:nvCxnSpPr>
        <p:spPr>
          <a:xfrm>
            <a:off x="1253245" y="2490918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0" name="Google Shape;50;p35"/>
          <p:cNvGrpSpPr/>
          <p:nvPr/>
        </p:nvGrpSpPr>
        <p:grpSpPr>
          <a:xfrm>
            <a:off x="226298" y="5992157"/>
            <a:ext cx="7025756" cy="268477"/>
            <a:chOff x="899592" y="6271590"/>
            <a:chExt cx="7705726" cy="294461"/>
          </a:xfrm>
        </p:grpSpPr>
        <p:pic>
          <p:nvPicPr>
            <p:cNvPr id="51" name="Google Shape;51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35"/>
          <p:cNvSpPr/>
          <p:nvPr/>
        </p:nvSpPr>
        <p:spPr>
          <a:xfrm>
            <a:off x="633126" y="6425517"/>
            <a:ext cx="831271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950" y="6405087"/>
            <a:ext cx="422176" cy="2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7233" y="3557295"/>
            <a:ext cx="4112897" cy="102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60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6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6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6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6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6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6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6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2" name="Google Shape;72;p36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3220977" y="32311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23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04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>
            <a:off x="1084097" y="1280609"/>
            <a:ext cx="5281532" cy="47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2"/>
          </p:nvPr>
        </p:nvSpPr>
        <p:spPr>
          <a:xfrm>
            <a:off x="6575109" y="1293223"/>
            <a:ext cx="5281532" cy="4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3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3220977" y="309663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23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73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body" idx="2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8"/>
          <p:cNvSpPr txBox="1">
            <a:spLocks noGrp="1"/>
          </p:cNvSpPr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45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7"/>
          <p:cNvGrpSpPr/>
          <p:nvPr/>
        </p:nvGrpSpPr>
        <p:grpSpPr>
          <a:xfrm>
            <a:off x="4192277" y="4365105"/>
            <a:ext cx="3956040" cy="633228"/>
            <a:chOff x="4269008" y="5638956"/>
            <a:chExt cx="3956040" cy="633228"/>
          </a:xfrm>
        </p:grpSpPr>
        <p:pic>
          <p:nvPicPr>
            <p:cNvPr id="43" name="Google Shape;43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27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7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sz="20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" name="Google Shape;4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818" y="164359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7"/>
          <p:cNvSpPr txBox="1"/>
          <p:nvPr/>
        </p:nvSpPr>
        <p:spPr>
          <a:xfrm>
            <a:off x="1116253" y="1902604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7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1" name="Google Shape;51;p27"/>
          <p:cNvGrpSpPr/>
          <p:nvPr/>
        </p:nvGrpSpPr>
        <p:grpSpPr>
          <a:xfrm>
            <a:off x="935074" y="5956688"/>
            <a:ext cx="10470447" cy="400110"/>
            <a:chOff x="899592" y="6271590"/>
            <a:chExt cx="7705726" cy="294461"/>
          </a:xfrm>
        </p:grpSpPr>
        <p:pic>
          <p:nvPicPr>
            <p:cNvPr id="52" name="Google Shape;52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Content">
  <p:cSld name="1_Title &amp;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9" name="Google Shape;59;p29"/>
          <p:cNvCxnSpPr/>
          <p:nvPr/>
        </p:nvCxnSpPr>
        <p:spPr>
          <a:xfrm rot="10800000">
            <a:off x="335360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29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3882238" y="260492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&amp; Content">
  <p:cSld name="3_Title &amp;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2" name="Google Shape;72;p30"/>
          <p:cNvCxnSpPr/>
          <p:nvPr/>
        </p:nvCxnSpPr>
        <p:spPr>
          <a:xfrm rot="10800000">
            <a:off x="335360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30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0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0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3882238" y="260492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4_Title &amp;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98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" name="Google Shape;85;p31"/>
          <p:cNvCxnSpPr/>
          <p:nvPr/>
        </p:nvCxnSpPr>
        <p:spPr>
          <a:xfrm rot="10800000">
            <a:off x="335359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31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1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1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>
            <a:spLocks noGrp="1"/>
          </p:cNvSpPr>
          <p:nvPr>
            <p:ph type="title"/>
          </p:nvPr>
        </p:nvSpPr>
        <p:spPr>
          <a:xfrm>
            <a:off x="2063553" y="188640"/>
            <a:ext cx="8160907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1"/>
          </p:nvPr>
        </p:nvSpPr>
        <p:spPr>
          <a:xfrm>
            <a:off x="623392" y="1916832"/>
            <a:ext cx="11233248" cy="420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cbd6392b8_6_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9cbd6392b8_6_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9cbd6392b8_6_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9cbd6392b8_6_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9cbd6392b8_6_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9cbd6392b8_6_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9cbd6392b8_6_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9cbd6392b8_6_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9cbd6392b8_6_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9cbd6392b8_6_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9cbd6392b8_6_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9cbd6392b8_6_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9cbd6392b8_6_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9cbd6392b8_6_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g9cbd6392b8_6_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74" name="Google Shape;274;g9cbd6392b8_6_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g9cbd6392b8_6_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g9cbd6392b8_6_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9cbd6392b8_6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9cbd6392b8_6_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2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174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6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41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8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82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nfracentral.eu/" TargetMode="External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hyperlink" Target="https://www.eosc-portal.eu/" TargetMode="External"/><Relationship Id="rId7" Type="http://schemas.openxmlformats.org/officeDocument/2006/relationships/hyperlink" Target="https://www.eosc-portal.eu/enhance" TargetMode="External"/><Relationship Id="rId12" Type="http://schemas.openxmlformats.org/officeDocument/2006/relationships/image" Target="../media/image82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aire.eu/advance/" TargetMode="External"/><Relationship Id="rId11" Type="http://schemas.openxmlformats.org/officeDocument/2006/relationships/hyperlink" Target="https://www.eosc-hub.eu/eosc-hub-key-exploitable-results#KER1" TargetMode="External"/><Relationship Id="rId5" Type="http://schemas.openxmlformats.org/officeDocument/2006/relationships/hyperlink" Target="https://www.openaire.eu/" TargetMode="External"/><Relationship Id="rId15" Type="http://schemas.openxmlformats.org/officeDocument/2006/relationships/image" Target="../media/image73.png"/><Relationship Id="rId10" Type="http://schemas.openxmlformats.org/officeDocument/2006/relationships/hyperlink" Target="https://marketplace.eosc-portal.eu/" TargetMode="External"/><Relationship Id="rId19" Type="http://schemas.openxmlformats.org/officeDocument/2006/relationships/image" Target="../media/image77.png"/><Relationship Id="rId4" Type="http://schemas.openxmlformats.org/officeDocument/2006/relationships/hyperlink" Target="https://www.eosc-hub.eu/" TargetMode="External"/><Relationship Id="rId9" Type="http://schemas.openxmlformats.org/officeDocument/2006/relationships/hyperlink" Target="https://providers.eosc-portal.eu/" TargetMode="External"/><Relationship Id="rId1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4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82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85.png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85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hyperlink" Target="https://www.eosc-hub.eu/eosc-hub-key-exploitable-results#KER5" TargetMode="External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hyperlink" Target="https://www.eosc-hub.eu/research-communities" TargetMode="External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45.png"/><Relationship Id="rId7" Type="http://schemas.openxmlformats.org/officeDocument/2006/relationships/image" Target="../media/image98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chart" Target="../charts/chart5.xml"/><Relationship Id="rId5" Type="http://schemas.openxmlformats.org/officeDocument/2006/relationships/chart" Target="../charts/chart2.xml"/><Relationship Id="rId10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hyperlink" Target="https://wenmr.science.uu.nl/user_ma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oscpilot.eu/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662988" y="2573863"/>
            <a:ext cx="6200267" cy="145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1C30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 Overview</a:t>
            </a:r>
          </a:p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3300" b="1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b="1" dirty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Final review, 10-11/05/2021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C304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662988" y="4284137"/>
            <a:ext cx="35078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C30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Tiziana Ferrari</a:t>
            </a:r>
            <a:b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C30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C304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EOSC-hub Project Coordinator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Package Structure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36712"/>
            <a:ext cx="9937103" cy="54005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Innovation cycle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5472518"/>
              </p:ext>
            </p:extLst>
          </p:nvPr>
        </p:nvGraphicFramePr>
        <p:xfrm>
          <a:off x="1199456" y="980728"/>
          <a:ext cx="100091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67332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1" y="1293223"/>
            <a:ext cx="4464496" cy="479499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B5892D"/>
                </a:solidFill>
              </a:rPr>
              <a:t>Users</a:t>
            </a:r>
          </a:p>
          <a:p>
            <a:pPr lvl="1"/>
            <a:r>
              <a:rPr lang="en-GB" u="sng" dirty="0"/>
              <a:t>Discover services</a:t>
            </a:r>
            <a:r>
              <a:rPr lang="en-GB" dirty="0"/>
              <a:t> through a secure online catalogue with a central access point.</a:t>
            </a:r>
            <a:endParaRPr lang="en-US" dirty="0"/>
          </a:p>
          <a:p>
            <a:pPr lvl="1"/>
            <a:r>
              <a:rPr lang="en-GB" u="sng" dirty="0"/>
              <a:t>Access services</a:t>
            </a:r>
            <a:r>
              <a:rPr lang="en-GB" dirty="0"/>
              <a:t> via harmonised access policies and Service Level Agreements. Depending on the customer’s needs, access will be provided through a centrally managed credit-based allocation system and/or through long-term resource allocation.  </a:t>
            </a:r>
            <a:endParaRPr lang="en-US" dirty="0"/>
          </a:p>
          <a:p>
            <a:pPr lvl="1"/>
            <a:r>
              <a:rPr lang="en-GB" u="sng" dirty="0"/>
              <a:t>Leverage a large portfolio of generic and thematic services </a:t>
            </a:r>
            <a:r>
              <a:rPr lang="en-GB" dirty="0"/>
              <a:t>via standard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7464152" y="1268760"/>
            <a:ext cx="4536504" cy="47949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B5892D"/>
                </a:solidFill>
              </a:rPr>
              <a:t>Providers</a:t>
            </a:r>
          </a:p>
          <a:p>
            <a:pPr lvl="1"/>
            <a:r>
              <a:rPr lang="en-GB" sz="2000" u="sng" dirty="0"/>
              <a:t>Contribute to EOSC with services</a:t>
            </a:r>
            <a:r>
              <a:rPr lang="en-GB" sz="2000" dirty="0"/>
              <a:t> based on a harmonised corpus of access, security and provisioning policies.</a:t>
            </a:r>
            <a:endParaRPr lang="en-US" sz="2000" dirty="0"/>
          </a:p>
          <a:p>
            <a:pPr lvl="1"/>
            <a:r>
              <a:rPr lang="en-GB" sz="2000" u="sng" dirty="0"/>
              <a:t>Federate services</a:t>
            </a:r>
            <a:r>
              <a:rPr lang="en-GB" sz="2000" dirty="0"/>
              <a:t> by relying on harmonised processes and tools for service integration and management.</a:t>
            </a:r>
            <a:endParaRPr lang="en-US" sz="2000" dirty="0"/>
          </a:p>
          <a:p>
            <a:pPr lvl="1"/>
            <a:r>
              <a:rPr lang="en-GB" sz="2000" u="sng" dirty="0"/>
              <a:t>Scale-up in-house capacity by procuring services</a:t>
            </a:r>
            <a:r>
              <a:rPr lang="en-GB" sz="2000" dirty="0"/>
              <a:t> via a centrally run procurement and purchase framework.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proposition of Users and Providers</a:t>
            </a:r>
          </a:p>
        </p:txBody>
      </p:sp>
      <p:pic>
        <p:nvPicPr>
          <p:cNvPr id="9" name="Picture 8" descr="Screenshot 2019-01-18 at 14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988840"/>
            <a:ext cx="2922982" cy="3552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95906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Shape 796"/>
          <p:cNvGrpSpPr/>
          <p:nvPr/>
        </p:nvGrpSpPr>
        <p:grpSpPr>
          <a:xfrm>
            <a:off x="456714" y="2379310"/>
            <a:ext cx="11070420" cy="3209930"/>
            <a:chOff x="445204" y="1423009"/>
            <a:chExt cx="11070420" cy="3313262"/>
          </a:xfrm>
        </p:grpSpPr>
        <p:sp>
          <p:nvSpPr>
            <p:cNvPr id="798" name="Shape 798"/>
            <p:cNvSpPr/>
            <p:nvPr/>
          </p:nvSpPr>
          <p:spPr>
            <a:xfrm>
              <a:off x="445204" y="1423009"/>
              <a:ext cx="3300058" cy="3238935"/>
            </a:xfrm>
            <a:prstGeom prst="roundRect">
              <a:avLst>
                <a:gd name="adj" fmla="val 10000"/>
              </a:avLst>
            </a:prstGeom>
            <a:solidFill>
              <a:srgbClr val="151C6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 txBox="1"/>
            <p:nvPr/>
          </p:nvSpPr>
          <p:spPr>
            <a:xfrm>
              <a:off x="579040" y="1671699"/>
              <a:ext cx="3166221" cy="25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Service/Product providers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Contribute to the portfolio &amp; Integrate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Promote, Train, Exploit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 the Hub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3854012" y="2349911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171F67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 txBox="1"/>
            <p:nvPr/>
          </p:nvSpPr>
          <p:spPr>
            <a:xfrm>
              <a:off x="322536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4469162" y="1423009"/>
              <a:ext cx="2979660" cy="3313261"/>
            </a:xfrm>
            <a:prstGeom prst="roundRect">
              <a:avLst>
                <a:gd name="adj" fmla="val 10000"/>
              </a:avLst>
            </a:prstGeom>
            <a:solidFill>
              <a:srgbClr val="4548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 txBox="1"/>
            <p:nvPr/>
          </p:nvSpPr>
          <p:spPr>
            <a:xfrm>
              <a:off x="4709633" y="1966647"/>
              <a:ext cx="2541600" cy="1874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adopters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Co-develop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7637522" y="2376492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94A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 txBox="1"/>
            <p:nvPr/>
          </p:nvSpPr>
          <p:spPr>
            <a:xfrm>
              <a:off x="741072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8294290" y="1423009"/>
              <a:ext cx="3221334" cy="3313261"/>
            </a:xfrm>
            <a:prstGeom prst="roundRect">
              <a:avLst>
                <a:gd name="adj" fmla="val 10000"/>
              </a:avLst>
            </a:prstGeom>
            <a:solidFill>
              <a:srgbClr val="9496A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8465740" y="1671699"/>
              <a:ext cx="2875603" cy="3064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Consumers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 allocation &amp; exploit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with feedback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technical support, exploit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 stakeholder roles in the project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22/01/19</a:t>
            </a:r>
            <a:endParaRPr sz="95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90" y="1212236"/>
            <a:ext cx="1059809" cy="99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72" y="1052736"/>
            <a:ext cx="1059809" cy="1300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90" y="1106341"/>
            <a:ext cx="1142830" cy="1203827"/>
          </a:xfrm>
          <a:prstGeom prst="rect">
            <a:avLst/>
          </a:prstGeom>
        </p:spPr>
      </p:pic>
      <p:pic>
        <p:nvPicPr>
          <p:cNvPr id="20" name="Picture 19" descr="Screenshot 2019-01-18 at 13.29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797152"/>
            <a:ext cx="1710308" cy="629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29302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g9dcc7a225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938" y="1235888"/>
            <a:ext cx="5505450" cy="5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9dcc7a225b_0_0"/>
          <p:cNvSpPr/>
          <p:nvPr/>
        </p:nvSpPr>
        <p:spPr>
          <a:xfrm>
            <a:off x="8062400" y="639345"/>
            <a:ext cx="3992700" cy="122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9dcc7a225b_0_0"/>
          <p:cNvSpPr txBox="1">
            <a:spLocks noGrp="1"/>
          </p:cNvSpPr>
          <p:nvPr>
            <p:ph type="sldNum" idx="12"/>
          </p:nvPr>
        </p:nvSpPr>
        <p:spPr>
          <a:xfrm>
            <a:off x="8496356" y="6434780"/>
            <a:ext cx="2550000" cy="23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02" name="Google Shape;602;g9dcc7a225b_0_0"/>
          <p:cNvSpPr txBox="1">
            <a:spLocks noGrp="1"/>
          </p:cNvSpPr>
          <p:nvPr>
            <p:ph type="title"/>
          </p:nvPr>
        </p:nvSpPr>
        <p:spPr>
          <a:xfrm>
            <a:off x="3220977" y="36240"/>
            <a:ext cx="8640900" cy="53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Support by discipline</a:t>
            </a:r>
            <a:endParaRPr dirty="0"/>
          </a:p>
        </p:txBody>
      </p:sp>
      <p:sp>
        <p:nvSpPr>
          <p:cNvPr id="603" name="Google Shape;603;g9dcc7a225b_0_0"/>
          <p:cNvSpPr txBox="1"/>
          <p:nvPr/>
        </p:nvSpPr>
        <p:spPr>
          <a:xfrm>
            <a:off x="8089175" y="653388"/>
            <a:ext cx="3992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9 	Thematic Service providers</a:t>
            </a:r>
            <a:endParaRPr sz="2000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 8 	Competence </a:t>
            </a:r>
            <a:r>
              <a:rPr lang="en-US" sz="2000" dirty="0" err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Centres</a:t>
            </a:r>
            <a:endParaRPr sz="2000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xx 	Early Adopter pilots </a:t>
            </a:r>
            <a:endParaRPr sz="2000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4" name="Google Shape;604;g9dcc7a225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8100" y="4853975"/>
            <a:ext cx="980375" cy="45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9dcc7a225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153" y="2798363"/>
            <a:ext cx="951822" cy="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9dcc7a225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8094" y="5365419"/>
            <a:ext cx="1121219" cy="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9dcc7a225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3875" y="4853973"/>
            <a:ext cx="980375" cy="4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9dcc7a225b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85781" y="3378066"/>
            <a:ext cx="1082608" cy="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9dcc7a225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76256" y="2248087"/>
            <a:ext cx="584090" cy="58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9dcc7a225b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84822" y="3557707"/>
            <a:ext cx="1082595" cy="35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g9dcc7a225b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92764" y="3428998"/>
            <a:ext cx="745007" cy="60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g9dcc7a225b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85769" y="3927312"/>
            <a:ext cx="1371180" cy="73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g9dcc7a225b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58864" y="1554382"/>
            <a:ext cx="1274159" cy="62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g9dcc7a225b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60303" y="3557699"/>
            <a:ext cx="1071260" cy="38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9dcc7a225b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86703" y="2439041"/>
            <a:ext cx="745007" cy="74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g9dcc7a225b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72850" y="1452951"/>
            <a:ext cx="1584172" cy="2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9dcc7a225b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560339" y="2842772"/>
            <a:ext cx="1092974" cy="4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g9dcc7a225b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424523" y="2837751"/>
            <a:ext cx="869786" cy="45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g9dcc7a225b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59713" y="2021083"/>
            <a:ext cx="1708676" cy="28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g9dcc7a225b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55951" y="1728504"/>
            <a:ext cx="609969" cy="60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g9dcc7a225b_0_0" descr="https://www.clarin.eu/sites/default/files/clarin-frontpage-logo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363875" y="613088"/>
            <a:ext cx="869800" cy="70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9dcc7a225b_0_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128320" y="4272334"/>
            <a:ext cx="1451001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9dcc7a225b_0_0" descr="http://opencoasts.lnec.pt/img/logo4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313524" y="5403049"/>
            <a:ext cx="701050" cy="7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9dcc7a225b_0_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97325" y="3059375"/>
            <a:ext cx="1327358" cy="4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9dcc7a225b_0_0"/>
          <p:cNvSpPr/>
          <p:nvPr/>
        </p:nvSpPr>
        <p:spPr>
          <a:xfrm>
            <a:off x="9142262" y="5337010"/>
            <a:ext cx="12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rPr>
              <a:t>EO Pillar</a:t>
            </a:r>
            <a:endParaRPr sz="2400" b="1">
              <a:solidFill>
                <a:srgbClr val="BF90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g9dcc7a225b_0_0" descr="Image result for dariah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184268" y="689291"/>
            <a:ext cx="1738312" cy="55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9dcc7a225b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054175" y="5725412"/>
            <a:ext cx="2428238" cy="5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9dcc7a225b_0_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58874" y="5207524"/>
            <a:ext cx="1541403" cy="40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9dcc7a225b_0_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155953" y="6229852"/>
            <a:ext cx="1199081" cy="49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9dcc7a225b_0_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666656" y="5695323"/>
            <a:ext cx="1144578" cy="45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9dcc7a225b_0_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20575" y="5012017"/>
            <a:ext cx="1438301" cy="24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9dcc7a225b_0_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960309" y="4572348"/>
            <a:ext cx="1171341" cy="4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g9dcc7a225b_0_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48762" y="5642401"/>
            <a:ext cx="122447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9dcc7a225b_0_0" descr="https://marketplace.eosc-portal.eu/rails/active_storage/representations/eyJfcmFpbHMiOnsibWVzc2FnZSI6IkJBaHBHZz09IiwiZXhwIjpudWxsLCJwdXIiOiJibG9iX2lkIn19--48a12a60d5b44f2fb36d507b934d0c104cf06895/eyJfcmFpbHMiOnsibWVzc2FnZSI6IkJBaDdCam9MY21WemFYcGxTU0lNTVRnd2VERXlNQVk2QmtWVSIsImV4cCI6bnVsbCwicHVyIjoidmFyaWF0aW9uIn19--3a3bf12b12ad3ac5ad368feaefcc328b64202954/dynamic-on-demand-analysis-service.png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980051" y="6017110"/>
            <a:ext cx="840900" cy="8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g9dcc7a225b_0_0"/>
          <p:cNvSpPr txBox="1"/>
          <p:nvPr/>
        </p:nvSpPr>
        <p:spPr>
          <a:xfrm>
            <a:off x="6038700" y="3419850"/>
            <a:ext cx="2328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Earth and environmental sciences</a:t>
            </a:r>
            <a:br>
              <a:rPr lang="en-US" sz="1700" b="1">
                <a:solidFill>
                  <a:schemeClr val="lt1"/>
                </a:solidFill>
              </a:rPr>
            </a:br>
            <a:r>
              <a:rPr lang="en-US" sz="1700" b="1">
                <a:solidFill>
                  <a:schemeClr val="lt1"/>
                </a:solidFill>
              </a:rPr>
              <a:t>(15)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636" name="Google Shape;636;g9dcc7a225b_0_0"/>
          <p:cNvSpPr txBox="1"/>
          <p:nvPr/>
        </p:nvSpPr>
        <p:spPr>
          <a:xfrm>
            <a:off x="3544150" y="4503425"/>
            <a:ext cx="2328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Physics 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(7)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637" name="Google Shape;637;g9dcc7a225b_0_0"/>
          <p:cNvSpPr txBox="1"/>
          <p:nvPr/>
        </p:nvSpPr>
        <p:spPr>
          <a:xfrm>
            <a:off x="2992375" y="3362638"/>
            <a:ext cx="2328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Life sciences</a:t>
            </a:r>
            <a:br>
              <a:rPr lang="en-US" sz="1700" b="1">
                <a:solidFill>
                  <a:schemeClr val="lt1"/>
                </a:solidFill>
              </a:rPr>
            </a:br>
            <a:r>
              <a:rPr lang="en-US" sz="1700" b="1">
                <a:solidFill>
                  <a:schemeClr val="lt1"/>
                </a:solidFill>
              </a:rPr>
              <a:t>(3)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638" name="Google Shape;638;g9dcc7a225b_0_0"/>
          <p:cNvSpPr txBox="1"/>
          <p:nvPr/>
        </p:nvSpPr>
        <p:spPr>
          <a:xfrm>
            <a:off x="3330600" y="2145675"/>
            <a:ext cx="2428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Inter/multi-</a:t>
            </a:r>
            <a:br>
              <a:rPr lang="en-US" sz="1700" b="1">
                <a:solidFill>
                  <a:schemeClr val="lt1"/>
                </a:solidFill>
              </a:rPr>
            </a:br>
            <a:r>
              <a:rPr lang="en-US" sz="1700" b="1">
                <a:solidFill>
                  <a:schemeClr val="lt1"/>
                </a:solidFill>
              </a:rPr>
              <a:t>disciplinary</a:t>
            </a:r>
            <a:br>
              <a:rPr lang="en-US" sz="1700" b="1">
                <a:solidFill>
                  <a:schemeClr val="lt1"/>
                </a:solidFill>
              </a:rPr>
            </a:br>
            <a:r>
              <a:rPr lang="en-US" sz="1700" b="1">
                <a:solidFill>
                  <a:schemeClr val="lt1"/>
                </a:solidFill>
              </a:rPr>
              <a:t>(3)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639" name="Google Shape;639;g9dcc7a225b_0_0"/>
          <p:cNvSpPr txBox="1"/>
          <p:nvPr/>
        </p:nvSpPr>
        <p:spPr>
          <a:xfrm>
            <a:off x="4380825" y="1630925"/>
            <a:ext cx="2328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SSH</a:t>
            </a:r>
            <a:br>
              <a:rPr lang="en-US" sz="1700" b="1">
                <a:solidFill>
                  <a:schemeClr val="lt1"/>
                </a:solidFill>
              </a:rPr>
            </a:br>
            <a:r>
              <a:rPr lang="en-US" sz="1700" b="1">
                <a:solidFill>
                  <a:schemeClr val="lt1"/>
                </a:solidFill>
              </a:rPr>
              <a:t>(2</a:t>
            </a:r>
            <a:r>
              <a:rPr lang="en-US" sz="1700" b="1"/>
              <a:t>)</a:t>
            </a:r>
            <a:endParaRPr sz="17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b731782fd_5_119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09" name="Google Shape;109;g8b731782fd_5_119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Project KERs and Innovation Roles</a:t>
            </a:r>
            <a:endParaRPr/>
          </a:p>
        </p:txBody>
      </p:sp>
      <p:sp>
        <p:nvSpPr>
          <p:cNvPr id="110" name="Google Shape;110;g8b731782fd_5_1191"/>
          <p:cNvSpPr/>
          <p:nvPr/>
        </p:nvSpPr>
        <p:spPr>
          <a:xfrm>
            <a:off x="1271464" y="1213582"/>
            <a:ext cx="4156500" cy="4680600"/>
          </a:xfrm>
          <a:prstGeom prst="roundRect">
            <a:avLst>
              <a:gd name="adj" fmla="val 16667"/>
            </a:avLst>
          </a:prstGeom>
          <a:solidFill>
            <a:srgbClr val="FFFFFF">
              <a:alpha val="90588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Key Exploitable Results (KER)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3200"/>
              <a:buFont typeface="Open Sans"/>
              <a:buNone/>
            </a:pPr>
            <a:r>
              <a:rPr lang="en-US" sz="3200" b="0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9 Outputs which can be taken up, exploited and reused to support the future mature EOSC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8b731782fd_5_1191"/>
          <p:cNvSpPr/>
          <p:nvPr/>
        </p:nvSpPr>
        <p:spPr>
          <a:xfrm>
            <a:off x="7052012" y="1213582"/>
            <a:ext cx="4156500" cy="4680600"/>
          </a:xfrm>
          <a:prstGeom prst="rect">
            <a:avLst/>
          </a:prstGeom>
          <a:solidFill>
            <a:srgbClr val="0F243E"/>
          </a:soli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Roles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EOSC stakeholders taking up and benefiting from the KER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8b731782fd_5_1191"/>
          <p:cNvSpPr/>
          <p:nvPr/>
        </p:nvSpPr>
        <p:spPr>
          <a:xfrm>
            <a:off x="5428020" y="3553841"/>
            <a:ext cx="1532100" cy="88320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5892D"/>
              </a:gs>
              <a:gs pos="100000">
                <a:srgbClr val="ABABD6"/>
              </a:gs>
            </a:gsLst>
            <a:lin ang="16200038" scaled="0"/>
          </a:gradFill>
          <a:ln w="9525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8b731782fd_5_1191"/>
          <p:cNvSpPr txBox="1">
            <a:spLocks noGrp="1"/>
          </p:cNvSpPr>
          <p:nvPr>
            <p:ph type="ftr" idx="11"/>
          </p:nvPr>
        </p:nvSpPr>
        <p:spPr>
          <a:xfrm>
            <a:off x="1285875" y="6457525"/>
            <a:ext cx="9336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50"/>
              <a:t>Activity report, integration activities and contribution to EOSC Phase 1, EOSC-hub General Assembly, 2nd of July 2020</a:t>
            </a:r>
            <a:endParaRPr sz="1250"/>
          </a:p>
        </p:txBody>
      </p:sp>
      <p:pic>
        <p:nvPicPr>
          <p:cNvPr id="114" name="Google Shape;114;g8b731782fd_5_1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75" y="903768"/>
            <a:ext cx="11545425" cy="534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Contribution to the EOSC Implementation</a:t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6407" y="1738215"/>
            <a:ext cx="6779543" cy="3841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"/>
          <p:cNvCxnSpPr/>
          <p:nvPr/>
        </p:nvCxnSpPr>
        <p:spPr>
          <a:xfrm rot="10800000">
            <a:off x="6425553" y="1372015"/>
            <a:ext cx="1" cy="732400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3" name="Google Shape;123;p2"/>
          <p:cNvCxnSpPr/>
          <p:nvPr/>
        </p:nvCxnSpPr>
        <p:spPr>
          <a:xfrm rot="10800000">
            <a:off x="6207201" y="1372015"/>
            <a:ext cx="0" cy="2056985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124" name="Google Shape;124;p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2453" y="864750"/>
            <a:ext cx="2185177" cy="52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7276" y="5781943"/>
            <a:ext cx="2185177" cy="54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2353" y="3364142"/>
            <a:ext cx="2215264" cy="5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7271" y="4272395"/>
            <a:ext cx="2210345" cy="54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04" y="5007060"/>
            <a:ext cx="2174667" cy="48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 descr="Text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244" y="3781205"/>
            <a:ext cx="2095843" cy="79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42610" y="5781943"/>
            <a:ext cx="2185177" cy="52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descr="Tex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68776" y="5781944"/>
            <a:ext cx="1680028" cy="51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 descr="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981" y="2685843"/>
            <a:ext cx="2138890" cy="65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"/>
          <p:cNvCxnSpPr>
            <a:endCxn id="128" idx="3"/>
          </p:cNvCxnSpPr>
          <p:nvPr/>
        </p:nvCxnSpPr>
        <p:spPr>
          <a:xfrm flipH="1">
            <a:off x="2249871" y="5238828"/>
            <a:ext cx="703500" cy="8700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4" name="Google Shape;134;p2"/>
          <p:cNvCxnSpPr/>
          <p:nvPr/>
        </p:nvCxnSpPr>
        <p:spPr>
          <a:xfrm flipH="1">
            <a:off x="2202002" y="4161309"/>
            <a:ext cx="703540" cy="8791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5" name="Google Shape;135;p2"/>
          <p:cNvCxnSpPr/>
          <p:nvPr/>
        </p:nvCxnSpPr>
        <p:spPr>
          <a:xfrm flipH="1">
            <a:off x="2239691" y="3020274"/>
            <a:ext cx="703540" cy="8791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6" name="Google Shape;136;p2"/>
          <p:cNvCxnSpPr/>
          <p:nvPr/>
        </p:nvCxnSpPr>
        <p:spPr>
          <a:xfrm>
            <a:off x="9368555" y="3667795"/>
            <a:ext cx="503798" cy="0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7" name="Google Shape;137;p2"/>
          <p:cNvCxnSpPr/>
          <p:nvPr/>
        </p:nvCxnSpPr>
        <p:spPr>
          <a:xfrm>
            <a:off x="9368555" y="4576849"/>
            <a:ext cx="503798" cy="0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8" name="Google Shape;138;p2"/>
          <p:cNvCxnSpPr/>
          <p:nvPr/>
        </p:nvCxnSpPr>
        <p:spPr>
          <a:xfrm>
            <a:off x="5050223" y="4594038"/>
            <a:ext cx="0" cy="1187905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39" name="Google Shape;139;p2"/>
          <p:cNvCxnSpPr/>
          <p:nvPr/>
        </p:nvCxnSpPr>
        <p:spPr>
          <a:xfrm flipH="1">
            <a:off x="6415041" y="5199636"/>
            <a:ext cx="10512" cy="582307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0" name="Google Shape;140;p2"/>
          <p:cNvCxnSpPr/>
          <p:nvPr/>
        </p:nvCxnSpPr>
        <p:spPr>
          <a:xfrm flipH="1">
            <a:off x="8091438" y="5194386"/>
            <a:ext cx="10512" cy="582307"/>
          </a:xfrm>
          <a:prstGeom prst="straightConnector1">
            <a:avLst/>
          </a:prstGeom>
          <a:noFill/>
          <a:ln w="50800" cap="flat" cmpd="sng">
            <a:solidFill>
              <a:srgbClr val="ED7D31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141" name="Google Shape;141;p2" descr="A picture containing text, kitchenwar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86173" y="3539141"/>
            <a:ext cx="5080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726735" y="3539141"/>
            <a:ext cx="580345" cy="36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 descr="A picture containing text, brass knucks, scissors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60237" y="3539142"/>
            <a:ext cx="558798" cy="3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cbd6392b8_6_94"/>
          <p:cNvSpPr/>
          <p:nvPr/>
        </p:nvSpPr>
        <p:spPr>
          <a:xfrm rot="5400000">
            <a:off x="4962975" y="2771350"/>
            <a:ext cx="5271000" cy="1755300"/>
          </a:xfrm>
          <a:prstGeom prst="rect">
            <a:avLst/>
          </a:prstGeom>
          <a:noFill/>
          <a:ln w="9525" cap="flat" cmpd="sng">
            <a:solidFill>
              <a:srgbClr val="171E6D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9cbd6392b8_6_94"/>
          <p:cNvSpPr/>
          <p:nvPr/>
        </p:nvSpPr>
        <p:spPr>
          <a:xfrm rot="5400000">
            <a:off x="755900" y="445450"/>
            <a:ext cx="5271000" cy="6407100"/>
          </a:xfrm>
          <a:prstGeom prst="rect">
            <a:avLst/>
          </a:prstGeom>
          <a:noFill/>
          <a:ln w="9525" cap="flat" cmpd="sng">
            <a:solidFill>
              <a:srgbClr val="171E6D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9cbd6392b8_6_94"/>
          <p:cNvSpPr/>
          <p:nvPr/>
        </p:nvSpPr>
        <p:spPr>
          <a:xfrm>
            <a:off x="344925" y="1723950"/>
            <a:ext cx="6109800" cy="151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Thematic services (TS)</a:t>
            </a:r>
            <a:endParaRPr sz="16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9cbd6392b8_6_9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"/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9cbd6392b8_6_9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/>
              <a:t>EOSC-hub Service Portfolio</a:t>
            </a:r>
            <a:endParaRPr sz="3240"/>
          </a:p>
        </p:txBody>
      </p:sp>
      <p:sp>
        <p:nvSpPr>
          <p:cNvPr id="564" name="Google Shape;564;g9cbd6392b8_6_94"/>
          <p:cNvSpPr/>
          <p:nvPr/>
        </p:nvSpPr>
        <p:spPr>
          <a:xfrm>
            <a:off x="344925" y="3628950"/>
            <a:ext cx="6109800" cy="2331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purpose “horizontal services” (HS)</a:t>
            </a:r>
            <a:endParaRPr sz="16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9cbd6392b8_6_94"/>
          <p:cNvSpPr/>
          <p:nvPr/>
        </p:nvSpPr>
        <p:spPr>
          <a:xfrm>
            <a:off x="649725" y="2240950"/>
            <a:ext cx="5556600" cy="864000"/>
          </a:xfrm>
          <a:prstGeom prst="rect">
            <a:avLst/>
          </a:prstGeom>
          <a:solidFill>
            <a:srgbClr val="C09006"/>
          </a:solidFill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Simulation tools, data provisioning and analytics services </a:t>
            </a:r>
            <a:endParaRPr sz="1600" b="1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g9cbd6392b8_6_94"/>
          <p:cNvSpPr/>
          <p:nvPr/>
        </p:nvSpPr>
        <p:spPr>
          <a:xfrm>
            <a:off x="6828702" y="2596511"/>
            <a:ext cx="1536300" cy="1728300"/>
          </a:xfrm>
          <a:prstGeom prst="rect">
            <a:avLst/>
          </a:prstGeom>
          <a:solidFill>
            <a:srgbClr val="C09006"/>
          </a:solidFill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Marketplace,</a:t>
            </a:r>
            <a:endParaRPr sz="13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Federated AAI </a:t>
            </a:r>
            <a:r>
              <a:rPr lang="en-US" sz="13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Accounting Monitoring</a:t>
            </a:r>
            <a:endParaRPr sz="13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Helpdesk</a:t>
            </a:r>
            <a:endParaRPr sz="13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9cbd6392b8_6_94"/>
          <p:cNvSpPr/>
          <p:nvPr/>
        </p:nvSpPr>
        <p:spPr>
          <a:xfrm>
            <a:off x="638928" y="3755175"/>
            <a:ext cx="5556600" cy="864000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US" sz="16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US" sz="1600" b="1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 value services</a:t>
            </a:r>
            <a:endParaRPr sz="16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0" i="0" u="none" strike="noStrike" cap="non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Compute platforms, data &amp; software management, curation &amp; preservation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9cbd6392b8_6_94"/>
          <p:cNvSpPr/>
          <p:nvPr/>
        </p:nvSpPr>
        <p:spPr>
          <a:xfrm>
            <a:off x="638928" y="4808000"/>
            <a:ext cx="5556600" cy="648000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Federated HTC/Cloud and storage facilities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9cbd6392b8_6_94"/>
          <p:cNvSpPr/>
          <p:nvPr/>
        </p:nvSpPr>
        <p:spPr>
          <a:xfrm rot="5400000">
            <a:off x="2879950" y="3110249"/>
            <a:ext cx="579600" cy="576000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848DE3"/>
              </a:gs>
              <a:gs pos="46000">
                <a:srgbClr val="1D257C"/>
              </a:gs>
              <a:gs pos="100000">
                <a:srgbClr val="101342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g9cbd6392b8_6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6900" y="2686897"/>
            <a:ext cx="2739648" cy="13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9cbd6392b8_6_94"/>
          <p:cNvSpPr/>
          <p:nvPr/>
        </p:nvSpPr>
        <p:spPr>
          <a:xfrm rot="10800000">
            <a:off x="8835000" y="2564848"/>
            <a:ext cx="864300" cy="172830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48DE3"/>
              </a:gs>
              <a:gs pos="46000">
                <a:srgbClr val="1D257C"/>
              </a:gs>
              <a:gs pos="100000">
                <a:srgbClr val="101342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9cbd6392b8_6_94"/>
          <p:cNvSpPr txBox="1"/>
          <p:nvPr/>
        </p:nvSpPr>
        <p:spPr>
          <a:xfrm>
            <a:off x="9829575" y="3770400"/>
            <a:ext cx="2042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/>
              <a:t>Portal &amp; Marketplace</a:t>
            </a:r>
            <a:endParaRPr sz="1300" b="1" i="1"/>
          </a:p>
        </p:txBody>
      </p:sp>
      <p:sp>
        <p:nvSpPr>
          <p:cNvPr id="573" name="Google Shape;573;g9cbd6392b8_6_94"/>
          <p:cNvSpPr txBox="1"/>
          <p:nvPr/>
        </p:nvSpPr>
        <p:spPr>
          <a:xfrm>
            <a:off x="1972475" y="934925"/>
            <a:ext cx="24876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EOSC Exchange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574" name="Google Shape;574;g9cbd6392b8_6_94"/>
          <p:cNvSpPr txBox="1"/>
          <p:nvPr/>
        </p:nvSpPr>
        <p:spPr>
          <a:xfrm>
            <a:off x="6860475" y="935350"/>
            <a:ext cx="24876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EOSC Core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05/05/2020</a:t>
            </a:r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88341-9381-8C40-BC5D-E931F620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0" name="Google Shape;340;p17"/>
          <p:cNvSpPr txBox="1"/>
          <p:nvPr/>
        </p:nvSpPr>
        <p:spPr>
          <a:xfrm>
            <a:off x="3220977" y="284337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300" b="1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 Exchange: Horizontal services </a:t>
            </a:r>
            <a:endParaRPr sz="2300" b="1" i="0" u="none" strike="noStrike" cap="non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8160051" y="1407642"/>
            <a:ext cx="2985299" cy="2163812"/>
          </a:xfrm>
          <a:prstGeom prst="roundRect">
            <a:avLst>
              <a:gd name="adj" fmla="val 16667"/>
            </a:avLst>
          </a:prstGeom>
          <a:solidFill>
            <a:srgbClr val="1C3046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PROCESSING AND ORCHESTRATION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orchestration services to provision &amp; configure virtual infrastructures across multiple cloud sites, and support deployment onto EOSC compute resources as well as commercial providers (AWS, Azure...)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1891177" y="3845518"/>
            <a:ext cx="2901948" cy="2006561"/>
          </a:xfrm>
          <a:prstGeom prst="roundRect">
            <a:avLst>
              <a:gd name="adj" fmla="val 16667"/>
            </a:avLst>
          </a:prstGeom>
          <a:solidFill>
            <a:srgbClr val="1C3046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AND METADATA MANAGEMENT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FAIR data resources with seamless access from EOSC-hub computational resources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5033109" y="3845519"/>
            <a:ext cx="2901948" cy="2006562"/>
          </a:xfrm>
          <a:prstGeom prst="roundRect">
            <a:avLst>
              <a:gd name="adj" fmla="val 16667"/>
            </a:avLst>
          </a:prstGeom>
          <a:solidFill>
            <a:srgbClr val="1C3046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b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PRESERVATION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a Certified Trusted Digital Repository.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Fully integrated with EOSC FAIR data service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5025614" y="1424769"/>
            <a:ext cx="2985296" cy="2163812"/>
          </a:xfrm>
          <a:prstGeom prst="roundRect">
            <a:avLst>
              <a:gd name="adj" fmla="val 16667"/>
            </a:avLst>
          </a:prstGeom>
          <a:solidFill>
            <a:srgbClr val="1C3046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FEDERATED COMPUTE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a multi purpose, federated compute environment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Compute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Container compute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Throughput Compute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8175041" y="3845519"/>
            <a:ext cx="2901948" cy="2006562"/>
          </a:xfrm>
          <a:prstGeom prst="roundRect">
            <a:avLst>
              <a:gd name="adj" fmla="val 16667"/>
            </a:avLst>
          </a:prstGeom>
          <a:solidFill>
            <a:srgbClr val="1C3046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SENSITIVE DATA SERVICES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 the shelf sensitive data services.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 Integration: Exposing sensitive data services via EOSC FAIR data services.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1891177" y="1424769"/>
            <a:ext cx="2985296" cy="2163812"/>
          </a:xfrm>
          <a:prstGeom prst="roundRect">
            <a:avLst>
              <a:gd name="adj" fmla="val 16667"/>
            </a:avLst>
          </a:prstGeom>
          <a:solidFill>
            <a:srgbClr val="1C3046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DISCOVERY AND ACCESS</a:t>
            </a:r>
            <a:br>
              <a:rPr lang="en-GB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Providing a common data discovery and access layer for EOSC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Off-the-shelf services to support FAIR data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7"/>
          <p:cNvGrpSpPr/>
          <p:nvPr/>
        </p:nvGrpSpPr>
        <p:grpSpPr>
          <a:xfrm>
            <a:off x="335360" y="1082033"/>
            <a:ext cx="544267" cy="5138018"/>
            <a:chOff x="335360" y="949839"/>
            <a:chExt cx="566259" cy="5345629"/>
          </a:xfrm>
        </p:grpSpPr>
        <p:pic>
          <p:nvPicPr>
            <p:cNvPr id="348" name="Google Shape;34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17"/>
          <p:cNvSpPr txBox="1"/>
          <p:nvPr/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</a:t>
            </a:fld>
            <a:endParaRPr sz="1300" b="0" i="0" u="none" strike="noStrike" cap="none">
              <a:solidFill>
                <a:srgbClr val="3C3C3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6292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c19573027_0_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364" name="Google Shape;364;gac19573027_0_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/>
              <a:t>EOSC Exchange: Thematic services </a:t>
            </a:r>
            <a:endParaRPr/>
          </a:p>
        </p:txBody>
      </p:sp>
      <p:pic>
        <p:nvPicPr>
          <p:cNvPr id="365" name="Google Shape;365;gac19573027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25" y="964275"/>
            <a:ext cx="5219614" cy="54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ac19573027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75" y="1199582"/>
            <a:ext cx="162877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7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1EE7B-77D6-F443-BD00-37EB81B96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Mission, vision and objectives </a:t>
            </a:r>
          </a:p>
          <a:p>
            <a:r>
              <a:rPr lang="en-GB" dirty="0"/>
              <a:t>Key exploitable results and contribution to EOSC Phase 1 </a:t>
            </a:r>
          </a:p>
          <a:p>
            <a:r>
              <a:rPr lang="en-GB" dirty="0"/>
              <a:t>Sustainability strategies</a:t>
            </a:r>
          </a:p>
          <a:p>
            <a:r>
              <a:rPr lang="en-GB" dirty="0"/>
              <a:t>EOSC-hub final review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30149-FDC8-FB49-A46E-64FFAB8047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AA0F8-3030-4A45-A14B-95952096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6196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286670"/>
            <a:ext cx="8105447" cy="505729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 strategies</a:t>
            </a:r>
          </a:p>
        </p:txBody>
      </p:sp>
    </p:spTree>
    <p:extLst>
      <p:ext uri="{BB962C8B-B14F-4D97-AF65-F5344CB8AC3E}">
        <p14:creationId xmlns:p14="http://schemas.microsoft.com/office/powerpoint/2010/main" val="137450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c19573027_0_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Different paths for governance and sustainability depending on the result and its role in the EOSC implementation</a:t>
            </a:r>
            <a:endParaRPr dirty="0"/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en-GB" dirty="0"/>
              <a:t>Proper licensing of project foreground is key for exploitation in EOSC beyond the project lifetime</a:t>
            </a:r>
            <a:endParaRPr dirty="0"/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en-GB" dirty="0"/>
              <a:t>Intellectual property ownership important for proper attribution of results</a:t>
            </a:r>
            <a:endParaRPr dirty="0"/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en-GB" dirty="0"/>
              <a:t>EOSC-Hub choice </a:t>
            </a:r>
            <a:r>
              <a:rPr lang="en-GB" dirty="0" err="1"/>
              <a:t>wrt</a:t>
            </a:r>
            <a:r>
              <a:rPr lang="en-GB" dirty="0"/>
              <a:t> branding</a:t>
            </a:r>
            <a:endParaRPr dirty="0"/>
          </a:p>
          <a:p>
            <a:pPr lvl="2" indent="-377190">
              <a:spcBef>
                <a:spcPts val="0"/>
              </a:spcBef>
              <a:buSzPts val="2340"/>
              <a:buChar char="-"/>
            </a:pPr>
            <a:r>
              <a:rPr lang="en-GB" dirty="0"/>
              <a:t>EOSC brand for candidate EOSC Core components</a:t>
            </a:r>
            <a:endParaRPr dirty="0"/>
          </a:p>
          <a:p>
            <a:pPr lvl="2" indent="-377190">
              <a:spcBef>
                <a:spcPts val="0"/>
              </a:spcBef>
              <a:buSzPts val="2340"/>
              <a:buChar char="-"/>
            </a:pPr>
            <a:r>
              <a:rPr lang="en-GB" dirty="0"/>
              <a:t>For other results the owners retain their brand</a:t>
            </a:r>
            <a:endParaRPr dirty="0"/>
          </a:p>
        </p:txBody>
      </p:sp>
      <p:sp>
        <p:nvSpPr>
          <p:cNvPr id="381" name="Google Shape;381;gac19573027_0_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82" name="Google Shape;382;gac19573027_0_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Sustainability strategies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22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5B73A-944C-BC44-8ABE-F30597059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4" name="Google Shape;164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300"/>
              <a:t>1. EOSC Portal and Marketplace</a:t>
            </a:r>
            <a:endParaRPr sz="2300"/>
          </a:p>
        </p:txBody>
      </p:sp>
      <p:grpSp>
        <p:nvGrpSpPr>
          <p:cNvPr id="166" name="Google Shape;166;p40"/>
          <p:cNvGrpSpPr/>
          <p:nvPr/>
        </p:nvGrpSpPr>
        <p:grpSpPr>
          <a:xfrm>
            <a:off x="1667437" y="1354529"/>
            <a:ext cx="9238129" cy="4685256"/>
            <a:chOff x="1026034" y="983913"/>
            <a:chExt cx="10707403" cy="5430420"/>
          </a:xfrm>
        </p:grpSpPr>
        <p:sp>
          <p:nvSpPr>
            <p:cNvPr id="167" name="Google Shape;167;p40"/>
            <p:cNvSpPr/>
            <p:nvPr/>
          </p:nvSpPr>
          <p:spPr>
            <a:xfrm>
              <a:off x="1026034" y="983913"/>
              <a:ext cx="8620227" cy="1182511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GB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Enterprise</a:t>
              </a: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1026035" y="5241151"/>
              <a:ext cx="8620226" cy="1173182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GB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Researchers and research communities</a:t>
              </a:r>
              <a:endParaRPr sz="23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1048027" y="2299532"/>
              <a:ext cx="4397986" cy="2808511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GB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EOSC-hub Operators</a:t>
              </a: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0"/>
            <p:cNvSpPr/>
            <p:nvPr/>
          </p:nvSpPr>
          <p:spPr>
            <a:xfrm>
              <a:off x="5592420" y="2299532"/>
              <a:ext cx="4053841" cy="2808511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GB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 </a:t>
              </a:r>
              <a:br>
                <a:rPr lang="en-GB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Providers</a:t>
              </a:r>
              <a:endParaRPr sz="23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0"/>
            <p:cNvSpPr/>
            <p:nvPr/>
          </p:nvSpPr>
          <p:spPr>
            <a:xfrm>
              <a:off x="9792668" y="983914"/>
              <a:ext cx="1940769" cy="5430419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GB" sz="23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Educate, inform and support</a:t>
              </a:r>
              <a:endParaRPr sz="23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40"/>
          <p:cNvSpPr/>
          <p:nvPr/>
        </p:nvSpPr>
        <p:spPr>
          <a:xfrm>
            <a:off x="7302013" y="1510064"/>
            <a:ext cx="1617373" cy="4393195"/>
          </a:xfrm>
          <a:prstGeom prst="roundRect">
            <a:avLst>
              <a:gd name="adj" fmla="val 16667"/>
            </a:avLst>
          </a:prstGeom>
          <a:solidFill>
            <a:srgbClr val="FFFFFF">
              <a:alpha val="91764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EOSC 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Marketplace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6066" y="2600616"/>
            <a:ext cx="1228816" cy="1358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0"/>
          <p:cNvGrpSpPr/>
          <p:nvPr/>
        </p:nvGrpSpPr>
        <p:grpSpPr>
          <a:xfrm>
            <a:off x="362445" y="1183341"/>
            <a:ext cx="518714" cy="4896786"/>
            <a:chOff x="335360" y="949839"/>
            <a:chExt cx="566259" cy="5345629"/>
          </a:xfrm>
        </p:grpSpPr>
        <p:pic>
          <p:nvPicPr>
            <p:cNvPr id="175" name="Google Shape;175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4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4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4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4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2110618" y="5587560"/>
            <a:ext cx="7786417" cy="4925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318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2110618" y="1268765"/>
            <a:ext cx="9746022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300" u="sng" dirty="0">
                <a:solidFill>
                  <a:schemeClr val="hlink"/>
                </a:solidFill>
                <a:hlinkClick r:id="rId3"/>
              </a:rPr>
              <a:t>EOSC Portal</a:t>
            </a:r>
            <a:r>
              <a:rPr lang="en-GB" sz="2300" dirty="0"/>
              <a:t> </a:t>
            </a:r>
            <a:r>
              <a:rPr lang="en-GB" sz="2100" dirty="0"/>
              <a:t>is the result of </a:t>
            </a:r>
            <a:r>
              <a:rPr lang="en-GB" sz="2100" b="1" dirty="0"/>
              <a:t>EOSC Portal collaboration</a:t>
            </a:r>
            <a:endParaRPr sz="21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GB" sz="2000" dirty="0"/>
              <a:t>Agreement between </a:t>
            </a:r>
            <a:r>
              <a:rPr lang="en-GB" sz="2000" u="sng" dirty="0">
                <a:solidFill>
                  <a:schemeClr val="hlink"/>
                </a:solidFill>
                <a:hlinkClick r:id="rId4"/>
              </a:rPr>
              <a:t>EOSC-hub</a:t>
            </a:r>
            <a:r>
              <a:rPr lang="en-GB" sz="2000" dirty="0"/>
              <a:t>, </a:t>
            </a:r>
            <a:r>
              <a:rPr lang="en-GB" sz="2000" u="sng" dirty="0">
                <a:solidFill>
                  <a:schemeClr val="hlink"/>
                </a:solidFill>
                <a:hlinkClick r:id="rId5"/>
              </a:rPr>
              <a:t>OpenAIRE</a:t>
            </a:r>
            <a:r>
              <a:rPr lang="en-GB" sz="2000" u="sng" dirty="0">
                <a:solidFill>
                  <a:schemeClr val="hlink"/>
                </a:solidFill>
                <a:hlinkClick r:id="rId6"/>
              </a:rPr>
              <a:t>-Advance</a:t>
            </a:r>
            <a:r>
              <a:rPr lang="en-GB" sz="2000" dirty="0"/>
              <a:t> and </a:t>
            </a:r>
            <a:r>
              <a:rPr lang="en-GB" sz="2000" u="sng" dirty="0">
                <a:solidFill>
                  <a:schemeClr val="hlink"/>
                </a:solidFill>
                <a:hlinkClick r:id="rId7"/>
              </a:rPr>
              <a:t>EOSC Enhance</a:t>
            </a:r>
            <a:r>
              <a:rPr lang="en-GB" sz="2000" dirty="0"/>
              <a:t> (previously </a:t>
            </a:r>
            <a:r>
              <a:rPr lang="en-GB" sz="2000" u="sng" dirty="0">
                <a:solidFill>
                  <a:schemeClr val="hlink"/>
                </a:solidFill>
                <a:hlinkClick r:id="rId8"/>
              </a:rPr>
              <a:t>eInfraCentral</a:t>
            </a:r>
            <a:r>
              <a:rPr lang="en-GB" sz="2200" dirty="0"/>
              <a:t>)</a:t>
            </a:r>
            <a:endParaRPr sz="22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-"/>
            </a:pPr>
            <a:r>
              <a:rPr lang="en-GB" sz="2000" dirty="0"/>
              <a:t>Registry of EOSC Exchange services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-"/>
            </a:pPr>
            <a:r>
              <a:rPr lang="en-GB" sz="2000" dirty="0"/>
              <a:t>Providers and resources onboard via the </a:t>
            </a:r>
            <a:r>
              <a:rPr lang="en-GB" sz="2000" u="sng" dirty="0">
                <a:solidFill>
                  <a:schemeClr val="hlink"/>
                </a:solidFill>
                <a:hlinkClick r:id="rId9"/>
              </a:rPr>
              <a:t>EOSC Provider Portal </a:t>
            </a:r>
            <a:r>
              <a:rPr lang="en-GB" sz="2000" dirty="0"/>
              <a:t>while users explore, compare, access and order them via the  </a:t>
            </a:r>
            <a:r>
              <a:rPr lang="en-GB" sz="2000" u="sng" dirty="0">
                <a:solidFill>
                  <a:schemeClr val="hlink"/>
                </a:solidFill>
                <a:hlinkClick r:id="rId10"/>
              </a:rPr>
              <a:t>Marketplace</a:t>
            </a:r>
            <a:r>
              <a:rPr lang="en-GB" sz="2000" dirty="0"/>
              <a:t> (connect the demand and supply side)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 dirty="0"/>
              <a:t>Platform being expanded to cover </a:t>
            </a:r>
            <a:r>
              <a:rPr lang="en-GB" sz="2000" b="1" dirty="0"/>
              <a:t>data</a:t>
            </a:r>
            <a:r>
              <a:rPr lang="en-GB" sz="2000" dirty="0"/>
              <a:t> and </a:t>
            </a:r>
            <a:r>
              <a:rPr lang="en-GB" sz="2000" b="1" dirty="0"/>
              <a:t>other research products</a:t>
            </a:r>
            <a:r>
              <a:rPr lang="en-GB" sz="2000" dirty="0"/>
              <a:t> under EOSC Enhance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100" dirty="0"/>
              <a:t>A delivery </a:t>
            </a:r>
            <a:r>
              <a:rPr lang="en-GB" sz="2100" b="1" dirty="0"/>
              <a:t>channel connecting the demand-side and the supply-side </a:t>
            </a:r>
            <a:r>
              <a:rPr lang="en-GB" sz="2100" dirty="0"/>
              <a:t>which showcases the potential of </a:t>
            </a:r>
            <a:r>
              <a:rPr lang="en-GB" sz="2100" b="1" dirty="0"/>
              <a:t>integrated and coordinated access </a:t>
            </a:r>
            <a:r>
              <a:rPr lang="en-GB" sz="2100" dirty="0"/>
              <a:t>to European services, data and other scientific outputs</a:t>
            </a:r>
            <a:endParaRPr sz="2000" dirty="0"/>
          </a:p>
        </p:txBody>
      </p:sp>
      <p:sp>
        <p:nvSpPr>
          <p:cNvPr id="191" name="Google Shape;19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300"/>
              <a:t>EOSC Portal and Marketplace - Overview</a:t>
            </a:r>
            <a:endParaRPr sz="2300"/>
          </a:p>
        </p:txBody>
      </p:sp>
      <p:sp>
        <p:nvSpPr>
          <p:cNvPr id="193" name="Google Shape;193;p4"/>
          <p:cNvSpPr/>
          <p:nvPr/>
        </p:nvSpPr>
        <p:spPr>
          <a:xfrm>
            <a:off x="2126013" y="5635730"/>
            <a:ext cx="99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more information, visit: </a:t>
            </a:r>
            <a:r>
              <a:rPr lang="en-GB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eosc-hub.eu/eosc-hub-key-exploitable-results#KER1</a:t>
            </a: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362445" y="1183341"/>
            <a:ext cx="518714" cy="4896786"/>
            <a:chOff x="335360" y="949839"/>
            <a:chExt cx="566259" cy="5345629"/>
          </a:xfrm>
        </p:grpSpPr>
        <p:pic>
          <p:nvPicPr>
            <p:cNvPr id="195" name="Google Shape;195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c4226b7eb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210" name="Google Shape;210;gac4226b7eb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Marketplace and portal ecosystem</a:t>
            </a:r>
            <a:endParaRPr/>
          </a:p>
        </p:txBody>
      </p:sp>
      <p:pic>
        <p:nvPicPr>
          <p:cNvPr id="211" name="Google Shape;211;gac4226b7e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531" y="1368330"/>
            <a:ext cx="9738616" cy="4371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gac4226b7eb_0_0"/>
          <p:cNvGrpSpPr/>
          <p:nvPr/>
        </p:nvGrpSpPr>
        <p:grpSpPr>
          <a:xfrm>
            <a:off x="362433" y="1183307"/>
            <a:ext cx="518694" cy="4896597"/>
            <a:chOff x="335360" y="949839"/>
            <a:chExt cx="566259" cy="5345630"/>
          </a:xfrm>
        </p:grpSpPr>
        <p:pic>
          <p:nvPicPr>
            <p:cNvPr id="213" name="Google Shape;213;gac4226b7eb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gac4226b7eb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gac4226b7eb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gac4226b7eb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gac4226b7eb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ac4226b7eb_0_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3954364"/>
              <a:ext cx="536959" cy="537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ac4226b7eb_0_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ac4226b7eb_0_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gac4226b7eb_0_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5360" y="5757752"/>
              <a:ext cx="536959" cy="5377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c19573027_0_24"/>
          <p:cNvSpPr txBox="1">
            <a:spLocks noGrp="1"/>
          </p:cNvSpPr>
          <p:nvPr>
            <p:ph type="body" idx="1"/>
          </p:nvPr>
        </p:nvSpPr>
        <p:spPr>
          <a:xfrm>
            <a:off x="335360" y="1415910"/>
            <a:ext cx="11521280" cy="48550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Char char="•"/>
            </a:pPr>
            <a:r>
              <a:rPr lang="en-GB" sz="3000" dirty="0"/>
              <a:t>Running service</a:t>
            </a:r>
            <a:endParaRPr sz="3000" dirty="0"/>
          </a:p>
          <a:p>
            <a:pPr marL="914400" lvl="1" indent="-389890" algn="l" rtl="0">
              <a:spcBef>
                <a:spcPts val="0"/>
              </a:spcBef>
              <a:spcAft>
                <a:spcPts val="0"/>
              </a:spcAft>
              <a:buSzPts val="2540"/>
              <a:buChar char="-"/>
            </a:pPr>
            <a:r>
              <a:rPr lang="en-GB" i="1" dirty="0">
                <a:solidFill>
                  <a:schemeClr val="dk2"/>
                </a:solidFill>
              </a:rPr>
              <a:t>Service provisioning</a:t>
            </a:r>
            <a:r>
              <a:rPr lang="en-GB" dirty="0"/>
              <a:t>: Service provisioning by the EGI Federation governed by a Service Level Agreement </a:t>
            </a:r>
            <a:endParaRPr dirty="0"/>
          </a:p>
          <a:p>
            <a:pPr marL="914400" lvl="1" indent="-389890" algn="l" rtl="0">
              <a:spcBef>
                <a:spcPts val="0"/>
              </a:spcBef>
              <a:spcAft>
                <a:spcPts val="0"/>
              </a:spcAft>
              <a:buSzPts val="2540"/>
              <a:buChar char="-"/>
            </a:pPr>
            <a:r>
              <a:rPr lang="en-GB" i="1" dirty="0">
                <a:solidFill>
                  <a:schemeClr val="dk2"/>
                </a:solidFill>
              </a:rPr>
              <a:t>Software: </a:t>
            </a:r>
            <a:r>
              <a:rPr lang="en-GB" dirty="0"/>
              <a:t>Technical developments by consortium members of EOSC-hub and EOSC Future ⇒ Source code licenses: different OSI licenses</a:t>
            </a:r>
            <a:endParaRPr dirty="0"/>
          </a:p>
          <a:p>
            <a:pPr marL="91440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 i="1" dirty="0">
                <a:solidFill>
                  <a:schemeClr val="dk2"/>
                </a:solidFill>
              </a:rPr>
              <a:t>Brand: </a:t>
            </a:r>
            <a:r>
              <a:rPr lang="en-GB" dirty="0"/>
              <a:t>Use of EOSC brand</a:t>
            </a:r>
            <a:endParaRPr dirty="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ts val="2340"/>
              <a:buChar char="•"/>
            </a:pPr>
            <a:r>
              <a:rPr lang="en-GB" sz="2600" dirty="0"/>
              <a:t>Continuity of support and development in EOSC-Future</a:t>
            </a:r>
            <a:endParaRPr sz="2600" dirty="0"/>
          </a:p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ts val="2340"/>
              <a:buChar char="•"/>
            </a:pPr>
            <a:r>
              <a:rPr lang="en-GB" sz="2600" dirty="0"/>
              <a:t>The long term vision: the service will be part of the EOSC Core</a:t>
            </a:r>
            <a:endParaRPr sz="2600" dirty="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228" name="Google Shape;228;gac19573027_0_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229" name="Google Shape;229;gac19573027_0_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Marketplace: </a:t>
            </a:r>
            <a:br>
              <a:rPr lang="en-GB" dirty="0"/>
            </a:br>
            <a:r>
              <a:rPr lang="en-GB" dirty="0"/>
              <a:t>Governance and Sustainability Strategies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0"/>
          <p:cNvGrpSpPr/>
          <p:nvPr/>
        </p:nvGrpSpPr>
        <p:grpSpPr>
          <a:xfrm>
            <a:off x="1424751" y="1105787"/>
            <a:ext cx="9925902" cy="4954772"/>
            <a:chOff x="1026034" y="983913"/>
            <a:chExt cx="10707403" cy="5178307"/>
          </a:xfrm>
        </p:grpSpPr>
        <p:sp>
          <p:nvSpPr>
            <p:cNvPr id="235" name="Google Shape;235;p10"/>
            <p:cNvSpPr/>
            <p:nvPr/>
          </p:nvSpPr>
          <p:spPr>
            <a:xfrm>
              <a:off x="1026034" y="983913"/>
              <a:ext cx="8620227" cy="1182511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Enterprise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1026035" y="5241151"/>
              <a:ext cx="8620226" cy="921069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Researchers and research communities</a:t>
              </a:r>
              <a:endParaRPr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048027" y="2299532"/>
              <a:ext cx="4397986" cy="2808511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EOSC-hub Operators</a:t>
              </a: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5592420" y="2299532"/>
              <a:ext cx="4053841" cy="2808511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 </a:t>
              </a:r>
              <a:b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Providers</a:t>
              </a:r>
              <a:endParaRPr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792668" y="983914"/>
              <a:ext cx="1940769" cy="5178306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Educate, inform and support</a:t>
              </a:r>
              <a:endParaRPr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300"/>
              <a:t>2. EOSC Service Management System</a:t>
            </a:r>
            <a:endParaRPr sz="2300"/>
          </a:p>
        </p:txBody>
      </p:sp>
      <p:sp>
        <p:nvSpPr>
          <p:cNvPr id="241" name="Google Shape;241;p10"/>
          <p:cNvSpPr/>
          <p:nvPr/>
        </p:nvSpPr>
        <p:spPr>
          <a:xfrm>
            <a:off x="1754557" y="3429000"/>
            <a:ext cx="2556955" cy="1381971"/>
          </a:xfrm>
          <a:prstGeom prst="roundRect">
            <a:avLst>
              <a:gd name="adj" fmla="val 16667"/>
            </a:avLst>
          </a:prstGeom>
          <a:solidFill>
            <a:srgbClr val="FFFFFF">
              <a:alpha val="91764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 Management System</a:t>
            </a:r>
            <a:endParaRPr sz="1600" b="0" i="0" u="none" strike="noStrike" cap="none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2" name="Google Shape;242;p10"/>
          <p:cNvGrpSpPr/>
          <p:nvPr/>
        </p:nvGrpSpPr>
        <p:grpSpPr>
          <a:xfrm>
            <a:off x="324728" y="1105787"/>
            <a:ext cx="524856" cy="4954772"/>
            <a:chOff x="335360" y="949839"/>
            <a:chExt cx="566259" cy="5345629"/>
          </a:xfrm>
        </p:grpSpPr>
        <p:pic>
          <p:nvPicPr>
            <p:cNvPr id="243" name="Google Shape;24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566" y="3429000"/>
            <a:ext cx="920936" cy="9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70600" y="3409950"/>
            <a:ext cx="508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23000" y="3562350"/>
            <a:ext cx="50800" cy="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>
            <a:spLocks noGrp="1"/>
          </p:cNvSpPr>
          <p:nvPr>
            <p:ph type="body" idx="1"/>
          </p:nvPr>
        </p:nvSpPr>
        <p:spPr>
          <a:xfrm>
            <a:off x="5654566" y="1268765"/>
            <a:ext cx="6202074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380" dirty="0"/>
              <a:t>EOSC-hub defined and implemented the EOSC IT service management system (ITSM): plan, deliver, operate and control services offered to customers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endParaRPr sz="2380" dirty="0"/>
          </a:p>
          <a:p>
            <a:pPr marL="742950" lvl="1" indent="-28575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210" b="1" dirty="0">
                <a:solidFill>
                  <a:srgbClr val="75A4D8"/>
                </a:solidFill>
              </a:rPr>
              <a:t>Directed by policies </a:t>
            </a:r>
            <a:r>
              <a:rPr lang="en-GB" sz="2210" dirty="0"/>
              <a:t>and are structured and </a:t>
            </a:r>
            <a:r>
              <a:rPr lang="en-GB" sz="2210" b="1" dirty="0">
                <a:solidFill>
                  <a:srgbClr val="75A4D8"/>
                </a:solidFill>
              </a:rPr>
              <a:t>organised by processes and procedures</a:t>
            </a:r>
            <a:br>
              <a:rPr lang="en-GB" sz="2210" b="1" dirty="0"/>
            </a:br>
            <a:endParaRPr sz="2210" b="1" dirty="0"/>
          </a:p>
          <a:p>
            <a:pPr marL="742950" lvl="1" indent="-28575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210" b="1" dirty="0">
                <a:solidFill>
                  <a:srgbClr val="75A4D8"/>
                </a:solidFill>
              </a:rPr>
              <a:t>Maintain customer focus</a:t>
            </a:r>
            <a:r>
              <a:rPr lang="en-GB" sz="2210" dirty="0">
                <a:solidFill>
                  <a:srgbClr val="75A4D8"/>
                </a:solidFill>
              </a:rPr>
              <a:t> </a:t>
            </a:r>
            <a:r>
              <a:rPr lang="en-GB" sz="2210" dirty="0"/>
              <a:t>while </a:t>
            </a:r>
            <a:br>
              <a:rPr lang="en-GB" sz="2210" dirty="0"/>
            </a:br>
            <a:r>
              <a:rPr lang="en-GB" sz="2210" dirty="0"/>
              <a:t>sharing the load and responsibilities</a:t>
            </a:r>
            <a:br>
              <a:rPr lang="en-GB" sz="2210" dirty="0"/>
            </a:br>
            <a:r>
              <a:rPr lang="en-GB" sz="2210" dirty="0"/>
              <a:t>dynamically across providers</a:t>
            </a:r>
            <a:br>
              <a:rPr lang="en-GB" sz="2210" dirty="0"/>
            </a:br>
            <a:endParaRPr sz="2210" dirty="0"/>
          </a:p>
          <a:p>
            <a:pPr marL="742950" lvl="1" indent="-28575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210" b="1" dirty="0">
                <a:solidFill>
                  <a:srgbClr val="75A4D8"/>
                </a:solidFill>
              </a:rPr>
              <a:t>Shared awareness across</a:t>
            </a:r>
            <a:br>
              <a:rPr lang="en-GB" sz="2210" b="1" dirty="0">
                <a:solidFill>
                  <a:srgbClr val="75A4D8"/>
                </a:solidFill>
              </a:rPr>
            </a:br>
            <a:r>
              <a:rPr lang="en-GB" sz="2210" b="1" dirty="0">
                <a:solidFill>
                  <a:srgbClr val="75A4D8"/>
                </a:solidFill>
              </a:rPr>
              <a:t>organisations</a:t>
            </a:r>
            <a:r>
              <a:rPr lang="en-GB" sz="2210" dirty="0">
                <a:solidFill>
                  <a:srgbClr val="75A4D8"/>
                </a:solidFill>
              </a:rPr>
              <a:t> </a:t>
            </a:r>
            <a:r>
              <a:rPr lang="en-GB" sz="2210" dirty="0"/>
              <a:t>– e.g. coordinate updates,</a:t>
            </a:r>
            <a:br>
              <a:rPr lang="en-GB" sz="2210" dirty="0"/>
            </a:br>
            <a:r>
              <a:rPr lang="en-GB" sz="2210" dirty="0"/>
              <a:t>Manage personal data in a GDPR Compliant manner, EOSC trust and identity framework, etc.</a:t>
            </a:r>
            <a:endParaRPr sz="2210" dirty="0"/>
          </a:p>
          <a:p>
            <a:pPr marL="742950" lvl="1" indent="-137159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endParaRPr sz="2210" dirty="0"/>
          </a:p>
          <a:p>
            <a:pPr marL="742950" lvl="1" indent="-137159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endParaRPr sz="2210" dirty="0"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300"/>
              <a:t>Service Management System (SMS) - Overview</a:t>
            </a:r>
            <a:endParaRPr sz="2300"/>
          </a:p>
        </p:txBody>
      </p:sp>
      <p:grpSp>
        <p:nvGrpSpPr>
          <p:cNvPr id="264" name="Google Shape;264;p6"/>
          <p:cNvGrpSpPr/>
          <p:nvPr/>
        </p:nvGrpSpPr>
        <p:grpSpPr>
          <a:xfrm>
            <a:off x="1278880" y="1748054"/>
            <a:ext cx="4224469" cy="3876584"/>
            <a:chOff x="4470374" y="1957659"/>
            <a:chExt cx="3251251" cy="3005692"/>
          </a:xfrm>
        </p:grpSpPr>
        <p:grpSp>
          <p:nvGrpSpPr>
            <p:cNvPr id="265" name="Google Shape;265;p6"/>
            <p:cNvGrpSpPr/>
            <p:nvPr/>
          </p:nvGrpSpPr>
          <p:grpSpPr>
            <a:xfrm>
              <a:off x="5151783" y="1957659"/>
              <a:ext cx="1888432" cy="1888432"/>
              <a:chOff x="1848543" y="102352"/>
              <a:chExt cx="1888432" cy="1888432"/>
            </a:xfrm>
          </p:grpSpPr>
          <p:sp>
            <p:nvSpPr>
              <p:cNvPr id="266" name="Google Shape;266;p6"/>
              <p:cNvSpPr/>
              <p:nvPr/>
            </p:nvSpPr>
            <p:spPr>
              <a:xfrm>
                <a:off x="1848543" y="102352"/>
                <a:ext cx="1888432" cy="1888432"/>
              </a:xfrm>
              <a:prstGeom prst="ellipse">
                <a:avLst/>
              </a:prstGeom>
              <a:solidFill>
                <a:srgbClr val="1D497D">
                  <a:alpha val="49019"/>
                </a:srgbClr>
              </a:solidFill>
              <a:ln w="38100" cap="flat" cmpd="sng">
                <a:solidFill>
                  <a:srgbClr val="EEEC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 txBox="1"/>
              <p:nvPr/>
            </p:nvSpPr>
            <p:spPr>
              <a:xfrm>
                <a:off x="1999707" y="357746"/>
                <a:ext cx="1636641" cy="849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GB" sz="20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People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55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Responsibilities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15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Skills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15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Awareness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6"/>
            <p:cNvGrpSpPr/>
            <p:nvPr/>
          </p:nvGrpSpPr>
          <p:grpSpPr>
            <a:xfrm>
              <a:off x="5833193" y="3074919"/>
              <a:ext cx="1888432" cy="1888432"/>
              <a:chOff x="2529953" y="1219612"/>
              <a:chExt cx="1888432" cy="1888432"/>
            </a:xfrm>
          </p:grpSpPr>
          <p:sp>
            <p:nvSpPr>
              <p:cNvPr id="269" name="Google Shape;269;p6"/>
              <p:cNvSpPr/>
              <p:nvPr/>
            </p:nvSpPr>
            <p:spPr>
              <a:xfrm>
                <a:off x="2529953" y="1219612"/>
                <a:ext cx="1888432" cy="1888432"/>
              </a:xfrm>
              <a:prstGeom prst="ellipse">
                <a:avLst/>
              </a:prstGeom>
              <a:solidFill>
                <a:srgbClr val="1D497D">
                  <a:alpha val="49019"/>
                </a:srgbClr>
              </a:solidFill>
              <a:ln w="38100" cap="flat" cmpd="sng">
                <a:solidFill>
                  <a:srgbClr val="EEEC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 txBox="1"/>
              <p:nvPr/>
            </p:nvSpPr>
            <p:spPr>
              <a:xfrm>
                <a:off x="3069820" y="1658533"/>
                <a:ext cx="1133059" cy="1038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GB" sz="20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Processes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55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Defined activities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15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Effectiveness and repeatability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>
              <a:off x="4470374" y="3074919"/>
              <a:ext cx="1888432" cy="1888432"/>
              <a:chOff x="1167134" y="1219612"/>
              <a:chExt cx="1888432" cy="1888432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1167134" y="1219612"/>
                <a:ext cx="1888432" cy="1888432"/>
              </a:xfrm>
              <a:prstGeom prst="ellipse">
                <a:avLst/>
              </a:prstGeom>
              <a:solidFill>
                <a:srgbClr val="1D497D">
                  <a:alpha val="49019"/>
                </a:srgbClr>
              </a:solidFill>
              <a:ln w="38100" cap="flat" cmpd="sng">
                <a:solidFill>
                  <a:srgbClr val="EEEC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 txBox="1"/>
              <p:nvPr/>
            </p:nvSpPr>
            <p:spPr>
              <a:xfrm>
                <a:off x="1294348" y="1658533"/>
                <a:ext cx="1434767" cy="1095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GB" sz="20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Technology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55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Support people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55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 their roles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15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Increase process effectiveness and efficiency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" name="Google Shape;274;p6"/>
          <p:cNvGrpSpPr/>
          <p:nvPr/>
        </p:nvGrpSpPr>
        <p:grpSpPr>
          <a:xfrm>
            <a:off x="324728" y="1105787"/>
            <a:ext cx="524856" cy="4954772"/>
            <a:chOff x="335360" y="949839"/>
            <a:chExt cx="566259" cy="5345629"/>
          </a:xfrm>
        </p:grpSpPr>
        <p:pic>
          <p:nvPicPr>
            <p:cNvPr id="275" name="Google Shape;27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c19573027_0_31"/>
          <p:cNvSpPr txBox="1">
            <a:spLocks noGrp="1"/>
          </p:cNvSpPr>
          <p:nvPr>
            <p:ph type="body" idx="1"/>
          </p:nvPr>
        </p:nvSpPr>
        <p:spPr>
          <a:xfrm>
            <a:off x="335360" y="1909895"/>
            <a:ext cx="11521280" cy="41020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Governance</a:t>
            </a:r>
            <a:endParaRPr dirty="0"/>
          </a:p>
          <a:p>
            <a:pPr marL="91440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 dirty="0"/>
              <a:t>Intellectual Property of SMS specifications (processes/procedures/policies)</a:t>
            </a:r>
            <a:endParaRPr dirty="0"/>
          </a:p>
          <a:p>
            <a:pPr marL="1371600" lvl="2" indent="-364489" algn="l" rtl="0">
              <a:spcBef>
                <a:spcPts val="0"/>
              </a:spcBef>
              <a:spcAft>
                <a:spcPts val="0"/>
              </a:spcAft>
              <a:buSzPts val="2140"/>
              <a:buChar char="▪"/>
            </a:pPr>
            <a:r>
              <a:rPr lang="en-GB" sz="2400" dirty="0">
                <a:solidFill>
                  <a:schemeClr val="bg2"/>
                </a:solidFill>
              </a:rPr>
              <a:t>IP co-owned </a:t>
            </a:r>
            <a:r>
              <a:rPr lang="en-GB" sz="2400" dirty="0"/>
              <a:t>by specific organizations/authors of EOSC-hub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 dirty="0">
                <a:solidFill>
                  <a:schemeClr val="bg2"/>
                </a:solidFill>
              </a:rPr>
              <a:t>Access rights </a:t>
            </a:r>
            <a:r>
              <a:rPr lang="en-GB" sz="2400" dirty="0"/>
              <a:t>will ensure re-use and evolution in the context of follow-up projects</a:t>
            </a:r>
            <a:r>
              <a:rPr lang="en-GB" dirty="0"/>
              <a:t>. Default project license: </a:t>
            </a:r>
            <a:r>
              <a:rPr lang="en-GB" i="1" dirty="0">
                <a:solidFill>
                  <a:schemeClr val="bg2"/>
                </a:solidFill>
              </a:rPr>
              <a:t>Creative Commons Attribution 4.0 International</a:t>
            </a:r>
            <a:endParaRPr i="1"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Sustainability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400" dirty="0">
                <a:solidFill>
                  <a:srgbClr val="000000"/>
                </a:solidFill>
              </a:rPr>
              <a:t>Follow-on projects,  EOSC AISBL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gac19573027_0_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291" name="Google Shape;291;gac19573027_0_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SMS: Governance and Sustainability Strategies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50"/>
          <p:cNvGrpSpPr/>
          <p:nvPr/>
        </p:nvGrpSpPr>
        <p:grpSpPr>
          <a:xfrm>
            <a:off x="1477920" y="1230894"/>
            <a:ext cx="9968432" cy="4560049"/>
            <a:chOff x="1026034" y="1166441"/>
            <a:chExt cx="10707403" cy="4560049"/>
          </a:xfrm>
        </p:grpSpPr>
        <p:sp>
          <p:nvSpPr>
            <p:cNvPr id="297" name="Google Shape;297;p50"/>
            <p:cNvSpPr/>
            <p:nvPr/>
          </p:nvSpPr>
          <p:spPr>
            <a:xfrm>
              <a:off x="1026034" y="1166441"/>
              <a:ext cx="8620227" cy="999983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Enterprise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50"/>
            <p:cNvSpPr/>
            <p:nvPr/>
          </p:nvSpPr>
          <p:spPr>
            <a:xfrm>
              <a:off x="1026035" y="4553308"/>
              <a:ext cx="8620226" cy="1173182"/>
            </a:xfrm>
            <a:prstGeom prst="rect">
              <a:avLst/>
            </a:prstGeom>
            <a:solidFill>
              <a:srgbClr val="1C3046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Researchers and </a:t>
              </a:r>
              <a:b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research communities</a:t>
              </a:r>
              <a:endParaRPr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50"/>
            <p:cNvSpPr/>
            <p:nvPr/>
          </p:nvSpPr>
          <p:spPr>
            <a:xfrm>
              <a:off x="1048027" y="2299533"/>
              <a:ext cx="4397986" cy="2091062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EOSC-hub Operators</a:t>
              </a: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50"/>
            <p:cNvSpPr/>
            <p:nvPr/>
          </p:nvSpPr>
          <p:spPr>
            <a:xfrm>
              <a:off x="5592420" y="2299533"/>
              <a:ext cx="4053841" cy="2091062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Service Providers</a:t>
              </a:r>
              <a:endParaRPr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7432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50"/>
            <p:cNvSpPr/>
            <p:nvPr/>
          </p:nvSpPr>
          <p:spPr>
            <a:xfrm>
              <a:off x="9792668" y="1166441"/>
              <a:ext cx="1940769" cy="4560049"/>
            </a:xfrm>
            <a:prstGeom prst="rect">
              <a:avLst/>
            </a:prstGeom>
            <a:solidFill>
              <a:srgbClr val="8CB3E3"/>
            </a:solidFill>
            <a:ln w="381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Educate, inform and support</a:t>
              </a:r>
              <a:endParaRPr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303" name="Google Shape;303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/>
              <a:t>EOSC-hub contributions to the EOSC Exchange</a:t>
            </a:r>
            <a:endParaRPr/>
          </a:p>
        </p:txBody>
      </p:sp>
      <p:sp>
        <p:nvSpPr>
          <p:cNvPr id="304" name="Google Shape;304;p50"/>
          <p:cNvSpPr/>
          <p:nvPr/>
        </p:nvSpPr>
        <p:spPr>
          <a:xfrm>
            <a:off x="5376058" y="4728702"/>
            <a:ext cx="3157870" cy="964443"/>
          </a:xfrm>
          <a:prstGeom prst="roundRect">
            <a:avLst>
              <a:gd name="adj" fmla="val 16667"/>
            </a:avLst>
          </a:prstGeom>
          <a:solidFill>
            <a:srgbClr val="FFFFFF">
              <a:alpha val="91764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Services in the EOSC </a:t>
            </a:r>
            <a:br>
              <a:rPr lang="en-GB" sz="16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600" b="1" i="0" u="none" strike="noStrike" cap="none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 Portfolio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50"/>
          <p:cNvGrpSpPr/>
          <p:nvPr/>
        </p:nvGrpSpPr>
        <p:grpSpPr>
          <a:xfrm>
            <a:off x="335360" y="1082033"/>
            <a:ext cx="544267" cy="5138018"/>
            <a:chOff x="335360" y="949839"/>
            <a:chExt cx="566259" cy="5345629"/>
          </a:xfrm>
        </p:grpSpPr>
        <p:pic>
          <p:nvPicPr>
            <p:cNvPr id="306" name="Google Shape;306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5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5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5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5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5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5" name="Google Shape;315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9583" y="4811806"/>
            <a:ext cx="811505" cy="81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1784" y="3645024"/>
            <a:ext cx="7759774" cy="2317368"/>
          </a:xfrm>
        </p:spPr>
        <p:txBody>
          <a:bodyPr/>
          <a:lstStyle/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rgbClr val="8AA9D6"/>
                </a:solidFill>
              </a:rPr>
              <a:t>20</a:t>
            </a:r>
            <a:r>
              <a:rPr lang="en-US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>
                <a:solidFill>
                  <a:schemeClr val="dk1"/>
                </a:solidFill>
              </a:rPr>
              <a:t>digital research infrastructures, </a:t>
            </a:r>
          </a:p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chemeClr val="dk1"/>
                </a:solidFill>
              </a:rPr>
              <a:t>EGI, EUDAT CDI and INDIGO-</a:t>
            </a:r>
            <a:r>
              <a:rPr lang="en-US" i="1" dirty="0" err="1">
                <a:solidFill>
                  <a:schemeClr val="dk1"/>
                </a:solidFill>
              </a:rPr>
              <a:t>DataCloud</a:t>
            </a:r>
            <a:r>
              <a:rPr lang="en-US" i="1" dirty="0">
                <a:solidFill>
                  <a:schemeClr val="dk1"/>
                </a:solidFill>
              </a:rPr>
              <a:t> </a:t>
            </a:r>
          </a:p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rgbClr val="4F81BD"/>
                </a:solidFill>
              </a:rPr>
              <a:t>jointly </a:t>
            </a:r>
            <a:r>
              <a:rPr lang="en-US" i="1" dirty="0">
                <a:solidFill>
                  <a:schemeClr val="dk1"/>
                </a:solidFill>
              </a:rPr>
              <a:t>offering </a:t>
            </a:r>
            <a:r>
              <a:rPr lang="en-US" i="1" dirty="0">
                <a:solidFill>
                  <a:srgbClr val="4F81BD"/>
                </a:solidFill>
              </a:rPr>
              <a:t>services, software and data </a:t>
            </a:r>
          </a:p>
          <a:p>
            <a:pPr lvl="0" algn="r">
              <a:spcBef>
                <a:spcPts val="0"/>
              </a:spcBef>
              <a:buClr>
                <a:srgbClr val="000000"/>
              </a:buClr>
            </a:pPr>
            <a:r>
              <a:rPr lang="en-US" i="1" dirty="0">
                <a:solidFill>
                  <a:schemeClr val="dk1"/>
                </a:solidFill>
              </a:rPr>
              <a:t>for advanced, data-driven research &amp; innovation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228106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>
            <a:spLocks noGrp="1"/>
          </p:cNvSpPr>
          <p:nvPr>
            <p:ph type="body" idx="1"/>
          </p:nvPr>
        </p:nvSpPr>
        <p:spPr>
          <a:xfrm>
            <a:off x="2312276" y="1268765"/>
            <a:ext cx="9544364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700"/>
              <a:buFont typeface="Calibri"/>
              <a:buChar char="•"/>
            </a:pPr>
            <a:r>
              <a:rPr lang="en-GB" sz="2295" dirty="0"/>
              <a:t>These services and solutions are “onboarded” to EOSC Portal and Marketplace and also often integrated with each other ⇒ Contribution to the EOSC Exchange portfolio</a:t>
            </a:r>
            <a:endParaRPr sz="2125" dirty="0"/>
          </a:p>
          <a:p>
            <a:pPr marL="742950" lvl="1" indent="-2794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240"/>
              <a:buChar char="-"/>
            </a:pPr>
            <a:r>
              <a:rPr lang="en-GB" sz="2125" dirty="0"/>
              <a:t>Research outputs including services have different application areas and sustainability models.</a:t>
            </a:r>
            <a:endParaRPr sz="2125" dirty="0"/>
          </a:p>
          <a:p>
            <a:pPr marL="742950" lvl="1" indent="-2794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240"/>
              <a:buChar char="-"/>
            </a:pPr>
            <a:r>
              <a:rPr lang="en-GB" sz="2125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They speed up the research process and enable cross-disciplinary collaboration and reuse of tools and results. </a:t>
            </a:r>
            <a:endParaRPr sz="2125" dirty="0"/>
          </a:p>
          <a:p>
            <a:pPr marL="742950" lvl="1" indent="-2794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240"/>
              <a:buChar char="-"/>
            </a:pPr>
            <a:r>
              <a:rPr lang="en-GB" sz="2125" dirty="0"/>
              <a:t>EOSC Service Portfolio will support them by making the discovery of </a:t>
            </a:r>
            <a:br>
              <a:rPr lang="en-GB" sz="2125" dirty="0"/>
            </a:br>
            <a:r>
              <a:rPr lang="en-GB" sz="2125" dirty="0"/>
              <a:t>the services easier and reducing the effort needed to adopt them. </a:t>
            </a:r>
            <a:endParaRPr sz="2125"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125"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125"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GB" sz="2125" dirty="0"/>
              <a:t>More information: </a:t>
            </a:r>
            <a:r>
              <a:rPr lang="en-GB" sz="2125" u="sng" dirty="0">
                <a:solidFill>
                  <a:schemeClr val="hlink"/>
                </a:solidFill>
                <a:hlinkClick r:id="rId3"/>
              </a:rPr>
              <a:t>https://www.eosc-hub.eu/eosc-hub-key-exploitable-results#KER5</a:t>
            </a:r>
            <a:r>
              <a:rPr lang="en-GB" sz="2125" dirty="0"/>
              <a:t> </a:t>
            </a:r>
            <a:endParaRPr sz="2125" dirty="0"/>
          </a:p>
        </p:txBody>
      </p:sp>
      <p:sp>
        <p:nvSpPr>
          <p:cNvPr id="321" name="Google Shape;321;p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05/05/2020</a:t>
            </a:r>
            <a:endParaRPr/>
          </a:p>
        </p:txBody>
      </p:sp>
      <p:sp>
        <p:nvSpPr>
          <p:cNvPr id="322" name="Google Shape;32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/>
              <a:t>Value proposition </a:t>
            </a:r>
            <a:endParaRPr/>
          </a:p>
        </p:txBody>
      </p:sp>
      <p:grpSp>
        <p:nvGrpSpPr>
          <p:cNvPr id="324" name="Google Shape;324;p16"/>
          <p:cNvGrpSpPr/>
          <p:nvPr/>
        </p:nvGrpSpPr>
        <p:grpSpPr>
          <a:xfrm>
            <a:off x="335360" y="1082033"/>
            <a:ext cx="544267" cy="5138018"/>
            <a:chOff x="335360" y="949839"/>
            <a:chExt cx="566259" cy="5345629"/>
          </a:xfrm>
        </p:grpSpPr>
        <p:pic>
          <p:nvPicPr>
            <p:cNvPr id="325" name="Google Shape;325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3820" y="949839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4660" y="155040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820" y="2150977"/>
              <a:ext cx="537715" cy="536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4660" y="2751544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3820" y="3352114"/>
              <a:ext cx="537715" cy="537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4660" y="3954364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4660" y="455661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4660" y="5157186"/>
              <a:ext cx="536959" cy="536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5360" y="5757752"/>
              <a:ext cx="536959" cy="5377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c19573027_0_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Sustainability/Technical integration </a:t>
            </a:r>
            <a:endParaRPr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GB" sz="2400"/>
              <a:t>Currently: Incremental improvement to existing software code for integration and interoperability merged back in the related software package </a:t>
            </a:r>
            <a:endParaRPr sz="2400"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GB" sz="2400"/>
              <a:t>After EOSC-hub: bilateral agreements between the provider of the thematic service provider and the providers of horizontal services/solutions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Governance/Access policies</a:t>
            </a:r>
            <a:endParaRPr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GB" sz="2400"/>
              <a:t>EOSC-hub: transnational access with EC funded support</a:t>
            </a:r>
            <a:endParaRPr sz="2400"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GB" sz="2400"/>
              <a:t>After EOSC-hub: to be defined by each thematic service provider according to their specific business model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gac19573027_0_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74" name="Google Shape;374;gac19573027_0_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Governance and sustainability of </a:t>
            </a:r>
            <a:br>
              <a:rPr lang="en-GB"/>
            </a:br>
            <a:r>
              <a:rPr lang="en-GB"/>
              <a:t>thematic services of the EOSC Exchange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286670"/>
            <a:ext cx="8105447" cy="505729"/>
          </a:xfrm>
        </p:spPr>
        <p:txBody>
          <a:bodyPr>
            <a:normAutofit fontScale="90000"/>
          </a:bodyPr>
          <a:lstStyle/>
          <a:p>
            <a:r>
              <a:rPr lang="en-US" dirty="0"/>
              <a:t>EOSC-hub review agenda 10-11 May</a:t>
            </a:r>
          </a:p>
        </p:txBody>
      </p:sp>
    </p:spTree>
    <p:extLst>
      <p:ext uri="{BB962C8B-B14F-4D97-AF65-F5344CB8AC3E}">
        <p14:creationId xmlns:p14="http://schemas.microsoft.com/office/powerpoint/2010/main" val="1469730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22/01/19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 and WPs</a:t>
            </a:r>
          </a:p>
        </p:txBody>
      </p:sp>
      <p:pic>
        <p:nvPicPr>
          <p:cNvPr id="9" name="Picture 8" descr="Screenshot 2019-01-18 at 14.0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80" y="980728"/>
            <a:ext cx="6232500" cy="2062618"/>
          </a:xfrm>
          <a:prstGeom prst="rect">
            <a:avLst/>
          </a:prstGeom>
        </p:spPr>
      </p:pic>
      <p:pic>
        <p:nvPicPr>
          <p:cNvPr id="10" name="Picture 9" descr="Screenshot 2019-01-18 at 14.0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24744"/>
            <a:ext cx="6317844" cy="4824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9696" y="1556792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9696" y="2051556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9616" y="2987660"/>
            <a:ext cx="243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WP2, WP4, WP5, WP12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5671" y="3419708"/>
            <a:ext cx="187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WP5, WP6, WP13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672" y="38517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WP7, WP13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7648" y="4787860"/>
            <a:ext cx="175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WP8, WP9, WP3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1083" y="5219908"/>
            <a:ext cx="7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89289" y="11247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WP2, WP12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90685" y="161950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974875282_0_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150" name="Google Shape;150;gc974875282_0_0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Research communities and impact (updated)</a:t>
            </a:r>
            <a:br>
              <a:rPr lang="en-US"/>
            </a:br>
            <a:r>
              <a:rPr lang="en-US" sz="24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https://www.eosc-hub.eu/research-communities</a:t>
            </a:r>
            <a:br>
              <a:rPr lang="en-US" sz="2400">
                <a:solidFill>
                  <a:srgbClr val="0070C0"/>
                </a:solidFill>
              </a:rPr>
            </a:br>
            <a:br>
              <a:rPr lang="en-US"/>
            </a:br>
            <a:endParaRPr/>
          </a:p>
        </p:txBody>
      </p:sp>
      <p:grpSp>
        <p:nvGrpSpPr>
          <p:cNvPr id="151" name="Google Shape;151;gc974875282_0_0"/>
          <p:cNvGrpSpPr/>
          <p:nvPr/>
        </p:nvGrpSpPr>
        <p:grpSpPr>
          <a:xfrm>
            <a:off x="191200" y="4064665"/>
            <a:ext cx="11809561" cy="2036100"/>
            <a:chOff x="1730" y="1812761"/>
            <a:chExt cx="11809561" cy="2036100"/>
          </a:xfrm>
        </p:grpSpPr>
        <p:sp>
          <p:nvSpPr>
            <p:cNvPr id="152" name="Google Shape;152;gc974875282_0_0"/>
            <p:cNvSpPr/>
            <p:nvPr/>
          </p:nvSpPr>
          <p:spPr>
            <a:xfrm>
              <a:off x="1730" y="1812761"/>
              <a:ext cx="2036100" cy="2036100"/>
            </a:xfrm>
            <a:prstGeom prst="ellipse">
              <a:avLst/>
            </a:prstGeom>
            <a:solidFill>
              <a:srgbClr val="0D1037">
                <a:alpha val="49800"/>
              </a:srgb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gc974875282_0_0"/>
            <p:cNvSpPr txBox="1"/>
            <p:nvPr/>
          </p:nvSpPr>
          <p:spPr>
            <a:xfrm>
              <a:off x="299915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5400" rIns="11205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 22,000 users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c974875282_0_0"/>
            <p:cNvSpPr/>
            <p:nvPr/>
          </p:nvSpPr>
          <p:spPr>
            <a:xfrm>
              <a:off x="1630640" y="1812761"/>
              <a:ext cx="2036100" cy="2036100"/>
            </a:xfrm>
            <a:prstGeom prst="ellipse">
              <a:avLst/>
            </a:prstGeom>
            <a:solidFill>
              <a:srgbClr val="1D497D">
                <a:alpha val="49800"/>
              </a:srgb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gc974875282_0_0"/>
            <p:cNvSpPr txBox="1"/>
            <p:nvPr/>
          </p:nvSpPr>
          <p:spPr>
            <a:xfrm>
              <a:off x="1928825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5400" rIns="11205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2000" b="1">
                  <a:solidFill>
                    <a:schemeClr val="dk1"/>
                  </a:solidFill>
                </a:rPr>
                <a:t>5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000 People trained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+200 training events</a:t>
              </a:r>
              <a:endParaRPr sz="2000" b="1"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gc974875282_0_0"/>
            <p:cNvSpPr/>
            <p:nvPr/>
          </p:nvSpPr>
          <p:spPr>
            <a:xfrm>
              <a:off x="3259550" y="1812761"/>
              <a:ext cx="2036100" cy="2036100"/>
            </a:xfrm>
            <a:prstGeom prst="ellipse">
              <a:avLst/>
            </a:prstGeom>
            <a:solidFill>
              <a:srgbClr val="EC5753">
                <a:alpha val="49800"/>
              </a:srgb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gc974875282_0_0"/>
            <p:cNvSpPr txBox="1"/>
            <p:nvPr/>
          </p:nvSpPr>
          <p:spPr>
            <a:xfrm>
              <a:off x="3557735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0300" rIns="11205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</a:rPr>
                <a:t>+80 providers supported to register in the EOSC Portal</a:t>
              </a:r>
              <a:endParaRPr/>
            </a:p>
          </p:txBody>
        </p:sp>
        <p:sp>
          <p:nvSpPr>
            <p:cNvPr id="158" name="Google Shape;158;gc974875282_0_0"/>
            <p:cNvSpPr/>
            <p:nvPr/>
          </p:nvSpPr>
          <p:spPr>
            <a:xfrm>
              <a:off x="4888461" y="1812761"/>
              <a:ext cx="2036100" cy="2036100"/>
            </a:xfrm>
            <a:prstGeom prst="ellipse">
              <a:avLst/>
            </a:prstGeom>
            <a:solidFill>
              <a:schemeClr val="accent4">
                <a:alpha val="49800"/>
              </a:scheme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c974875282_0_0"/>
            <p:cNvSpPr txBox="1"/>
            <p:nvPr/>
          </p:nvSpPr>
          <p:spPr>
            <a:xfrm>
              <a:off x="5186646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5400" rIns="11205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328 EOSC-hub service orders</a:t>
              </a:r>
              <a:endParaRPr sz="1300"/>
            </a:p>
          </p:txBody>
        </p:sp>
        <p:sp>
          <p:nvSpPr>
            <p:cNvPr id="160" name="Google Shape;160;gc974875282_0_0"/>
            <p:cNvSpPr/>
            <p:nvPr/>
          </p:nvSpPr>
          <p:spPr>
            <a:xfrm>
              <a:off x="6517371" y="1812761"/>
              <a:ext cx="2036100" cy="2036100"/>
            </a:xfrm>
            <a:prstGeom prst="ellipse">
              <a:avLst/>
            </a:prstGeom>
            <a:solidFill>
              <a:srgbClr val="92D050">
                <a:alpha val="49800"/>
              </a:srgb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gc974875282_0_0"/>
            <p:cNvSpPr txBox="1"/>
            <p:nvPr/>
          </p:nvSpPr>
          <p:spPr>
            <a:xfrm>
              <a:off x="6815556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2850" rIns="1120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 Interoperability guidelines</a:t>
              </a:r>
              <a:endParaRPr/>
            </a:p>
          </p:txBody>
        </p:sp>
        <p:sp>
          <p:nvSpPr>
            <p:cNvPr id="162" name="Google Shape;162;gc974875282_0_0"/>
            <p:cNvSpPr/>
            <p:nvPr/>
          </p:nvSpPr>
          <p:spPr>
            <a:xfrm>
              <a:off x="8146281" y="1812761"/>
              <a:ext cx="2036100" cy="2036100"/>
            </a:xfrm>
            <a:prstGeom prst="ellipse">
              <a:avLst/>
            </a:prstGeom>
            <a:solidFill>
              <a:srgbClr val="FFC000">
                <a:alpha val="49800"/>
              </a:srgb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gc974875282_0_0"/>
            <p:cNvSpPr txBox="1"/>
            <p:nvPr/>
          </p:nvSpPr>
          <p:spPr>
            <a:xfrm>
              <a:off x="8444466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5400" rIns="11205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Thematic services</a:t>
              </a:r>
              <a:endParaRPr/>
            </a:p>
          </p:txBody>
        </p:sp>
        <p:sp>
          <p:nvSpPr>
            <p:cNvPr id="164" name="Google Shape;164;gc974875282_0_0"/>
            <p:cNvSpPr/>
            <p:nvPr/>
          </p:nvSpPr>
          <p:spPr>
            <a:xfrm>
              <a:off x="9775191" y="1812761"/>
              <a:ext cx="2036100" cy="2036100"/>
            </a:xfrm>
            <a:prstGeom prst="ellipse">
              <a:avLst/>
            </a:prstGeom>
            <a:solidFill>
              <a:srgbClr val="FFFF00">
                <a:alpha val="49800"/>
              </a:srgbClr>
            </a:solidFill>
            <a:ln w="381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c974875282_0_0"/>
            <p:cNvSpPr txBox="1"/>
            <p:nvPr/>
          </p:nvSpPr>
          <p:spPr>
            <a:xfrm>
              <a:off x="10073376" y="2110946"/>
              <a:ext cx="1439700" cy="14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50" tIns="25400" rIns="11205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+100% EGI Cloud annual utilization</a:t>
              </a:r>
              <a:endParaRPr/>
            </a:p>
          </p:txBody>
        </p:sp>
      </p:grpSp>
      <p:pic>
        <p:nvPicPr>
          <p:cNvPr id="166" name="Google Shape;166;gc974875282_0_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3339" y="1449796"/>
            <a:ext cx="1371553" cy="197920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67" name="Google Shape;167;gc974875282_0_0" descr="A picture containing gr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2389" y="1398517"/>
            <a:ext cx="1393996" cy="2038719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68" name="Google Shape;168;gc974875282_0_0" descr="A picture containing text, invertebrate, arthropod, branchiopod crustacea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8981" y="1428967"/>
            <a:ext cx="1389566" cy="2022785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69" name="Google Shape;169;gc97487528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3120" y="1421269"/>
            <a:ext cx="1369253" cy="1993216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70" name="Google Shape;170;gc974875282_0_0" descr="A picture containing plastic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49547" y="1448140"/>
            <a:ext cx="1362555" cy="202636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71" name="Google Shape;171;gc974875282_0_0" descr="Close-up of a microsc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25557" y="1399673"/>
            <a:ext cx="1397537" cy="2052079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72" name="Google Shape;172;gc974875282_0_0" descr="A picture containing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81985" y="1376921"/>
            <a:ext cx="1397536" cy="2052079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73" name="Google Shape;173;gc974875282_0_0" descr="A picture containing text, sky, mountain, gras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3771" y="1376921"/>
            <a:ext cx="1415228" cy="2052080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74" name="Google Shape;174;gc974875282_0_0" descr="A picture containing 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72" y="1376921"/>
            <a:ext cx="1452800" cy="2052079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ct val="111111"/>
              <a:buFont typeface="Calibri"/>
              <a:buNone/>
            </a:pPr>
            <a:r>
              <a:rPr lang="en-US"/>
              <a:t>Project impact on COVID-19 research</a:t>
            </a:r>
            <a:endParaRPr/>
          </a:p>
        </p:txBody>
      </p:sp>
      <p:pic>
        <p:nvPicPr>
          <p:cNvPr id="180" name="Google Shape;18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480" y="188640"/>
            <a:ext cx="1525481" cy="57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51"/>
          <p:cNvGraphicFramePr/>
          <p:nvPr/>
        </p:nvGraphicFramePr>
        <p:xfrm>
          <a:off x="335835" y="964081"/>
          <a:ext cx="3815949" cy="166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2" name="Google Shape;182;p51"/>
          <p:cNvGraphicFramePr/>
          <p:nvPr/>
        </p:nvGraphicFramePr>
        <p:xfrm>
          <a:off x="349785" y="4581129"/>
          <a:ext cx="3801999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3" name="Google Shape;183;p51"/>
          <p:cNvGraphicFramePr/>
          <p:nvPr/>
        </p:nvGraphicFramePr>
        <p:xfrm>
          <a:off x="336061" y="2780928"/>
          <a:ext cx="3815949" cy="166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4" name="Google Shape;184;p51"/>
          <p:cNvGrpSpPr/>
          <p:nvPr/>
        </p:nvGrpSpPr>
        <p:grpSpPr>
          <a:xfrm>
            <a:off x="8225859" y="941567"/>
            <a:ext cx="3731032" cy="2957120"/>
            <a:chOff x="4583832" y="861025"/>
            <a:chExt cx="4220605" cy="3345142"/>
          </a:xfrm>
        </p:grpSpPr>
        <p:grpSp>
          <p:nvGrpSpPr>
            <p:cNvPr id="185" name="Google Shape;185;p51"/>
            <p:cNvGrpSpPr/>
            <p:nvPr/>
          </p:nvGrpSpPr>
          <p:grpSpPr>
            <a:xfrm>
              <a:off x="4583832" y="861025"/>
              <a:ext cx="4203716" cy="2958830"/>
              <a:chOff x="7392146" y="883253"/>
              <a:chExt cx="4203716" cy="2958830"/>
            </a:xfrm>
          </p:grpSpPr>
          <p:grpSp>
            <p:nvGrpSpPr>
              <p:cNvPr id="186" name="Google Shape;186;p51"/>
              <p:cNvGrpSpPr/>
              <p:nvPr/>
            </p:nvGrpSpPr>
            <p:grpSpPr>
              <a:xfrm>
                <a:off x="7392146" y="908721"/>
                <a:ext cx="4203716" cy="2933362"/>
                <a:chOff x="6913772" y="771996"/>
                <a:chExt cx="4655729" cy="3248778"/>
              </a:xfrm>
            </p:grpSpPr>
            <p:pic>
              <p:nvPicPr>
                <p:cNvPr id="187" name="Google Shape;187;p5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6913772" y="771996"/>
                  <a:ext cx="4655729" cy="32487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8" name="Google Shape;188;p51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7283959" y="1116991"/>
                  <a:ext cx="3837225" cy="24902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89" name="Google Shape;189;p51"/>
              <p:cNvSpPr txBox="1"/>
              <p:nvPr/>
            </p:nvSpPr>
            <p:spPr>
              <a:xfrm>
                <a:off x="7996710" y="883253"/>
                <a:ext cx="3028139" cy="348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From 96 to 123 countries reached</a:t>
                </a:r>
                <a:endParaRPr/>
              </a:p>
            </p:txBody>
          </p:sp>
        </p:grpSp>
        <p:sp>
          <p:nvSpPr>
            <p:cNvPr id="190" name="Google Shape;190;p51"/>
            <p:cNvSpPr txBox="1"/>
            <p:nvPr/>
          </p:nvSpPr>
          <p:spPr>
            <a:xfrm>
              <a:off x="4918078" y="3614292"/>
              <a:ext cx="3886358" cy="5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sng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https://wenmr.science.uu.nl/user_map</a:t>
              </a:r>
              <a:endParaRPr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91" name="Google Shape;191;p51"/>
          <p:cNvGraphicFramePr/>
          <p:nvPr/>
        </p:nvGraphicFramePr>
        <p:xfrm>
          <a:off x="4295799" y="3922952"/>
          <a:ext cx="3750959" cy="231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2" name="Google Shape;192;p51"/>
          <p:cNvGraphicFramePr/>
          <p:nvPr/>
        </p:nvGraphicFramePr>
        <p:xfrm>
          <a:off x="8225858" y="3924012"/>
          <a:ext cx="3716102" cy="231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3" name="Google Shape;193;p51"/>
          <p:cNvSpPr txBox="1">
            <a:spLocks noGrp="1"/>
          </p:cNvSpPr>
          <p:nvPr>
            <p:ph type="body" idx="1"/>
          </p:nvPr>
        </p:nvSpPr>
        <p:spPr>
          <a:xfrm>
            <a:off x="4280455" y="742027"/>
            <a:ext cx="3908100" cy="27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3050" lvl="0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89189"/>
              <a:buChar char="•"/>
            </a:pPr>
            <a:r>
              <a:rPr lang="en-US" sz="1600" b="1"/>
              <a:t>Steady increase in number of users over the duration of the project</a:t>
            </a:r>
            <a:endParaRPr/>
          </a:p>
          <a:p>
            <a:pPr marL="273050" lvl="0" indent="-88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336336"/>
              <a:buNone/>
            </a:pPr>
            <a:endParaRPr sz="900" b="1"/>
          </a:p>
          <a:p>
            <a:pPr marL="273050" lvl="0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89189"/>
              <a:buChar char="•"/>
            </a:pPr>
            <a:r>
              <a:rPr lang="en-US" sz="1600" b="1"/>
              <a:t>Worldwide impact</a:t>
            </a:r>
            <a:endParaRPr/>
          </a:p>
          <a:p>
            <a:pPr marL="273050" lvl="0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336336"/>
              <a:buNone/>
            </a:pPr>
            <a:endParaRPr sz="900" b="1"/>
          </a:p>
          <a:p>
            <a:pPr marL="273050" lvl="0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89189"/>
              <a:buChar char="•"/>
            </a:pPr>
            <a:r>
              <a:rPr lang="en-US" sz="1600" b="1"/>
              <a:t>Relevance of the WeNMR services for COVID-related research made clear by the huge increase in usage over the last period</a:t>
            </a:r>
            <a:endParaRPr/>
          </a:p>
          <a:p>
            <a:pPr marL="273050" lvl="0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378378"/>
              <a:buNone/>
            </a:pPr>
            <a:endParaRPr sz="800" b="1"/>
          </a:p>
          <a:p>
            <a:pPr marL="273050" lvl="0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89189"/>
              <a:buChar char="•"/>
            </a:pPr>
            <a:r>
              <a:rPr lang="en-US" sz="1600" b="1"/>
              <a:t>~80% of submissions run on EGI HTC resources</a:t>
            </a:r>
            <a:endParaRPr/>
          </a:p>
        </p:txBody>
      </p:sp>
      <p:pic>
        <p:nvPicPr>
          <p:cNvPr id="194" name="Google Shape;194;p5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59374" y="3445551"/>
            <a:ext cx="653173" cy="6531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51"/>
          <p:cNvCxnSpPr/>
          <p:nvPr/>
        </p:nvCxnSpPr>
        <p:spPr>
          <a:xfrm flipH="1">
            <a:off x="7027327" y="4145254"/>
            <a:ext cx="432048" cy="2530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6" name="Google Shape;196;p51"/>
          <p:cNvCxnSpPr/>
          <p:nvPr/>
        </p:nvCxnSpPr>
        <p:spPr>
          <a:xfrm>
            <a:off x="8113989" y="4104239"/>
            <a:ext cx="2304480" cy="4899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dirty="0">
                <a:solidFill>
                  <a:srgbClr val="8AA9D6"/>
                </a:solidFill>
              </a:rPr>
              <a:t>Vision</a:t>
            </a:r>
            <a:endParaRPr lang="en-US" sz="4400" dirty="0">
              <a:solidFill>
                <a:schemeClr val="dk1"/>
              </a:solidFill>
            </a:endParaRP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3765562" y="2335636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3000" dirty="0">
              <a:solidFill>
                <a:schemeClr val="dk1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>
                <a:solidFill>
                  <a:srgbClr val="B5892D"/>
                </a:solidFill>
              </a:rPr>
              <a:t>Researchers from all disciplines 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>
                <a:solidFill>
                  <a:srgbClr val="B5892D"/>
                </a:solidFill>
              </a:rPr>
              <a:t>have easy, integrated and open access to the advanced digital services, scientific instruments, data, knowledge and expertise they need 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>
                <a:solidFill>
                  <a:srgbClr val="B5892D"/>
                </a:solidFill>
              </a:rPr>
              <a:t>to collaborate to achieve excellence 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3000" i="1" dirty="0">
                <a:solidFill>
                  <a:srgbClr val="B5892D"/>
                </a:solidFill>
              </a:rPr>
              <a:t>in science, research and innovation </a:t>
            </a:r>
          </a:p>
        </p:txBody>
      </p:sp>
    </p:spTree>
    <p:extLst>
      <p:ext uri="{BB962C8B-B14F-4D97-AF65-F5344CB8AC3E}">
        <p14:creationId xmlns:p14="http://schemas.microsoft.com/office/powerpoint/2010/main" val="116335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dirty="0">
                <a:solidFill>
                  <a:srgbClr val="8AA9D6"/>
                </a:solidFill>
              </a:rPr>
              <a:t>Mission</a:t>
            </a:r>
            <a:endParaRPr lang="en-US" sz="4400" dirty="0">
              <a:solidFill>
                <a:schemeClr val="dk1"/>
              </a:solidFill>
            </a:endParaRP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/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4367808" y="1556792"/>
            <a:ext cx="7730118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B5892D"/>
                </a:solidFill>
              </a:rPr>
              <a:t>The EOSC-hub project </a:t>
            </a:r>
            <a:r>
              <a:rPr lang="en-US" sz="2800" i="1" dirty="0" err="1">
                <a:solidFill>
                  <a:srgbClr val="B5892D"/>
                </a:solidFill>
              </a:rPr>
              <a:t>mobilises</a:t>
            </a:r>
            <a:r>
              <a:rPr lang="en-US" sz="2800" i="1" dirty="0">
                <a:solidFill>
                  <a:srgbClr val="B5892D"/>
                </a:solidFill>
              </a:rPr>
              <a:t> providers of European relevance offering services, software and data for advanced data-driven research and innovation.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B5892D"/>
                </a:solidFill>
              </a:rPr>
              <a:t> </a:t>
            </a:r>
          </a:p>
          <a:p>
            <a:pPr marL="0" lv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2800" i="1" dirty="0">
                <a:solidFill>
                  <a:srgbClr val="B5892D"/>
                </a:solidFill>
              </a:rPr>
              <a:t>These resources are offered via the Hub – the integration and management system of the European Open Science Cloud, acting as a European-level entry point for all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206437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7354" y="1340771"/>
            <a:ext cx="11523645" cy="4782900"/>
          </a:xfrm>
        </p:spPr>
        <p:txBody>
          <a:bodyPr/>
          <a:lstStyle/>
          <a:p>
            <a:pPr marL="50800" indent="0" algn="ctr">
              <a:buNone/>
            </a:pPr>
            <a:r>
              <a:rPr lang="en-US" sz="3200" i="1" dirty="0"/>
              <a:t>The </a:t>
            </a:r>
            <a:r>
              <a:rPr lang="en-US" sz="3200" i="1" dirty="0">
                <a:solidFill>
                  <a:srgbClr val="B5892D"/>
                </a:solidFill>
              </a:rPr>
              <a:t>federated infrastructure </a:t>
            </a:r>
            <a:r>
              <a:rPr lang="en-US" sz="3200" i="1" dirty="0"/>
              <a:t>and supporting initiative providing </a:t>
            </a:r>
          </a:p>
          <a:p>
            <a:pPr marL="50800" indent="0" algn="ctr">
              <a:buNone/>
            </a:pPr>
            <a:r>
              <a:rPr lang="en-US" sz="3200" i="1" dirty="0"/>
              <a:t>all </a:t>
            </a:r>
            <a:r>
              <a:rPr lang="en-US" sz="3200" i="1" dirty="0">
                <a:solidFill>
                  <a:srgbClr val="B5892D"/>
                </a:solidFill>
              </a:rPr>
              <a:t>researchers, innovators, companies and citizens </a:t>
            </a:r>
          </a:p>
          <a:p>
            <a:pPr marL="50800" indent="0" algn="ctr">
              <a:buNone/>
            </a:pPr>
            <a:r>
              <a:rPr lang="en-US" sz="3200" i="1" dirty="0"/>
              <a:t>with </a:t>
            </a:r>
            <a:r>
              <a:rPr lang="en-US" sz="3200" i="1" dirty="0">
                <a:solidFill>
                  <a:srgbClr val="B5892D"/>
                </a:solidFill>
              </a:rPr>
              <a:t>seamless</a:t>
            </a:r>
            <a:r>
              <a:rPr lang="en-US" sz="3200" i="1" dirty="0"/>
              <a:t> access to an </a:t>
            </a:r>
            <a:r>
              <a:rPr lang="en-US" sz="3200" i="1" dirty="0">
                <a:solidFill>
                  <a:srgbClr val="B5892D"/>
                </a:solidFill>
              </a:rPr>
              <a:t>open-by-default</a:t>
            </a:r>
            <a:r>
              <a:rPr lang="en-US" sz="3200" i="1" dirty="0"/>
              <a:t>, </a:t>
            </a:r>
            <a:r>
              <a:rPr lang="en-US" sz="3200" i="1" dirty="0">
                <a:solidFill>
                  <a:srgbClr val="B5892D"/>
                </a:solidFill>
              </a:rPr>
              <a:t>efficient</a:t>
            </a:r>
            <a:r>
              <a:rPr lang="en-US" sz="3200" i="1" dirty="0"/>
              <a:t> and </a:t>
            </a:r>
            <a:r>
              <a:rPr lang="en-US" sz="3200" i="1" dirty="0">
                <a:solidFill>
                  <a:srgbClr val="B5892D"/>
                </a:solidFill>
              </a:rPr>
              <a:t>cross-disciplinary</a:t>
            </a:r>
            <a:r>
              <a:rPr lang="en-US" sz="3200" i="1" dirty="0"/>
              <a:t> environment </a:t>
            </a:r>
          </a:p>
          <a:p>
            <a:pPr marL="50800" indent="0" algn="ctr">
              <a:buNone/>
            </a:pPr>
            <a:r>
              <a:rPr lang="en-US" sz="3200" i="1" dirty="0"/>
              <a:t>for storing, accessing, reusing data, tools, publications and other scientific outputs for research, innovation and educational purposes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About the European Open Science Cloud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5805264"/>
            <a:ext cx="40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Credits: </a:t>
            </a:r>
            <a:r>
              <a:rPr lang="en-US" dirty="0" err="1"/>
              <a:t>EOSCpilot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https://eoscpilot.eu/</a:t>
            </a:r>
            <a:r>
              <a:rPr lang="en-US" dirty="0"/>
              <a:t>)</a:t>
            </a:r>
          </a:p>
        </p:txBody>
      </p:sp>
      <p:pic>
        <p:nvPicPr>
          <p:cNvPr id="7" name="Picture 6" descr="Screenshot 2019-01-18 at 10.10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733256"/>
            <a:ext cx="1722884" cy="5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EOSC-hub response to EOSC objectives </a:t>
            </a:r>
            <a:r>
              <a:rPr lang="en-US" dirty="0">
                <a:sym typeface="Wingdings" pitchFamily="2" charset="2"/>
              </a:rPr>
              <a:t> SRIA</a:t>
            </a:r>
            <a:endParaRPr lang="en-US" dirty="0"/>
          </a:p>
        </p:txBody>
      </p:sp>
      <p:graphicFrame>
        <p:nvGraphicFramePr>
          <p:cNvPr id="9" name="Google Shape;335;p41"/>
          <p:cNvGraphicFramePr/>
          <p:nvPr/>
        </p:nvGraphicFramePr>
        <p:xfrm>
          <a:off x="533400" y="1066801"/>
          <a:ext cx="11201400" cy="53759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2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964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/>
                        <a:t>EOSC Objectives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/>
                        <a:t>Actions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30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Increase the ability to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exploit research data</a:t>
                      </a:r>
                      <a:r>
                        <a:rPr lang="en-GB" sz="2000" b="1" baseline="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across scientific disciplines</a:t>
                      </a: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000" dirty="0"/>
                        <a:t>and between the public &amp; private sector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Publish, discover, access </a:t>
                      </a:r>
                      <a:r>
                        <a:rPr lang="en-GB" sz="2000" dirty="0"/>
                        <a:t>services and resources for all scientific disciplines </a:t>
                      </a:r>
                      <a:endParaRPr sz="20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Open</a:t>
                      </a: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2000" dirty="0"/>
                        <a:t>to national, regional, pan-European providers, and supports different exploitation models (e.g. free at point of use, commercial) 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283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Increase interoperability,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interconnect the existing and the new research digital infrastructures across Europe</a:t>
                      </a:r>
                      <a:endParaRPr sz="2000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&gt; Provide </a:t>
                      </a: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hematic services integrated with European compute/data platforms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 for data exploitation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Single sign on, integrated access and order</a:t>
                      </a:r>
                      <a:endParaRPr sz="20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502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Support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open science</a:t>
                      </a:r>
                      <a:endParaRPr sz="20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dirty="0">
                          <a:solidFill>
                            <a:srgbClr val="B5892D"/>
                          </a:solidFill>
                        </a:rPr>
                        <a:t>&gt; </a:t>
                      </a:r>
                      <a:r>
                        <a:rPr lang="en-GB" sz="2000" b="1" dirty="0">
                          <a:solidFill>
                            <a:srgbClr val="B5892D"/>
                          </a:solidFill>
                        </a:rPr>
                        <a:t>Services to share and discover research artefacts 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</a:rPr>
                        <a:t>(publications, datasets, software, workflows etc.), research artefacts data sources (publication repositories, publishers, data archives, software archives, etc.) 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0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E76E7-8199-BB4D-8D38-E98510E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C98472-B453-6D49-9279-2E483F82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BE5A0A-FED3-1043-A09F-EA8B2211D9D0}"/>
              </a:ext>
            </a:extLst>
          </p:cNvPr>
          <p:cNvGraphicFramePr/>
          <p:nvPr/>
        </p:nvGraphicFramePr>
        <p:xfrm>
          <a:off x="335360" y="1123528"/>
          <a:ext cx="115212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81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1784" y="3068960"/>
            <a:ext cx="7759774" cy="2893432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200" i="1" dirty="0"/>
              <a:t>100 Partners, 76 beneficiaries (75 funded)</a:t>
            </a:r>
          </a:p>
          <a:p>
            <a:pPr algn="r"/>
            <a:r>
              <a:rPr lang="en-US" sz="3200" i="1" dirty="0"/>
              <a:t>3830 PMs, 106 FTEs, +150 technical and scientific staff involved</a:t>
            </a:r>
          </a:p>
          <a:p>
            <a:pPr algn="r"/>
            <a:r>
              <a:rPr lang="en-US" sz="3200" i="1" dirty="0"/>
              <a:t>€33,287,542 of which the European Commission funds €30,000,000</a:t>
            </a:r>
          </a:p>
          <a:p>
            <a:pPr algn="r"/>
            <a:r>
              <a:rPr lang="en-US" sz="3200" i="1" dirty="0"/>
              <a:t>36 months: Jan 2018 – Dec 2020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75546326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2022</Words>
  <Application>Microsoft Macintosh PowerPoint</Application>
  <PresentationFormat>Widescreen</PresentationFormat>
  <Paragraphs>399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Open Sans</vt:lpstr>
      <vt:lpstr>Wingdings</vt:lpstr>
      <vt:lpstr>Source Sans Pro</vt:lpstr>
      <vt:lpstr>Noto Sans Symbols</vt:lpstr>
      <vt:lpstr>Calibri</vt:lpstr>
      <vt:lpstr>slide_base</vt:lpstr>
      <vt:lpstr>1_slide_base</vt:lpstr>
      <vt:lpstr>PowerPoint Presentation</vt:lpstr>
      <vt:lpstr>Outline</vt:lpstr>
      <vt:lpstr>A project overview</vt:lpstr>
      <vt:lpstr>PowerPoint Presentation</vt:lpstr>
      <vt:lpstr>PowerPoint Presentation</vt:lpstr>
      <vt:lpstr>PowerPoint Presentation</vt:lpstr>
      <vt:lpstr>PowerPoint Presentation</vt:lpstr>
      <vt:lpstr>Objectives</vt:lpstr>
      <vt:lpstr>Project Structure</vt:lpstr>
      <vt:lpstr>Work Package Structure</vt:lpstr>
      <vt:lpstr>Innovation cycle</vt:lpstr>
      <vt:lpstr>Value proposition of Users and Providers</vt:lpstr>
      <vt:lpstr>PowerPoint Presentation</vt:lpstr>
      <vt:lpstr>Support by discipline</vt:lpstr>
      <vt:lpstr>Project KERs and Innovation Roles</vt:lpstr>
      <vt:lpstr>Contribution to the EOSC Implementation</vt:lpstr>
      <vt:lpstr>EOSC-hub Service Portfolio</vt:lpstr>
      <vt:lpstr>PowerPoint Presentation</vt:lpstr>
      <vt:lpstr>EOSC Exchange: Thematic services </vt:lpstr>
      <vt:lpstr>Sustainability strategies</vt:lpstr>
      <vt:lpstr>Sustainability strategies</vt:lpstr>
      <vt:lpstr>1. EOSC Portal and Marketplace</vt:lpstr>
      <vt:lpstr>EOSC Portal and Marketplace - Overview</vt:lpstr>
      <vt:lpstr>Marketplace and portal ecosystem</vt:lpstr>
      <vt:lpstr>Marketplace:  Governance and Sustainability Strategies</vt:lpstr>
      <vt:lpstr>2. EOSC Service Management System</vt:lpstr>
      <vt:lpstr>Service Management System (SMS) - Overview</vt:lpstr>
      <vt:lpstr>SMS: Governance and Sustainability Strategies</vt:lpstr>
      <vt:lpstr>EOSC-hub contributions to the EOSC Exchange</vt:lpstr>
      <vt:lpstr>Value proposition </vt:lpstr>
      <vt:lpstr>Governance and sustainability of  thematic services of the EOSC Exchange</vt:lpstr>
      <vt:lpstr>EOSC-hub review agenda 10-11 May</vt:lpstr>
      <vt:lpstr>Agenda and WPs</vt:lpstr>
      <vt:lpstr>PowerPoint Presentation</vt:lpstr>
      <vt:lpstr>Research communities and impact (updated) https://www.eosc-hub.eu/research-communities  </vt:lpstr>
      <vt:lpstr>Project impact on COVID-19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 </cp:lastModifiedBy>
  <cp:revision>6</cp:revision>
  <dcterms:modified xsi:type="dcterms:W3CDTF">2021-04-22T14:47:16Z</dcterms:modified>
</cp:coreProperties>
</file>