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tUAR8p4rb7jU69MxaOl3WnBL9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0" name="Google Shape;4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Talking points:</a:t>
            </a:r>
            <a:endParaRPr/>
          </a:p>
          <a:p>
            <a:pPr marL="457200" lvl="0" indent="-228600" algn="l" rtl="0">
              <a:lnSpc>
                <a:spcPct val="100000"/>
              </a:lnSpc>
              <a:spcBef>
                <a:spcPts val="0"/>
              </a:spcBef>
              <a:spcAft>
                <a:spcPts val="0"/>
              </a:spcAft>
              <a:buSzPts val="1400"/>
              <a:buFont typeface="Calibri"/>
              <a:buChar char="-"/>
            </a:pPr>
            <a:r>
              <a:rPr lang="en-US"/>
              <a:t>A few of the CCs/EaPs were affected by staff turnover. </a:t>
            </a:r>
            <a:endParaRPr/>
          </a:p>
          <a:p>
            <a:pPr marL="457200" lvl="0" indent="-228600" algn="l" rtl="0">
              <a:lnSpc>
                <a:spcPct val="100000"/>
              </a:lnSpc>
              <a:spcBef>
                <a:spcPts val="0"/>
              </a:spcBef>
              <a:spcAft>
                <a:spcPts val="0"/>
              </a:spcAft>
              <a:buSzPts val="1400"/>
              <a:buFont typeface="Calibri"/>
              <a:buChar char="-"/>
            </a:pPr>
            <a:r>
              <a:rPr lang="en-US"/>
              <a:t>Their services can be handled over only if modular, and flexible</a:t>
            </a:r>
            <a:endParaRPr/>
          </a:p>
          <a:p>
            <a:pPr marL="457200" lvl="0" indent="-228600" algn="l" rtl="0">
              <a:lnSpc>
                <a:spcPct val="100000"/>
              </a:lnSpc>
              <a:spcBef>
                <a:spcPts val="0"/>
              </a:spcBef>
              <a:spcAft>
                <a:spcPts val="0"/>
              </a:spcAft>
              <a:buSzPts val="1400"/>
              <a:buFont typeface="Calibri"/>
              <a:buChar char="-"/>
            </a:pPr>
            <a:r>
              <a:rPr lang="en-US"/>
              <a:t>Requirements are constantly changing, for RIs over long period of time</a:t>
            </a:r>
            <a:endParaRPr/>
          </a:p>
          <a:p>
            <a:pPr marL="457200" lvl="0" indent="-139700" algn="l" rtl="0">
              <a:lnSpc>
                <a:spcPct val="100000"/>
              </a:lnSpc>
              <a:spcBef>
                <a:spcPts val="0"/>
              </a:spcBef>
              <a:spcAft>
                <a:spcPts val="0"/>
              </a:spcAft>
              <a:buSzPts val="1400"/>
              <a:buFont typeface="Calibri"/>
              <a:buNone/>
            </a:pPr>
            <a:endParaRPr/>
          </a:p>
        </p:txBody>
      </p:sp>
      <p:sp>
        <p:nvSpPr>
          <p:cNvPr id="424" name="Google Shape;4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Talking points:</a:t>
            </a:r>
            <a:endParaRPr/>
          </a:p>
          <a:p>
            <a:pPr marL="457200" lvl="0" indent="-228600" algn="l" rtl="0">
              <a:lnSpc>
                <a:spcPct val="100000"/>
              </a:lnSpc>
              <a:spcBef>
                <a:spcPts val="0"/>
              </a:spcBef>
              <a:spcAft>
                <a:spcPts val="0"/>
              </a:spcAft>
              <a:buSzPts val="1400"/>
              <a:buFont typeface="Calibri"/>
              <a:buChar char="-"/>
            </a:pPr>
            <a:r>
              <a:rPr lang="en-US"/>
              <a:t>There is immerse set of opportunities given by the EOSC-hub generic services</a:t>
            </a:r>
            <a:endParaRPr/>
          </a:p>
          <a:p>
            <a:pPr marL="457200" lvl="0" indent="-228600" algn="l" rtl="0">
              <a:lnSpc>
                <a:spcPct val="100000"/>
              </a:lnSpc>
              <a:spcBef>
                <a:spcPts val="0"/>
              </a:spcBef>
              <a:spcAft>
                <a:spcPts val="0"/>
              </a:spcAft>
              <a:buSzPts val="1400"/>
              <a:buFont typeface="Calibri"/>
              <a:buChar char="-"/>
            </a:pPr>
            <a:r>
              <a:rPr lang="en-US"/>
              <a:t>These are shown in three areas. The assessment and integration is indicated within the matrix. Red separates CCs from EaPs</a:t>
            </a:r>
            <a:endParaRPr/>
          </a:p>
          <a:p>
            <a:pPr marL="457200" lvl="0" indent="-228600" algn="l" rtl="0">
              <a:lnSpc>
                <a:spcPct val="100000"/>
              </a:lnSpc>
              <a:spcBef>
                <a:spcPts val="0"/>
              </a:spcBef>
              <a:spcAft>
                <a:spcPts val="0"/>
              </a:spcAft>
              <a:buSzPts val="1400"/>
              <a:buFont typeface="Calibri"/>
              <a:buChar char="-"/>
            </a:pPr>
            <a:r>
              <a:rPr lang="en-US"/>
              <a:t>The main outputs were: </a:t>
            </a:r>
            <a:endParaRPr/>
          </a:p>
          <a:p>
            <a:pPr marL="914400" lvl="1" indent="-228600" algn="l" rtl="0">
              <a:lnSpc>
                <a:spcPct val="100000"/>
              </a:lnSpc>
              <a:spcBef>
                <a:spcPts val="0"/>
              </a:spcBef>
              <a:spcAft>
                <a:spcPts val="0"/>
              </a:spcAft>
              <a:buSzPts val="1400"/>
              <a:buFont typeface="Calibri"/>
              <a:buChar char="-"/>
            </a:pPr>
            <a:r>
              <a:rPr lang="en-US"/>
              <a:t>Identify opportunities, learn about EOSC</a:t>
            </a:r>
            <a:endParaRPr/>
          </a:p>
          <a:p>
            <a:pPr marL="914400" lvl="1" indent="-228600" algn="l" rtl="0">
              <a:lnSpc>
                <a:spcPct val="100000"/>
              </a:lnSpc>
              <a:spcBef>
                <a:spcPts val="0"/>
              </a:spcBef>
              <a:spcAft>
                <a:spcPts val="0"/>
              </a:spcAft>
              <a:buSzPts val="1400"/>
              <a:buFont typeface="Calibri"/>
              <a:buChar char="-"/>
            </a:pPr>
            <a:r>
              <a:rPr lang="en-US"/>
              <a:t>11 services onboarded, 5 more to come in 2021</a:t>
            </a:r>
            <a:endParaRPr/>
          </a:p>
          <a:p>
            <a:pPr marL="914400" lvl="1" indent="-228600" algn="l" rtl="0">
              <a:lnSpc>
                <a:spcPct val="100000"/>
              </a:lnSpc>
              <a:spcBef>
                <a:spcPts val="0"/>
              </a:spcBef>
              <a:spcAft>
                <a:spcPts val="0"/>
              </a:spcAft>
              <a:buSzPts val="1400"/>
              <a:buFont typeface="Calibri"/>
              <a:buChar char="-"/>
            </a:pPr>
            <a:r>
              <a:rPr lang="en-US"/>
              <a:t>Assess suitability of e-infrastructure services for RIs, projects 🡪 ‘Infrastructure study’</a:t>
            </a:r>
            <a:endParaRPr/>
          </a:p>
          <a:p>
            <a:pPr marL="685800" lvl="1" indent="0" algn="l" rtl="0">
              <a:lnSpc>
                <a:spcPct val="100000"/>
              </a:lnSpc>
              <a:spcBef>
                <a:spcPts val="0"/>
              </a:spcBef>
              <a:spcAft>
                <a:spcPts val="0"/>
              </a:spcAft>
              <a:buSzPts val="1400"/>
              <a:buFont typeface="Calibri"/>
              <a:buNone/>
            </a:pPr>
            <a:endParaRPr/>
          </a:p>
          <a:p>
            <a:pPr marL="685800" lvl="1" indent="0" algn="l" rtl="0">
              <a:lnSpc>
                <a:spcPct val="100000"/>
              </a:lnSpc>
              <a:spcBef>
                <a:spcPts val="0"/>
              </a:spcBef>
              <a:spcAft>
                <a:spcPts val="0"/>
              </a:spcAft>
              <a:buSzPts val="1400"/>
              <a:buFont typeface="Calibri"/>
              <a:buNone/>
            </a:pPr>
            <a:endParaRPr/>
          </a:p>
          <a:p>
            <a:pPr marL="685800" lvl="1" indent="0" algn="l" rtl="0">
              <a:lnSpc>
                <a:spcPct val="100000"/>
              </a:lnSpc>
              <a:spcBef>
                <a:spcPts val="0"/>
              </a:spcBef>
              <a:spcAft>
                <a:spcPts val="0"/>
              </a:spcAft>
              <a:buSzPts val="1400"/>
              <a:buFont typeface="Calibri"/>
              <a:buNone/>
            </a:pPr>
            <a:r>
              <a:rPr lang="en-US"/>
              <a:t>Could be also used:</a:t>
            </a:r>
            <a:endParaRPr/>
          </a:p>
          <a:p>
            <a:pPr marL="685800" marR="0" lvl="1" indent="0" algn="l" rtl="0">
              <a:lnSpc>
                <a:spcPct val="100000"/>
              </a:lnSpc>
              <a:spcBef>
                <a:spcPts val="0"/>
              </a:spcBef>
              <a:spcAft>
                <a:spcPts val="0"/>
              </a:spcAft>
              <a:buClr>
                <a:srgbClr val="000000"/>
              </a:buClr>
              <a:buSzPts val="1400"/>
              <a:buFont typeface="Arial"/>
              <a:buNone/>
            </a:pPr>
            <a:r>
              <a:rPr lang="en-US" sz="1200" b="0" i="0" u="none" strike="noStrike">
                <a:solidFill>
                  <a:srgbClr val="000000"/>
                </a:solidFill>
                <a:latin typeface="Arial"/>
                <a:ea typeface="Arial"/>
                <a:cs typeface="Arial"/>
                <a:sym typeface="Arial"/>
              </a:rPr>
              <a:t>“The EAP pilot was an excellent opportunity to understand how EOSC services can be used to provide core functionality to the individual community-specific infrastructure” </a:t>
            </a:r>
            <a:r>
              <a:rPr lang="en-US" sz="1200" b="1" u="none" strike="noStrike">
                <a:solidFill>
                  <a:srgbClr val="000000"/>
                </a:solidFill>
                <a:latin typeface="Arial"/>
                <a:ea typeface="Arial"/>
                <a:cs typeface="Arial"/>
                <a:sym typeface="Arial"/>
              </a:rPr>
              <a:t>(Thomas Exner, Edelweiss Connect, Risk assessment EaP)</a:t>
            </a:r>
            <a:endParaRPr b="1"/>
          </a:p>
          <a:p>
            <a:pPr marL="685800" lvl="1" indent="0" algn="l" rtl="0">
              <a:lnSpc>
                <a:spcPct val="100000"/>
              </a:lnSpc>
              <a:spcBef>
                <a:spcPts val="0"/>
              </a:spcBef>
              <a:spcAft>
                <a:spcPts val="0"/>
              </a:spcAft>
              <a:buSzPts val="1400"/>
              <a:buFont typeface="Calibri"/>
              <a:buNone/>
            </a:pPr>
            <a:endParaRPr/>
          </a:p>
        </p:txBody>
      </p:sp>
      <p:sp>
        <p:nvSpPr>
          <p:cNvPr id="293" name="Google Shape;2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Talking points:</a:t>
            </a:r>
            <a:endParaRPr/>
          </a:p>
          <a:p>
            <a:pPr marL="457200" lvl="0" indent="-228600" algn="l" rtl="0">
              <a:lnSpc>
                <a:spcPct val="100000"/>
              </a:lnSpc>
              <a:spcBef>
                <a:spcPts val="0"/>
              </a:spcBef>
              <a:spcAft>
                <a:spcPts val="0"/>
              </a:spcAft>
              <a:buSzPts val="1400"/>
              <a:buFont typeface="Calibri"/>
              <a:buChar char="-"/>
            </a:pPr>
            <a:r>
              <a:rPr lang="en-US"/>
              <a:t>IaaS Cloud dominates, and EaPs were very compute-focused </a:t>
            </a:r>
            <a:endParaRPr/>
          </a:p>
          <a:p>
            <a:pPr marL="457200" lvl="0" indent="-228600" algn="l" rtl="0">
              <a:lnSpc>
                <a:spcPct val="100000"/>
              </a:lnSpc>
              <a:spcBef>
                <a:spcPts val="0"/>
              </a:spcBef>
              <a:spcAft>
                <a:spcPts val="0"/>
              </a:spcAft>
              <a:buSzPts val="1400"/>
              <a:buFont typeface="Calibri"/>
              <a:buChar char="-"/>
            </a:pPr>
            <a:r>
              <a:rPr lang="en-US"/>
              <a:t>AAI was relevant for everyone where non fully open services are offered</a:t>
            </a:r>
            <a:endParaRPr/>
          </a:p>
          <a:p>
            <a:pPr marL="457200" lvl="0" indent="-228600" algn="l" rtl="0">
              <a:lnSpc>
                <a:spcPct val="100000"/>
              </a:lnSpc>
              <a:spcBef>
                <a:spcPts val="0"/>
              </a:spcBef>
              <a:spcAft>
                <a:spcPts val="0"/>
              </a:spcAft>
              <a:buSzPts val="1400"/>
              <a:buFont typeface="Calibri"/>
              <a:buChar char="-"/>
            </a:pPr>
            <a:r>
              <a:rPr lang="en-US"/>
              <a:t>Data management is an effort/time intensive area therefore the scoping limited to CCs</a:t>
            </a:r>
            <a:endParaRPr/>
          </a:p>
          <a:p>
            <a:pPr marL="457200" marR="0" lvl="0" indent="-228600" algn="l" rtl="0">
              <a:lnSpc>
                <a:spcPct val="100000"/>
              </a:lnSpc>
              <a:spcBef>
                <a:spcPts val="0"/>
              </a:spcBef>
              <a:spcAft>
                <a:spcPts val="0"/>
              </a:spcAft>
              <a:buSzPts val="1400"/>
              <a:buNone/>
            </a:pPr>
            <a:endParaRPr/>
          </a:p>
        </p:txBody>
      </p:sp>
      <p:sp>
        <p:nvSpPr>
          <p:cNvPr id="383" name="Google Shape;3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16"/>
          <p:cNvPicPr preferRelativeResize="0"/>
          <p:nvPr/>
        </p:nvPicPr>
        <p:blipFill rotWithShape="1">
          <a:blip r:embed="rId3">
            <a:alphaModFix/>
          </a:blip>
          <a:srcRect/>
          <a:stretch/>
        </p:blipFill>
        <p:spPr>
          <a:xfrm>
            <a:off x="1355501" y="4877734"/>
            <a:ext cx="636044" cy="578959"/>
          </a:xfrm>
          <a:prstGeom prst="rect">
            <a:avLst/>
          </a:prstGeom>
          <a:noFill/>
          <a:ln>
            <a:noFill/>
          </a:ln>
        </p:spPr>
      </p:pic>
      <p:pic>
        <p:nvPicPr>
          <p:cNvPr id="12" name="Google Shape;12;p16"/>
          <p:cNvPicPr preferRelativeResize="0"/>
          <p:nvPr/>
        </p:nvPicPr>
        <p:blipFill rotWithShape="1">
          <a:blip r:embed="rId4">
            <a:alphaModFix/>
          </a:blip>
          <a:srcRect/>
          <a:stretch/>
        </p:blipFill>
        <p:spPr>
          <a:xfrm>
            <a:off x="1323858" y="5260744"/>
            <a:ext cx="667687" cy="633228"/>
          </a:xfrm>
          <a:prstGeom prst="rect">
            <a:avLst/>
          </a:prstGeom>
          <a:noFill/>
          <a:ln>
            <a:noFill/>
          </a:ln>
        </p:spPr>
      </p:pic>
      <p:sp>
        <p:nvSpPr>
          <p:cNvPr id="13" name="Google Shape;13;p16"/>
          <p:cNvSpPr/>
          <p:nvPr/>
        </p:nvSpPr>
        <p:spPr>
          <a:xfrm>
            <a:off x="1007437" y="6381328"/>
            <a:ext cx="11041227"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400" b="0" i="0" u="none" strike="noStrike" cap="none">
              <a:solidFill>
                <a:srgbClr val="000000"/>
              </a:solidFill>
              <a:latin typeface="Arial"/>
              <a:ea typeface="Arial"/>
              <a:cs typeface="Arial"/>
              <a:sym typeface="Arial"/>
            </a:endParaRPr>
          </a:p>
        </p:txBody>
      </p:sp>
      <p:sp>
        <p:nvSpPr>
          <p:cNvPr id="14" name="Google Shape;14;p16"/>
          <p:cNvSpPr txBox="1"/>
          <p:nvPr/>
        </p:nvSpPr>
        <p:spPr>
          <a:xfrm>
            <a:off x="1976601" y="4989075"/>
            <a:ext cx="155298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15" name="Google Shape;15;p16"/>
          <p:cNvSpPr txBox="1"/>
          <p:nvPr/>
        </p:nvSpPr>
        <p:spPr>
          <a:xfrm>
            <a:off x="1937699" y="5375344"/>
            <a:ext cx="16249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cxnSp>
        <p:nvCxnSpPr>
          <p:cNvPr id="16" name="Google Shape;16;p16"/>
          <p:cNvCxnSpPr/>
          <p:nvPr/>
        </p:nvCxnSpPr>
        <p:spPr>
          <a:xfrm>
            <a:off x="1559496" y="4725144"/>
            <a:ext cx="1872208" cy="0"/>
          </a:xfrm>
          <a:prstGeom prst="straightConnector1">
            <a:avLst/>
          </a:prstGeom>
          <a:noFill/>
          <a:ln w="25400" cap="flat" cmpd="sng">
            <a:solidFill>
              <a:srgbClr val="1C3046"/>
            </a:solidFill>
            <a:prstDash val="solid"/>
            <a:round/>
            <a:headEnd type="none" w="sm" len="sm"/>
            <a:tailEnd type="none" w="sm" len="sm"/>
          </a:ln>
        </p:spPr>
      </p:cxnSp>
      <p:pic>
        <p:nvPicPr>
          <p:cNvPr id="17" name="Google Shape;17;p16"/>
          <p:cNvPicPr preferRelativeResize="0"/>
          <p:nvPr/>
        </p:nvPicPr>
        <p:blipFill rotWithShape="1">
          <a:blip r:embed="rId5">
            <a:alphaModFix/>
          </a:blip>
          <a:srcRect/>
          <a:stretch/>
        </p:blipFill>
        <p:spPr>
          <a:xfrm>
            <a:off x="1322301" y="1520795"/>
            <a:ext cx="4916163" cy="1224125"/>
          </a:xfrm>
          <a:prstGeom prst="rect">
            <a:avLst/>
          </a:prstGeom>
          <a:noFill/>
          <a:ln>
            <a:noFill/>
          </a:ln>
        </p:spPr>
      </p:pic>
      <p:pic>
        <p:nvPicPr>
          <p:cNvPr id="18" name="Google Shape;18;p16"/>
          <p:cNvPicPr preferRelativeResize="0"/>
          <p:nvPr/>
        </p:nvPicPr>
        <p:blipFill rotWithShape="1">
          <a:blip r:embed="rId6">
            <a:alphaModFix/>
          </a:blip>
          <a:srcRect/>
          <a:stretch/>
        </p:blipFill>
        <p:spPr>
          <a:xfrm>
            <a:off x="479376" y="6371133"/>
            <a:ext cx="422176" cy="28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2X">
  <p:cSld name="Content 2X">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063553" y="188640"/>
            <a:ext cx="8160907" cy="85010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p25"/>
          <p:cNvSpPr txBox="1">
            <a:spLocks noGrp="1"/>
          </p:cNvSpPr>
          <p:nvPr>
            <p:ph type="body" idx="1"/>
          </p:nvPr>
        </p:nvSpPr>
        <p:spPr>
          <a:xfrm>
            <a:off x="623392" y="1916832"/>
            <a:ext cx="11233248" cy="42090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25"/>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9"/>
        <p:cNvGrpSpPr/>
        <p:nvPr/>
      </p:nvGrpSpPr>
      <p:grpSpPr>
        <a:xfrm>
          <a:off x="0" y="0"/>
          <a:ext cx="0" cy="0"/>
          <a:chOff x="0" y="0"/>
          <a:chExt cx="0" cy="0"/>
        </a:xfrm>
      </p:grpSpPr>
      <p:sp>
        <p:nvSpPr>
          <p:cNvPr id="20" name="Google Shape;20;p17"/>
          <p:cNvSpPr/>
          <p:nvPr/>
        </p:nvSpPr>
        <p:spPr>
          <a:xfrm>
            <a:off x="11414248" y="6376245"/>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21" name="Google Shape;21;p17"/>
          <p:cNvSpPr txBox="1">
            <a:spLocks noGrp="1"/>
          </p:cNvSpPr>
          <p:nvPr>
            <p:ph type="body" idx="1"/>
          </p:nvPr>
        </p:nvSpPr>
        <p:spPr>
          <a:xfrm>
            <a:off x="335360" y="1268765"/>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cxnSp>
        <p:nvCxnSpPr>
          <p:cNvPr id="24" name="Google Shape;24;p17"/>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25" name="Google Shape;25;p1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7"/>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7"/>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17"/>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7"/>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7"/>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7"/>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7"/>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7"/>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7"/>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7"/>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7"/>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7"/>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 name="Google Shape;38;p17"/>
          <p:cNvPicPr preferRelativeResize="0"/>
          <p:nvPr/>
        </p:nvPicPr>
        <p:blipFill rotWithShape="1">
          <a:blip r:embed="rId2">
            <a:alphaModFix/>
          </a:blip>
          <a:srcRect/>
          <a:stretch/>
        </p:blipFill>
        <p:spPr>
          <a:xfrm>
            <a:off x="107504" y="120788"/>
            <a:ext cx="2808312" cy="754672"/>
          </a:xfrm>
          <a:prstGeom prst="rect">
            <a:avLst/>
          </a:prstGeom>
          <a:noFill/>
          <a:ln>
            <a:noFill/>
          </a:ln>
        </p:spPr>
      </p:pic>
      <p:sp>
        <p:nvSpPr>
          <p:cNvPr id="39" name="Google Shape;39;p17"/>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0" name="Google Shape;40;p17"/>
          <p:cNvPicPr preferRelativeResize="0"/>
          <p:nvPr/>
        </p:nvPicPr>
        <p:blipFill rotWithShape="1">
          <a:blip r:embed="rId3">
            <a:alphaModFix/>
          </a:blip>
          <a:srcRect/>
          <a:stretch/>
        </p:blipFill>
        <p:spPr>
          <a:xfrm>
            <a:off x="0" y="6826219"/>
            <a:ext cx="12192000" cy="317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41"/>
        <p:cNvGrpSpPr/>
        <p:nvPr/>
      </p:nvGrpSpPr>
      <p:grpSpPr>
        <a:xfrm>
          <a:off x="0" y="0"/>
          <a:ext cx="0" cy="0"/>
          <a:chOff x="0" y="0"/>
          <a:chExt cx="0" cy="0"/>
        </a:xfrm>
      </p:grpSpPr>
      <p:sp>
        <p:nvSpPr>
          <p:cNvPr id="42" name="Google Shape;42;p18"/>
          <p:cNvSpPr/>
          <p:nvPr/>
        </p:nvSpPr>
        <p:spPr>
          <a:xfrm>
            <a:off x="11414248" y="6376245"/>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43" name="Google Shape;43;p18"/>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8"/>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18"/>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8"/>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8"/>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8"/>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8"/>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8"/>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8"/>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8"/>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18"/>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8"/>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5" name="Google Shape;55;p18"/>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56" name="Google Shape;56;p1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18"/>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58" name="Google Shape;58;p18"/>
          <p:cNvPicPr preferRelativeResize="0"/>
          <p:nvPr/>
        </p:nvPicPr>
        <p:blipFill rotWithShape="1">
          <a:blip r:embed="rId3">
            <a:alphaModFix/>
          </a:blip>
          <a:srcRect/>
          <a:stretch/>
        </p:blipFill>
        <p:spPr>
          <a:xfrm>
            <a:off x="0" y="6826219"/>
            <a:ext cx="12192000" cy="31783"/>
          </a:xfrm>
          <a:prstGeom prst="rect">
            <a:avLst/>
          </a:prstGeom>
          <a:noFill/>
          <a:ln>
            <a:noFill/>
          </a:ln>
        </p:spPr>
      </p:pic>
      <p:sp>
        <p:nvSpPr>
          <p:cNvPr id="59" name="Google Shape;59;p18"/>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8"/>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8"/>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62"/>
        <p:cNvGrpSpPr/>
        <p:nvPr/>
      </p:nvGrpSpPr>
      <p:grpSpPr>
        <a:xfrm>
          <a:off x="0" y="0"/>
          <a:ext cx="0" cy="0"/>
          <a:chOff x="0" y="0"/>
          <a:chExt cx="0" cy="0"/>
        </a:xfrm>
      </p:grpSpPr>
      <p:sp>
        <p:nvSpPr>
          <p:cNvPr id="63" name="Google Shape;63;p19"/>
          <p:cNvSpPr/>
          <p:nvPr/>
        </p:nvSpPr>
        <p:spPr>
          <a:xfrm>
            <a:off x="11414248" y="6376245"/>
            <a:ext cx="442392"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64" name="Google Shape;64;p19"/>
          <p:cNvSpPr txBox="1">
            <a:spLocks noGrp="1"/>
          </p:cNvSpPr>
          <p:nvPr>
            <p:ph type="body" idx="1"/>
          </p:nvPr>
        </p:nvSpPr>
        <p:spPr>
          <a:xfrm>
            <a:off x="335360" y="1293225"/>
            <a:ext cx="5664629" cy="479499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body" idx="2"/>
          </p:nvPr>
        </p:nvSpPr>
        <p:spPr>
          <a:xfrm>
            <a:off x="6192012" y="1293223"/>
            <a:ext cx="5664629" cy="479499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9"/>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9"/>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9"/>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9"/>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9"/>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9"/>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19"/>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9"/>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9"/>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9"/>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19"/>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9"/>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8" name="Google Shape;78;p19"/>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sp>
        <p:nvSpPr>
          <p:cNvPr id="79" name="Google Shape;79;p19"/>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19"/>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81" name="Google Shape;81;p19"/>
          <p:cNvPicPr preferRelativeResize="0"/>
          <p:nvPr/>
        </p:nvPicPr>
        <p:blipFill rotWithShape="1">
          <a:blip r:embed="rId3">
            <a:alphaModFix/>
          </a:blip>
          <a:srcRect/>
          <a:stretch/>
        </p:blipFill>
        <p:spPr>
          <a:xfrm>
            <a:off x="0" y="6826219"/>
            <a:ext cx="12192000" cy="31783"/>
          </a:xfrm>
          <a:prstGeom prst="rect">
            <a:avLst/>
          </a:prstGeom>
          <a:noFill/>
          <a:ln>
            <a:noFill/>
          </a:ln>
        </p:spPr>
      </p:pic>
      <p:sp>
        <p:nvSpPr>
          <p:cNvPr id="82" name="Google Shape;82;p19"/>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9"/>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85"/>
        <p:cNvGrpSpPr/>
        <p:nvPr/>
      </p:nvGrpSpPr>
      <p:grpSpPr>
        <a:xfrm>
          <a:off x="0" y="0"/>
          <a:ext cx="0" cy="0"/>
          <a:chOff x="0" y="0"/>
          <a:chExt cx="0" cy="0"/>
        </a:xfrm>
      </p:grpSpPr>
      <p:grpSp>
        <p:nvGrpSpPr>
          <p:cNvPr id="86" name="Google Shape;86;p20"/>
          <p:cNvGrpSpPr/>
          <p:nvPr/>
        </p:nvGrpSpPr>
        <p:grpSpPr>
          <a:xfrm>
            <a:off x="4192277" y="4365105"/>
            <a:ext cx="3956040" cy="633228"/>
            <a:chOff x="4269008" y="5638956"/>
            <a:chExt cx="3956040" cy="633228"/>
          </a:xfrm>
        </p:grpSpPr>
        <p:pic>
          <p:nvPicPr>
            <p:cNvPr id="87" name="Google Shape;87;p20"/>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88" name="Google Shape;88;p20"/>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89" name="Google Shape;89;p20"/>
            <p:cNvSpPr txBox="1"/>
            <p:nvPr/>
          </p:nvSpPr>
          <p:spPr>
            <a:xfrm>
              <a:off x="4759216" y="5755515"/>
              <a:ext cx="155298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C3046"/>
                  </a:solidFill>
                  <a:latin typeface="Calibri"/>
                  <a:ea typeface="Calibri"/>
                  <a:cs typeface="Calibri"/>
                  <a:sym typeface="Calibri"/>
                </a:rPr>
                <a:t>eosc-hub.eu</a:t>
              </a:r>
              <a:endParaRPr sz="1400" b="0" i="0" u="none" strike="noStrike" cap="none">
                <a:solidFill>
                  <a:srgbClr val="000000"/>
                </a:solidFill>
                <a:latin typeface="Arial"/>
                <a:ea typeface="Arial"/>
                <a:cs typeface="Arial"/>
                <a:sym typeface="Arial"/>
              </a:endParaRPr>
            </a:p>
          </p:txBody>
        </p:sp>
        <p:sp>
          <p:nvSpPr>
            <p:cNvPr id="90" name="Google Shape;90;p20"/>
            <p:cNvSpPr txBox="1"/>
            <p:nvPr/>
          </p:nvSpPr>
          <p:spPr>
            <a:xfrm>
              <a:off x="6600056" y="5755515"/>
              <a:ext cx="16249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C3046"/>
                  </a:solidFill>
                  <a:latin typeface="Calibri"/>
                  <a:ea typeface="Calibri"/>
                  <a:cs typeface="Calibri"/>
                  <a:sym typeface="Calibri"/>
                </a:rPr>
                <a:t>@EOSC_eu</a:t>
              </a:r>
              <a:endParaRPr sz="2000" b="0" i="0" u="none" strike="noStrike" cap="none">
                <a:solidFill>
                  <a:srgbClr val="1C3046"/>
                </a:solidFill>
                <a:latin typeface="Calibri"/>
                <a:ea typeface="Calibri"/>
                <a:cs typeface="Calibri"/>
                <a:sym typeface="Calibri"/>
              </a:endParaRPr>
            </a:p>
          </p:txBody>
        </p:sp>
      </p:grpSp>
      <p:pic>
        <p:nvPicPr>
          <p:cNvPr id="91" name="Google Shape;91;p20"/>
          <p:cNvPicPr preferRelativeResize="0"/>
          <p:nvPr/>
        </p:nvPicPr>
        <p:blipFill rotWithShape="1">
          <a:blip r:embed="rId5">
            <a:alphaModFix/>
          </a:blip>
          <a:srcRect/>
          <a:stretch/>
        </p:blipFill>
        <p:spPr>
          <a:xfrm>
            <a:off x="5277818" y="1643592"/>
            <a:ext cx="1784961" cy="2231201"/>
          </a:xfrm>
          <a:prstGeom prst="rect">
            <a:avLst/>
          </a:prstGeom>
          <a:noFill/>
          <a:ln>
            <a:noFill/>
          </a:ln>
        </p:spPr>
      </p:pic>
      <p:sp>
        <p:nvSpPr>
          <p:cNvPr id="92" name="Google Shape;92;p20"/>
          <p:cNvSpPr txBox="1"/>
          <p:nvPr/>
        </p:nvSpPr>
        <p:spPr>
          <a:xfrm>
            <a:off x="1116253" y="1902604"/>
            <a:ext cx="412845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D2F45"/>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D2F45"/>
                </a:solidFill>
                <a:latin typeface="Calibri"/>
                <a:ea typeface="Calibri"/>
                <a:cs typeface="Calibri"/>
                <a:sym typeface="Calibri"/>
              </a:rPr>
              <a:t>for your attention! </a:t>
            </a:r>
            <a:endParaRPr sz="1400" b="0" i="0" u="none" strike="noStrike" cap="none">
              <a:solidFill>
                <a:srgbClr val="000000"/>
              </a:solidFill>
              <a:latin typeface="Arial"/>
              <a:ea typeface="Arial"/>
              <a:cs typeface="Arial"/>
              <a:sym typeface="Arial"/>
            </a:endParaRPr>
          </a:p>
        </p:txBody>
      </p:sp>
      <p:sp>
        <p:nvSpPr>
          <p:cNvPr id="93" name="Google Shape;93;p20"/>
          <p:cNvSpPr txBox="1"/>
          <p:nvPr/>
        </p:nvSpPr>
        <p:spPr>
          <a:xfrm>
            <a:off x="1103445" y="3145477"/>
            <a:ext cx="388845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cxnSp>
        <p:nvCxnSpPr>
          <p:cNvPr id="94" name="Google Shape;94;p20"/>
          <p:cNvCxnSpPr/>
          <p:nvPr/>
        </p:nvCxnSpPr>
        <p:spPr>
          <a:xfrm>
            <a:off x="1199457" y="3084480"/>
            <a:ext cx="2112235" cy="0"/>
          </a:xfrm>
          <a:prstGeom prst="straightConnector1">
            <a:avLst/>
          </a:prstGeom>
          <a:noFill/>
          <a:ln w="25400" cap="flat" cmpd="sng">
            <a:solidFill>
              <a:srgbClr val="1D2F45"/>
            </a:solidFill>
            <a:prstDash val="solid"/>
            <a:round/>
            <a:headEnd type="none" w="sm" len="sm"/>
            <a:tailEnd type="none" w="sm" len="sm"/>
          </a:ln>
        </p:spPr>
      </p:cxnSp>
      <p:grpSp>
        <p:nvGrpSpPr>
          <p:cNvPr id="95" name="Google Shape;95;p20"/>
          <p:cNvGrpSpPr/>
          <p:nvPr/>
        </p:nvGrpSpPr>
        <p:grpSpPr>
          <a:xfrm>
            <a:off x="935074" y="5956688"/>
            <a:ext cx="10470447" cy="400110"/>
            <a:chOff x="899592" y="6271590"/>
            <a:chExt cx="7705726" cy="294461"/>
          </a:xfrm>
        </p:grpSpPr>
        <p:pic>
          <p:nvPicPr>
            <p:cNvPr id="96" name="Google Shape;96;p20"/>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97" name="Google Shape;97;p20"/>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98"/>
        <p:cNvGrpSpPr/>
        <p:nvPr/>
      </p:nvGrpSpPr>
      <p:grpSpPr>
        <a:xfrm>
          <a:off x="0" y="0"/>
          <a:ext cx="0" cy="0"/>
          <a:chOff x="0" y="0"/>
          <a:chExt cx="0" cy="0"/>
        </a:xfrm>
      </p:grpSpPr>
      <p:pic>
        <p:nvPicPr>
          <p:cNvPr id="99" name="Google Shape;99;p21"/>
          <p:cNvPicPr preferRelativeResize="0"/>
          <p:nvPr/>
        </p:nvPicPr>
        <p:blipFill rotWithShape="1">
          <a:blip r:embed="rId3">
            <a:alphaModFix/>
          </a:blip>
          <a:srcRect/>
          <a:stretch/>
        </p:blipFill>
        <p:spPr>
          <a:xfrm>
            <a:off x="702349" y="1449438"/>
            <a:ext cx="2645516" cy="655642"/>
          </a:xfrm>
          <a:prstGeom prst="rect">
            <a:avLst/>
          </a:prstGeom>
          <a:noFill/>
          <a:ln>
            <a:noFill/>
          </a:ln>
        </p:spPr>
      </p:pic>
      <p:sp>
        <p:nvSpPr>
          <p:cNvPr id="100" name="Google Shape;100;p21"/>
          <p:cNvSpPr txBox="1">
            <a:spLocks noGrp="1"/>
          </p:cNvSpPr>
          <p:nvPr>
            <p:ph type="body" idx="1"/>
          </p:nvPr>
        </p:nvSpPr>
        <p:spPr>
          <a:xfrm>
            <a:off x="628650" y="3631913"/>
            <a:ext cx="7759775" cy="23173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body" idx="2"/>
          </p:nvPr>
        </p:nvSpPr>
        <p:spPr>
          <a:xfrm>
            <a:off x="628651" y="2944596"/>
            <a:ext cx="5883079" cy="5057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BF9003"/>
              </a:buClr>
              <a:buSzPts val="2800"/>
              <a:buFont typeface="Arial"/>
              <a:buNone/>
              <a:defRPr sz="2800" b="0" i="0" u="none" strike="noStrike" cap="none">
                <a:solidFill>
                  <a:srgbClr val="BF9003"/>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2" name="Google Shape;102;p21"/>
          <p:cNvPicPr preferRelativeResize="0"/>
          <p:nvPr/>
        </p:nvPicPr>
        <p:blipFill rotWithShape="1">
          <a:blip r:embed="rId4">
            <a:alphaModFix/>
          </a:blip>
          <a:srcRect/>
          <a:stretch/>
        </p:blipFill>
        <p:spPr>
          <a:xfrm>
            <a:off x="0" y="6826219"/>
            <a:ext cx="12192000" cy="31783"/>
          </a:xfrm>
          <a:prstGeom prst="rect">
            <a:avLst/>
          </a:prstGeom>
          <a:noFill/>
          <a:ln>
            <a:noFill/>
          </a:ln>
        </p:spPr>
      </p:pic>
      <p:sp>
        <p:nvSpPr>
          <p:cNvPr id="103" name="Google Shape;103;p21"/>
          <p:cNvSpPr txBox="1">
            <a:spLocks noGrp="1"/>
          </p:cNvSpPr>
          <p:nvPr>
            <p:ph type="title"/>
          </p:nvPr>
        </p:nvSpPr>
        <p:spPr>
          <a:xfrm>
            <a:off x="628650" y="2286672"/>
            <a:ext cx="5756583" cy="5057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mp; Content">
  <p:cSld name="1_Title &amp; Content">
    <p:spTree>
      <p:nvGrpSpPr>
        <p:cNvPr id="1" name="Shape 104"/>
        <p:cNvGrpSpPr/>
        <p:nvPr/>
      </p:nvGrpSpPr>
      <p:grpSpPr>
        <a:xfrm>
          <a:off x="0" y="0"/>
          <a:ext cx="0" cy="0"/>
          <a:chOff x="0" y="0"/>
          <a:chExt cx="0" cy="0"/>
        </a:xfrm>
      </p:grpSpPr>
      <p:sp>
        <p:nvSpPr>
          <p:cNvPr id="105" name="Google Shape;105;p2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2"/>
          <p:cNvSpPr txBox="1">
            <a:spLocks noGrp="1"/>
          </p:cNvSpPr>
          <p:nvPr>
            <p:ph type="body" idx="1"/>
          </p:nvPr>
        </p:nvSpPr>
        <p:spPr>
          <a:xfrm>
            <a:off x="335360" y="1268767"/>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7" name="Google Shape;107;p22"/>
          <p:cNvCxnSpPr/>
          <p:nvPr/>
        </p:nvCxnSpPr>
        <p:spPr>
          <a:xfrm rot="10800000">
            <a:off x="335360"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08" name="Google Shape;108;p22"/>
          <p:cNvSpPr/>
          <p:nvPr/>
        </p:nvSpPr>
        <p:spPr>
          <a:xfrm>
            <a:off x="11266784" y="6381335"/>
            <a:ext cx="589856"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09" name="Google Shape;109;p22"/>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10" name="Google Shape;110;p22"/>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11" name="Google Shape;111;p22"/>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12" name="Google Shape;112;p22"/>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3" name="Google Shape;113;p22"/>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14" name="Google Shape;114;p22"/>
          <p:cNvSpPr txBox="1">
            <a:spLocks noGrp="1"/>
          </p:cNvSpPr>
          <p:nvPr>
            <p:ph type="body" idx="2"/>
          </p:nvPr>
        </p:nvSpPr>
        <p:spPr>
          <a:xfrm>
            <a:off x="3882238" y="260492"/>
            <a:ext cx="7974404" cy="8640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22"/>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Title &amp; Content">
  <p:cSld name="3_Title &amp; Content">
    <p:spTree>
      <p:nvGrpSpPr>
        <p:cNvPr id="1" name="Shape 117"/>
        <p:cNvGrpSpPr/>
        <p:nvPr/>
      </p:nvGrpSpPr>
      <p:grpSpPr>
        <a:xfrm>
          <a:off x="0" y="0"/>
          <a:ext cx="0" cy="0"/>
          <a:chOff x="0" y="0"/>
          <a:chExt cx="0" cy="0"/>
        </a:xfrm>
      </p:grpSpPr>
      <p:sp>
        <p:nvSpPr>
          <p:cNvPr id="118" name="Google Shape;118;p2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23"/>
          <p:cNvSpPr txBox="1">
            <a:spLocks noGrp="1"/>
          </p:cNvSpPr>
          <p:nvPr>
            <p:ph type="body" idx="1"/>
          </p:nvPr>
        </p:nvSpPr>
        <p:spPr>
          <a:xfrm>
            <a:off x="335360" y="1268767"/>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0" name="Google Shape;120;p23"/>
          <p:cNvCxnSpPr/>
          <p:nvPr/>
        </p:nvCxnSpPr>
        <p:spPr>
          <a:xfrm rot="10800000">
            <a:off x="335360"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21" name="Google Shape;121;p23"/>
          <p:cNvSpPr/>
          <p:nvPr/>
        </p:nvSpPr>
        <p:spPr>
          <a:xfrm>
            <a:off x="11266784" y="6381335"/>
            <a:ext cx="589856" cy="293117"/>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A5A5A5"/>
              </a:solidFill>
              <a:latin typeface="Calibri"/>
              <a:ea typeface="Calibri"/>
              <a:cs typeface="Calibri"/>
              <a:sym typeface="Calibri"/>
            </a:endParaRPr>
          </a:p>
        </p:txBody>
      </p:sp>
      <p:sp>
        <p:nvSpPr>
          <p:cNvPr id="122" name="Google Shape;122;p23"/>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23" name="Google Shape;123;p23"/>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24" name="Google Shape;124;p23"/>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25" name="Google Shape;125;p23"/>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27" name="Google Shape;127;p23"/>
          <p:cNvSpPr txBox="1">
            <a:spLocks noGrp="1"/>
          </p:cNvSpPr>
          <p:nvPr>
            <p:ph type="body" idx="2"/>
          </p:nvPr>
        </p:nvSpPr>
        <p:spPr>
          <a:xfrm>
            <a:off x="3882238" y="260492"/>
            <a:ext cx="7974404" cy="8640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3"/>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3"/>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mp; Content">
  <p:cSld name="4_Title &amp; Content">
    <p:spTree>
      <p:nvGrpSpPr>
        <p:cNvPr id="1" name="Shape 130"/>
        <p:cNvGrpSpPr/>
        <p:nvPr/>
      </p:nvGrpSpPr>
      <p:grpSpPr>
        <a:xfrm>
          <a:off x="0" y="0"/>
          <a:ext cx="0" cy="0"/>
          <a:chOff x="0" y="0"/>
          <a:chExt cx="0" cy="0"/>
        </a:xfrm>
      </p:grpSpPr>
      <p:sp>
        <p:nvSpPr>
          <p:cNvPr id="131" name="Google Shape;131;p2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975"/>
              <a:buFont typeface="Calibri"/>
              <a:buNone/>
              <a:defRPr sz="975"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4"/>
          <p:cNvSpPr txBox="1">
            <a:spLocks noGrp="1"/>
          </p:cNvSpPr>
          <p:nvPr>
            <p:ph type="body" idx="1"/>
          </p:nvPr>
        </p:nvSpPr>
        <p:spPr>
          <a:xfrm>
            <a:off x="335360" y="1268767"/>
            <a:ext cx="11521280" cy="4855007"/>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lnSpc>
                <a:spcPct val="100000"/>
              </a:lnSpc>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lnSpc>
                <a:spcPct val="100000"/>
              </a:lnSpc>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133" name="Google Shape;133;p24"/>
          <p:cNvCxnSpPr/>
          <p:nvPr/>
        </p:nvCxnSpPr>
        <p:spPr>
          <a:xfrm rot="10800000">
            <a:off x="335359" y="6376250"/>
            <a:ext cx="11521280" cy="5085"/>
          </a:xfrm>
          <a:prstGeom prst="straightConnector1">
            <a:avLst/>
          </a:prstGeom>
          <a:noFill/>
          <a:ln w="12700" cap="flat" cmpd="sng">
            <a:solidFill>
              <a:srgbClr val="1D2F45"/>
            </a:solidFill>
            <a:prstDash val="solid"/>
            <a:round/>
            <a:headEnd type="none" w="sm" len="sm"/>
            <a:tailEnd type="none" w="sm" len="sm"/>
          </a:ln>
        </p:spPr>
      </p:cxnSp>
      <p:sp>
        <p:nvSpPr>
          <p:cNvPr id="134" name="Google Shape;134;p24"/>
          <p:cNvSpPr/>
          <p:nvPr/>
        </p:nvSpPr>
        <p:spPr>
          <a:xfrm>
            <a:off x="11266784" y="6381335"/>
            <a:ext cx="589856" cy="293117"/>
          </a:xfrm>
          <a:prstGeom prst="rect">
            <a:avLst/>
          </a:prstGeom>
          <a:solidFill>
            <a:srgbClr val="1D2F45">
              <a:alpha val="2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A5A5A5"/>
              </a:solidFill>
              <a:latin typeface="Calibri"/>
              <a:ea typeface="Calibri"/>
              <a:cs typeface="Calibri"/>
              <a:sym typeface="Calibri"/>
            </a:endParaRPr>
          </a:p>
        </p:txBody>
      </p:sp>
      <p:sp>
        <p:nvSpPr>
          <p:cNvPr id="135" name="Google Shape;135;p24"/>
          <p:cNvSpPr/>
          <p:nvPr/>
        </p:nvSpPr>
        <p:spPr>
          <a:xfrm>
            <a:off x="6714449" y="-3"/>
            <a:ext cx="1738195"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136" name="Google Shape;136;p24"/>
          <p:cNvSpPr/>
          <p:nvPr/>
        </p:nvSpPr>
        <p:spPr>
          <a:xfrm>
            <a:off x="10504877" y="-2404"/>
            <a:ext cx="1523817"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137" name="Google Shape;137;p24"/>
          <p:cNvSpPr/>
          <p:nvPr/>
        </p:nvSpPr>
        <p:spPr>
          <a:xfrm>
            <a:off x="8508622" y="0"/>
            <a:ext cx="2135276"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138" name="Google Shape;138;p24"/>
          <p:cNvSpPr/>
          <p:nvPr/>
        </p:nvSpPr>
        <p:spPr>
          <a:xfrm>
            <a:off x="-180" y="-3"/>
            <a:ext cx="858151"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pic>
        <p:nvPicPr>
          <p:cNvPr id="139" name="Google Shape;139;p24"/>
          <p:cNvPicPr preferRelativeResize="0"/>
          <p:nvPr/>
        </p:nvPicPr>
        <p:blipFill rotWithShape="1">
          <a:blip r:embed="rId2">
            <a:alphaModFix/>
          </a:blip>
          <a:srcRect/>
          <a:stretch/>
        </p:blipFill>
        <p:spPr>
          <a:xfrm>
            <a:off x="-180" y="6813550"/>
            <a:ext cx="12192000" cy="44450"/>
          </a:xfrm>
          <a:prstGeom prst="rect">
            <a:avLst/>
          </a:prstGeom>
          <a:noFill/>
          <a:ln>
            <a:noFill/>
          </a:ln>
        </p:spPr>
      </p:pic>
      <p:sp>
        <p:nvSpPr>
          <p:cNvPr id="140" name="Google Shape;140;p24"/>
          <p:cNvSpPr txBox="1">
            <a:spLocks noGrp="1"/>
          </p:cNvSpPr>
          <p:nvPr>
            <p:ph type="title"/>
          </p:nvPr>
        </p:nvSpPr>
        <p:spPr>
          <a:xfrm>
            <a:off x="3882233" y="131650"/>
            <a:ext cx="6887200" cy="621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rgbClr val="1C3046"/>
              </a:buClr>
              <a:buSzPts val="3200"/>
              <a:buFont typeface="Calibri"/>
              <a:buNone/>
              <a:defRPr sz="3200" b="1" i="0" u="none" strike="noStrike" cap="none">
                <a:solidFill>
                  <a:srgbClr val="1C304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3200"/>
              <a:buFont typeface="Calibri"/>
              <a:buNone/>
              <a:defRPr sz="3200" b="1" i="0" u="none" strike="noStrike" cap="none">
                <a:solidFill>
                  <a:srgbClr val="000000"/>
                </a:solidFill>
                <a:latin typeface="Calibri"/>
                <a:ea typeface="Calibri"/>
                <a:cs typeface="Calibri"/>
                <a:sym typeface="Calibri"/>
              </a:defRPr>
            </a:lvl9pPr>
          </a:lstStyle>
          <a:p>
            <a:endParaRPr/>
          </a:p>
        </p:txBody>
      </p:sp>
      <p:sp>
        <p:nvSpPr>
          <p:cNvPr id="141" name="Google Shape;141;p24"/>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4"/>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3C3C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s://jira.eosc-hub.eu/browse/EOSCWP10-1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luecloud.odatis-ocean.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hyperlink" Target="https://opsportal.eosc-portal.eu/metricsEOSC/ServiceOrd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p:nvPr/>
        </p:nvSpPr>
        <p:spPr>
          <a:xfrm>
            <a:off x="1449476" y="2730585"/>
            <a:ext cx="10340905" cy="5760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Source Sans Pro"/>
              <a:buNone/>
            </a:pPr>
            <a:r>
              <a:rPr lang="en-US" sz="3400" b="1" i="0" u="none" strike="noStrike" cap="none">
                <a:solidFill>
                  <a:schemeClr val="dk1"/>
                </a:solidFill>
                <a:latin typeface="Source Sans Pro"/>
                <a:ea typeface="Source Sans Pro"/>
                <a:cs typeface="Source Sans Pro"/>
                <a:sym typeface="Source Sans Pro"/>
              </a:rPr>
              <a:t>Community Engagement: The Competence Centres and the EOSC Early Adopter Programme (WP8)</a:t>
            </a:r>
            <a:endParaRPr sz="3400" b="1" i="0" u="none" strike="noStrike" cap="none">
              <a:solidFill>
                <a:schemeClr val="dk1"/>
              </a:solidFill>
              <a:latin typeface="Source Sans Pro"/>
              <a:ea typeface="Source Sans Pro"/>
              <a:cs typeface="Source Sans Pro"/>
              <a:sym typeface="Source Sans Pro"/>
            </a:endParaRPr>
          </a:p>
        </p:txBody>
      </p:sp>
      <p:sp>
        <p:nvSpPr>
          <p:cNvPr id="152" name="Google Shape;152;p1"/>
          <p:cNvSpPr txBox="1"/>
          <p:nvPr/>
        </p:nvSpPr>
        <p:spPr>
          <a:xfrm>
            <a:off x="1470468" y="3776604"/>
            <a:ext cx="9793088" cy="5760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B5892D"/>
                </a:solidFill>
                <a:latin typeface="Calibri"/>
                <a:ea typeface="Calibri"/>
                <a:cs typeface="Calibri"/>
                <a:sym typeface="Calibri"/>
              </a:rPr>
              <a:t>Gergely Sipos/EGI Foundation</a:t>
            </a:r>
            <a:endParaRPr sz="2400" b="0" i="0" u="none" strike="noStrike" cap="none">
              <a:solidFill>
                <a:srgbClr val="B5892D"/>
              </a:solidFill>
              <a:latin typeface="Calibri"/>
              <a:ea typeface="Calibri"/>
              <a:cs typeface="Calibri"/>
              <a:sym typeface="Calibri"/>
            </a:endParaRPr>
          </a:p>
          <a:p>
            <a:pPr marL="0" marR="0" lvl="0" indent="0" algn="l" rtl="0">
              <a:lnSpc>
                <a:spcPct val="100000"/>
              </a:lnSpc>
              <a:spcBef>
                <a:spcPts val="0"/>
              </a:spcBef>
              <a:spcAft>
                <a:spcPts val="0"/>
              </a:spcAft>
              <a:buClr>
                <a:srgbClr val="B5892D"/>
              </a:buClr>
              <a:buSzPts val="2400"/>
              <a:buFont typeface="Calibri"/>
              <a:buNone/>
            </a:pPr>
            <a:r>
              <a:rPr lang="en-US" sz="2400" b="0" i="0" u="none" strike="noStrike" cap="none">
                <a:solidFill>
                  <a:srgbClr val="B5892D"/>
                </a:solidFill>
                <a:latin typeface="Calibri"/>
                <a:ea typeface="Calibri"/>
                <a:cs typeface="Calibri"/>
                <a:sym typeface="Calibri"/>
              </a:rPr>
              <a:t>WP8 coordinator</a:t>
            </a:r>
            <a:endParaRPr sz="2400" b="0" i="0" u="none" strike="noStrike" cap="none">
              <a:solidFill>
                <a:srgbClr val="B5892D"/>
              </a:solidFill>
              <a:latin typeface="Calibri"/>
              <a:ea typeface="Calibri"/>
              <a:cs typeface="Calibri"/>
              <a:sym typeface="Calibri"/>
            </a:endParaRPr>
          </a:p>
        </p:txBody>
      </p:sp>
      <p:sp>
        <p:nvSpPr>
          <p:cNvPr id="153" name="Google Shape;153;p1"/>
          <p:cNvSpPr txBox="1"/>
          <p:nvPr/>
        </p:nvSpPr>
        <p:spPr>
          <a:xfrm>
            <a:off x="9417928" y="6312490"/>
            <a:ext cx="2456915"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C3046"/>
                </a:solidFill>
                <a:latin typeface="Calibri"/>
                <a:ea typeface="Calibri"/>
                <a:cs typeface="Calibri"/>
                <a:sym typeface="Calibri"/>
              </a:rPr>
              <a:t>Dissemination level</a:t>
            </a:r>
            <a:r>
              <a:rPr lang="en-US" sz="1600" b="0" i="0" u="none" strike="noStrike" cap="none">
                <a:solidFill>
                  <a:srgbClr val="1C3046"/>
                </a:solidFill>
                <a:latin typeface="Calibri"/>
                <a:ea typeface="Calibri"/>
                <a:cs typeface="Calibri"/>
                <a:sym typeface="Calibri"/>
              </a:rPr>
              <a:t>: Public</a:t>
            </a:r>
            <a:endParaRPr sz="1600" b="0" i="0" u="none" strike="noStrike" cap="none">
              <a:solidFill>
                <a:srgbClr val="1C304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
          <p:cNvSpPr txBox="1">
            <a:spLocks noGrp="1"/>
          </p:cNvSpPr>
          <p:nvPr>
            <p:ph type="body" idx="1"/>
          </p:nvPr>
        </p:nvSpPr>
        <p:spPr>
          <a:xfrm>
            <a:off x="202518" y="826079"/>
            <a:ext cx="11862652" cy="4855007"/>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560"/>
              </a:spcBef>
              <a:spcAft>
                <a:spcPts val="0"/>
              </a:spcAft>
              <a:buClr>
                <a:srgbClr val="3C3C3C"/>
              </a:buClr>
              <a:buSzPts val="2800"/>
              <a:buFont typeface="Arial"/>
              <a:buChar char="•"/>
            </a:pPr>
            <a:r>
              <a:rPr lang="en-US"/>
              <a:t>Data management – Was in focus for most CCs in different ways</a:t>
            </a:r>
            <a:endParaRPr/>
          </a:p>
          <a:p>
            <a:pPr marL="1023938" lvl="2" indent="-233362" algn="l" rtl="0">
              <a:lnSpc>
                <a:spcPct val="100000"/>
              </a:lnSpc>
              <a:spcBef>
                <a:spcPts val="480"/>
              </a:spcBef>
              <a:spcAft>
                <a:spcPts val="0"/>
              </a:spcAft>
              <a:buSzPts val="1920"/>
              <a:buChar char="▪"/>
            </a:pPr>
            <a:r>
              <a:rPr lang="en-US"/>
              <a:t>On-demand access to datasets from IaaS clouds (Marine, Fusion)</a:t>
            </a:r>
            <a:endParaRPr/>
          </a:p>
          <a:p>
            <a:pPr marL="1023938" lvl="2" indent="-233362" algn="l" rtl="0">
              <a:lnSpc>
                <a:spcPct val="100000"/>
              </a:lnSpc>
              <a:spcBef>
                <a:spcPts val="480"/>
              </a:spcBef>
              <a:spcAft>
                <a:spcPts val="0"/>
              </a:spcAft>
              <a:buSzPts val="1920"/>
              <a:buChar char="▪"/>
            </a:pPr>
            <a:r>
              <a:rPr lang="en-US"/>
              <a:t>Data replication (EPOS-ORFEUS, ELIXIR)</a:t>
            </a:r>
            <a:endParaRPr/>
          </a:p>
          <a:p>
            <a:pPr marL="1023938" lvl="2" indent="-233362" algn="l" rtl="0">
              <a:lnSpc>
                <a:spcPct val="100000"/>
              </a:lnSpc>
              <a:spcBef>
                <a:spcPts val="480"/>
              </a:spcBef>
              <a:spcAft>
                <a:spcPts val="0"/>
              </a:spcAft>
              <a:buSzPts val="1920"/>
              <a:buChar char="▪"/>
            </a:pPr>
            <a:r>
              <a:rPr lang="en-US"/>
              <a:t>FAIR sharing of science-level data (LOFAR)</a:t>
            </a:r>
            <a:endParaRPr/>
          </a:p>
          <a:p>
            <a:pPr marL="457200" marR="0" lvl="0" indent="-228600" algn="l" rtl="0">
              <a:lnSpc>
                <a:spcPct val="100000"/>
              </a:lnSpc>
              <a:spcBef>
                <a:spcPts val="560"/>
              </a:spcBef>
              <a:spcAft>
                <a:spcPts val="0"/>
              </a:spcAft>
              <a:buClr>
                <a:srgbClr val="3C3C3C"/>
              </a:buClr>
              <a:buSzPts val="2800"/>
              <a:buFont typeface="Arial"/>
              <a:buNone/>
            </a:pPr>
            <a:endParaRPr/>
          </a:p>
          <a:p>
            <a:pPr marL="50800" lvl="0" indent="0" algn="l" rtl="0">
              <a:lnSpc>
                <a:spcPct val="100000"/>
              </a:lnSpc>
              <a:spcBef>
                <a:spcPts val="560"/>
              </a:spcBef>
              <a:spcAft>
                <a:spcPts val="0"/>
              </a:spcAft>
              <a:buSzPts val="2800"/>
              <a:buNone/>
            </a:pPr>
            <a:endParaRPr/>
          </a:p>
          <a:p>
            <a:pPr marL="457200" marR="0" lvl="0" indent="-406400" algn="l" rtl="0">
              <a:lnSpc>
                <a:spcPct val="100000"/>
              </a:lnSpc>
              <a:spcBef>
                <a:spcPts val="560"/>
              </a:spcBef>
              <a:spcAft>
                <a:spcPts val="0"/>
              </a:spcAft>
              <a:buClr>
                <a:srgbClr val="3C3C3C"/>
              </a:buClr>
              <a:buSzPts val="2800"/>
              <a:buFont typeface="Arial"/>
              <a:buChar char="•"/>
            </a:pPr>
            <a:r>
              <a:rPr lang="en-US"/>
              <a:t>Meta-data management</a:t>
            </a:r>
            <a:endParaRPr/>
          </a:p>
          <a:p>
            <a:pPr marL="914400" lvl="1" indent="-377190" algn="l" rtl="0">
              <a:lnSpc>
                <a:spcPct val="100000"/>
              </a:lnSpc>
              <a:spcBef>
                <a:spcPts val="520"/>
              </a:spcBef>
              <a:spcAft>
                <a:spcPts val="0"/>
              </a:spcAft>
              <a:buSzPts val="2340"/>
              <a:buChar char="-"/>
            </a:pPr>
            <a:r>
              <a:rPr lang="en-US"/>
              <a:t>Several CCs and EaPs worked on data catalogues (e.g. EISCAT, ECRIN, EMSO, …)</a:t>
            </a:r>
            <a:endParaRPr/>
          </a:p>
          <a:p>
            <a:pPr marL="914400" lvl="1" indent="-377190" algn="l" rtl="0">
              <a:lnSpc>
                <a:spcPct val="100000"/>
              </a:lnSpc>
              <a:spcBef>
                <a:spcPts val="520"/>
              </a:spcBef>
              <a:spcAft>
                <a:spcPts val="0"/>
              </a:spcAft>
              <a:buSzPts val="2340"/>
              <a:buChar char="-"/>
            </a:pPr>
            <a:r>
              <a:rPr lang="en-US"/>
              <a:t>Community standards due to the lack of EOSC schemas</a:t>
            </a:r>
            <a:endParaRPr/>
          </a:p>
        </p:txBody>
      </p:sp>
      <p:sp>
        <p:nvSpPr>
          <p:cNvPr id="399" name="Google Shape;399;p10"/>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400" name="Google Shape;400;p10"/>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401" name="Google Shape;401;p10"/>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
        <p:nvSpPr>
          <p:cNvPr id="402" name="Google Shape;402;p10"/>
          <p:cNvSpPr txBox="1">
            <a:spLocks noGrp="1"/>
          </p:cNvSpPr>
          <p:nvPr>
            <p:ph type="title"/>
          </p:nvPr>
        </p:nvSpPr>
        <p:spPr>
          <a:xfrm>
            <a:off x="2809262" y="188640"/>
            <a:ext cx="9395011"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Data management and meta-data management</a:t>
            </a:r>
            <a:endParaRPr/>
          </a:p>
        </p:txBody>
      </p:sp>
      <p:sp>
        <p:nvSpPr>
          <p:cNvPr id="403" name="Google Shape;403;p10"/>
          <p:cNvSpPr txBox="1"/>
          <p:nvPr/>
        </p:nvSpPr>
        <p:spPr>
          <a:xfrm>
            <a:off x="1650392" y="5179132"/>
            <a:ext cx="8359838" cy="923330"/>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“We need metadata interoperability between the different EOSC services, at least on the level of a core-set that includes basic discovery via geo-spatial parameters” </a:t>
            </a:r>
            <a:r>
              <a:rPr lang="en-US" sz="1800" b="1" i="0" u="none" strike="noStrike" cap="none">
                <a:solidFill>
                  <a:srgbClr val="000000"/>
                </a:solidFill>
                <a:latin typeface="Arial"/>
                <a:ea typeface="Arial"/>
                <a:cs typeface="Arial"/>
                <a:sym typeface="Arial"/>
              </a:rPr>
              <a:t>(Esteban Gonzalez, STARS4ALL Foundation and EaP)</a:t>
            </a:r>
            <a:endParaRPr/>
          </a:p>
        </p:txBody>
      </p:sp>
      <p:pic>
        <p:nvPicPr>
          <p:cNvPr id="404" name="Google Shape;404;p10"/>
          <p:cNvPicPr preferRelativeResize="0"/>
          <p:nvPr/>
        </p:nvPicPr>
        <p:blipFill rotWithShape="1">
          <a:blip r:embed="rId3">
            <a:alphaModFix/>
          </a:blip>
          <a:srcRect/>
          <a:stretch/>
        </p:blipFill>
        <p:spPr>
          <a:xfrm>
            <a:off x="10479367" y="1063781"/>
            <a:ext cx="1585803" cy="2071437"/>
          </a:xfrm>
          <a:prstGeom prst="rect">
            <a:avLst/>
          </a:prstGeom>
          <a:noFill/>
          <a:ln w="9525" cap="flat" cmpd="sng">
            <a:solidFill>
              <a:srgbClr val="301900"/>
            </a:solidFill>
            <a:prstDash val="solid"/>
            <a:round/>
            <a:headEnd type="none" w="sm" len="sm"/>
            <a:tailEnd type="none" w="sm" len="sm"/>
          </a:ln>
        </p:spPr>
      </p:pic>
      <p:sp>
        <p:nvSpPr>
          <p:cNvPr id="405" name="Google Shape;405;p10"/>
          <p:cNvSpPr txBox="1"/>
          <p:nvPr/>
        </p:nvSpPr>
        <p:spPr>
          <a:xfrm>
            <a:off x="873457" y="2681203"/>
            <a:ext cx="8658496" cy="923330"/>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“Pre-caching of datasets at compute clouds, and downloading of chunks of data into clouds only when and where they are needed is the preferred way of data distribution” </a:t>
            </a:r>
            <a:r>
              <a:rPr lang="en-US" sz="1800" b="1" i="0" u="none" strike="noStrike" cap="none">
                <a:solidFill>
                  <a:srgbClr val="000000"/>
                </a:solidFill>
                <a:latin typeface="Arial"/>
                <a:ea typeface="Arial"/>
                <a:cs typeface="Arial"/>
                <a:sym typeface="Arial"/>
              </a:rPr>
              <a:t>(Justin Clark-Casey, EMBL-EBI, ELIXIR CC)</a:t>
            </a:r>
            <a:endParaRPr/>
          </a:p>
        </p:txBody>
      </p:sp>
      <p:pic>
        <p:nvPicPr>
          <p:cNvPr id="406" name="Google Shape;406;p10"/>
          <p:cNvPicPr preferRelativeResize="0"/>
          <p:nvPr/>
        </p:nvPicPr>
        <p:blipFill rotWithShape="1">
          <a:blip r:embed="rId4">
            <a:alphaModFix/>
          </a:blip>
          <a:srcRect/>
          <a:stretch/>
        </p:blipFill>
        <p:spPr>
          <a:xfrm>
            <a:off x="9988540" y="1620401"/>
            <a:ext cx="1700225" cy="2215059"/>
          </a:xfrm>
          <a:prstGeom prst="rect">
            <a:avLst/>
          </a:prstGeom>
          <a:noFill/>
          <a:ln w="9525" cap="flat" cmpd="sng">
            <a:solidFill>
              <a:srgbClr val="3019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1"/>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413" name="Google Shape;413;p11"/>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414" name="Google Shape;414;p1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
        <p:nvSpPr>
          <p:cNvPr id="415" name="Google Shape;415;p1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Services should be simpler to use </a:t>
            </a:r>
            <a:br>
              <a:rPr lang="en-US"/>
            </a:br>
            <a:r>
              <a:rPr lang="en-US"/>
              <a:t>(to attract the 1.8 million researchers)</a:t>
            </a:r>
            <a:endParaRPr/>
          </a:p>
        </p:txBody>
      </p:sp>
      <p:sp>
        <p:nvSpPr>
          <p:cNvPr id="416" name="Google Shape;416;p11"/>
          <p:cNvSpPr txBox="1"/>
          <p:nvPr/>
        </p:nvSpPr>
        <p:spPr>
          <a:xfrm>
            <a:off x="561870" y="4032154"/>
            <a:ext cx="8175730" cy="1631216"/>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 registration time in the EOSC AAI for an experienced user is currently about 4 minutes and should be lowered as much as possible (desirably, by a factor of 2 or even more). It also takes users through a significant amount of different pages that appear redundant and might be even skipped.” </a:t>
            </a:r>
            <a:r>
              <a:rPr lang="en-US" sz="2000" b="1" i="0" u="none" strike="noStrike" cap="none">
                <a:solidFill>
                  <a:srgbClr val="000000"/>
                </a:solidFill>
                <a:latin typeface="Arial"/>
                <a:ea typeface="Arial"/>
                <a:cs typeface="Arial"/>
                <a:sym typeface="Arial"/>
              </a:rPr>
              <a:t>(Aliaksandr Yakutovich, EPFL, Stars4All EaP)</a:t>
            </a:r>
            <a:endParaRPr/>
          </a:p>
        </p:txBody>
      </p:sp>
      <p:sp>
        <p:nvSpPr>
          <p:cNvPr id="417" name="Google Shape;417;p11"/>
          <p:cNvSpPr txBox="1"/>
          <p:nvPr/>
        </p:nvSpPr>
        <p:spPr>
          <a:xfrm>
            <a:off x="561870" y="1858529"/>
            <a:ext cx="8175730" cy="1631216"/>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“Discovering the enormous potential of the EOSC requires significant time investment. If I hadn’t gotten into the EaP program, I probably wouldn’t have spent that much time understanding the whole system and understanding some services.” </a:t>
            </a:r>
            <a:r>
              <a:rPr lang="en-US" sz="2000" b="1" i="0" u="none" strike="noStrike" cap="none">
                <a:solidFill>
                  <a:srgbClr val="000000"/>
                </a:solidFill>
                <a:latin typeface="Arial"/>
                <a:ea typeface="Arial"/>
                <a:cs typeface="Arial"/>
                <a:sym typeface="Arial"/>
              </a:rPr>
              <a:t>(Miklós Bán, Uni. Of Debrecen, OpenBioMaps EaP)</a:t>
            </a:r>
            <a:endParaRPr/>
          </a:p>
        </p:txBody>
      </p:sp>
      <p:sp>
        <p:nvSpPr>
          <p:cNvPr id="418" name="Google Shape;418;p11"/>
          <p:cNvSpPr txBox="1"/>
          <p:nvPr/>
        </p:nvSpPr>
        <p:spPr>
          <a:xfrm>
            <a:off x="8835373" y="2333765"/>
            <a:ext cx="33137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2"/>
                </a:solidFill>
                <a:latin typeface="Arial"/>
                <a:ea typeface="Arial"/>
                <a:cs typeface="Arial"/>
                <a:sym typeface="Arial"/>
              </a:rPr>
              <a:t>Service provider’s viewpoint</a:t>
            </a:r>
            <a:endParaRPr sz="1800" b="1" i="0" u="none" strike="noStrike" cap="none">
              <a:solidFill>
                <a:schemeClr val="accent2"/>
              </a:solidFill>
              <a:latin typeface="Arial"/>
              <a:ea typeface="Arial"/>
              <a:cs typeface="Arial"/>
              <a:sym typeface="Arial"/>
            </a:endParaRPr>
          </a:p>
        </p:txBody>
      </p:sp>
      <p:sp>
        <p:nvSpPr>
          <p:cNvPr id="419" name="Google Shape;419;p11"/>
          <p:cNvSpPr txBox="1"/>
          <p:nvPr/>
        </p:nvSpPr>
        <p:spPr>
          <a:xfrm>
            <a:off x="8835373" y="4577060"/>
            <a:ext cx="24929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2"/>
                </a:solidFill>
                <a:latin typeface="Arial"/>
                <a:ea typeface="Arial"/>
                <a:cs typeface="Arial"/>
                <a:sym typeface="Arial"/>
              </a:rPr>
              <a:t>End users’ viewpoint</a:t>
            </a:r>
            <a:endParaRPr sz="1800" b="1" i="0" u="none" strike="noStrike" cap="none">
              <a:solidFill>
                <a:schemeClr val="accent2"/>
              </a:solidFill>
              <a:latin typeface="Arial"/>
              <a:ea typeface="Arial"/>
              <a:cs typeface="Arial"/>
              <a:sym typeface="Arial"/>
            </a:endParaRPr>
          </a:p>
        </p:txBody>
      </p:sp>
      <p:sp>
        <p:nvSpPr>
          <p:cNvPr id="420" name="Google Shape;420;p11"/>
          <p:cNvSpPr txBox="1"/>
          <p:nvPr/>
        </p:nvSpPr>
        <p:spPr>
          <a:xfrm>
            <a:off x="4490887" y="5594680"/>
            <a:ext cx="6747384" cy="307736"/>
          </a:xfrm>
          <a:prstGeom prst="rect">
            <a:avLst/>
          </a:prstGeom>
          <a:solidFill>
            <a:srgbClr val="B4DE86"/>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r>
              <a:rPr lang="nl-NL" sz="1400" b="0" i="0" u="sng" strike="noStrike" cap="none" dirty="0">
                <a:solidFill>
                  <a:srgbClr val="301900"/>
                </a:solidFill>
                <a:latin typeface="Arial"/>
                <a:ea typeface="Arial"/>
                <a:cs typeface="Arial"/>
                <a:sym typeface="Arial"/>
                <a:hlinkClick r:id="rId3">
                  <a:extLst>
                    <a:ext uri="{A12FA001-AC4F-418D-AE19-62706E023703}">
                      <ahyp:hlinkClr xmlns:ahyp="http://schemas.microsoft.com/office/drawing/2018/hyperlinkcolor" val="tx"/>
                    </a:ext>
                  </a:extLst>
                </a:hlinkClick>
              </a:rPr>
              <a:t>https://jira.eosc-hub.eu/browse/EOSCWP10-10</a:t>
            </a:r>
            <a:r>
              <a:rPr lang="nl-NL" sz="1400" b="0" i="0" u="none" strike="noStrike" cap="none" dirty="0">
                <a:solidFill>
                  <a:srgbClr val="301900"/>
                </a:solidFill>
                <a:latin typeface="Arial"/>
                <a:ea typeface="Arial"/>
                <a:cs typeface="Arial"/>
                <a:sym typeface="Arial"/>
              </a:rPr>
              <a:t> </a:t>
            </a:r>
            <a:r>
              <a:rPr lang="nl-NL" sz="1400" b="0" i="0" u="none" strike="noStrike" cap="none" dirty="0">
                <a:solidFill>
                  <a:srgbClr val="301900"/>
                </a:solidFill>
                <a:latin typeface="Arial"/>
                <a:ea typeface="Arial"/>
                <a:cs typeface="Arial"/>
                <a:sym typeface="Wingdings" panose="05000000000000000000" pitchFamily="2" charset="2"/>
              </a:rPr>
              <a:t> </a:t>
            </a:r>
            <a:r>
              <a:rPr lang="nl-NL" sz="1400" b="0" i="0" u="none" strike="noStrike" cap="none" dirty="0">
                <a:solidFill>
                  <a:srgbClr val="301900"/>
                </a:solidFill>
                <a:latin typeface="Arial"/>
                <a:ea typeface="Arial"/>
                <a:cs typeface="Arial"/>
                <a:sym typeface="Arial"/>
              </a:rPr>
              <a:t>EOSC-hub AAI team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2"/>
          <p:cNvSpPr txBox="1">
            <a:spLocks noGrp="1"/>
          </p:cNvSpPr>
          <p:nvPr>
            <p:ph type="body" idx="1"/>
          </p:nvPr>
        </p:nvSpPr>
        <p:spPr>
          <a:xfrm>
            <a:off x="335360" y="1229792"/>
            <a:ext cx="6788771" cy="174739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560"/>
              </a:spcBef>
              <a:spcAft>
                <a:spcPts val="0"/>
              </a:spcAft>
              <a:buClr>
                <a:srgbClr val="3C3C3C"/>
              </a:buClr>
              <a:buSzPts val="2800"/>
              <a:buFont typeface="Arial"/>
              <a:buChar char="•"/>
            </a:pPr>
            <a:r>
              <a:rPr lang="en-US"/>
              <a:t>Staff turnover, COVID, changing requirements over long period of time</a:t>
            </a:r>
            <a:endParaRPr/>
          </a:p>
          <a:p>
            <a:pPr marL="457200" marR="0" lvl="0" indent="-406400" algn="l" rtl="0">
              <a:lnSpc>
                <a:spcPct val="100000"/>
              </a:lnSpc>
              <a:spcBef>
                <a:spcPts val="560"/>
              </a:spcBef>
              <a:spcAft>
                <a:spcPts val="0"/>
              </a:spcAft>
              <a:buClr>
                <a:srgbClr val="3C3C3C"/>
              </a:buClr>
              <a:buSzPts val="2800"/>
              <a:buFont typeface="Arial"/>
              <a:buChar char="•"/>
            </a:pPr>
            <a:r>
              <a:rPr lang="en-US"/>
              <a:t>The technology landscape is complex, cutting edge tools emerge in both the academic and commercial/open source domains.</a:t>
            </a:r>
            <a:endParaRPr/>
          </a:p>
        </p:txBody>
      </p:sp>
      <p:sp>
        <p:nvSpPr>
          <p:cNvPr id="427" name="Google Shape;427;p12"/>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428" name="Google Shape;428;p12"/>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429" name="Google Shape;429;p1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
        <p:nvSpPr>
          <p:cNvPr id="430" name="Google Shape;430;p12"/>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Good practices are key to success</a:t>
            </a:r>
            <a:endParaRPr/>
          </a:p>
        </p:txBody>
      </p:sp>
      <p:sp>
        <p:nvSpPr>
          <p:cNvPr id="431" name="Google Shape;431;p12"/>
          <p:cNvSpPr txBox="1"/>
          <p:nvPr/>
        </p:nvSpPr>
        <p:spPr>
          <a:xfrm>
            <a:off x="7124131" y="1047198"/>
            <a:ext cx="4781344" cy="2554545"/>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a scientific environment of active development and high complexity, it’s important to have code that is modular and highly adaptable. […] For example, the indexing will be Kubernetes native and not-tied to any particular software cluster environment..” </a:t>
            </a:r>
            <a:r>
              <a:rPr lang="en-US" sz="2000" b="1" i="0" u="none" strike="noStrike" cap="none">
                <a:solidFill>
                  <a:srgbClr val="000000"/>
                </a:solidFill>
                <a:latin typeface="Arial"/>
                <a:ea typeface="Arial"/>
                <a:cs typeface="Arial"/>
                <a:sym typeface="Arial"/>
              </a:rPr>
              <a:t>(Justin Clark-Casey, EMBL-EBI, ELIXIR CC)</a:t>
            </a:r>
            <a:endParaRPr/>
          </a:p>
        </p:txBody>
      </p:sp>
      <p:sp>
        <p:nvSpPr>
          <p:cNvPr id="432" name="Google Shape;432;p12"/>
          <p:cNvSpPr txBox="1"/>
          <p:nvPr/>
        </p:nvSpPr>
        <p:spPr>
          <a:xfrm>
            <a:off x="1067249" y="4351731"/>
            <a:ext cx="10352663" cy="1631216"/>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“EaP actually had a larger impact than expected by defining a sustainability strategy for OpenRiskNet with much lower maintenance costs as achievable with solutions operated by partners from the scientific community. This helped to convince at least two projects to base their infrastructure developments on the solutions provided by OpenRiskNet and with that on EOSC services.” </a:t>
            </a:r>
            <a:r>
              <a:rPr lang="en-US" sz="2000" b="1" i="0" u="none" strike="noStrike" cap="none">
                <a:solidFill>
                  <a:srgbClr val="000000"/>
                </a:solidFill>
                <a:latin typeface="Arial"/>
                <a:ea typeface="Arial"/>
                <a:cs typeface="Arial"/>
                <a:sym typeface="Arial"/>
              </a:rPr>
              <a:t>(Thomas Exner, Edelweiss Connect, OpenRiskNet EaP)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3"/>
          <p:cNvSpPr txBox="1">
            <a:spLocks noGrp="1"/>
          </p:cNvSpPr>
          <p:nvPr>
            <p:ph type="body" idx="1"/>
          </p:nvPr>
        </p:nvSpPr>
        <p:spPr>
          <a:xfrm>
            <a:off x="335360" y="1278597"/>
            <a:ext cx="11521280" cy="4855007"/>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560"/>
              </a:spcBef>
              <a:spcAft>
                <a:spcPts val="0"/>
              </a:spcAft>
              <a:buClr>
                <a:srgbClr val="3C3C3C"/>
              </a:buClr>
              <a:buSzPts val="2800"/>
              <a:buFont typeface="Arial"/>
              <a:buChar char="•"/>
            </a:pPr>
            <a:r>
              <a:rPr lang="en-US" dirty="0"/>
              <a:t>New thematic services offered to EOSC</a:t>
            </a:r>
          </a:p>
          <a:p>
            <a:pPr lvl="1" indent="-285750">
              <a:spcBef>
                <a:spcPts val="560"/>
              </a:spcBef>
              <a:buSzPts val="2800"/>
              <a:buFont typeface="Arial"/>
              <a:buChar char="•"/>
            </a:pPr>
            <a:r>
              <a:rPr lang="en-US" dirty="0"/>
              <a:t>8 communities (5 CCs and 3 </a:t>
            </a:r>
            <a:r>
              <a:rPr lang="en-US" dirty="0" err="1"/>
              <a:t>EaPs</a:t>
            </a:r>
            <a:r>
              <a:rPr lang="en-US" dirty="0"/>
              <a:t>) onboarded thematic services</a:t>
            </a:r>
          </a:p>
          <a:p>
            <a:pPr lvl="1" indent="-285750">
              <a:spcBef>
                <a:spcPts val="560"/>
              </a:spcBef>
              <a:buSzPts val="2800"/>
              <a:buFont typeface="Arial"/>
              <a:buChar char="•"/>
            </a:pPr>
            <a:r>
              <a:rPr lang="en-US" dirty="0"/>
              <a:t>4 communities to continue in 2021</a:t>
            </a:r>
            <a:endParaRPr dirty="0"/>
          </a:p>
          <a:p>
            <a:pPr marL="457200" marR="0" lvl="0" indent="-406400" algn="l" rtl="0">
              <a:lnSpc>
                <a:spcPct val="100000"/>
              </a:lnSpc>
              <a:spcBef>
                <a:spcPts val="560"/>
              </a:spcBef>
              <a:spcAft>
                <a:spcPts val="0"/>
              </a:spcAft>
              <a:buClr>
                <a:srgbClr val="3C3C3C"/>
              </a:buClr>
              <a:buSzPts val="2800"/>
              <a:buFont typeface="Arial"/>
              <a:buChar char="•"/>
            </a:pPr>
            <a:r>
              <a:rPr lang="en-US" dirty="0"/>
              <a:t>Piloting community e-infrastructures</a:t>
            </a:r>
          </a:p>
          <a:p>
            <a:pPr lvl="1" indent="-285750">
              <a:spcBef>
                <a:spcPts val="560"/>
              </a:spcBef>
              <a:buSzPts val="2800"/>
              <a:buFont typeface="Arial"/>
              <a:buChar char="•"/>
            </a:pPr>
            <a:r>
              <a:rPr lang="en-US" dirty="0"/>
              <a:t>20+ Research Infrastructures and community projects build on the output</a:t>
            </a:r>
            <a:endParaRPr dirty="0"/>
          </a:p>
          <a:p>
            <a:pPr marL="457200" marR="0" lvl="0" indent="-406400" algn="l" rtl="0">
              <a:lnSpc>
                <a:spcPct val="100000"/>
              </a:lnSpc>
              <a:spcBef>
                <a:spcPts val="560"/>
              </a:spcBef>
              <a:spcAft>
                <a:spcPts val="0"/>
              </a:spcAft>
              <a:buClr>
                <a:srgbClr val="3C3C3C"/>
              </a:buClr>
              <a:buSzPts val="2800"/>
              <a:buFont typeface="Arial"/>
              <a:buChar char="•"/>
            </a:pPr>
            <a:r>
              <a:rPr lang="en-US" dirty="0"/>
              <a:t>Bridging with future EOSC projects</a:t>
            </a:r>
          </a:p>
          <a:p>
            <a:pPr lvl="1" indent="-285750">
              <a:spcBef>
                <a:spcPts val="560"/>
              </a:spcBef>
              <a:buSzPts val="2800"/>
              <a:buFont typeface="Arial"/>
              <a:buChar char="•"/>
            </a:pPr>
            <a:r>
              <a:rPr lang="en-US" dirty="0"/>
              <a:t>6+ communities continue service delivery in EGI-ACE and DICE (INFRAEOSC07)</a:t>
            </a:r>
            <a:endParaRPr dirty="0"/>
          </a:p>
          <a:p>
            <a:pPr lvl="1" indent="-285750">
              <a:spcBef>
                <a:spcPts val="560"/>
              </a:spcBef>
              <a:buSzPts val="2800"/>
              <a:buFont typeface="Arial"/>
              <a:buChar char="•"/>
            </a:pPr>
            <a:r>
              <a:rPr lang="en-US" dirty="0"/>
              <a:t>The support framework lives on in EOSC-Future, EGI-ACE, DICE</a:t>
            </a:r>
          </a:p>
        </p:txBody>
      </p:sp>
      <p:sp>
        <p:nvSpPr>
          <p:cNvPr id="438" name="Google Shape;438;p13"/>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439" name="Google Shape;439;p13"/>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440" name="Google Shape;440;p1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sp>
        <p:nvSpPr>
          <p:cNvPr id="441" name="Google Shape;441;p13"/>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dirty="0"/>
              <a:t>Exploitation &amp; (EOSC-)future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body" idx="1"/>
          </p:nvPr>
        </p:nvSpPr>
        <p:spPr>
          <a:xfrm>
            <a:off x="335360" y="1268765"/>
            <a:ext cx="11521280" cy="485500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3C3C3C"/>
              </a:buClr>
              <a:buSzPts val="2800"/>
              <a:buFont typeface="Calibri"/>
              <a:buChar char="•"/>
            </a:pPr>
            <a:r>
              <a:rPr lang="en-US" dirty="0"/>
              <a:t>Role of Competence </a:t>
            </a:r>
            <a:r>
              <a:rPr lang="en-US" dirty="0" err="1"/>
              <a:t>Centres</a:t>
            </a:r>
            <a:r>
              <a:rPr lang="en-US" dirty="0"/>
              <a:t> (CCs) and Early Adopter Pilots (</a:t>
            </a:r>
            <a:r>
              <a:rPr lang="en-US" dirty="0" err="1"/>
              <a:t>EaPs</a:t>
            </a:r>
            <a:r>
              <a:rPr lang="en-US" dirty="0"/>
              <a:t>)</a:t>
            </a:r>
            <a:endParaRPr dirty="0"/>
          </a:p>
          <a:p>
            <a:pPr marL="342900" lvl="0" indent="-342900" algn="l" rtl="0">
              <a:lnSpc>
                <a:spcPct val="150000"/>
              </a:lnSpc>
              <a:spcBef>
                <a:spcPts val="0"/>
              </a:spcBef>
              <a:spcAft>
                <a:spcPts val="0"/>
              </a:spcAft>
              <a:buClr>
                <a:srgbClr val="3C3C3C"/>
              </a:buClr>
              <a:buSzPts val="2800"/>
              <a:buFont typeface="Calibri"/>
              <a:buChar char="•"/>
            </a:pPr>
            <a:r>
              <a:rPr lang="en-US" dirty="0"/>
              <a:t>CCs and </a:t>
            </a:r>
            <a:r>
              <a:rPr lang="en-US" dirty="0" err="1"/>
              <a:t>EaPs</a:t>
            </a:r>
            <a:r>
              <a:rPr lang="en-US" dirty="0"/>
              <a:t> compared</a:t>
            </a:r>
            <a:endParaRPr dirty="0"/>
          </a:p>
          <a:p>
            <a:pPr marL="342900" lvl="0" indent="-342900" algn="l" rtl="0">
              <a:lnSpc>
                <a:spcPct val="150000"/>
              </a:lnSpc>
              <a:spcBef>
                <a:spcPts val="0"/>
              </a:spcBef>
              <a:spcAft>
                <a:spcPts val="0"/>
              </a:spcAft>
              <a:buClr>
                <a:srgbClr val="3C3C3C"/>
              </a:buClr>
              <a:buSzPts val="2800"/>
              <a:buFont typeface="Calibri"/>
              <a:buChar char="•"/>
            </a:pPr>
            <a:r>
              <a:rPr lang="en-US" dirty="0"/>
              <a:t>A launchpad for communities</a:t>
            </a:r>
            <a:endParaRPr dirty="0"/>
          </a:p>
          <a:p>
            <a:pPr marL="342900" lvl="0" indent="-342900" algn="l" rtl="0">
              <a:lnSpc>
                <a:spcPct val="150000"/>
              </a:lnSpc>
              <a:spcBef>
                <a:spcPts val="0"/>
              </a:spcBef>
              <a:spcAft>
                <a:spcPts val="0"/>
              </a:spcAft>
              <a:buClr>
                <a:srgbClr val="3C3C3C"/>
              </a:buClr>
              <a:buSzPts val="2800"/>
              <a:buFont typeface="Calibri"/>
              <a:buChar char="•"/>
            </a:pPr>
            <a:r>
              <a:rPr lang="en-US" dirty="0"/>
              <a:t>Lessons learnt with examples</a:t>
            </a:r>
            <a:endParaRPr dirty="0"/>
          </a:p>
          <a:p>
            <a:pPr marL="342900" lvl="0" indent="-342900" algn="l" rtl="0">
              <a:lnSpc>
                <a:spcPct val="150000"/>
              </a:lnSpc>
              <a:spcBef>
                <a:spcPts val="0"/>
              </a:spcBef>
              <a:spcAft>
                <a:spcPts val="0"/>
              </a:spcAft>
              <a:buClr>
                <a:srgbClr val="3C3C3C"/>
              </a:buClr>
              <a:buSzPts val="2800"/>
              <a:buFont typeface="Calibri"/>
              <a:buChar char="•"/>
            </a:pPr>
            <a:r>
              <a:rPr lang="en-US" dirty="0"/>
              <a:t>The Future</a:t>
            </a:r>
            <a:endParaRPr dirty="0"/>
          </a:p>
        </p:txBody>
      </p:sp>
      <p:sp>
        <p:nvSpPr>
          <p:cNvPr id="159" name="Google Shape;159;p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80"/>
              <a:buNone/>
            </a:pPr>
            <a:fld id="{00000000-1234-1234-1234-123412341234}" type="slidenum">
              <a:rPr lang="en-US" sz="980">
                <a:latin typeface="Calibri"/>
                <a:ea typeface="Calibri"/>
                <a:cs typeface="Calibri"/>
                <a:sym typeface="Calibri"/>
              </a:rPr>
              <a:t>2</a:t>
            </a:fld>
            <a:endParaRPr sz="980">
              <a:latin typeface="Calibri"/>
              <a:ea typeface="Calibri"/>
              <a:cs typeface="Calibri"/>
              <a:sym typeface="Calibri"/>
            </a:endParaRPr>
          </a:p>
        </p:txBody>
      </p:sp>
      <p:sp>
        <p:nvSpPr>
          <p:cNvPr id="160" name="Google Shape;160;p2"/>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D2F45"/>
              </a:buClr>
              <a:buSzPts val="3240"/>
              <a:buFont typeface="Calibri"/>
              <a:buNone/>
            </a:pPr>
            <a:r>
              <a:rPr lang="en-US" sz="3240" dirty="0"/>
              <a:t>Outline</a:t>
            </a:r>
            <a:endParaRPr sz="3240" dirty="0"/>
          </a:p>
        </p:txBody>
      </p:sp>
      <p:sp>
        <p:nvSpPr>
          <p:cNvPr id="7" name="Google Shape;201;p4">
            <a:extLst>
              <a:ext uri="{FF2B5EF4-FFF2-40B4-BE49-F238E27FC236}">
                <a16:creationId xmlns:a16="http://schemas.microsoft.com/office/drawing/2014/main" id="{D96E99F1-71CD-4EF4-B1F5-02A98898BCE2}"/>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t>10-11/05/2021</a:t>
            </a:r>
            <a:endParaRPr dirty="0"/>
          </a:p>
        </p:txBody>
      </p:sp>
      <p:sp>
        <p:nvSpPr>
          <p:cNvPr id="8" name="Google Shape;202;p4">
            <a:extLst>
              <a:ext uri="{FF2B5EF4-FFF2-40B4-BE49-F238E27FC236}">
                <a16:creationId xmlns:a16="http://schemas.microsoft.com/office/drawing/2014/main" id="{A9B6E93E-88AC-4D23-8224-B5D244D3BBE2}"/>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p:nvPr/>
        </p:nvSpPr>
        <p:spPr>
          <a:xfrm>
            <a:off x="7878060" y="4648365"/>
            <a:ext cx="3119040" cy="1219843"/>
          </a:xfrm>
          <a:prstGeom prst="roundRect">
            <a:avLst>
              <a:gd name="adj" fmla="val 16667"/>
            </a:avLst>
          </a:prstGeom>
          <a:solidFill>
            <a:srgbClr val="92D050"/>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177800" marR="0" lvl="0" indent="-177800" algn="l" rtl="0">
              <a:lnSpc>
                <a:spcPct val="100000"/>
              </a:lnSpc>
              <a:spcBef>
                <a:spcPts val="0"/>
              </a:spcBef>
              <a:spcAft>
                <a:spcPts val="0"/>
              </a:spcAft>
              <a:buClr>
                <a:srgbClr val="000000"/>
              </a:buClr>
              <a:buSzPts val="1600"/>
              <a:buFont typeface="Arial"/>
              <a:buChar char="•"/>
            </a:pPr>
            <a:r>
              <a:rPr lang="en-US" sz="1600" b="0" i="0" u="none" strike="noStrike" cap="none">
                <a:solidFill>
                  <a:srgbClr val="301900"/>
                </a:solidFill>
                <a:latin typeface="Arial"/>
                <a:ea typeface="Arial"/>
                <a:cs typeface="Arial"/>
                <a:sym typeface="Arial"/>
              </a:rPr>
              <a:t>New thematic services</a:t>
            </a:r>
            <a:endParaRPr/>
          </a:p>
          <a:p>
            <a:pPr marL="177800" marR="0" lvl="0" indent="-177800" algn="l" rtl="0">
              <a:lnSpc>
                <a:spcPct val="100000"/>
              </a:lnSpc>
              <a:spcBef>
                <a:spcPts val="0"/>
              </a:spcBef>
              <a:spcAft>
                <a:spcPts val="0"/>
              </a:spcAft>
              <a:buClr>
                <a:srgbClr val="000000"/>
              </a:buClr>
              <a:buSzPts val="1600"/>
              <a:buFont typeface="Arial"/>
              <a:buChar char="•"/>
            </a:pPr>
            <a:r>
              <a:rPr lang="en-US" sz="1600" b="0" i="0" u="none" strike="noStrike" cap="none">
                <a:solidFill>
                  <a:srgbClr val="301900"/>
                </a:solidFill>
                <a:latin typeface="Arial"/>
                <a:ea typeface="Arial"/>
                <a:cs typeface="Arial"/>
                <a:sym typeface="Arial"/>
              </a:rPr>
              <a:t>E-infrastructure studies</a:t>
            </a:r>
            <a:endParaRPr/>
          </a:p>
          <a:p>
            <a:pPr marL="177800" marR="0" lvl="0" indent="-177800" algn="l" rtl="0">
              <a:lnSpc>
                <a:spcPct val="100000"/>
              </a:lnSpc>
              <a:spcBef>
                <a:spcPts val="0"/>
              </a:spcBef>
              <a:spcAft>
                <a:spcPts val="0"/>
              </a:spcAft>
              <a:buClr>
                <a:srgbClr val="000000"/>
              </a:buClr>
              <a:buSzPts val="1600"/>
              <a:buFont typeface="Arial"/>
              <a:buChar char="•"/>
            </a:pPr>
            <a:r>
              <a:rPr lang="en-US" sz="1600" b="0" i="0" u="none" strike="noStrike" cap="none">
                <a:solidFill>
                  <a:srgbClr val="301900"/>
                </a:solidFill>
                <a:latin typeface="Arial"/>
                <a:ea typeface="Arial"/>
                <a:cs typeface="Arial"/>
                <a:sym typeface="Arial"/>
              </a:rPr>
              <a:t>Data processing use cases</a:t>
            </a:r>
            <a:endParaRPr/>
          </a:p>
        </p:txBody>
      </p:sp>
      <p:sp>
        <p:nvSpPr>
          <p:cNvPr id="168" name="Google Shape;168;p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80"/>
              <a:buNone/>
            </a:pPr>
            <a:fld id="{00000000-1234-1234-1234-123412341234}" type="slidenum">
              <a:rPr lang="en-US" sz="980">
                <a:latin typeface="Calibri"/>
                <a:ea typeface="Calibri"/>
                <a:cs typeface="Calibri"/>
                <a:sym typeface="Calibri"/>
              </a:rPr>
              <a:t>3</a:t>
            </a:fld>
            <a:endParaRPr sz="980">
              <a:latin typeface="Calibri"/>
              <a:ea typeface="Calibri"/>
              <a:cs typeface="Calibri"/>
              <a:sym typeface="Calibri"/>
            </a:endParaRPr>
          </a:p>
        </p:txBody>
      </p:sp>
      <p:sp>
        <p:nvSpPr>
          <p:cNvPr id="169" name="Google Shape;169;p3"/>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D2F45"/>
              </a:buClr>
              <a:buSzPts val="3240"/>
              <a:buFont typeface="Calibri"/>
              <a:buNone/>
            </a:pPr>
            <a:r>
              <a:rPr lang="en-US" sz="3240"/>
              <a:t>CCs and EaPs in EOSC-hub</a:t>
            </a:r>
            <a:endParaRPr sz="3240"/>
          </a:p>
        </p:txBody>
      </p:sp>
      <p:sp>
        <p:nvSpPr>
          <p:cNvPr id="170" name="Google Shape;170;p3"/>
          <p:cNvSpPr txBox="1"/>
          <p:nvPr/>
        </p:nvSpPr>
        <p:spPr>
          <a:xfrm>
            <a:off x="623393" y="620688"/>
            <a:ext cx="8160907" cy="5760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C3046"/>
              </a:buClr>
              <a:buSzPts val="3200"/>
              <a:buFont typeface="Calibri"/>
              <a:buNone/>
            </a:pPr>
            <a:endParaRPr sz="3200" b="1" i="0" u="none" strike="noStrike" cap="none">
              <a:solidFill>
                <a:srgbClr val="1C3046"/>
              </a:solidFill>
              <a:latin typeface="Calibri"/>
              <a:ea typeface="Calibri"/>
              <a:cs typeface="Calibri"/>
              <a:sym typeface="Calibri"/>
            </a:endParaRPr>
          </a:p>
        </p:txBody>
      </p:sp>
      <p:sp>
        <p:nvSpPr>
          <p:cNvPr id="171" name="Google Shape;171;p3"/>
          <p:cNvSpPr/>
          <p:nvPr/>
        </p:nvSpPr>
        <p:spPr>
          <a:xfrm>
            <a:off x="3695733" y="1124747"/>
            <a:ext cx="7872875" cy="2331551"/>
          </a:xfrm>
          <a:prstGeom prst="rect">
            <a:avLst/>
          </a:prstGeom>
          <a:solidFill>
            <a:srgbClr val="8CB3E3"/>
          </a:soli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1"/>
                </a:solidFill>
                <a:latin typeface="Calibri"/>
                <a:ea typeface="Calibri"/>
                <a:cs typeface="Calibri"/>
                <a:sym typeface="Calibri"/>
              </a:rPr>
              <a:t>Federation and common services</a:t>
            </a:r>
            <a:endParaRPr sz="1400" b="0" i="0" u="none" strike="noStrike" cap="none">
              <a:solidFill>
                <a:schemeClr val="accent1"/>
              </a:solidFill>
              <a:latin typeface="Calibri"/>
              <a:ea typeface="Calibri"/>
              <a:cs typeface="Calibri"/>
              <a:sym typeface="Calibri"/>
            </a:endParaRPr>
          </a:p>
        </p:txBody>
      </p:sp>
      <p:sp>
        <p:nvSpPr>
          <p:cNvPr id="172" name="Google Shape;172;p3"/>
          <p:cNvSpPr/>
          <p:nvPr/>
        </p:nvSpPr>
        <p:spPr>
          <a:xfrm>
            <a:off x="1103445" y="1509776"/>
            <a:ext cx="1536171" cy="2028410"/>
          </a:xfrm>
          <a:prstGeom prst="rect">
            <a:avLst/>
          </a:prstGeom>
          <a:solidFill>
            <a:srgbClr val="C09006"/>
          </a:solidFill>
          <a:ln w="9525" cap="flat" cmpd="sng">
            <a:solidFill>
              <a:srgbClr val="18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accent1"/>
                </a:solidFill>
                <a:latin typeface="Calibri"/>
                <a:ea typeface="Calibri"/>
                <a:cs typeface="Calibri"/>
                <a:sym typeface="Calibri"/>
              </a:rPr>
              <a:t>Thematic services</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br>
              <a:rPr lang="en-US" sz="1200" b="0" i="0" u="none" strike="noStrike" cap="none">
                <a:solidFill>
                  <a:schemeClr val="accent1"/>
                </a:solidFill>
                <a:latin typeface="Calibri"/>
                <a:ea typeface="Calibri"/>
                <a:cs typeface="Calibri"/>
                <a:sym typeface="Calibri"/>
              </a:rPr>
            </a:br>
            <a:r>
              <a:rPr lang="en-US" sz="1200" b="0" i="0" u="none" strike="noStrike" cap="none">
                <a:solidFill>
                  <a:schemeClr val="accent1"/>
                </a:solidFill>
                <a:latin typeface="Calibri"/>
                <a:ea typeface="Calibri"/>
                <a:cs typeface="Calibri"/>
                <a:sym typeface="Calibri"/>
              </a:rPr>
              <a:t>DIH Business Pilots</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accent1"/>
              </a:solidFill>
              <a:latin typeface="Calibri"/>
              <a:ea typeface="Calibri"/>
              <a:cs typeface="Calibri"/>
              <a:sym typeface="Calibri"/>
            </a:endParaRPr>
          </a:p>
        </p:txBody>
      </p:sp>
      <p:sp>
        <p:nvSpPr>
          <p:cNvPr id="173" name="Google Shape;173;p3"/>
          <p:cNvSpPr/>
          <p:nvPr/>
        </p:nvSpPr>
        <p:spPr>
          <a:xfrm>
            <a:off x="9744405" y="1584086"/>
            <a:ext cx="1536171" cy="1728192"/>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82828"/>
                </a:solidFill>
                <a:latin typeface="Calibri"/>
                <a:ea typeface="Calibri"/>
                <a:cs typeface="Calibri"/>
                <a:sym typeface="Calibri"/>
              </a:rPr>
              <a:t>Open Collaboration Services</a:t>
            </a:r>
            <a:endParaRPr sz="1200" b="0" i="0" u="none" strike="noStrike" cap="none">
              <a:solidFill>
                <a:srgbClr val="28282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2828"/>
                </a:solidFill>
                <a:latin typeface="Calibri"/>
                <a:ea typeface="Calibri"/>
                <a:cs typeface="Calibri"/>
                <a:sym typeface="Calibri"/>
              </a:rPr>
              <a:t>Application/software repository, Configuration management, Marketplace</a:t>
            </a:r>
            <a:endParaRPr sz="1400" b="0" i="0" u="none" strike="noStrike" cap="none">
              <a:solidFill>
                <a:srgbClr val="000000"/>
              </a:solidFill>
              <a:latin typeface="Arial"/>
              <a:ea typeface="Arial"/>
              <a:cs typeface="Arial"/>
              <a:sym typeface="Arial"/>
            </a:endParaRPr>
          </a:p>
        </p:txBody>
      </p:sp>
      <p:sp>
        <p:nvSpPr>
          <p:cNvPr id="174" name="Google Shape;174;p3"/>
          <p:cNvSpPr/>
          <p:nvPr/>
        </p:nvSpPr>
        <p:spPr>
          <a:xfrm>
            <a:off x="4079777" y="1584086"/>
            <a:ext cx="1536171" cy="1728192"/>
          </a:xfrm>
          <a:prstGeom prst="rect">
            <a:avLst/>
          </a:prstGeom>
          <a:solidFill>
            <a:srgbClr val="C09006"/>
          </a:solidFill>
          <a:ln w="9525" cap="flat" cmpd="sng">
            <a:solidFill>
              <a:srgbClr val="18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82828"/>
                </a:solidFill>
                <a:latin typeface="Calibri"/>
                <a:ea typeface="Calibri"/>
                <a:cs typeface="Calibri"/>
                <a:sym typeface="Calibri"/>
              </a:rPr>
              <a:t>Federation Services</a:t>
            </a:r>
            <a:r>
              <a:rPr lang="en-US" sz="1200" b="0" i="0" u="none" strike="noStrike" cap="none">
                <a:solidFill>
                  <a:srgbClr val="282828"/>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2828"/>
                </a:solidFill>
                <a:latin typeface="Calibri"/>
                <a:ea typeface="Calibri"/>
                <a:cs typeface="Calibri"/>
                <a:sym typeface="Calibri"/>
              </a:rPr>
              <a:t>Auth-Authorization, Accounting, Monitoring</a:t>
            </a:r>
            <a:endParaRPr sz="1400" b="0" i="0" u="none" strike="noStrike" cap="none">
              <a:solidFill>
                <a:srgbClr val="000000"/>
              </a:solidFill>
              <a:latin typeface="Arial"/>
              <a:ea typeface="Arial"/>
              <a:cs typeface="Arial"/>
              <a:sym typeface="Arial"/>
            </a:endParaRPr>
          </a:p>
        </p:txBody>
      </p:sp>
      <p:sp>
        <p:nvSpPr>
          <p:cNvPr id="175" name="Google Shape;175;p3"/>
          <p:cNvSpPr/>
          <p:nvPr/>
        </p:nvSpPr>
        <p:spPr>
          <a:xfrm>
            <a:off x="5807968" y="1584086"/>
            <a:ext cx="3744416" cy="864096"/>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82828"/>
                </a:solidFill>
                <a:latin typeface="Calibri"/>
                <a:ea typeface="Calibri"/>
                <a:cs typeface="Calibri"/>
                <a:sym typeface="Calibri"/>
              </a:rPr>
              <a:t>Added value services</a:t>
            </a:r>
            <a:endParaRPr sz="1200" b="0" i="0" u="none" strike="noStrike" cap="none">
              <a:solidFill>
                <a:srgbClr val="28282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2828"/>
                </a:solidFill>
                <a:latin typeface="Calibri"/>
                <a:ea typeface="Calibri"/>
                <a:cs typeface="Calibri"/>
                <a:sym typeface="Calibri"/>
              </a:rPr>
              <a:t>Compute platforms, data &amp; software management, curation &amp; preservation</a:t>
            </a:r>
            <a:endParaRPr sz="1400" b="0" i="0" u="none" strike="noStrike" cap="none">
              <a:solidFill>
                <a:srgbClr val="000000"/>
              </a:solidFill>
              <a:latin typeface="Arial"/>
              <a:ea typeface="Arial"/>
              <a:cs typeface="Arial"/>
              <a:sym typeface="Arial"/>
            </a:endParaRPr>
          </a:p>
        </p:txBody>
      </p:sp>
      <p:sp>
        <p:nvSpPr>
          <p:cNvPr id="176" name="Google Shape;176;p3"/>
          <p:cNvSpPr/>
          <p:nvPr/>
        </p:nvSpPr>
        <p:spPr>
          <a:xfrm>
            <a:off x="5807968" y="2636911"/>
            <a:ext cx="3744416" cy="648072"/>
          </a:xfrm>
          <a:prstGeom prst="rect">
            <a:avLst/>
          </a:prstGeom>
          <a:solidFill>
            <a:srgbClr val="C09003"/>
          </a:soli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82828"/>
                </a:solidFill>
                <a:latin typeface="Calibri"/>
                <a:ea typeface="Calibri"/>
                <a:cs typeface="Calibri"/>
                <a:sym typeface="Calibri"/>
              </a:rPr>
              <a:t>Basic infrastructure</a:t>
            </a:r>
            <a:endParaRPr sz="1200" b="0" i="0" u="none" strike="noStrike" cap="none">
              <a:solidFill>
                <a:srgbClr val="28282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282828"/>
                </a:solidFill>
                <a:latin typeface="Calibri"/>
                <a:ea typeface="Calibri"/>
                <a:cs typeface="Calibri"/>
                <a:sym typeface="Calibri"/>
              </a:rPr>
              <a:t>Compute and storage</a:t>
            </a:r>
            <a:endParaRPr sz="1400" b="0" i="0" u="none" strike="noStrike" cap="none">
              <a:solidFill>
                <a:srgbClr val="000000"/>
              </a:solidFill>
              <a:latin typeface="Arial"/>
              <a:ea typeface="Arial"/>
              <a:cs typeface="Arial"/>
              <a:sym typeface="Arial"/>
            </a:endParaRPr>
          </a:p>
        </p:txBody>
      </p:sp>
      <p:sp>
        <p:nvSpPr>
          <p:cNvPr id="177" name="Google Shape;177;p3"/>
          <p:cNvSpPr/>
          <p:nvPr/>
        </p:nvSpPr>
        <p:spPr>
          <a:xfrm>
            <a:off x="2639616" y="2204864"/>
            <a:ext cx="1440160" cy="576064"/>
          </a:xfrm>
          <a:prstGeom prst="leftRightArrow">
            <a:avLst>
              <a:gd name="adj1" fmla="val 53674"/>
              <a:gd name="adj2" fmla="val 35303"/>
            </a:avLst>
          </a:prstGeom>
          <a:gradFill>
            <a:gsLst>
              <a:gs pos="0">
                <a:srgbClr val="0E167A"/>
              </a:gs>
              <a:gs pos="100000">
                <a:srgbClr val="ABABD6"/>
              </a:gs>
            </a:gsLst>
            <a:lin ang="16200000" scaled="0"/>
          </a:gra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integration</a:t>
            </a:r>
            <a:endParaRPr sz="1400" b="0" i="0" u="none" strike="noStrike" cap="none">
              <a:solidFill>
                <a:srgbClr val="000000"/>
              </a:solidFill>
              <a:latin typeface="Arial"/>
              <a:ea typeface="Arial"/>
              <a:cs typeface="Arial"/>
              <a:sym typeface="Arial"/>
            </a:endParaRPr>
          </a:p>
        </p:txBody>
      </p:sp>
      <p:sp>
        <p:nvSpPr>
          <p:cNvPr id="178" name="Google Shape;178;p3"/>
          <p:cNvSpPr/>
          <p:nvPr/>
        </p:nvSpPr>
        <p:spPr>
          <a:xfrm>
            <a:off x="3630374" y="4622996"/>
            <a:ext cx="3082398" cy="1412866"/>
          </a:xfrm>
          <a:prstGeom prst="ellipse">
            <a:avLst/>
          </a:prstGeom>
          <a:solidFill>
            <a:srgbClr val="4B55D3"/>
          </a:soli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Competence</a:t>
            </a:r>
            <a:br>
              <a:rPr lang="en-US" sz="1400" b="0" i="0" u="none" strike="noStrike" cap="none">
                <a:solidFill>
                  <a:schemeClr val="lt1"/>
                </a:solidFill>
                <a:latin typeface="Calibri"/>
                <a:ea typeface="Calibri"/>
                <a:cs typeface="Calibri"/>
                <a:sym typeface="Calibri"/>
              </a:rPr>
            </a:br>
            <a:r>
              <a:rPr lang="en-US" sz="1400" b="0" i="0" u="none" strike="noStrike" cap="none">
                <a:solidFill>
                  <a:schemeClr val="lt1"/>
                </a:solidFill>
                <a:latin typeface="Calibri"/>
                <a:ea typeface="Calibri"/>
                <a:cs typeface="Calibri"/>
                <a:sym typeface="Calibri"/>
              </a:rPr>
              <a:t>Centres (8)</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Early Adopter Pilots (5+8)</a:t>
            </a:r>
            <a:endParaRPr sz="1400" b="0" i="0" u="none" strike="noStrike" cap="none">
              <a:solidFill>
                <a:schemeClr val="lt1"/>
              </a:solidFill>
              <a:latin typeface="Calibri"/>
              <a:ea typeface="Calibri"/>
              <a:cs typeface="Calibri"/>
              <a:sym typeface="Calibri"/>
            </a:endParaRPr>
          </a:p>
        </p:txBody>
      </p:sp>
      <p:sp>
        <p:nvSpPr>
          <p:cNvPr id="179" name="Google Shape;179;p3"/>
          <p:cNvSpPr/>
          <p:nvPr/>
        </p:nvSpPr>
        <p:spPr>
          <a:xfrm rot="-3337516">
            <a:off x="5443668" y="3737740"/>
            <a:ext cx="1768727" cy="768085"/>
          </a:xfrm>
          <a:prstGeom prst="leftRightArrow">
            <a:avLst>
              <a:gd name="adj1" fmla="val 53674"/>
              <a:gd name="adj2" fmla="val 35303"/>
            </a:avLst>
          </a:prstGeom>
          <a:gradFill>
            <a:gsLst>
              <a:gs pos="0">
                <a:srgbClr val="0E167A"/>
              </a:gs>
              <a:gs pos="100000">
                <a:srgbClr val="ABABD6"/>
              </a:gs>
            </a:gsLst>
            <a:lin ang="16200000" scaled="0"/>
          </a:gradFill>
          <a:ln w="9525" cap="flat" cmpd="sng">
            <a:solidFill>
              <a:srgbClr val="171E6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integration</a:t>
            </a:r>
            <a:endParaRPr sz="1400" b="0" i="0" u="none" strike="noStrike" cap="none">
              <a:solidFill>
                <a:srgbClr val="000000"/>
              </a:solidFill>
              <a:latin typeface="Arial"/>
              <a:ea typeface="Arial"/>
              <a:cs typeface="Arial"/>
              <a:sym typeface="Arial"/>
            </a:endParaRPr>
          </a:p>
        </p:txBody>
      </p:sp>
      <p:sp>
        <p:nvSpPr>
          <p:cNvPr id="180" name="Google Shape;180;p3"/>
          <p:cNvSpPr txBox="1"/>
          <p:nvPr/>
        </p:nvSpPr>
        <p:spPr>
          <a:xfrm>
            <a:off x="4520012" y="1512082"/>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WP5</a:t>
            </a:r>
            <a:endParaRPr sz="1400" b="0" i="0" u="none" strike="noStrike" cap="none">
              <a:solidFill>
                <a:srgbClr val="000000"/>
              </a:solidFill>
              <a:latin typeface="Arial"/>
              <a:ea typeface="Arial"/>
              <a:cs typeface="Arial"/>
              <a:sym typeface="Arial"/>
            </a:endParaRPr>
          </a:p>
        </p:txBody>
      </p:sp>
      <p:sp>
        <p:nvSpPr>
          <p:cNvPr id="181" name="Google Shape;181;p3"/>
          <p:cNvSpPr txBox="1"/>
          <p:nvPr/>
        </p:nvSpPr>
        <p:spPr>
          <a:xfrm>
            <a:off x="10664695" y="1502790"/>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WP5</a:t>
            </a:r>
            <a:endParaRPr sz="1400" b="0" i="0" u="none" strike="noStrike" cap="none">
              <a:solidFill>
                <a:srgbClr val="000000"/>
              </a:solidFill>
              <a:latin typeface="Arial"/>
              <a:ea typeface="Arial"/>
              <a:cs typeface="Arial"/>
              <a:sym typeface="Arial"/>
            </a:endParaRPr>
          </a:p>
        </p:txBody>
      </p:sp>
      <p:sp>
        <p:nvSpPr>
          <p:cNvPr id="182" name="Google Shape;182;p3"/>
          <p:cNvSpPr txBox="1"/>
          <p:nvPr/>
        </p:nvSpPr>
        <p:spPr>
          <a:xfrm>
            <a:off x="7344139" y="1512082"/>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WP6</a:t>
            </a:r>
            <a:endParaRPr sz="1400" b="0" i="0" u="none" strike="noStrike" cap="none">
              <a:solidFill>
                <a:srgbClr val="000000"/>
              </a:solidFill>
              <a:latin typeface="Arial"/>
              <a:ea typeface="Arial"/>
              <a:cs typeface="Arial"/>
              <a:sym typeface="Arial"/>
            </a:endParaRPr>
          </a:p>
        </p:txBody>
      </p:sp>
      <p:sp>
        <p:nvSpPr>
          <p:cNvPr id="183" name="Google Shape;183;p3"/>
          <p:cNvSpPr txBox="1"/>
          <p:nvPr/>
        </p:nvSpPr>
        <p:spPr>
          <a:xfrm>
            <a:off x="7400331" y="2572456"/>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WP6</a:t>
            </a:r>
            <a:endParaRPr sz="1400" b="0" i="0" u="none" strike="noStrike" cap="none">
              <a:solidFill>
                <a:srgbClr val="000000"/>
              </a:solidFill>
              <a:latin typeface="Arial"/>
              <a:ea typeface="Arial"/>
              <a:cs typeface="Arial"/>
              <a:sym typeface="Arial"/>
            </a:endParaRPr>
          </a:p>
        </p:txBody>
      </p:sp>
      <p:sp>
        <p:nvSpPr>
          <p:cNvPr id="184" name="Google Shape;184;p3"/>
          <p:cNvSpPr txBox="1"/>
          <p:nvPr/>
        </p:nvSpPr>
        <p:spPr>
          <a:xfrm>
            <a:off x="1551442" y="1665974"/>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WP7</a:t>
            </a:r>
            <a:endParaRPr sz="1400" b="1" i="0" u="none" strike="noStrike" cap="none">
              <a:solidFill>
                <a:srgbClr val="84110E"/>
              </a:solidFill>
              <a:latin typeface="Calibri"/>
              <a:ea typeface="Calibri"/>
              <a:cs typeface="Calibri"/>
              <a:sym typeface="Calibri"/>
            </a:endParaRPr>
          </a:p>
        </p:txBody>
      </p:sp>
      <p:sp>
        <p:nvSpPr>
          <p:cNvPr id="185" name="Google Shape;185;p3"/>
          <p:cNvSpPr txBox="1"/>
          <p:nvPr/>
        </p:nvSpPr>
        <p:spPr>
          <a:xfrm>
            <a:off x="4904613" y="5735578"/>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WP8</a:t>
            </a:r>
            <a:endParaRPr sz="1400" b="1" i="0" u="none" strike="noStrike" cap="none">
              <a:solidFill>
                <a:srgbClr val="84110E"/>
              </a:solidFill>
              <a:latin typeface="Calibri"/>
              <a:ea typeface="Calibri"/>
              <a:cs typeface="Calibri"/>
              <a:sym typeface="Calibri"/>
            </a:endParaRPr>
          </a:p>
        </p:txBody>
      </p:sp>
      <p:sp>
        <p:nvSpPr>
          <p:cNvPr id="186" name="Google Shape;186;p3"/>
          <p:cNvSpPr txBox="1"/>
          <p:nvPr/>
        </p:nvSpPr>
        <p:spPr>
          <a:xfrm>
            <a:off x="5495510" y="3821019"/>
            <a:ext cx="624916" cy="4511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WP10</a:t>
            </a:r>
            <a:endParaRPr sz="1400" b="0" i="0" u="none" strike="noStrike" cap="none">
              <a:solidFill>
                <a:srgbClr val="000000"/>
              </a:solidFill>
              <a:latin typeface="Arial"/>
              <a:ea typeface="Arial"/>
              <a:cs typeface="Arial"/>
              <a:sym typeface="Arial"/>
            </a:endParaRPr>
          </a:p>
        </p:txBody>
      </p:sp>
      <p:sp>
        <p:nvSpPr>
          <p:cNvPr id="187" name="Google Shape;187;p3"/>
          <p:cNvSpPr txBox="1"/>
          <p:nvPr/>
        </p:nvSpPr>
        <p:spPr>
          <a:xfrm>
            <a:off x="2690312" y="4996677"/>
            <a:ext cx="624916"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WP11</a:t>
            </a:r>
            <a:endParaRPr sz="1400" b="0" i="0" u="none" strike="noStrike" cap="none">
              <a:solidFill>
                <a:srgbClr val="000000"/>
              </a:solidFill>
              <a:latin typeface="Arial"/>
              <a:ea typeface="Arial"/>
              <a:cs typeface="Arial"/>
              <a:sym typeface="Arial"/>
            </a:endParaRPr>
          </a:p>
        </p:txBody>
      </p:sp>
      <p:cxnSp>
        <p:nvCxnSpPr>
          <p:cNvPr id="188" name="Google Shape;188;p3"/>
          <p:cNvCxnSpPr/>
          <p:nvPr/>
        </p:nvCxnSpPr>
        <p:spPr>
          <a:xfrm flipH="1">
            <a:off x="2338094" y="5338180"/>
            <a:ext cx="1270150" cy="29892"/>
          </a:xfrm>
          <a:prstGeom prst="straightConnector1">
            <a:avLst/>
          </a:prstGeom>
          <a:noFill/>
          <a:ln w="25400" cap="flat" cmpd="sng">
            <a:solidFill>
              <a:schemeClr val="accent1"/>
            </a:solidFill>
            <a:prstDash val="dash"/>
            <a:round/>
            <a:headEnd type="none" w="sm" len="sm"/>
            <a:tailEnd type="stealth" w="lg" len="lg"/>
          </a:ln>
          <a:effectLst>
            <a:outerShdw blurRad="40000" dist="20000" dir="5400000" rotWithShape="0">
              <a:srgbClr val="000000">
                <a:alpha val="37254"/>
              </a:srgbClr>
            </a:outerShdw>
          </a:effectLst>
        </p:spPr>
      </p:cxnSp>
      <p:sp>
        <p:nvSpPr>
          <p:cNvPr id="189" name="Google Shape;189;p3"/>
          <p:cNvSpPr/>
          <p:nvPr/>
        </p:nvSpPr>
        <p:spPr>
          <a:xfrm>
            <a:off x="1443266" y="4992884"/>
            <a:ext cx="764931" cy="764931"/>
          </a:xfrm>
          <a:prstGeom prst="smileyFace">
            <a:avLst>
              <a:gd name="adj" fmla="val 4653"/>
            </a:avLst>
          </a:prstGeom>
          <a:solidFill>
            <a:srgbClr val="BFBFBF"/>
          </a:solidFill>
          <a:ln w="9525" cap="flat" cmpd="sng">
            <a:solidFill>
              <a:srgbClr val="171E6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p3"/>
          <p:cNvSpPr txBox="1"/>
          <p:nvPr/>
        </p:nvSpPr>
        <p:spPr>
          <a:xfrm>
            <a:off x="2390388" y="5356042"/>
            <a:ext cx="1225854" cy="3087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1B216E"/>
                </a:solidFill>
                <a:latin typeface="Calibri"/>
                <a:ea typeface="Calibri"/>
                <a:cs typeface="Calibri"/>
                <a:sym typeface="Calibri"/>
              </a:rPr>
              <a:t>Outreach and training</a:t>
            </a:r>
            <a:endParaRPr sz="1400" b="0" i="0" u="none" strike="noStrike" cap="none">
              <a:solidFill>
                <a:srgbClr val="000000"/>
              </a:solidFill>
              <a:latin typeface="Arial"/>
              <a:ea typeface="Arial"/>
              <a:cs typeface="Arial"/>
              <a:sym typeface="Arial"/>
            </a:endParaRPr>
          </a:p>
        </p:txBody>
      </p:sp>
      <p:sp>
        <p:nvSpPr>
          <p:cNvPr id="191" name="Google Shape;191;p3"/>
          <p:cNvSpPr/>
          <p:nvPr/>
        </p:nvSpPr>
        <p:spPr>
          <a:xfrm>
            <a:off x="6473940" y="4967029"/>
            <a:ext cx="1460311" cy="613770"/>
          </a:xfrm>
          <a:prstGeom prst="rightArrow">
            <a:avLst>
              <a:gd name="adj1" fmla="val 50000"/>
              <a:gd name="adj2" fmla="val 50000"/>
            </a:avLst>
          </a:prstGeom>
          <a:solidFill>
            <a:srgbClr val="00B050"/>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2" name="Google Shape;192;p3"/>
          <p:cNvSpPr txBox="1"/>
          <p:nvPr/>
        </p:nvSpPr>
        <p:spPr>
          <a:xfrm>
            <a:off x="1560082" y="2442093"/>
            <a:ext cx="53392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84110E"/>
                </a:solidFill>
                <a:latin typeface="Calibri"/>
                <a:ea typeface="Calibri"/>
                <a:cs typeface="Calibri"/>
                <a:sym typeface="Calibri"/>
              </a:rPr>
              <a:t>WP9</a:t>
            </a:r>
            <a:endParaRPr sz="1400" b="1" i="0" u="none" strike="noStrike" cap="none">
              <a:solidFill>
                <a:srgbClr val="84110E"/>
              </a:solidFill>
              <a:latin typeface="Calibri"/>
              <a:ea typeface="Calibri"/>
              <a:cs typeface="Calibri"/>
              <a:sym typeface="Calibri"/>
            </a:endParaRPr>
          </a:p>
        </p:txBody>
      </p:sp>
      <p:sp>
        <p:nvSpPr>
          <p:cNvPr id="28" name="Google Shape;201;p4">
            <a:extLst>
              <a:ext uri="{FF2B5EF4-FFF2-40B4-BE49-F238E27FC236}">
                <a16:creationId xmlns:a16="http://schemas.microsoft.com/office/drawing/2014/main" id="{0A45999B-3F62-44E0-9B5C-4A11D3547AC4}"/>
              </a:ext>
            </a:extLst>
          </p:cNvPr>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t>10-11/05/2021</a:t>
            </a:r>
            <a:endParaRPr dirty="0"/>
          </a:p>
        </p:txBody>
      </p:sp>
      <p:sp>
        <p:nvSpPr>
          <p:cNvPr id="29" name="Google Shape;202;p4">
            <a:extLst>
              <a:ext uri="{FF2B5EF4-FFF2-40B4-BE49-F238E27FC236}">
                <a16:creationId xmlns:a16="http://schemas.microsoft.com/office/drawing/2014/main" id="{2FA9898E-1763-4822-AA17-6A9EE89459BB}"/>
              </a:ext>
            </a:extLst>
          </p:cNvPr>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txBox="1">
            <a:spLocks noGrp="1"/>
          </p:cNvSpPr>
          <p:nvPr>
            <p:ph type="body" idx="1"/>
          </p:nvPr>
        </p:nvSpPr>
        <p:spPr>
          <a:xfrm>
            <a:off x="335360" y="981428"/>
            <a:ext cx="5664629" cy="3167357"/>
          </a:xfrm>
          <a:prstGeom prst="rect">
            <a:avLst/>
          </a:prstGeom>
          <a:solidFill>
            <a:srgbClr val="DDD9C3"/>
          </a:solidFill>
          <a:ln w="12700" cap="flat" cmpd="sng">
            <a:solidFill>
              <a:srgbClr val="301900"/>
            </a:solidFill>
            <a:prstDash val="solid"/>
            <a:round/>
            <a:headEnd type="none" w="sm" len="sm"/>
            <a:tailEnd type="none" w="sm" len="sm"/>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b="1"/>
              <a:t>CCs (8)</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Selection during proposal preparation</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Defined set of providers (mini-projects within the project)</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Funding for users and providers </a:t>
            </a:r>
            <a:br>
              <a:rPr lang="en-US" sz="2400"/>
            </a:br>
            <a:r>
              <a:rPr lang="en-US" sz="2400"/>
              <a:t>(232 PMs for 36 = ~30PM/CC)</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Run for 36 months</a:t>
            </a:r>
            <a:endParaRPr/>
          </a:p>
        </p:txBody>
      </p:sp>
      <p:sp>
        <p:nvSpPr>
          <p:cNvPr id="198" name="Google Shape;198;p4"/>
          <p:cNvSpPr txBox="1">
            <a:spLocks noGrp="1"/>
          </p:cNvSpPr>
          <p:nvPr>
            <p:ph type="body" idx="2"/>
          </p:nvPr>
        </p:nvSpPr>
        <p:spPr>
          <a:xfrm>
            <a:off x="6192012" y="981427"/>
            <a:ext cx="5664629" cy="3167357"/>
          </a:xfrm>
          <a:prstGeom prst="rect">
            <a:avLst/>
          </a:prstGeom>
          <a:solidFill>
            <a:srgbClr val="C4BD97"/>
          </a:solidFill>
          <a:ln w="12700" cap="flat" cmpd="sng">
            <a:solidFill>
              <a:srgbClr val="301900"/>
            </a:solidFill>
            <a:prstDash val="solid"/>
            <a:round/>
            <a:headEnd type="none" w="sm" len="sm"/>
            <a:tailEnd type="none" w="sm" len="sm"/>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b="1"/>
              <a:t>EaPs (5+8)</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Selection during project time (2018)</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Providers and shepherds were identified based on the use case</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Funding for providers </a:t>
            </a:r>
            <a:br>
              <a:rPr lang="en-US" sz="2400"/>
            </a:br>
            <a:r>
              <a:rPr lang="en-US" sz="2400"/>
              <a:t>(80 PMs for 17 = ~6PM/EaP)</a:t>
            </a:r>
            <a:endParaRPr/>
          </a:p>
          <a:p>
            <a:pPr marL="457200" marR="0" lvl="0" indent="-406400" algn="l" rtl="0">
              <a:lnSpc>
                <a:spcPct val="100000"/>
              </a:lnSpc>
              <a:spcBef>
                <a:spcPts val="560"/>
              </a:spcBef>
              <a:spcAft>
                <a:spcPts val="0"/>
              </a:spcAft>
              <a:buClr>
                <a:srgbClr val="3C3C3C"/>
              </a:buClr>
              <a:buSzPts val="2800"/>
              <a:buFont typeface="Arial"/>
              <a:buChar char="•"/>
            </a:pPr>
            <a:r>
              <a:rPr lang="en-US" sz="2400"/>
              <a:t>Run for 15 or 12 months</a:t>
            </a:r>
            <a:endParaRPr/>
          </a:p>
        </p:txBody>
      </p:sp>
      <p:sp>
        <p:nvSpPr>
          <p:cNvPr id="199" name="Google Shape;199;p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200" name="Google Shape;200;p4"/>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Engaging with research communities</a:t>
            </a:r>
            <a:endParaRPr/>
          </a:p>
        </p:txBody>
      </p:sp>
      <p:sp>
        <p:nvSpPr>
          <p:cNvPr id="201" name="Google Shape;201;p4"/>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t>10-11/05/2021</a:t>
            </a:r>
            <a:endParaRPr dirty="0"/>
          </a:p>
        </p:txBody>
      </p:sp>
      <p:sp>
        <p:nvSpPr>
          <p:cNvPr id="202" name="Google Shape;202;p4"/>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203" name="Google Shape;203;p4"/>
          <p:cNvSpPr txBox="1"/>
          <p:nvPr/>
        </p:nvSpPr>
        <p:spPr>
          <a:xfrm>
            <a:off x="335359" y="4258098"/>
            <a:ext cx="11521281" cy="2000397"/>
          </a:xfrm>
          <a:prstGeom prst="rect">
            <a:avLst/>
          </a:prstGeom>
          <a:solidFill>
            <a:srgbClr val="FBD4CB"/>
          </a:solidFill>
          <a:ln w="12700" cap="flat" cmpd="sng">
            <a:solidFill>
              <a:srgbClr val="301900"/>
            </a:solidFill>
            <a:prstDash val="solid"/>
            <a:round/>
            <a:headEnd type="none" w="sm" len="sm"/>
            <a:tailEnd type="none" w="sm" len="sm"/>
          </a:ln>
        </p:spPr>
        <p:txBody>
          <a:bodyPr spcFirstLastPara="1" wrap="square" lIns="91425" tIns="45700" rIns="91425" bIns="45700" anchor="t" anchorCtr="0">
            <a:noAutofit/>
          </a:bodyPr>
          <a:lstStyle/>
          <a:p>
            <a:pPr marL="50800" marR="0" lvl="0" indent="0" algn="ctr" rtl="0">
              <a:lnSpc>
                <a:spcPct val="100000"/>
              </a:lnSpc>
              <a:spcBef>
                <a:spcPts val="560"/>
              </a:spcBef>
              <a:spcAft>
                <a:spcPts val="0"/>
              </a:spcAft>
              <a:buClr>
                <a:srgbClr val="3C3C3C"/>
              </a:buClr>
              <a:buSzPts val="2800"/>
              <a:buFont typeface="Arial"/>
              <a:buNone/>
            </a:pPr>
            <a:r>
              <a:rPr lang="en-US" sz="2800" b="1" i="0" u="none" strike="noStrike" cap="none">
                <a:solidFill>
                  <a:srgbClr val="3C3C3C"/>
                </a:solidFill>
                <a:latin typeface="Calibri"/>
                <a:ea typeface="Calibri"/>
                <a:cs typeface="Calibri"/>
                <a:sym typeface="Calibri"/>
              </a:rPr>
              <a:t>Common support</a:t>
            </a:r>
            <a:endParaRPr/>
          </a:p>
          <a:p>
            <a:pPr marL="457200" marR="0" lvl="0" indent="-406400" algn="ctr" rtl="0">
              <a:lnSpc>
                <a:spcPct val="100000"/>
              </a:lnSpc>
              <a:spcBef>
                <a:spcPts val="560"/>
              </a:spcBef>
              <a:spcAft>
                <a:spcPts val="0"/>
              </a:spcAft>
              <a:buClr>
                <a:srgbClr val="3C3C3C"/>
              </a:buClr>
              <a:buSzPts val="2800"/>
              <a:buFont typeface="Arial"/>
              <a:buChar char="•"/>
            </a:pPr>
            <a:r>
              <a:rPr lang="en-US" sz="2400" b="0" i="0" u="none" strike="noStrike" cap="none">
                <a:solidFill>
                  <a:srgbClr val="3C3C3C"/>
                </a:solidFill>
                <a:latin typeface="Calibri"/>
                <a:ea typeface="Calibri"/>
                <a:cs typeface="Calibri"/>
                <a:sym typeface="Calibri"/>
              </a:rPr>
              <a:t>Horizontal and Thematic services</a:t>
            </a:r>
            <a:endParaRPr/>
          </a:p>
          <a:p>
            <a:pPr marL="457200" marR="0" lvl="0" indent="-406400" algn="ctr" rtl="0">
              <a:lnSpc>
                <a:spcPct val="100000"/>
              </a:lnSpc>
              <a:spcBef>
                <a:spcPts val="560"/>
              </a:spcBef>
              <a:spcAft>
                <a:spcPts val="0"/>
              </a:spcAft>
              <a:buClr>
                <a:srgbClr val="3C3C3C"/>
              </a:buClr>
              <a:buSzPts val="2800"/>
              <a:buFont typeface="Arial"/>
              <a:buChar char="•"/>
            </a:pPr>
            <a:r>
              <a:rPr lang="en-US" sz="2400" b="0" i="0" u="none" strike="noStrike" cap="none">
                <a:solidFill>
                  <a:srgbClr val="3C3C3C"/>
                </a:solidFill>
                <a:latin typeface="Calibri"/>
                <a:ea typeface="Calibri"/>
                <a:cs typeface="Calibri"/>
                <a:sym typeface="Calibri"/>
              </a:rPr>
              <a:t>Email lists, Confluence, JIRA, WP10 technical support</a:t>
            </a:r>
            <a:endParaRPr/>
          </a:p>
          <a:p>
            <a:pPr marL="457200" marR="0" lvl="0" indent="-406400" algn="ctr" rtl="0">
              <a:lnSpc>
                <a:spcPct val="100000"/>
              </a:lnSpc>
              <a:spcBef>
                <a:spcPts val="560"/>
              </a:spcBef>
              <a:spcAft>
                <a:spcPts val="0"/>
              </a:spcAft>
              <a:buClr>
                <a:srgbClr val="3C3C3C"/>
              </a:buClr>
              <a:buSzPts val="2800"/>
              <a:buFont typeface="Arial"/>
              <a:buChar char="•"/>
            </a:pPr>
            <a:r>
              <a:rPr lang="en-US" sz="2400" b="0" i="0" u="none" strike="noStrike" cap="none">
                <a:solidFill>
                  <a:srgbClr val="3C3C3C"/>
                </a:solidFill>
                <a:latin typeface="Calibri"/>
                <a:ea typeface="Calibri"/>
                <a:cs typeface="Calibri"/>
                <a:sym typeface="Calibri"/>
              </a:rPr>
              <a:t>Teleconferences, Webinars, Trainings</a:t>
            </a:r>
            <a:endParaRPr sz="2400" b="0" i="0" u="none" strike="noStrike" cap="none">
              <a:solidFill>
                <a:srgbClr val="3C3C3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alpha val="20784"/>
          </a:schemeClr>
        </a:solidFill>
        <a:effectLst/>
      </p:bgPr>
    </p:bg>
    <p:spTree>
      <p:nvGrpSpPr>
        <p:cNvPr id="1" name="Shape 207"/>
        <p:cNvGrpSpPr/>
        <p:nvPr/>
      </p:nvGrpSpPr>
      <p:grpSpPr>
        <a:xfrm>
          <a:off x="0" y="0"/>
          <a:ext cx="0" cy="0"/>
          <a:chOff x="0" y="0"/>
          <a:chExt cx="0" cy="0"/>
        </a:xfrm>
      </p:grpSpPr>
      <p:sp>
        <p:nvSpPr>
          <p:cNvPr id="208" name="Google Shape;208;p5"/>
          <p:cNvSpPr txBox="1">
            <a:spLocks noGrp="1"/>
          </p:cNvSpPr>
          <p:nvPr>
            <p:ph type="body" idx="1"/>
          </p:nvPr>
        </p:nvSpPr>
        <p:spPr>
          <a:xfrm>
            <a:off x="830165" y="816103"/>
            <a:ext cx="5133940" cy="1155229"/>
          </a:xfrm>
          <a:prstGeom prst="rect">
            <a:avLst/>
          </a:prstGeom>
          <a:noFill/>
          <a:ln>
            <a:noFill/>
          </a:ln>
        </p:spPr>
        <p:txBody>
          <a:bodyPr spcFirstLastPara="1" wrap="square" lIns="91425" tIns="45700" rIns="91425" bIns="45700" anchor="t" anchorCtr="0">
            <a:noAutofit/>
          </a:bodyPr>
          <a:lstStyle/>
          <a:p>
            <a:pPr marL="261938" lvl="0" indent="-207963" algn="l" rtl="0">
              <a:lnSpc>
                <a:spcPct val="100000"/>
              </a:lnSpc>
              <a:spcBef>
                <a:spcPts val="0"/>
              </a:spcBef>
              <a:spcAft>
                <a:spcPts val="0"/>
              </a:spcAft>
              <a:buSzPts val="2800"/>
              <a:buChar char="•"/>
            </a:pPr>
            <a:r>
              <a:rPr lang="en-US" sz="2000" dirty="0"/>
              <a:t>RI/project infrastructure studies and pilots,</a:t>
            </a:r>
            <a:endParaRPr dirty="0"/>
          </a:p>
          <a:p>
            <a:pPr marL="261938" lvl="0" indent="-207963" algn="l" rtl="0">
              <a:lnSpc>
                <a:spcPct val="100000"/>
              </a:lnSpc>
              <a:spcBef>
                <a:spcPts val="0"/>
              </a:spcBef>
              <a:spcAft>
                <a:spcPts val="0"/>
              </a:spcAft>
              <a:buSzPts val="2800"/>
              <a:buChar char="•"/>
            </a:pPr>
            <a:r>
              <a:rPr lang="en-US" sz="2000" dirty="0"/>
              <a:t>Community platforms, </a:t>
            </a:r>
            <a:endParaRPr dirty="0"/>
          </a:p>
          <a:p>
            <a:pPr marL="261938" lvl="0" indent="-207963" algn="l" rtl="0">
              <a:lnSpc>
                <a:spcPct val="100000"/>
              </a:lnSpc>
              <a:spcBef>
                <a:spcPts val="0"/>
              </a:spcBef>
              <a:spcAft>
                <a:spcPts val="0"/>
              </a:spcAft>
              <a:buSzPts val="2800"/>
              <a:buChar char="•"/>
            </a:pPr>
            <a:r>
              <a:rPr lang="en-US" sz="2000" dirty="0"/>
              <a:t>Processing cases</a:t>
            </a:r>
            <a:endParaRPr dirty="0"/>
          </a:p>
        </p:txBody>
      </p:sp>
      <p:sp>
        <p:nvSpPr>
          <p:cNvPr id="209" name="Google Shape;209;p5"/>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210" name="Google Shape;210;p5"/>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211" name="Google Shape;211;p5"/>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212" name="Google Shape;212;p5"/>
          <p:cNvSpPr txBox="1">
            <a:spLocks noGrp="1"/>
          </p:cNvSpPr>
          <p:nvPr>
            <p:ph type="title"/>
          </p:nvPr>
        </p:nvSpPr>
        <p:spPr>
          <a:xfrm>
            <a:off x="2895322" y="188640"/>
            <a:ext cx="8961318"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A launch pad for communities</a:t>
            </a:r>
            <a:endParaRPr/>
          </a:p>
        </p:txBody>
      </p:sp>
      <p:grpSp>
        <p:nvGrpSpPr>
          <p:cNvPr id="213" name="Google Shape;213;p5"/>
          <p:cNvGrpSpPr/>
          <p:nvPr/>
        </p:nvGrpSpPr>
        <p:grpSpPr>
          <a:xfrm>
            <a:off x="55874" y="2170903"/>
            <a:ext cx="6977163" cy="4197607"/>
            <a:chOff x="861034" y="764704"/>
            <a:chExt cx="10000874" cy="6016734"/>
          </a:xfrm>
        </p:grpSpPr>
        <p:grpSp>
          <p:nvGrpSpPr>
            <p:cNvPr id="214" name="Google Shape;214;p5"/>
            <p:cNvGrpSpPr/>
            <p:nvPr/>
          </p:nvGrpSpPr>
          <p:grpSpPr>
            <a:xfrm>
              <a:off x="3202513" y="1096617"/>
              <a:ext cx="5039561" cy="5039561"/>
              <a:chOff x="3000832" y="499"/>
              <a:chExt cx="5039561" cy="5039561"/>
            </a:xfrm>
          </p:grpSpPr>
          <p:sp>
            <p:nvSpPr>
              <p:cNvPr id="215" name="Google Shape;215;p5"/>
              <p:cNvSpPr/>
              <p:nvPr/>
            </p:nvSpPr>
            <p:spPr>
              <a:xfrm>
                <a:off x="4122645" y="1122312"/>
                <a:ext cx="2795935" cy="2795935"/>
              </a:xfrm>
              <a:prstGeom prst="ellipse">
                <a:avLst/>
              </a:prstGeom>
              <a:solidFill>
                <a:srgbClr val="BFBFB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16" name="Google Shape;216;p5"/>
              <p:cNvSpPr txBox="1"/>
              <p:nvPr/>
            </p:nvSpPr>
            <p:spPr>
              <a:xfrm>
                <a:off x="4532100" y="1531767"/>
                <a:ext cx="1977025" cy="1977025"/>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Competence Centres</a:t>
                </a:r>
                <a:endParaRPr sz="1600" b="0" i="0" u="none" strike="noStrike" cap="none">
                  <a:solidFill>
                    <a:schemeClr val="dk1"/>
                  </a:solidFill>
                  <a:latin typeface="Calibri"/>
                  <a:ea typeface="Calibri"/>
                  <a:cs typeface="Calibri"/>
                  <a:sym typeface="Calibri"/>
                </a:endParaRPr>
              </a:p>
            </p:txBody>
          </p:sp>
          <p:sp>
            <p:nvSpPr>
              <p:cNvPr id="217" name="Google Shape;217;p5"/>
              <p:cNvSpPr/>
              <p:nvPr/>
            </p:nvSpPr>
            <p:spPr>
              <a:xfrm>
                <a:off x="4821629" y="499"/>
                <a:ext cx="1397967" cy="1397967"/>
              </a:xfrm>
              <a:prstGeom prst="ellipse">
                <a:avLst/>
              </a:prstGeom>
              <a:solidFill>
                <a:schemeClr val="accent4">
                  <a:alpha val="49411"/>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18" name="Google Shape;218;p5"/>
              <p:cNvSpPr txBox="1"/>
              <p:nvPr/>
            </p:nvSpPr>
            <p:spPr>
              <a:xfrm>
                <a:off x="5026357" y="205227"/>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T8.1 </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ELIXIR</a:t>
                </a:r>
                <a:endParaRPr sz="1050" b="0" i="0" u="none" strike="noStrike" cap="none">
                  <a:solidFill>
                    <a:schemeClr val="dk1"/>
                  </a:solidFill>
                  <a:latin typeface="Calibri"/>
                  <a:ea typeface="Calibri"/>
                  <a:cs typeface="Calibri"/>
                  <a:sym typeface="Calibri"/>
                </a:endParaRPr>
              </a:p>
            </p:txBody>
          </p:sp>
          <p:sp>
            <p:nvSpPr>
              <p:cNvPr id="219" name="Google Shape;219;p5"/>
              <p:cNvSpPr/>
              <p:nvPr/>
            </p:nvSpPr>
            <p:spPr>
              <a:xfrm>
                <a:off x="6109127" y="533798"/>
                <a:ext cx="1397967" cy="1397967"/>
              </a:xfrm>
              <a:prstGeom prst="ellipse">
                <a:avLst/>
              </a:prstGeom>
              <a:solidFill>
                <a:srgbClr val="ACBB36">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0" name="Google Shape;220;p5"/>
              <p:cNvSpPr txBox="1"/>
              <p:nvPr/>
            </p:nvSpPr>
            <p:spPr>
              <a:xfrm>
                <a:off x="6313855" y="738526"/>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T8.2 </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Fusion</a:t>
                </a:r>
                <a:endParaRPr sz="1050" b="0" i="0" u="none" strike="noStrike" cap="none">
                  <a:solidFill>
                    <a:schemeClr val="dk1"/>
                  </a:solidFill>
                  <a:latin typeface="Calibri"/>
                  <a:ea typeface="Calibri"/>
                  <a:cs typeface="Calibri"/>
                  <a:sym typeface="Calibri"/>
                </a:endParaRPr>
              </a:p>
            </p:txBody>
          </p:sp>
          <p:sp>
            <p:nvSpPr>
              <p:cNvPr id="221" name="Google Shape;221;p5"/>
              <p:cNvSpPr/>
              <p:nvPr/>
            </p:nvSpPr>
            <p:spPr>
              <a:xfrm>
                <a:off x="6642426" y="1821296"/>
                <a:ext cx="1397967" cy="1397967"/>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2" name="Google Shape;222;p5"/>
              <p:cNvSpPr txBox="1"/>
              <p:nvPr/>
            </p:nvSpPr>
            <p:spPr>
              <a:xfrm>
                <a:off x="6847154" y="2026024"/>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T8.3</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Marine</a:t>
                </a:r>
                <a:endParaRPr sz="1050" b="0" i="0" u="none" strike="noStrike" cap="none">
                  <a:solidFill>
                    <a:schemeClr val="dk1"/>
                  </a:solidFill>
                  <a:latin typeface="Calibri"/>
                  <a:ea typeface="Calibri"/>
                  <a:cs typeface="Calibri"/>
                  <a:sym typeface="Calibri"/>
                </a:endParaRPr>
              </a:p>
            </p:txBody>
          </p:sp>
          <p:sp>
            <p:nvSpPr>
              <p:cNvPr id="223" name="Google Shape;223;p5"/>
              <p:cNvSpPr/>
              <p:nvPr/>
            </p:nvSpPr>
            <p:spPr>
              <a:xfrm>
                <a:off x="6109127" y="3108794"/>
                <a:ext cx="1397967" cy="1397967"/>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4" name="Google Shape;224;p5"/>
              <p:cNvSpPr txBox="1"/>
              <p:nvPr/>
            </p:nvSpPr>
            <p:spPr>
              <a:xfrm>
                <a:off x="6313855" y="3313522"/>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T8.4</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Ionosphere studies</a:t>
                </a:r>
                <a:endParaRPr sz="1050" b="0" i="0" u="none" strike="noStrike" cap="none">
                  <a:solidFill>
                    <a:schemeClr val="dk1"/>
                  </a:solidFill>
                  <a:latin typeface="Calibri"/>
                  <a:ea typeface="Calibri"/>
                  <a:cs typeface="Calibri"/>
                  <a:sym typeface="Calibri"/>
                </a:endParaRPr>
              </a:p>
            </p:txBody>
          </p:sp>
          <p:sp>
            <p:nvSpPr>
              <p:cNvPr id="225" name="Google Shape;225;p5"/>
              <p:cNvSpPr/>
              <p:nvPr/>
            </p:nvSpPr>
            <p:spPr>
              <a:xfrm>
                <a:off x="4821629" y="3642093"/>
                <a:ext cx="1397967" cy="1397967"/>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6" name="Google Shape;226;p5"/>
              <p:cNvSpPr txBox="1"/>
              <p:nvPr/>
            </p:nvSpPr>
            <p:spPr>
              <a:xfrm>
                <a:off x="5026357" y="3846821"/>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T8.5</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EPOS-ORFEUS</a:t>
                </a:r>
                <a:endParaRPr sz="1050" b="0" i="0" u="none" strike="noStrike" cap="none">
                  <a:solidFill>
                    <a:schemeClr val="dk1"/>
                  </a:solidFill>
                  <a:latin typeface="Calibri"/>
                  <a:ea typeface="Calibri"/>
                  <a:cs typeface="Calibri"/>
                  <a:sym typeface="Calibri"/>
                </a:endParaRPr>
              </a:p>
            </p:txBody>
          </p:sp>
          <p:sp>
            <p:nvSpPr>
              <p:cNvPr id="227" name="Google Shape;227;p5"/>
              <p:cNvSpPr/>
              <p:nvPr/>
            </p:nvSpPr>
            <p:spPr>
              <a:xfrm>
                <a:off x="3534131" y="3108794"/>
                <a:ext cx="1397967" cy="1397967"/>
              </a:xfrm>
              <a:prstGeom prst="ellipse">
                <a:avLst/>
              </a:prstGeom>
              <a:solidFill>
                <a:srgbClr val="76539E">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28" name="Google Shape;228;p5"/>
              <p:cNvSpPr txBox="1"/>
              <p:nvPr/>
            </p:nvSpPr>
            <p:spPr>
              <a:xfrm>
                <a:off x="3738859" y="3313522"/>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T8.6</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Radio astronomy</a:t>
                </a:r>
                <a:endParaRPr sz="1050" b="0" i="0" u="none" strike="noStrike" cap="none">
                  <a:solidFill>
                    <a:schemeClr val="dk1"/>
                  </a:solidFill>
                  <a:latin typeface="Calibri"/>
                  <a:ea typeface="Calibri"/>
                  <a:cs typeface="Calibri"/>
                  <a:sym typeface="Calibri"/>
                </a:endParaRPr>
              </a:p>
            </p:txBody>
          </p:sp>
          <p:sp>
            <p:nvSpPr>
              <p:cNvPr id="229" name="Google Shape;229;p5"/>
              <p:cNvSpPr/>
              <p:nvPr/>
            </p:nvSpPr>
            <p:spPr>
              <a:xfrm>
                <a:off x="3000832" y="1821296"/>
                <a:ext cx="1397967" cy="1397967"/>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30" name="Google Shape;230;p5"/>
              <p:cNvSpPr txBox="1"/>
              <p:nvPr/>
            </p:nvSpPr>
            <p:spPr>
              <a:xfrm>
                <a:off x="3205560" y="2026024"/>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T8.7</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Carbon cycle</a:t>
                </a:r>
                <a:endParaRPr sz="900" b="0" i="0" u="none" strike="noStrike" cap="none">
                  <a:solidFill>
                    <a:schemeClr val="dk1"/>
                  </a:solidFill>
                  <a:latin typeface="Calibri"/>
                  <a:ea typeface="Calibri"/>
                  <a:cs typeface="Calibri"/>
                  <a:sym typeface="Calibri"/>
                </a:endParaRPr>
              </a:p>
            </p:txBody>
          </p:sp>
          <p:sp>
            <p:nvSpPr>
              <p:cNvPr id="231" name="Google Shape;231;p5"/>
              <p:cNvSpPr/>
              <p:nvPr/>
            </p:nvSpPr>
            <p:spPr>
              <a:xfrm>
                <a:off x="3534131" y="533798"/>
                <a:ext cx="1397967" cy="1397967"/>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32" name="Google Shape;232;p5"/>
              <p:cNvSpPr txBox="1"/>
              <p:nvPr/>
            </p:nvSpPr>
            <p:spPr>
              <a:xfrm>
                <a:off x="3738859" y="738526"/>
                <a:ext cx="988511" cy="98851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T8.8</a:t>
                </a:r>
                <a:br>
                  <a:rPr lang="en-US" sz="1050" b="0" i="0" u="none" strike="noStrike" cap="none">
                    <a:solidFill>
                      <a:schemeClr val="dk1"/>
                    </a:solidFill>
                    <a:latin typeface="Calibri"/>
                    <a:ea typeface="Calibri"/>
                    <a:cs typeface="Calibri"/>
                    <a:sym typeface="Calibri"/>
                  </a:rPr>
                </a:br>
                <a:r>
                  <a:rPr lang="en-US" sz="1050" b="0" i="0" u="none" strike="noStrike" cap="none">
                    <a:solidFill>
                      <a:schemeClr val="dk1"/>
                    </a:solidFill>
                    <a:latin typeface="Calibri"/>
                    <a:ea typeface="Calibri"/>
                    <a:cs typeface="Calibri"/>
                    <a:sym typeface="Calibri"/>
                  </a:rPr>
                  <a:t>Disaster mitigation</a:t>
                </a:r>
                <a:endParaRPr sz="1050" b="0" i="0" u="none" strike="noStrike" cap="none">
                  <a:solidFill>
                    <a:schemeClr val="dk1"/>
                  </a:solidFill>
                  <a:latin typeface="Calibri"/>
                  <a:ea typeface="Calibri"/>
                  <a:cs typeface="Calibri"/>
                  <a:sym typeface="Calibri"/>
                </a:endParaRPr>
              </a:p>
            </p:txBody>
          </p:sp>
        </p:grpSp>
        <p:pic>
          <p:nvPicPr>
            <p:cNvPr id="233" name="Google Shape;233;p5" descr="Screen Shot 2015-02-26 at 09.30.18.png"/>
            <p:cNvPicPr preferRelativeResize="0"/>
            <p:nvPr/>
          </p:nvPicPr>
          <p:blipFill rotWithShape="1">
            <a:blip r:embed="rId3">
              <a:alphaModFix/>
            </a:blip>
            <a:srcRect/>
            <a:stretch/>
          </p:blipFill>
          <p:spPr>
            <a:xfrm>
              <a:off x="5041570" y="5949280"/>
              <a:ext cx="1400803" cy="480582"/>
            </a:xfrm>
            <a:prstGeom prst="rect">
              <a:avLst/>
            </a:prstGeom>
            <a:noFill/>
            <a:ln w="9525" cap="flat" cmpd="sng">
              <a:solidFill>
                <a:schemeClr val="accent1"/>
              </a:solidFill>
              <a:prstDash val="solid"/>
              <a:round/>
              <a:headEnd type="none" w="sm" len="sm"/>
              <a:tailEnd type="none" w="sm" len="sm"/>
            </a:ln>
          </p:spPr>
        </p:pic>
        <p:pic>
          <p:nvPicPr>
            <p:cNvPr id="234" name="Google Shape;234;p5" descr="Screen Shot 2015-02-26 at 09.30.44.png"/>
            <p:cNvPicPr preferRelativeResize="0"/>
            <p:nvPr/>
          </p:nvPicPr>
          <p:blipFill rotWithShape="1">
            <a:blip r:embed="rId4">
              <a:alphaModFix/>
            </a:blip>
            <a:srcRect/>
            <a:stretch/>
          </p:blipFill>
          <p:spPr>
            <a:xfrm>
              <a:off x="4757369" y="764704"/>
              <a:ext cx="1027255" cy="582218"/>
            </a:xfrm>
            <a:prstGeom prst="rect">
              <a:avLst/>
            </a:prstGeom>
            <a:noFill/>
            <a:ln w="9525" cap="flat" cmpd="sng">
              <a:solidFill>
                <a:schemeClr val="accent1"/>
              </a:solidFill>
              <a:prstDash val="solid"/>
              <a:round/>
              <a:headEnd type="none" w="sm" len="sm"/>
              <a:tailEnd type="none" w="sm" len="sm"/>
            </a:ln>
          </p:spPr>
        </p:pic>
        <p:sp>
          <p:nvSpPr>
            <p:cNvPr id="235" name="Google Shape;235;p5"/>
            <p:cNvSpPr txBox="1"/>
            <p:nvPr/>
          </p:nvSpPr>
          <p:spPr>
            <a:xfrm>
              <a:off x="9028028" y="5172474"/>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sp>
          <p:nvSpPr>
            <p:cNvPr id="236" name="Google Shape;236;p5"/>
            <p:cNvSpPr txBox="1"/>
            <p:nvPr/>
          </p:nvSpPr>
          <p:spPr>
            <a:xfrm>
              <a:off x="1132548" y="2668850"/>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sp>
          <p:nvSpPr>
            <p:cNvPr id="237" name="Google Shape;237;p5"/>
            <p:cNvSpPr txBox="1"/>
            <p:nvPr/>
          </p:nvSpPr>
          <p:spPr>
            <a:xfrm>
              <a:off x="5712616" y="764704"/>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38" name="Google Shape;238;p5" descr="Screenshot 2019-01-09 at 12.58.46.png"/>
            <p:cNvPicPr preferRelativeResize="0"/>
            <p:nvPr/>
          </p:nvPicPr>
          <p:blipFill rotWithShape="1">
            <a:blip r:embed="rId5">
              <a:alphaModFix/>
            </a:blip>
            <a:srcRect/>
            <a:stretch/>
          </p:blipFill>
          <p:spPr>
            <a:xfrm>
              <a:off x="8107274" y="2862479"/>
              <a:ext cx="910216" cy="774788"/>
            </a:xfrm>
            <a:prstGeom prst="rect">
              <a:avLst/>
            </a:prstGeom>
            <a:noFill/>
            <a:ln w="9525" cap="flat" cmpd="sng">
              <a:solidFill>
                <a:srgbClr val="181E6D"/>
              </a:solidFill>
              <a:prstDash val="solid"/>
              <a:round/>
              <a:headEnd type="none" w="sm" len="sm"/>
              <a:tailEnd type="none" w="sm" len="sm"/>
            </a:ln>
          </p:spPr>
        </p:pic>
        <p:sp>
          <p:nvSpPr>
            <p:cNvPr id="239" name="Google Shape;239;p5"/>
            <p:cNvSpPr txBox="1"/>
            <p:nvPr/>
          </p:nvSpPr>
          <p:spPr>
            <a:xfrm>
              <a:off x="8976067" y="2781763"/>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40" name="Google Shape;240;p5"/>
            <p:cNvPicPr preferRelativeResize="0"/>
            <p:nvPr/>
          </p:nvPicPr>
          <p:blipFill rotWithShape="1">
            <a:blip r:embed="rId6">
              <a:alphaModFix/>
            </a:blip>
            <a:srcRect/>
            <a:stretch/>
          </p:blipFill>
          <p:spPr>
            <a:xfrm>
              <a:off x="8091867" y="3726575"/>
              <a:ext cx="1363447" cy="494513"/>
            </a:xfrm>
            <a:prstGeom prst="rect">
              <a:avLst/>
            </a:prstGeom>
            <a:noFill/>
            <a:ln w="9525" cap="flat" cmpd="sng">
              <a:solidFill>
                <a:srgbClr val="181E6D"/>
              </a:solidFill>
              <a:prstDash val="solid"/>
              <a:round/>
              <a:headEnd type="none" w="sm" len="sm"/>
              <a:tailEnd type="none" w="sm" len="sm"/>
            </a:ln>
          </p:spPr>
        </p:pic>
        <p:pic>
          <p:nvPicPr>
            <p:cNvPr id="241" name="Google Shape;241;p5"/>
            <p:cNvPicPr preferRelativeResize="0"/>
            <p:nvPr/>
          </p:nvPicPr>
          <p:blipFill rotWithShape="1">
            <a:blip r:embed="rId7">
              <a:alphaModFix/>
            </a:blip>
            <a:srcRect/>
            <a:stretch/>
          </p:blipFill>
          <p:spPr>
            <a:xfrm>
              <a:off x="7537688" y="5100466"/>
              <a:ext cx="1464282" cy="608856"/>
            </a:xfrm>
            <a:prstGeom prst="rect">
              <a:avLst/>
            </a:prstGeom>
            <a:noFill/>
            <a:ln w="9525" cap="flat" cmpd="sng">
              <a:solidFill>
                <a:srgbClr val="181E6D"/>
              </a:solidFill>
              <a:prstDash val="solid"/>
              <a:round/>
              <a:headEnd type="none" w="sm" len="sm"/>
              <a:tailEnd type="none" w="sm" len="sm"/>
            </a:ln>
          </p:spPr>
        </p:pic>
        <p:sp>
          <p:nvSpPr>
            <p:cNvPr id="242" name="Google Shape;242;p5"/>
            <p:cNvSpPr txBox="1"/>
            <p:nvPr/>
          </p:nvSpPr>
          <p:spPr>
            <a:xfrm>
              <a:off x="4825253" y="6381328"/>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43" name="Google Shape;243;p5"/>
            <p:cNvPicPr preferRelativeResize="0"/>
            <p:nvPr/>
          </p:nvPicPr>
          <p:blipFill rotWithShape="1">
            <a:blip r:embed="rId8">
              <a:alphaModFix/>
            </a:blip>
            <a:srcRect/>
            <a:stretch/>
          </p:blipFill>
          <p:spPr>
            <a:xfrm>
              <a:off x="2398234" y="4653136"/>
              <a:ext cx="1400803" cy="560832"/>
            </a:xfrm>
            <a:prstGeom prst="rect">
              <a:avLst/>
            </a:prstGeom>
            <a:noFill/>
            <a:ln w="9525" cap="flat" cmpd="sng">
              <a:solidFill>
                <a:srgbClr val="181E6D"/>
              </a:solidFill>
              <a:prstDash val="solid"/>
              <a:round/>
              <a:headEnd type="none" w="sm" len="sm"/>
              <a:tailEnd type="none" w="sm" len="sm"/>
            </a:ln>
          </p:spPr>
        </p:pic>
        <p:pic>
          <p:nvPicPr>
            <p:cNvPr id="244" name="Google Shape;244;p5"/>
            <p:cNvPicPr preferRelativeResize="0"/>
            <p:nvPr/>
          </p:nvPicPr>
          <p:blipFill rotWithShape="1">
            <a:blip r:embed="rId9">
              <a:alphaModFix/>
            </a:blip>
            <a:srcRect/>
            <a:stretch/>
          </p:blipFill>
          <p:spPr>
            <a:xfrm>
              <a:off x="2658410" y="5301208"/>
              <a:ext cx="1263696" cy="689744"/>
            </a:xfrm>
            <a:prstGeom prst="rect">
              <a:avLst/>
            </a:prstGeom>
            <a:noFill/>
            <a:ln w="9525" cap="flat" cmpd="sng">
              <a:solidFill>
                <a:srgbClr val="181E6D"/>
              </a:solidFill>
              <a:prstDash val="solid"/>
              <a:round/>
              <a:headEnd type="none" w="sm" len="sm"/>
              <a:tailEnd type="none" w="sm" len="sm"/>
            </a:ln>
          </p:spPr>
        </p:pic>
        <p:sp>
          <p:nvSpPr>
            <p:cNvPr id="245" name="Google Shape;245;p5"/>
            <p:cNvSpPr txBox="1"/>
            <p:nvPr/>
          </p:nvSpPr>
          <p:spPr>
            <a:xfrm>
              <a:off x="861034" y="5445224"/>
              <a:ext cx="183388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46" name="Google Shape;246;p5" descr="Screenshot 2019-01-09 at 13.12.25.png"/>
            <p:cNvPicPr preferRelativeResize="0"/>
            <p:nvPr/>
          </p:nvPicPr>
          <p:blipFill rotWithShape="1">
            <a:blip r:embed="rId10">
              <a:alphaModFix/>
            </a:blip>
            <a:srcRect/>
            <a:stretch/>
          </p:blipFill>
          <p:spPr>
            <a:xfrm>
              <a:off x="1370349" y="3068960"/>
              <a:ext cx="1884453" cy="471625"/>
            </a:xfrm>
            <a:prstGeom prst="rect">
              <a:avLst/>
            </a:prstGeom>
            <a:noFill/>
            <a:ln w="9525" cap="flat" cmpd="sng">
              <a:solidFill>
                <a:srgbClr val="181E6D"/>
              </a:solidFill>
              <a:prstDash val="solid"/>
              <a:round/>
              <a:headEnd type="none" w="sm" len="sm"/>
              <a:tailEnd type="none" w="sm" len="sm"/>
            </a:ln>
          </p:spPr>
        </p:pic>
        <p:sp>
          <p:nvSpPr>
            <p:cNvPr id="247" name="Google Shape;247;p5"/>
            <p:cNvSpPr txBox="1"/>
            <p:nvPr/>
          </p:nvSpPr>
          <p:spPr>
            <a:xfrm>
              <a:off x="1663287" y="4030517"/>
              <a:ext cx="1582483"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project</a:t>
              </a:r>
              <a:endParaRPr sz="1200" b="1" i="0" u="none" strike="noStrike" cap="none">
                <a:solidFill>
                  <a:srgbClr val="141852"/>
                </a:solidFill>
                <a:latin typeface="Calibri"/>
                <a:ea typeface="Calibri"/>
                <a:cs typeface="Calibri"/>
                <a:sym typeface="Calibri"/>
              </a:endParaRPr>
            </a:p>
          </p:txBody>
        </p:sp>
        <p:pic>
          <p:nvPicPr>
            <p:cNvPr id="248" name="Google Shape;248;p5" descr="Screenshot 2019-01-09 at 13.14.27.png"/>
            <p:cNvPicPr preferRelativeResize="0"/>
            <p:nvPr/>
          </p:nvPicPr>
          <p:blipFill rotWithShape="1">
            <a:blip r:embed="rId11">
              <a:alphaModFix/>
            </a:blip>
            <a:srcRect/>
            <a:stretch/>
          </p:blipFill>
          <p:spPr>
            <a:xfrm>
              <a:off x="1804766" y="3645024"/>
              <a:ext cx="1436138" cy="460772"/>
            </a:xfrm>
            <a:prstGeom prst="rect">
              <a:avLst/>
            </a:prstGeom>
            <a:noFill/>
            <a:ln w="9525" cap="flat" cmpd="sng">
              <a:solidFill>
                <a:srgbClr val="181E6D"/>
              </a:solidFill>
              <a:prstDash val="solid"/>
              <a:round/>
              <a:headEnd type="none" w="sm" len="sm"/>
              <a:tailEnd type="none" w="sm" len="sm"/>
            </a:ln>
          </p:spPr>
        </p:pic>
        <p:pic>
          <p:nvPicPr>
            <p:cNvPr id="249" name="Google Shape;249;p5" descr="Screenshot 2019-09-24 at 23.23.06.png"/>
            <p:cNvPicPr preferRelativeResize="0"/>
            <p:nvPr/>
          </p:nvPicPr>
          <p:blipFill rotWithShape="1">
            <a:blip r:embed="rId12">
              <a:alphaModFix/>
            </a:blip>
            <a:srcRect/>
            <a:stretch/>
          </p:blipFill>
          <p:spPr>
            <a:xfrm>
              <a:off x="7558084" y="1603177"/>
              <a:ext cx="2058956" cy="537586"/>
            </a:xfrm>
            <a:prstGeom prst="rect">
              <a:avLst/>
            </a:prstGeom>
            <a:noFill/>
            <a:ln w="9525" cap="flat" cmpd="sng">
              <a:solidFill>
                <a:schemeClr val="accent1"/>
              </a:solidFill>
              <a:prstDash val="solid"/>
              <a:round/>
              <a:headEnd type="none" w="sm" len="sm"/>
              <a:tailEnd type="none" w="sm" len="sm"/>
            </a:ln>
          </p:spPr>
        </p:pic>
      </p:grpSp>
      <p:sp>
        <p:nvSpPr>
          <p:cNvPr id="250" name="Google Shape;250;p5"/>
          <p:cNvSpPr/>
          <p:nvPr/>
        </p:nvSpPr>
        <p:spPr>
          <a:xfrm>
            <a:off x="7747938" y="1091481"/>
            <a:ext cx="3497218" cy="3538860"/>
          </a:xfrm>
          <a:prstGeom prst="ellipse">
            <a:avLst/>
          </a:prstGeom>
          <a:solidFill>
            <a:srgbClr val="BFBFB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txBox="1"/>
          <p:nvPr/>
        </p:nvSpPr>
        <p:spPr>
          <a:xfrm>
            <a:off x="8899012" y="2235904"/>
            <a:ext cx="1297374" cy="1297374"/>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T8.9 Early Adopter Pilots</a:t>
            </a:r>
            <a:endParaRPr sz="1800" b="0" i="0" u="none" strike="noStrike" cap="none">
              <a:solidFill>
                <a:schemeClr val="dk1"/>
              </a:solidFill>
              <a:latin typeface="Calibri"/>
              <a:ea typeface="Calibri"/>
              <a:cs typeface="Calibri"/>
              <a:sym typeface="Calibri"/>
            </a:endParaRPr>
          </a:p>
        </p:txBody>
      </p:sp>
      <p:sp>
        <p:nvSpPr>
          <p:cNvPr id="252" name="Google Shape;252;p5"/>
          <p:cNvSpPr/>
          <p:nvPr/>
        </p:nvSpPr>
        <p:spPr>
          <a:xfrm>
            <a:off x="7314733" y="3152153"/>
            <a:ext cx="917381" cy="917381"/>
          </a:xfrm>
          <a:prstGeom prst="ellipse">
            <a:avLst/>
          </a:prstGeom>
          <a:solidFill>
            <a:schemeClr val="accent4">
              <a:alpha val="49411"/>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
          <p:cNvSpPr txBox="1"/>
          <p:nvPr/>
        </p:nvSpPr>
        <p:spPr>
          <a:xfrm>
            <a:off x="7363017" y="3286501"/>
            <a:ext cx="85699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Data discoverability for clinical research</a:t>
            </a:r>
            <a:endParaRPr sz="1000" b="0" i="0" u="none" strike="noStrike" cap="none">
              <a:solidFill>
                <a:schemeClr val="dk1"/>
              </a:solidFill>
              <a:latin typeface="Calibri"/>
              <a:ea typeface="Calibri"/>
              <a:cs typeface="Calibri"/>
              <a:sym typeface="Calibri"/>
            </a:endParaRPr>
          </a:p>
        </p:txBody>
      </p:sp>
      <p:sp>
        <p:nvSpPr>
          <p:cNvPr id="254" name="Google Shape;254;p5"/>
          <p:cNvSpPr/>
          <p:nvPr/>
        </p:nvSpPr>
        <p:spPr>
          <a:xfrm>
            <a:off x="9700487" y="4152689"/>
            <a:ext cx="917381" cy="917381"/>
          </a:xfrm>
          <a:prstGeom prst="ellipse">
            <a:avLst/>
          </a:prstGeom>
          <a:solidFill>
            <a:srgbClr val="ACBB36">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
          <p:cNvSpPr txBox="1"/>
          <p:nvPr/>
        </p:nvSpPr>
        <p:spPr>
          <a:xfrm>
            <a:off x="9845592" y="4308553"/>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Global energy system</a:t>
            </a:r>
            <a:endParaRPr sz="1200" b="0" i="0" u="none" strike="noStrike" cap="none">
              <a:solidFill>
                <a:schemeClr val="dk1"/>
              </a:solidFill>
              <a:latin typeface="Calibri"/>
              <a:ea typeface="Calibri"/>
              <a:cs typeface="Calibri"/>
              <a:sym typeface="Calibri"/>
            </a:endParaRPr>
          </a:p>
        </p:txBody>
      </p:sp>
      <p:sp>
        <p:nvSpPr>
          <p:cNvPr id="256" name="Google Shape;256;p5"/>
          <p:cNvSpPr/>
          <p:nvPr/>
        </p:nvSpPr>
        <p:spPr>
          <a:xfrm>
            <a:off x="10462123" y="3646623"/>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
          <p:cNvSpPr txBox="1"/>
          <p:nvPr/>
        </p:nvSpPr>
        <p:spPr>
          <a:xfrm>
            <a:off x="10596470" y="3780970"/>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EMSO data mgm platform</a:t>
            </a:r>
            <a:endParaRPr sz="1200" b="0" i="0" u="none" strike="noStrike" cap="none">
              <a:solidFill>
                <a:schemeClr val="dk1"/>
              </a:solidFill>
              <a:latin typeface="Calibri"/>
              <a:ea typeface="Calibri"/>
              <a:cs typeface="Calibri"/>
              <a:sym typeface="Calibri"/>
            </a:endParaRPr>
          </a:p>
        </p:txBody>
      </p:sp>
      <p:sp>
        <p:nvSpPr>
          <p:cNvPr id="258" name="Google Shape;258;p5"/>
          <p:cNvSpPr/>
          <p:nvPr/>
        </p:nvSpPr>
        <p:spPr>
          <a:xfrm>
            <a:off x="10917394" y="2863915"/>
            <a:ext cx="917381" cy="917381"/>
          </a:xfrm>
          <a:prstGeom prst="ellipse">
            <a:avLst/>
          </a:prstGeom>
          <a:solidFill>
            <a:srgbClr val="76539E">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
          <p:cNvSpPr txBox="1"/>
          <p:nvPr/>
        </p:nvSpPr>
        <p:spPr>
          <a:xfrm>
            <a:off x="11051742" y="3019474"/>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STARS4ALL</a:t>
            </a:r>
            <a:endParaRPr sz="1400" b="0" i="0" u="none" strike="noStrike" cap="none">
              <a:solidFill>
                <a:schemeClr val="dk1"/>
              </a:solidFill>
              <a:latin typeface="Calibri"/>
              <a:ea typeface="Calibri"/>
              <a:cs typeface="Calibri"/>
              <a:sym typeface="Calibri"/>
            </a:endParaRPr>
          </a:p>
        </p:txBody>
      </p:sp>
      <p:sp>
        <p:nvSpPr>
          <p:cNvPr id="260" name="Google Shape;260;p5"/>
          <p:cNvSpPr/>
          <p:nvPr/>
        </p:nvSpPr>
        <p:spPr>
          <a:xfrm>
            <a:off x="8783107" y="4191812"/>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5"/>
          <p:cNvSpPr txBox="1"/>
          <p:nvPr/>
        </p:nvSpPr>
        <p:spPr>
          <a:xfrm>
            <a:off x="8917454" y="4326159"/>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Towards plant phenotyping platform</a:t>
            </a:r>
            <a:endParaRPr sz="1100" b="0" i="0" u="none" strike="noStrike" cap="none">
              <a:solidFill>
                <a:schemeClr val="dk1"/>
              </a:solidFill>
              <a:latin typeface="Calibri"/>
              <a:ea typeface="Calibri"/>
              <a:cs typeface="Calibri"/>
              <a:sym typeface="Calibri"/>
            </a:endParaRPr>
          </a:p>
        </p:txBody>
      </p:sp>
      <p:sp>
        <p:nvSpPr>
          <p:cNvPr id="262" name="Google Shape;262;p5"/>
          <p:cNvSpPr/>
          <p:nvPr/>
        </p:nvSpPr>
        <p:spPr>
          <a:xfrm>
            <a:off x="7946709" y="3828347"/>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
          <p:cNvSpPr txBox="1"/>
          <p:nvPr/>
        </p:nvSpPr>
        <p:spPr>
          <a:xfrm>
            <a:off x="8081056" y="3962694"/>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Agriculture monitoring with Copernicus</a:t>
            </a:r>
            <a:endParaRPr sz="1050" b="0" i="0" u="none" strike="noStrike" cap="none">
              <a:solidFill>
                <a:schemeClr val="dk1"/>
              </a:solidFill>
              <a:latin typeface="Calibri"/>
              <a:ea typeface="Calibri"/>
              <a:cs typeface="Calibri"/>
              <a:sym typeface="Calibri"/>
            </a:endParaRPr>
          </a:p>
        </p:txBody>
      </p:sp>
      <p:sp>
        <p:nvSpPr>
          <p:cNvPr id="264" name="Google Shape;264;p5"/>
          <p:cNvSpPr/>
          <p:nvPr/>
        </p:nvSpPr>
        <p:spPr>
          <a:xfrm>
            <a:off x="7114487" y="2251078"/>
            <a:ext cx="917381" cy="917381"/>
          </a:xfrm>
          <a:prstGeom prst="ellipse">
            <a:avLst/>
          </a:prstGeom>
          <a:solidFill>
            <a:srgbClr val="76539E">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7248835" y="2406637"/>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Virtual Solar and Planetary Access</a:t>
            </a:r>
            <a:endParaRPr sz="1050" b="0" i="0" u="none" strike="noStrike" cap="none">
              <a:solidFill>
                <a:schemeClr val="dk1"/>
              </a:solidFill>
              <a:latin typeface="Calibri"/>
              <a:ea typeface="Calibri"/>
              <a:cs typeface="Calibri"/>
              <a:sym typeface="Calibri"/>
            </a:endParaRPr>
          </a:p>
        </p:txBody>
      </p:sp>
      <p:sp>
        <p:nvSpPr>
          <p:cNvPr id="266" name="Google Shape;266;p5"/>
          <p:cNvSpPr/>
          <p:nvPr/>
        </p:nvSpPr>
        <p:spPr>
          <a:xfrm>
            <a:off x="7234596" y="1329076"/>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
          <p:cNvSpPr txBox="1"/>
          <p:nvPr/>
        </p:nvSpPr>
        <p:spPr>
          <a:xfrm>
            <a:off x="7368943" y="1463423"/>
            <a:ext cx="648686"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DevOps for ENVRI-FAIR</a:t>
            </a:r>
            <a:endParaRPr sz="1100" b="0" i="0" u="none" strike="noStrike" cap="none">
              <a:solidFill>
                <a:schemeClr val="dk1"/>
              </a:solidFill>
              <a:latin typeface="Calibri"/>
              <a:ea typeface="Calibri"/>
              <a:cs typeface="Calibri"/>
              <a:sym typeface="Calibri"/>
            </a:endParaRPr>
          </a:p>
        </p:txBody>
      </p:sp>
      <p:sp>
        <p:nvSpPr>
          <p:cNvPr id="268" name="Google Shape;268;p5"/>
          <p:cNvSpPr/>
          <p:nvPr/>
        </p:nvSpPr>
        <p:spPr>
          <a:xfrm>
            <a:off x="7961431" y="767380"/>
            <a:ext cx="917381" cy="917381"/>
          </a:xfrm>
          <a:prstGeom prst="ellipse">
            <a:avLst/>
          </a:prstGeom>
          <a:solidFill>
            <a:schemeClr val="accent4">
              <a:alpha val="49411"/>
            </a:scheme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
          <p:cNvSpPr txBox="1"/>
          <p:nvPr/>
        </p:nvSpPr>
        <p:spPr>
          <a:xfrm>
            <a:off x="8009715" y="901728"/>
            <a:ext cx="85699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Toxicology risk assessment</a:t>
            </a:r>
            <a:endParaRPr sz="1000" b="0" i="0" u="none" strike="noStrike" cap="none">
              <a:solidFill>
                <a:schemeClr val="dk1"/>
              </a:solidFill>
              <a:latin typeface="Calibri"/>
              <a:ea typeface="Calibri"/>
              <a:cs typeface="Calibri"/>
              <a:sym typeface="Calibri"/>
            </a:endParaRPr>
          </a:p>
        </p:txBody>
      </p:sp>
      <p:sp>
        <p:nvSpPr>
          <p:cNvPr id="270" name="Google Shape;270;p5"/>
          <p:cNvSpPr/>
          <p:nvPr/>
        </p:nvSpPr>
        <p:spPr>
          <a:xfrm>
            <a:off x="8883891" y="604077"/>
            <a:ext cx="890981" cy="890981"/>
          </a:xfrm>
          <a:prstGeom prst="ellipse">
            <a:avLst/>
          </a:prstGeom>
          <a:solidFill>
            <a:srgbClr val="76539E">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1" name="Google Shape;271;p5"/>
          <p:cNvSpPr txBox="1"/>
          <p:nvPr/>
        </p:nvSpPr>
        <p:spPr>
          <a:xfrm>
            <a:off x="9014373" y="734558"/>
            <a:ext cx="630018" cy="6300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Open AiiDA lab for material science</a:t>
            </a:r>
            <a:endParaRPr sz="1050" b="0" i="0" u="none" strike="noStrike" cap="none">
              <a:solidFill>
                <a:schemeClr val="dk1"/>
              </a:solidFill>
              <a:latin typeface="Calibri"/>
              <a:ea typeface="Calibri"/>
              <a:cs typeface="Calibri"/>
              <a:sym typeface="Calibri"/>
            </a:endParaRPr>
          </a:p>
        </p:txBody>
      </p:sp>
      <p:sp>
        <p:nvSpPr>
          <p:cNvPr id="272" name="Google Shape;272;p5"/>
          <p:cNvSpPr/>
          <p:nvPr/>
        </p:nvSpPr>
        <p:spPr>
          <a:xfrm>
            <a:off x="9778352" y="659433"/>
            <a:ext cx="890981" cy="890981"/>
          </a:xfrm>
          <a:prstGeom prst="ellipse">
            <a:avLst/>
          </a:prstGeom>
          <a:gradFill>
            <a:gsLst>
              <a:gs pos="0">
                <a:srgbClr val="CC842C"/>
              </a:gs>
              <a:gs pos="50000">
                <a:srgbClr val="7D9028">
                  <a:alpha val="69803"/>
                </a:srgbClr>
              </a:gs>
              <a:gs pos="100000">
                <a:srgbClr val="209E23"/>
              </a:gs>
            </a:gsLst>
            <a:lin ang="54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3" name="Google Shape;273;p5"/>
          <p:cNvSpPr txBox="1"/>
          <p:nvPr/>
        </p:nvSpPr>
        <p:spPr>
          <a:xfrm>
            <a:off x="9908834" y="789914"/>
            <a:ext cx="630018" cy="6300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Towards a Global Open Science Cloud</a:t>
            </a:r>
            <a:endParaRPr sz="1050" b="0" i="0" u="none" strike="noStrike" cap="none">
              <a:solidFill>
                <a:schemeClr val="dk1"/>
              </a:solidFill>
              <a:latin typeface="Calibri"/>
              <a:ea typeface="Calibri"/>
              <a:cs typeface="Calibri"/>
              <a:sym typeface="Calibri"/>
            </a:endParaRPr>
          </a:p>
        </p:txBody>
      </p:sp>
      <p:sp>
        <p:nvSpPr>
          <p:cNvPr id="274" name="Google Shape;274;p5"/>
          <p:cNvSpPr/>
          <p:nvPr/>
        </p:nvSpPr>
        <p:spPr>
          <a:xfrm>
            <a:off x="10517684" y="1115760"/>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
          <p:cNvSpPr txBox="1"/>
          <p:nvPr/>
        </p:nvSpPr>
        <p:spPr>
          <a:xfrm>
            <a:off x="10544450" y="1303897"/>
            <a:ext cx="879857"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OpenBioMaps for biodiversity</a:t>
            </a:r>
            <a:endParaRPr sz="1100" b="0" i="0" u="none" strike="noStrike" cap="none">
              <a:solidFill>
                <a:schemeClr val="dk1"/>
              </a:solidFill>
              <a:latin typeface="Calibri"/>
              <a:ea typeface="Calibri"/>
              <a:cs typeface="Calibri"/>
              <a:sym typeface="Calibri"/>
            </a:endParaRPr>
          </a:p>
        </p:txBody>
      </p:sp>
      <p:sp>
        <p:nvSpPr>
          <p:cNvPr id="276" name="Google Shape;276;p5"/>
          <p:cNvSpPr/>
          <p:nvPr/>
        </p:nvSpPr>
        <p:spPr>
          <a:xfrm>
            <a:off x="10926439" y="1935394"/>
            <a:ext cx="917381" cy="917381"/>
          </a:xfrm>
          <a:prstGeom prst="ellipse">
            <a:avLst/>
          </a:prstGeom>
          <a:solidFill>
            <a:srgbClr val="209E2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
          <p:cNvSpPr txBox="1"/>
          <p:nvPr/>
        </p:nvSpPr>
        <p:spPr>
          <a:xfrm>
            <a:off x="11050027" y="2123531"/>
            <a:ext cx="683473" cy="64868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AGINFRA+ VRE for agri and food</a:t>
            </a:r>
            <a:endParaRPr sz="1200" b="0" i="0" u="none" strike="noStrike" cap="none">
              <a:solidFill>
                <a:schemeClr val="dk1"/>
              </a:solidFill>
              <a:latin typeface="Calibri"/>
              <a:ea typeface="Calibri"/>
              <a:cs typeface="Calibri"/>
              <a:sym typeface="Calibri"/>
            </a:endParaRPr>
          </a:p>
        </p:txBody>
      </p:sp>
      <p:pic>
        <p:nvPicPr>
          <p:cNvPr id="278" name="Google Shape;278;p5" descr="EMSODEV -european multidisciplinary seafloor and water column observatory  development."/>
          <p:cNvPicPr preferRelativeResize="0"/>
          <p:nvPr/>
        </p:nvPicPr>
        <p:blipFill rotWithShape="1">
          <a:blip r:embed="rId13">
            <a:alphaModFix/>
          </a:blip>
          <a:srcRect/>
          <a:stretch/>
        </p:blipFill>
        <p:spPr>
          <a:xfrm>
            <a:off x="11244880" y="4191119"/>
            <a:ext cx="771760" cy="330754"/>
          </a:xfrm>
          <a:prstGeom prst="rect">
            <a:avLst/>
          </a:prstGeom>
          <a:noFill/>
          <a:ln w="9525" cap="flat" cmpd="sng">
            <a:solidFill>
              <a:srgbClr val="301900"/>
            </a:solidFill>
            <a:prstDash val="solid"/>
            <a:round/>
            <a:headEnd type="none" w="sm" len="sm"/>
            <a:tailEnd type="none" w="sm" len="sm"/>
          </a:ln>
        </p:spPr>
      </p:pic>
      <p:sp>
        <p:nvSpPr>
          <p:cNvPr id="279" name="Google Shape;279;p5"/>
          <p:cNvSpPr txBox="1"/>
          <p:nvPr/>
        </p:nvSpPr>
        <p:spPr>
          <a:xfrm>
            <a:off x="11022737" y="4513978"/>
            <a:ext cx="1168806" cy="255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80" name="Google Shape;280;p5" descr="emphasis.plant-phenotyping.e…"/>
          <p:cNvPicPr preferRelativeResize="0"/>
          <p:nvPr/>
        </p:nvPicPr>
        <p:blipFill rotWithShape="1">
          <a:blip r:embed="rId14">
            <a:alphaModFix/>
          </a:blip>
          <a:srcRect/>
          <a:stretch/>
        </p:blipFill>
        <p:spPr>
          <a:xfrm>
            <a:off x="8574163" y="5092123"/>
            <a:ext cx="1126324" cy="160062"/>
          </a:xfrm>
          <a:prstGeom prst="rect">
            <a:avLst/>
          </a:prstGeom>
          <a:solidFill>
            <a:schemeClr val="lt1"/>
          </a:solidFill>
          <a:ln w="9525" cap="flat" cmpd="sng">
            <a:solidFill>
              <a:srgbClr val="301900"/>
            </a:solidFill>
            <a:prstDash val="solid"/>
            <a:round/>
            <a:headEnd type="none" w="sm" len="sm"/>
            <a:tailEnd type="none" w="sm" len="sm"/>
          </a:ln>
        </p:spPr>
      </p:pic>
      <p:sp>
        <p:nvSpPr>
          <p:cNvPr id="281" name="Google Shape;281;p5"/>
          <p:cNvSpPr txBox="1"/>
          <p:nvPr/>
        </p:nvSpPr>
        <p:spPr>
          <a:xfrm>
            <a:off x="8627953" y="5241459"/>
            <a:ext cx="1168806" cy="255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project</a:t>
            </a:r>
            <a:endParaRPr sz="1200" b="1" i="0" u="none" strike="noStrike" cap="none">
              <a:solidFill>
                <a:srgbClr val="141852"/>
              </a:solidFill>
              <a:latin typeface="Calibri"/>
              <a:ea typeface="Calibri"/>
              <a:cs typeface="Calibri"/>
              <a:sym typeface="Calibri"/>
            </a:endParaRPr>
          </a:p>
        </p:txBody>
      </p:sp>
      <p:pic>
        <p:nvPicPr>
          <p:cNvPr id="282" name="Google Shape;282;p5" descr="Facilitating European Clinical Research | ECRIN"/>
          <p:cNvPicPr preferRelativeResize="0"/>
          <p:nvPr/>
        </p:nvPicPr>
        <p:blipFill rotWithShape="1">
          <a:blip r:embed="rId15">
            <a:alphaModFix/>
          </a:blip>
          <a:srcRect/>
          <a:stretch/>
        </p:blipFill>
        <p:spPr>
          <a:xfrm>
            <a:off x="6752193" y="3921698"/>
            <a:ext cx="999506" cy="359822"/>
          </a:xfrm>
          <a:prstGeom prst="rect">
            <a:avLst/>
          </a:prstGeom>
          <a:noFill/>
          <a:ln w="9525" cap="flat" cmpd="sng">
            <a:solidFill>
              <a:srgbClr val="301900"/>
            </a:solidFill>
            <a:prstDash val="solid"/>
            <a:round/>
            <a:headEnd type="none" w="sm" len="sm"/>
            <a:tailEnd type="none" w="sm" len="sm"/>
          </a:ln>
        </p:spPr>
      </p:pic>
      <p:sp>
        <p:nvSpPr>
          <p:cNvPr id="283" name="Google Shape;283;p5"/>
          <p:cNvSpPr txBox="1"/>
          <p:nvPr/>
        </p:nvSpPr>
        <p:spPr>
          <a:xfrm>
            <a:off x="6667649" y="4246316"/>
            <a:ext cx="1168806" cy="255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landmark</a:t>
            </a:r>
            <a:endParaRPr sz="1200" b="1" i="0" u="none" strike="noStrike" cap="none">
              <a:solidFill>
                <a:srgbClr val="141852"/>
              </a:solidFill>
              <a:latin typeface="Calibri"/>
              <a:ea typeface="Calibri"/>
              <a:cs typeface="Calibri"/>
              <a:sym typeface="Calibri"/>
            </a:endParaRPr>
          </a:p>
        </p:txBody>
      </p:sp>
      <p:pic>
        <p:nvPicPr>
          <p:cNvPr id="284" name="Google Shape;284;p5" descr="ENVRI-FAIR - Panosc"/>
          <p:cNvPicPr preferRelativeResize="0"/>
          <p:nvPr/>
        </p:nvPicPr>
        <p:blipFill rotWithShape="1">
          <a:blip r:embed="rId16">
            <a:alphaModFix/>
          </a:blip>
          <a:srcRect/>
          <a:stretch/>
        </p:blipFill>
        <p:spPr>
          <a:xfrm>
            <a:off x="6553723" y="1488082"/>
            <a:ext cx="749559" cy="461937"/>
          </a:xfrm>
          <a:prstGeom prst="rect">
            <a:avLst/>
          </a:prstGeom>
          <a:noFill/>
          <a:ln w="9525" cap="flat" cmpd="sng">
            <a:solidFill>
              <a:srgbClr val="301900"/>
            </a:solidFill>
            <a:prstDash val="solid"/>
            <a:round/>
            <a:headEnd type="none" w="sm" len="sm"/>
            <a:tailEnd type="none" w="sm" len="sm"/>
          </a:ln>
        </p:spPr>
      </p:pic>
      <p:sp>
        <p:nvSpPr>
          <p:cNvPr id="285" name="Google Shape;285;p5"/>
          <p:cNvSpPr txBox="1"/>
          <p:nvPr/>
        </p:nvSpPr>
        <p:spPr>
          <a:xfrm>
            <a:off x="6422351" y="1935394"/>
            <a:ext cx="1168806" cy="255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1852"/>
                </a:solidFill>
                <a:latin typeface="Calibri"/>
                <a:ea typeface="Calibri"/>
                <a:cs typeface="Calibri"/>
                <a:sym typeface="Calibri"/>
              </a:rPr>
              <a:t>ESFRI cluster</a:t>
            </a:r>
            <a:endParaRPr sz="1200" b="1" i="0" u="none" strike="noStrike" cap="none">
              <a:solidFill>
                <a:srgbClr val="141852"/>
              </a:solidFill>
              <a:latin typeface="Calibri"/>
              <a:ea typeface="Calibri"/>
              <a:cs typeface="Calibri"/>
              <a:sym typeface="Calibri"/>
            </a:endParaRPr>
          </a:p>
        </p:txBody>
      </p:sp>
      <p:sp>
        <p:nvSpPr>
          <p:cNvPr id="286" name="Google Shape;286;p5"/>
          <p:cNvSpPr/>
          <p:nvPr/>
        </p:nvSpPr>
        <p:spPr>
          <a:xfrm>
            <a:off x="3875924" y="2806103"/>
            <a:ext cx="917381" cy="917381"/>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5"/>
          <p:cNvSpPr/>
          <p:nvPr/>
        </p:nvSpPr>
        <p:spPr>
          <a:xfrm>
            <a:off x="7943598" y="3824071"/>
            <a:ext cx="917381" cy="917381"/>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
          <p:cNvSpPr/>
          <p:nvPr/>
        </p:nvSpPr>
        <p:spPr>
          <a:xfrm>
            <a:off x="10477403" y="3654875"/>
            <a:ext cx="917381" cy="917381"/>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5"/>
          <p:cNvSpPr txBox="1"/>
          <p:nvPr/>
        </p:nvSpPr>
        <p:spPr>
          <a:xfrm>
            <a:off x="4728107" y="5991264"/>
            <a:ext cx="7364517" cy="584775"/>
          </a:xfrm>
          <a:prstGeom prst="rect">
            <a:avLst/>
          </a:prstGeom>
          <a:solidFill>
            <a:srgbClr val="FBD4CB"/>
          </a:solidFill>
          <a:ln w="9525" cap="flat" cmpd="sng">
            <a:solidFill>
              <a:srgbClr val="4A52D3"/>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D8.2 – Final report on CC key results and exploitation status and plans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EaP final report</a:t>
            </a:r>
            <a:endParaRPr/>
          </a:p>
        </p:txBody>
      </p:sp>
      <p:sp>
        <p:nvSpPr>
          <p:cNvPr id="2" name="TextBox 1">
            <a:extLst>
              <a:ext uri="{FF2B5EF4-FFF2-40B4-BE49-F238E27FC236}">
                <a16:creationId xmlns:a16="http://schemas.microsoft.com/office/drawing/2014/main" id="{D71EA93D-24CE-4818-8F32-9CE55CEB1A6D}"/>
              </a:ext>
            </a:extLst>
          </p:cNvPr>
          <p:cNvSpPr txBox="1"/>
          <p:nvPr/>
        </p:nvSpPr>
        <p:spPr>
          <a:xfrm>
            <a:off x="4870594" y="2376676"/>
            <a:ext cx="2190023" cy="307777"/>
          </a:xfrm>
          <a:prstGeom prst="rect">
            <a:avLst/>
          </a:prstGeom>
          <a:noFill/>
        </p:spPr>
        <p:txBody>
          <a:bodyPr wrap="none" rtlCol="0">
            <a:spAutoFit/>
          </a:bodyPr>
          <a:lstStyle/>
          <a:p>
            <a:r>
              <a:rPr lang="en-US" b="1" dirty="0">
                <a:solidFill>
                  <a:srgbClr val="FF0000"/>
                </a:solidFill>
              </a:rPr>
              <a:t>DEMOS LATER TODAY</a:t>
            </a:r>
            <a:endParaRPr lang="en-GB"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7" name="Rectangle 6">
            <a:extLst>
              <a:ext uri="{FF2B5EF4-FFF2-40B4-BE49-F238E27FC236}">
                <a16:creationId xmlns:a16="http://schemas.microsoft.com/office/drawing/2014/main" id="{1FF7C09D-2BC6-49AB-9399-76E91E9E5228}"/>
              </a:ext>
            </a:extLst>
          </p:cNvPr>
          <p:cNvSpPr/>
          <p:nvPr/>
        </p:nvSpPr>
        <p:spPr>
          <a:xfrm>
            <a:off x="9316669" y="703559"/>
            <a:ext cx="643408" cy="2235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Google Shape;295;p6"/>
          <p:cNvSpPr/>
          <p:nvPr/>
        </p:nvSpPr>
        <p:spPr>
          <a:xfrm>
            <a:off x="49094" y="6190066"/>
            <a:ext cx="11341015" cy="47929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6BAA6FAA-3F64-4A58-8290-BC39F2F5A7A1}"/>
              </a:ext>
            </a:extLst>
          </p:cNvPr>
          <p:cNvPicPr>
            <a:picLocks noChangeAspect="1"/>
          </p:cNvPicPr>
          <p:nvPr/>
        </p:nvPicPr>
        <p:blipFill>
          <a:blip r:embed="rId3"/>
          <a:stretch>
            <a:fillRect/>
          </a:stretch>
        </p:blipFill>
        <p:spPr>
          <a:xfrm rot="5400000">
            <a:off x="2107170" y="-57301"/>
            <a:ext cx="5969513" cy="7511104"/>
          </a:xfrm>
          <a:prstGeom prst="rect">
            <a:avLst/>
          </a:prstGeom>
        </p:spPr>
      </p:pic>
      <p:sp>
        <p:nvSpPr>
          <p:cNvPr id="296" name="Google Shape;296;p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298" name="Google Shape;298;p6"/>
          <p:cNvSpPr txBox="1">
            <a:spLocks noGrp="1"/>
          </p:cNvSpPr>
          <p:nvPr>
            <p:ph type="title"/>
          </p:nvPr>
        </p:nvSpPr>
        <p:spPr>
          <a:xfrm>
            <a:off x="3220976" y="64656"/>
            <a:ext cx="8971023"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Matchmaking communities and opportunities</a:t>
            </a:r>
            <a:endParaRPr/>
          </a:p>
        </p:txBody>
      </p:sp>
      <p:sp>
        <p:nvSpPr>
          <p:cNvPr id="299" name="Google Shape;299;p6"/>
          <p:cNvSpPr txBox="1"/>
          <p:nvPr/>
        </p:nvSpPr>
        <p:spPr>
          <a:xfrm>
            <a:off x="9083697" y="3885338"/>
            <a:ext cx="2988978" cy="2246769"/>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EaP program allowed us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to understand better how the EOSC infrastructure  works and to identify useful services for our community.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exchanges and feedback from other projects involved in the EaP program were also very enriching.” </a:t>
            </a:r>
            <a:r>
              <a:rPr lang="en-US" sz="1400" b="1" i="0" u="none" strike="noStrike" cap="none">
                <a:solidFill>
                  <a:srgbClr val="000000"/>
                </a:solidFill>
                <a:latin typeface="Arial"/>
                <a:ea typeface="Arial"/>
                <a:cs typeface="Arial"/>
                <a:sym typeface="Arial"/>
              </a:rPr>
              <a:t>(Vincent Nègre, INRAE, Plant phenotyping EaP)</a:t>
            </a:r>
            <a:endParaRPr sz="1400" b="1" i="0" u="none" strike="noStrike" cap="none">
              <a:solidFill>
                <a:srgbClr val="000000"/>
              </a:solidFill>
              <a:latin typeface="Arial"/>
              <a:ea typeface="Arial"/>
              <a:cs typeface="Arial"/>
              <a:sym typeface="Arial"/>
            </a:endParaRPr>
          </a:p>
        </p:txBody>
      </p:sp>
      <p:sp>
        <p:nvSpPr>
          <p:cNvPr id="300" name="Google Shape;300;p6"/>
          <p:cNvSpPr/>
          <p:nvPr/>
        </p:nvSpPr>
        <p:spPr>
          <a:xfrm>
            <a:off x="335360" y="2023166"/>
            <a:ext cx="8494206" cy="1555793"/>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Compute</a:t>
            </a:r>
            <a:endParaRPr sz="1400" b="1" i="0" u="none" strike="noStrike" cap="none">
              <a:solidFill>
                <a:srgbClr val="4A52D3"/>
              </a:solidFill>
              <a:latin typeface="Arial"/>
              <a:ea typeface="Arial"/>
              <a:cs typeface="Arial"/>
              <a:sym typeface="Arial"/>
            </a:endParaRPr>
          </a:p>
        </p:txBody>
      </p:sp>
      <p:sp>
        <p:nvSpPr>
          <p:cNvPr id="301" name="Google Shape;301;p6"/>
          <p:cNvSpPr/>
          <p:nvPr/>
        </p:nvSpPr>
        <p:spPr>
          <a:xfrm>
            <a:off x="335360" y="3578959"/>
            <a:ext cx="8494206" cy="2172701"/>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Data mgm.</a:t>
            </a:r>
            <a:endParaRPr sz="1400" b="1" i="0" u="none" strike="noStrike" cap="none">
              <a:solidFill>
                <a:srgbClr val="4A52D3"/>
              </a:solidFill>
              <a:latin typeface="Arial"/>
              <a:ea typeface="Arial"/>
              <a:cs typeface="Arial"/>
              <a:sym typeface="Arial"/>
            </a:endParaRPr>
          </a:p>
        </p:txBody>
      </p:sp>
      <p:sp>
        <p:nvSpPr>
          <p:cNvPr id="302" name="Google Shape;302;p6"/>
          <p:cNvSpPr/>
          <p:nvPr/>
        </p:nvSpPr>
        <p:spPr>
          <a:xfrm>
            <a:off x="335360" y="5751660"/>
            <a:ext cx="8494206" cy="931348"/>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Auth.-Auth.</a:t>
            </a:r>
            <a:endParaRPr sz="1400" b="1" i="0" u="none" strike="noStrike" cap="none">
              <a:solidFill>
                <a:srgbClr val="4A52D3"/>
              </a:solidFill>
              <a:latin typeface="Arial"/>
              <a:ea typeface="Arial"/>
              <a:cs typeface="Arial"/>
              <a:sym typeface="Arial"/>
            </a:endParaRPr>
          </a:p>
        </p:txBody>
      </p:sp>
      <p:sp>
        <p:nvSpPr>
          <p:cNvPr id="303" name="Google Shape;303;p6"/>
          <p:cNvSpPr/>
          <p:nvPr/>
        </p:nvSpPr>
        <p:spPr>
          <a:xfrm>
            <a:off x="2364294" y="657929"/>
            <a:ext cx="354841" cy="6097672"/>
          </a:xfrm>
          <a:prstGeom prst="rect">
            <a:avLst/>
          </a:prstGeom>
          <a:solidFill>
            <a:schemeClr val="accent2">
              <a:alpha val="17647"/>
            </a:schemeClr>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6"/>
          <p:cNvSpPr txBox="1"/>
          <p:nvPr/>
        </p:nvSpPr>
        <p:spPr>
          <a:xfrm>
            <a:off x="9089411" y="2205206"/>
            <a:ext cx="2988978" cy="1384995"/>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“This CC has allowed us to gain much experience in fields which are generally not familiar to scientists.” </a:t>
            </a:r>
            <a:r>
              <a:rPr lang="en-US" sz="1400" b="1" i="0" u="none" strike="noStrike" cap="none" dirty="0">
                <a:solidFill>
                  <a:srgbClr val="000000"/>
                </a:solidFill>
                <a:latin typeface="Arial"/>
                <a:ea typeface="Arial"/>
                <a:cs typeface="Arial"/>
                <a:sym typeface="Arial"/>
              </a:rPr>
              <a:t>(Carl-Fredrik </a:t>
            </a:r>
            <a:r>
              <a:rPr lang="en-US" sz="1400" b="1" i="0" u="none" strike="noStrike" cap="none" dirty="0" err="1">
                <a:solidFill>
                  <a:srgbClr val="000000"/>
                </a:solidFill>
                <a:latin typeface="Arial"/>
                <a:ea typeface="Arial"/>
                <a:cs typeface="Arial"/>
                <a:sym typeface="Arial"/>
              </a:rPr>
              <a:t>Enell</a:t>
            </a:r>
            <a:r>
              <a:rPr lang="en-US" sz="1400" b="1" i="0" u="none" strike="noStrike" cap="none" dirty="0">
                <a:solidFill>
                  <a:srgbClr val="000000"/>
                </a:solidFill>
                <a:latin typeface="Arial"/>
                <a:ea typeface="Arial"/>
                <a:cs typeface="Arial"/>
                <a:sym typeface="Arial"/>
              </a:rPr>
              <a:t>, EISCAT Association, EISCAT_3D CC)</a:t>
            </a:r>
            <a:endParaRPr sz="1400" b="1" i="0" u="none" strike="noStrike" cap="none" dirty="0">
              <a:solidFill>
                <a:srgbClr val="000000"/>
              </a:solidFill>
              <a:latin typeface="Arial"/>
              <a:ea typeface="Arial"/>
              <a:cs typeface="Arial"/>
              <a:sym typeface="Arial"/>
            </a:endParaRPr>
          </a:p>
        </p:txBody>
      </p:sp>
      <p:sp>
        <p:nvSpPr>
          <p:cNvPr id="21" name="Rectangle 20">
            <a:extLst>
              <a:ext uri="{FF2B5EF4-FFF2-40B4-BE49-F238E27FC236}">
                <a16:creationId xmlns:a16="http://schemas.microsoft.com/office/drawing/2014/main" id="{F45A8FC9-45B8-4B96-AD42-5FC3C99B5F9F}"/>
              </a:ext>
            </a:extLst>
          </p:cNvPr>
          <p:cNvSpPr/>
          <p:nvPr/>
        </p:nvSpPr>
        <p:spPr>
          <a:xfrm>
            <a:off x="9316669" y="1192195"/>
            <a:ext cx="643408" cy="2235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BBC1976-0D47-41F3-86E3-C73BB14EEA94}"/>
              </a:ext>
            </a:extLst>
          </p:cNvPr>
          <p:cNvSpPr txBox="1"/>
          <p:nvPr/>
        </p:nvSpPr>
        <p:spPr>
          <a:xfrm>
            <a:off x="9306711" y="657929"/>
            <a:ext cx="2875330" cy="1246495"/>
          </a:xfrm>
          <a:prstGeom prst="rect">
            <a:avLst/>
          </a:prstGeom>
          <a:noFill/>
        </p:spPr>
        <p:txBody>
          <a:bodyPr wrap="square">
            <a:spAutoFit/>
          </a:bodyPr>
          <a:lstStyle/>
          <a:p>
            <a:pPr>
              <a:spcAft>
                <a:spcPts val="600"/>
              </a:spcAft>
            </a:pPr>
            <a:r>
              <a:rPr lang="en-US" sz="1400" b="0" i="0" u="none" strike="noStrike" dirty="0">
                <a:solidFill>
                  <a:srgbClr val="000000"/>
                </a:solidFill>
                <a:effectLst/>
                <a:latin typeface="Calibri" panose="020F0502020204030204" pitchFamily="34" charset="0"/>
              </a:rPr>
              <a:t>GREEN:  technology </a:t>
            </a:r>
            <a:r>
              <a:rPr lang="en-US" dirty="0">
                <a:latin typeface="Calibri" panose="020F0502020204030204" pitchFamily="34" charset="0"/>
              </a:rPr>
              <a:t>is </a:t>
            </a:r>
            <a:r>
              <a:rPr lang="en-US" sz="1400" b="0" i="0" u="none" strike="noStrike" dirty="0">
                <a:solidFill>
                  <a:srgbClr val="000000"/>
                </a:solidFill>
                <a:effectLst/>
                <a:latin typeface="Calibri" panose="020F0502020204030204" pitchFamily="34" charset="0"/>
              </a:rPr>
              <a:t>integrated into thematic service.</a:t>
            </a:r>
            <a:endParaRPr lang="en-GB" dirty="0"/>
          </a:p>
          <a:p>
            <a:pPr rtl="0">
              <a:spcBef>
                <a:spcPts val="0"/>
              </a:spcBef>
              <a:spcAft>
                <a:spcPts val="600"/>
              </a:spcAft>
            </a:pPr>
            <a:r>
              <a:rPr lang="en-US" sz="1400" b="0" i="0" u="none" strike="noStrike" dirty="0">
                <a:solidFill>
                  <a:srgbClr val="000000"/>
                </a:solidFill>
                <a:effectLst/>
                <a:latin typeface="Calibri" panose="020F0502020204030204" pitchFamily="34" charset="0"/>
              </a:rPr>
              <a:t>GREY:     technology was positively validated but there is no immediate use.</a:t>
            </a:r>
            <a:endParaRPr lang="en-US" b="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310" name="Google Shape;310;p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311" name="Google Shape;311;p7"/>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An example – Euro-Argo CC</a:t>
            </a:r>
            <a:endParaRPr/>
          </a:p>
        </p:txBody>
      </p:sp>
      <p:sp>
        <p:nvSpPr>
          <p:cNvPr id="312" name="Google Shape;312;p7"/>
          <p:cNvSpPr/>
          <p:nvPr/>
        </p:nvSpPr>
        <p:spPr>
          <a:xfrm>
            <a:off x="484929" y="2470979"/>
            <a:ext cx="1636524" cy="1598883"/>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Argo discovery</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8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http://bluecloud.odatis-ocean.fr</a:t>
            </a:r>
            <a:endParaRPr sz="800" b="1" i="0" u="none" strike="noStrike" cap="none">
              <a:solidFill>
                <a:schemeClr val="lt1"/>
              </a:solidFill>
              <a:latin typeface="Arial"/>
              <a:ea typeface="Arial"/>
              <a:cs typeface="Arial"/>
              <a:sym typeface="Arial"/>
            </a:endParaRPr>
          </a:p>
        </p:txBody>
      </p:sp>
      <p:sp>
        <p:nvSpPr>
          <p:cNvPr id="313" name="Google Shape;313;p7"/>
          <p:cNvSpPr/>
          <p:nvPr/>
        </p:nvSpPr>
        <p:spPr>
          <a:xfrm>
            <a:off x="5840249" y="2116666"/>
            <a:ext cx="3915390" cy="4446233"/>
          </a:xfrm>
          <a:prstGeom prst="rect">
            <a:avLst/>
          </a:prstGeom>
          <a:noFill/>
          <a:ln w="63500" cap="flat" cmpd="sng">
            <a:solidFill>
              <a:srgbClr val="C1C4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7"/>
          <p:cNvSpPr/>
          <p:nvPr/>
        </p:nvSpPr>
        <p:spPr>
          <a:xfrm>
            <a:off x="10087473" y="815788"/>
            <a:ext cx="1953512" cy="5899180"/>
          </a:xfrm>
          <a:prstGeom prst="rect">
            <a:avLst/>
          </a:prstGeom>
          <a:noFill/>
          <a:ln w="63500" cap="flat" cmpd="sng">
            <a:solidFill>
              <a:srgbClr val="C1C4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7"/>
          <p:cNvSpPr/>
          <p:nvPr/>
        </p:nvSpPr>
        <p:spPr>
          <a:xfrm>
            <a:off x="253846" y="817505"/>
            <a:ext cx="2062721" cy="5896947"/>
          </a:xfrm>
          <a:prstGeom prst="rect">
            <a:avLst/>
          </a:prstGeom>
          <a:noFill/>
          <a:ln w="63500" cap="flat" cmpd="sng">
            <a:solidFill>
              <a:srgbClr val="C1C4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6" name="Google Shape;316;p7"/>
          <p:cNvSpPr/>
          <p:nvPr/>
        </p:nvSpPr>
        <p:spPr>
          <a:xfrm>
            <a:off x="2583870" y="815788"/>
            <a:ext cx="7308490" cy="5898664"/>
          </a:xfrm>
          <a:prstGeom prst="rect">
            <a:avLst/>
          </a:prstGeom>
          <a:noFill/>
          <a:ln w="63500" cap="flat" cmpd="sng">
            <a:solidFill>
              <a:srgbClr val="C1C4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7" name="Google Shape;317;p7"/>
          <p:cNvSpPr/>
          <p:nvPr/>
        </p:nvSpPr>
        <p:spPr>
          <a:xfrm>
            <a:off x="4883240" y="978237"/>
            <a:ext cx="1029872" cy="758952"/>
          </a:xfrm>
          <a:prstGeom prst="flowChartMagneticDisk">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elasticsearch</a:t>
            </a:r>
            <a:endParaRPr sz="1100" b="0" i="0" u="none" strike="noStrike" cap="none">
              <a:solidFill>
                <a:schemeClr val="dk1"/>
              </a:solidFill>
              <a:latin typeface="Arial"/>
              <a:ea typeface="Arial"/>
              <a:cs typeface="Arial"/>
              <a:sym typeface="Arial"/>
            </a:endParaRPr>
          </a:p>
        </p:txBody>
      </p:sp>
      <p:sp>
        <p:nvSpPr>
          <p:cNvPr id="318" name="Google Shape;318;p7"/>
          <p:cNvSpPr/>
          <p:nvPr/>
        </p:nvSpPr>
        <p:spPr>
          <a:xfrm>
            <a:off x="2874430" y="4985971"/>
            <a:ext cx="1578289" cy="538079"/>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Data store</a:t>
            </a:r>
            <a:endParaRPr sz="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or FTP</a:t>
            </a:r>
            <a:endParaRPr sz="1400" b="0" i="0" u="none" strike="noStrike" cap="none">
              <a:solidFill>
                <a:schemeClr val="lt1"/>
              </a:solidFill>
              <a:latin typeface="Arial"/>
              <a:ea typeface="Arial"/>
              <a:cs typeface="Arial"/>
              <a:sym typeface="Arial"/>
            </a:endParaRPr>
          </a:p>
        </p:txBody>
      </p:sp>
      <p:sp>
        <p:nvSpPr>
          <p:cNvPr id="319" name="Google Shape;319;p7"/>
          <p:cNvSpPr txBox="1"/>
          <p:nvPr/>
        </p:nvSpPr>
        <p:spPr>
          <a:xfrm>
            <a:off x="4867629" y="4788554"/>
            <a:ext cx="8242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FF0000"/>
                </a:solidFill>
                <a:latin typeface="Arial"/>
                <a:ea typeface="Arial"/>
                <a:cs typeface="Arial"/>
                <a:sym typeface="Arial"/>
              </a:rPr>
              <a:t>RabbitMQ</a:t>
            </a:r>
            <a:endParaRPr sz="1200" b="0" i="0" u="none" strike="noStrike" cap="none">
              <a:solidFill>
                <a:srgbClr val="FF0000"/>
              </a:solidFill>
              <a:latin typeface="Arial"/>
              <a:ea typeface="Arial"/>
              <a:cs typeface="Arial"/>
              <a:sym typeface="Arial"/>
            </a:endParaRPr>
          </a:p>
        </p:txBody>
      </p:sp>
      <p:sp>
        <p:nvSpPr>
          <p:cNvPr id="320" name="Google Shape;320;p7"/>
          <p:cNvSpPr/>
          <p:nvPr/>
        </p:nvSpPr>
        <p:spPr>
          <a:xfrm>
            <a:off x="8407366" y="4112182"/>
            <a:ext cx="1201454" cy="758952"/>
          </a:xfrm>
          <a:prstGeom prst="flowChartMultidocument">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SSTables</a:t>
            </a:r>
            <a:endParaRPr sz="1200" b="0" i="0" u="none" strike="noStrike" cap="none">
              <a:solidFill>
                <a:schemeClr val="dk1"/>
              </a:solidFill>
              <a:latin typeface="Arial"/>
              <a:ea typeface="Arial"/>
              <a:cs typeface="Arial"/>
              <a:sym typeface="Arial"/>
            </a:endParaRPr>
          </a:p>
        </p:txBody>
      </p:sp>
      <p:sp>
        <p:nvSpPr>
          <p:cNvPr id="321" name="Google Shape;321;p7"/>
          <p:cNvSpPr/>
          <p:nvPr/>
        </p:nvSpPr>
        <p:spPr>
          <a:xfrm>
            <a:off x="10364809" y="4661584"/>
            <a:ext cx="705919" cy="492559"/>
          </a:xfrm>
          <a:prstGeom prst="flowChartMultidocument">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csv</a:t>
            </a:r>
            <a:endParaRPr/>
          </a:p>
          <a:p>
            <a:pPr marL="0" marR="0" lvl="0" indent="0" algn="ctr" rtl="0">
              <a:lnSpc>
                <a:spcPct val="100000"/>
              </a:lnSpc>
              <a:spcBef>
                <a:spcPts val="0"/>
              </a:spcBef>
              <a:spcAft>
                <a:spcPts val="0"/>
              </a:spcAft>
              <a:buNone/>
            </a:pPr>
            <a:r>
              <a:rPr lang="en-US" sz="800" b="0" i="0" u="none" strike="noStrike" cap="none">
                <a:solidFill>
                  <a:schemeClr val="dk1"/>
                </a:solidFill>
                <a:latin typeface="Arial"/>
                <a:ea typeface="Arial"/>
                <a:cs typeface="Arial"/>
                <a:sym typeface="Arial"/>
              </a:rPr>
              <a:t>data</a:t>
            </a:r>
            <a:endParaRPr/>
          </a:p>
        </p:txBody>
      </p:sp>
      <p:sp>
        <p:nvSpPr>
          <p:cNvPr id="322" name="Google Shape;322;p7"/>
          <p:cNvSpPr/>
          <p:nvPr/>
        </p:nvSpPr>
        <p:spPr>
          <a:xfrm>
            <a:off x="10536270" y="5570770"/>
            <a:ext cx="960231" cy="595017"/>
          </a:xfrm>
          <a:prstGeom prst="flowChartMagneticDisk">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Argo GDAC</a:t>
            </a:r>
            <a:endParaRPr/>
          </a:p>
        </p:txBody>
      </p:sp>
      <p:sp>
        <p:nvSpPr>
          <p:cNvPr id="323" name="Google Shape;323;p7"/>
          <p:cNvSpPr/>
          <p:nvPr/>
        </p:nvSpPr>
        <p:spPr>
          <a:xfrm>
            <a:off x="6025150" y="5311897"/>
            <a:ext cx="1173672" cy="631438"/>
          </a:xfrm>
          <a:prstGeom prst="flowChartMultidocument">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NetCDF - csv</a:t>
            </a:r>
            <a:endParaRPr/>
          </a:p>
        </p:txBody>
      </p:sp>
      <p:sp>
        <p:nvSpPr>
          <p:cNvPr id="324" name="Google Shape;324;p7"/>
          <p:cNvSpPr/>
          <p:nvPr/>
        </p:nvSpPr>
        <p:spPr>
          <a:xfrm>
            <a:off x="6137731" y="2419028"/>
            <a:ext cx="968928" cy="618634"/>
          </a:xfrm>
          <a:prstGeom prst="flowChartMagneticDisk">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cassandra</a:t>
            </a:r>
            <a:endParaRPr sz="1200" b="0" i="0" u="none" strike="noStrike" cap="none">
              <a:solidFill>
                <a:schemeClr val="dk1"/>
              </a:solidFill>
              <a:latin typeface="Arial"/>
              <a:ea typeface="Arial"/>
              <a:cs typeface="Arial"/>
              <a:sym typeface="Arial"/>
            </a:endParaRPr>
          </a:p>
        </p:txBody>
      </p:sp>
      <p:sp>
        <p:nvSpPr>
          <p:cNvPr id="325" name="Google Shape;325;p7"/>
          <p:cNvSpPr/>
          <p:nvPr/>
        </p:nvSpPr>
        <p:spPr>
          <a:xfrm>
            <a:off x="8216811" y="2360797"/>
            <a:ext cx="1118386" cy="724929"/>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cassandra client</a:t>
            </a:r>
            <a:endParaRPr/>
          </a:p>
        </p:txBody>
      </p:sp>
      <p:sp>
        <p:nvSpPr>
          <p:cNvPr id="326" name="Google Shape;326;p7"/>
          <p:cNvSpPr/>
          <p:nvPr/>
        </p:nvSpPr>
        <p:spPr>
          <a:xfrm>
            <a:off x="5918540" y="3258165"/>
            <a:ext cx="1462105" cy="383164"/>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subsetting daemon</a:t>
            </a:r>
            <a:endParaRPr/>
          </a:p>
        </p:txBody>
      </p:sp>
      <p:cxnSp>
        <p:nvCxnSpPr>
          <p:cNvPr id="327" name="Google Shape;327;p7"/>
          <p:cNvCxnSpPr>
            <a:stCxn id="326" idx="2"/>
          </p:cNvCxnSpPr>
          <p:nvPr/>
        </p:nvCxnSpPr>
        <p:spPr>
          <a:xfrm rot="5400000">
            <a:off x="5746442" y="4396279"/>
            <a:ext cx="1658100" cy="148200"/>
          </a:xfrm>
          <a:prstGeom prst="bentConnector3">
            <a:avLst>
              <a:gd name="adj1" fmla="val 49997"/>
            </a:avLst>
          </a:prstGeom>
          <a:noFill/>
          <a:ln w="25400" cap="flat" cmpd="sng">
            <a:solidFill>
              <a:srgbClr val="171E6D"/>
            </a:solidFill>
            <a:prstDash val="solid"/>
            <a:round/>
            <a:headEnd type="none" w="sm" len="sm"/>
            <a:tailEnd type="triangle" w="med" len="med"/>
          </a:ln>
        </p:spPr>
      </p:cxnSp>
      <p:sp>
        <p:nvSpPr>
          <p:cNvPr id="328" name="Google Shape;328;p7"/>
          <p:cNvSpPr/>
          <p:nvPr/>
        </p:nvSpPr>
        <p:spPr>
          <a:xfrm>
            <a:off x="8842927" y="5301991"/>
            <a:ext cx="724803" cy="641344"/>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scala</a:t>
            </a:r>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spark</a:t>
            </a:r>
            <a:endParaRPr sz="1200" b="0" i="0" u="none" strike="noStrike" cap="none">
              <a:solidFill>
                <a:schemeClr val="lt1"/>
              </a:solidFill>
              <a:latin typeface="Arial"/>
              <a:ea typeface="Arial"/>
              <a:cs typeface="Arial"/>
              <a:sym typeface="Arial"/>
            </a:endParaRPr>
          </a:p>
        </p:txBody>
      </p:sp>
      <p:sp>
        <p:nvSpPr>
          <p:cNvPr id="329" name="Google Shape;329;p7"/>
          <p:cNvSpPr txBox="1"/>
          <p:nvPr/>
        </p:nvSpPr>
        <p:spPr>
          <a:xfrm>
            <a:off x="955843" y="885276"/>
            <a:ext cx="8402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301900"/>
                </a:solidFill>
                <a:latin typeface="Arial"/>
                <a:ea typeface="Arial"/>
                <a:cs typeface="Arial"/>
                <a:sym typeface="Arial"/>
              </a:rPr>
              <a:t>Internet</a:t>
            </a:r>
            <a:endParaRPr/>
          </a:p>
        </p:txBody>
      </p:sp>
      <p:sp>
        <p:nvSpPr>
          <p:cNvPr id="330" name="Google Shape;330;p7"/>
          <p:cNvSpPr txBox="1"/>
          <p:nvPr/>
        </p:nvSpPr>
        <p:spPr>
          <a:xfrm>
            <a:off x="10607157" y="926313"/>
            <a:ext cx="12506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301900"/>
                </a:solidFill>
                <a:latin typeface="Arial"/>
                <a:ea typeface="Arial"/>
                <a:cs typeface="Arial"/>
                <a:sym typeface="Arial"/>
              </a:rPr>
              <a:t>Argo RI area</a:t>
            </a:r>
            <a:endParaRPr/>
          </a:p>
        </p:txBody>
      </p:sp>
      <p:sp>
        <p:nvSpPr>
          <p:cNvPr id="331" name="Google Shape;331;p7"/>
          <p:cNvSpPr/>
          <p:nvPr/>
        </p:nvSpPr>
        <p:spPr>
          <a:xfrm>
            <a:off x="2941932" y="2401337"/>
            <a:ext cx="1285102" cy="526825"/>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Data Discovery</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API</a:t>
            </a:r>
            <a:endParaRPr/>
          </a:p>
        </p:txBody>
      </p:sp>
      <p:sp>
        <p:nvSpPr>
          <p:cNvPr id="332" name="Google Shape;332;p7"/>
          <p:cNvSpPr/>
          <p:nvPr/>
        </p:nvSpPr>
        <p:spPr>
          <a:xfrm>
            <a:off x="2944532" y="3198581"/>
            <a:ext cx="1285102" cy="524076"/>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Datacharts </a:t>
            </a:r>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API</a:t>
            </a:r>
            <a:endParaRPr/>
          </a:p>
        </p:txBody>
      </p:sp>
      <p:sp>
        <p:nvSpPr>
          <p:cNvPr id="333" name="Google Shape;333;p7"/>
          <p:cNvSpPr/>
          <p:nvPr/>
        </p:nvSpPr>
        <p:spPr>
          <a:xfrm>
            <a:off x="2941932" y="4010444"/>
            <a:ext cx="1285102" cy="507215"/>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Subsetting </a:t>
            </a:r>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API</a:t>
            </a:r>
            <a:endParaRPr/>
          </a:p>
        </p:txBody>
      </p:sp>
      <p:sp>
        <p:nvSpPr>
          <p:cNvPr id="334" name="Google Shape;334;p7"/>
          <p:cNvSpPr/>
          <p:nvPr/>
        </p:nvSpPr>
        <p:spPr>
          <a:xfrm>
            <a:off x="2722906" y="2221684"/>
            <a:ext cx="2005317" cy="2649449"/>
          </a:xfrm>
          <a:prstGeom prst="rect">
            <a:avLst/>
          </a:prstGeom>
          <a:noFill/>
          <a:ln w="63500" cap="flat" cmpd="sng">
            <a:solidFill>
              <a:srgbClr val="C1C4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7"/>
          <p:cNvSpPr txBox="1"/>
          <p:nvPr/>
        </p:nvSpPr>
        <p:spPr>
          <a:xfrm>
            <a:off x="3702161" y="4501801"/>
            <a:ext cx="9451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      </a:t>
            </a:r>
            <a:r>
              <a:rPr lang="en-US" sz="1200" b="0" i="0" u="none" strike="noStrike" cap="none">
                <a:solidFill>
                  <a:srgbClr val="FF0000"/>
                </a:solidFill>
                <a:latin typeface="Arial"/>
                <a:ea typeface="Arial"/>
                <a:cs typeface="Arial"/>
                <a:sym typeface="Arial"/>
              </a:rPr>
              <a:t>tomcat</a:t>
            </a:r>
            <a:endParaRPr sz="1200" b="0" i="0" u="none" strike="noStrike" cap="none">
              <a:solidFill>
                <a:srgbClr val="FF0000"/>
              </a:solidFill>
              <a:latin typeface="Arial"/>
              <a:ea typeface="Arial"/>
              <a:cs typeface="Arial"/>
              <a:sym typeface="Arial"/>
            </a:endParaRPr>
          </a:p>
        </p:txBody>
      </p:sp>
      <p:sp>
        <p:nvSpPr>
          <p:cNvPr id="336" name="Google Shape;336;p7"/>
          <p:cNvSpPr txBox="1"/>
          <p:nvPr/>
        </p:nvSpPr>
        <p:spPr>
          <a:xfrm>
            <a:off x="2595350" y="917097"/>
            <a:ext cx="226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301900"/>
                </a:solidFill>
                <a:latin typeface="Arial"/>
                <a:ea typeface="Arial"/>
                <a:cs typeface="Arial"/>
                <a:sym typeface="Arial"/>
              </a:rPr>
              <a:t>EOSC-hub services area</a:t>
            </a:r>
            <a:endParaRPr/>
          </a:p>
        </p:txBody>
      </p:sp>
      <p:cxnSp>
        <p:nvCxnSpPr>
          <p:cNvPr id="337" name="Google Shape;337;p7"/>
          <p:cNvCxnSpPr>
            <a:stCxn id="325" idx="1"/>
            <a:endCxn id="324" idx="4"/>
          </p:cNvCxnSpPr>
          <p:nvPr/>
        </p:nvCxnSpPr>
        <p:spPr>
          <a:xfrm flipH="1">
            <a:off x="7106511" y="2723262"/>
            <a:ext cx="1110300" cy="51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38" name="Google Shape;338;p7"/>
          <p:cNvCxnSpPr>
            <a:stCxn id="320" idx="0"/>
          </p:cNvCxnSpPr>
          <p:nvPr/>
        </p:nvCxnSpPr>
        <p:spPr>
          <a:xfrm rot="5400000" flipH="1">
            <a:off x="8347348" y="3368782"/>
            <a:ext cx="1006800" cy="480000"/>
          </a:xfrm>
          <a:prstGeom prst="bentConnector3">
            <a:avLst>
              <a:gd name="adj1" fmla="val 5000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39" name="Google Shape;339;p7"/>
          <p:cNvCxnSpPr>
            <a:stCxn id="340" idx="0"/>
            <a:endCxn id="326" idx="1"/>
          </p:cNvCxnSpPr>
          <p:nvPr/>
        </p:nvCxnSpPr>
        <p:spPr>
          <a:xfrm rot="-5400000">
            <a:off x="5245245" y="3486265"/>
            <a:ext cx="709800" cy="636600"/>
          </a:xfrm>
          <a:prstGeom prst="bentConnector2">
            <a:avLst/>
          </a:prstGeom>
          <a:noFill/>
          <a:ln w="25400" cap="flat" cmpd="sng">
            <a:solidFill>
              <a:srgbClr val="171E6D"/>
            </a:solidFill>
            <a:prstDash val="solid"/>
            <a:round/>
            <a:headEnd type="none" w="sm" len="sm"/>
            <a:tailEnd type="triangle" w="med" len="med"/>
          </a:ln>
        </p:spPr>
      </p:cxnSp>
      <p:cxnSp>
        <p:nvCxnSpPr>
          <p:cNvPr id="341" name="Google Shape;341;p7"/>
          <p:cNvCxnSpPr>
            <a:endCxn id="324" idx="2"/>
          </p:cNvCxnSpPr>
          <p:nvPr/>
        </p:nvCxnSpPr>
        <p:spPr>
          <a:xfrm rot="10800000" flipH="1">
            <a:off x="4226131" y="2728345"/>
            <a:ext cx="1911600" cy="600600"/>
          </a:xfrm>
          <a:prstGeom prst="bentConnector3">
            <a:avLst>
              <a:gd name="adj1" fmla="val 50003"/>
            </a:avLst>
          </a:prstGeom>
          <a:noFill/>
          <a:ln w="25400" cap="flat" cmpd="sng">
            <a:solidFill>
              <a:srgbClr val="171E6D"/>
            </a:solidFill>
            <a:prstDash val="solid"/>
            <a:round/>
            <a:headEnd type="none" w="sm" len="sm"/>
            <a:tailEnd type="triangle" w="med" len="med"/>
          </a:ln>
        </p:spPr>
      </p:cxnSp>
      <p:cxnSp>
        <p:nvCxnSpPr>
          <p:cNvPr id="342" name="Google Shape;342;p7"/>
          <p:cNvCxnSpPr>
            <a:stCxn id="333" idx="3"/>
            <a:endCxn id="340" idx="1"/>
          </p:cNvCxnSpPr>
          <p:nvPr/>
        </p:nvCxnSpPr>
        <p:spPr>
          <a:xfrm>
            <a:off x="4227034" y="4264052"/>
            <a:ext cx="709200" cy="192900"/>
          </a:xfrm>
          <a:prstGeom prst="bentConnector3">
            <a:avLst>
              <a:gd name="adj1" fmla="val 49990"/>
            </a:avLst>
          </a:prstGeom>
          <a:noFill/>
          <a:ln w="25400" cap="flat" cmpd="sng">
            <a:solidFill>
              <a:srgbClr val="171E6D"/>
            </a:solidFill>
            <a:prstDash val="solid"/>
            <a:round/>
            <a:headEnd type="none" w="sm" len="sm"/>
            <a:tailEnd type="triangle" w="med" len="med"/>
          </a:ln>
        </p:spPr>
      </p:cxnSp>
      <p:cxnSp>
        <p:nvCxnSpPr>
          <p:cNvPr id="343" name="Google Shape;343;p7"/>
          <p:cNvCxnSpPr>
            <a:stCxn id="331" idx="3"/>
            <a:endCxn id="317" idx="2"/>
          </p:cNvCxnSpPr>
          <p:nvPr/>
        </p:nvCxnSpPr>
        <p:spPr>
          <a:xfrm rot="10800000" flipH="1">
            <a:off x="4227034" y="1357649"/>
            <a:ext cx="656100" cy="1307100"/>
          </a:xfrm>
          <a:prstGeom prst="bentConnector3">
            <a:avLst>
              <a:gd name="adj1" fmla="val 50008"/>
            </a:avLst>
          </a:prstGeom>
          <a:noFill/>
          <a:ln w="25400" cap="flat" cmpd="sng">
            <a:solidFill>
              <a:srgbClr val="171E6D"/>
            </a:solidFill>
            <a:prstDash val="solid"/>
            <a:round/>
            <a:headEnd type="none" w="sm" len="sm"/>
            <a:tailEnd type="triangle" w="med" len="med"/>
          </a:ln>
        </p:spPr>
      </p:cxnSp>
      <p:cxnSp>
        <p:nvCxnSpPr>
          <p:cNvPr id="344" name="Google Shape;344;p7"/>
          <p:cNvCxnSpPr/>
          <p:nvPr/>
        </p:nvCxnSpPr>
        <p:spPr>
          <a:xfrm flipH="1">
            <a:off x="9555354" y="5110933"/>
            <a:ext cx="820500" cy="413100"/>
          </a:xfrm>
          <a:prstGeom prst="bentConnector3">
            <a:avLst>
              <a:gd name="adj1" fmla="val 50009"/>
            </a:avLst>
          </a:prstGeom>
          <a:noFill/>
          <a:ln w="25400" cap="flat" cmpd="sng">
            <a:solidFill>
              <a:srgbClr val="171E6D"/>
            </a:solidFill>
            <a:prstDash val="solid"/>
            <a:round/>
            <a:headEnd type="none" w="sm" len="sm"/>
            <a:tailEnd type="triangle" w="med" len="med"/>
          </a:ln>
        </p:spPr>
      </p:cxnSp>
      <p:cxnSp>
        <p:nvCxnSpPr>
          <p:cNvPr id="345" name="Google Shape;345;p7"/>
          <p:cNvCxnSpPr>
            <a:endCxn id="333" idx="1"/>
          </p:cNvCxnSpPr>
          <p:nvPr/>
        </p:nvCxnSpPr>
        <p:spPr>
          <a:xfrm>
            <a:off x="2016732" y="3671252"/>
            <a:ext cx="925200" cy="592800"/>
          </a:xfrm>
          <a:prstGeom prst="bentConnector3">
            <a:avLst>
              <a:gd name="adj1" fmla="val 49998"/>
            </a:avLst>
          </a:prstGeom>
          <a:noFill/>
          <a:ln w="25400" cap="flat" cmpd="sng">
            <a:solidFill>
              <a:srgbClr val="171E6D"/>
            </a:solidFill>
            <a:prstDash val="solid"/>
            <a:round/>
            <a:headEnd type="none" w="sm" len="sm"/>
            <a:tailEnd type="triangle" w="med" len="med"/>
          </a:ln>
        </p:spPr>
      </p:cxnSp>
      <p:cxnSp>
        <p:nvCxnSpPr>
          <p:cNvPr id="346" name="Google Shape;346;p7"/>
          <p:cNvCxnSpPr>
            <a:endCxn id="332" idx="1"/>
          </p:cNvCxnSpPr>
          <p:nvPr/>
        </p:nvCxnSpPr>
        <p:spPr>
          <a:xfrm>
            <a:off x="2005532" y="3355919"/>
            <a:ext cx="939000" cy="104700"/>
          </a:xfrm>
          <a:prstGeom prst="bentConnector3">
            <a:avLst>
              <a:gd name="adj1" fmla="val 50004"/>
            </a:avLst>
          </a:prstGeom>
          <a:noFill/>
          <a:ln w="25400" cap="flat" cmpd="sng">
            <a:solidFill>
              <a:srgbClr val="171E6D"/>
            </a:solidFill>
            <a:prstDash val="solid"/>
            <a:round/>
            <a:headEnd type="none" w="sm" len="sm"/>
            <a:tailEnd type="triangle" w="med" len="med"/>
          </a:ln>
        </p:spPr>
      </p:cxnSp>
      <p:cxnSp>
        <p:nvCxnSpPr>
          <p:cNvPr id="347" name="Google Shape;347;p7"/>
          <p:cNvCxnSpPr>
            <a:endCxn id="331" idx="1"/>
          </p:cNvCxnSpPr>
          <p:nvPr/>
        </p:nvCxnSpPr>
        <p:spPr>
          <a:xfrm rot="10800000" flipH="1">
            <a:off x="2011632" y="2664749"/>
            <a:ext cx="930300" cy="298800"/>
          </a:xfrm>
          <a:prstGeom prst="bentConnector3">
            <a:avLst>
              <a:gd name="adj1" fmla="val 49999"/>
            </a:avLst>
          </a:prstGeom>
          <a:noFill/>
          <a:ln w="25400" cap="flat" cmpd="sng">
            <a:solidFill>
              <a:srgbClr val="171E6D"/>
            </a:solidFill>
            <a:prstDash val="solid"/>
            <a:round/>
            <a:headEnd type="none" w="sm" len="sm"/>
            <a:tailEnd type="triangle" w="med" len="med"/>
          </a:ln>
        </p:spPr>
      </p:cxnSp>
      <p:sp>
        <p:nvSpPr>
          <p:cNvPr id="348" name="Google Shape;348;p7"/>
          <p:cNvSpPr txBox="1"/>
          <p:nvPr/>
        </p:nvSpPr>
        <p:spPr>
          <a:xfrm>
            <a:off x="4999629" y="977609"/>
            <a:ext cx="58862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metadata</a:t>
            </a:r>
            <a:endParaRPr sz="800" b="0" i="0" u="none" strike="noStrike" cap="none">
              <a:solidFill>
                <a:srgbClr val="000000"/>
              </a:solidFill>
              <a:latin typeface="Arial"/>
              <a:ea typeface="Arial"/>
              <a:cs typeface="Arial"/>
              <a:sym typeface="Arial"/>
            </a:endParaRPr>
          </a:p>
        </p:txBody>
      </p:sp>
      <p:sp>
        <p:nvSpPr>
          <p:cNvPr id="349" name="Google Shape;349;p7"/>
          <p:cNvSpPr txBox="1"/>
          <p:nvPr/>
        </p:nvSpPr>
        <p:spPr>
          <a:xfrm>
            <a:off x="6430909" y="2401104"/>
            <a:ext cx="37221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data</a:t>
            </a:r>
            <a:endParaRPr/>
          </a:p>
        </p:txBody>
      </p:sp>
      <p:sp>
        <p:nvSpPr>
          <p:cNvPr id="350" name="Google Shape;350;p7"/>
          <p:cNvSpPr/>
          <p:nvPr/>
        </p:nvSpPr>
        <p:spPr>
          <a:xfrm>
            <a:off x="11199817" y="4672071"/>
            <a:ext cx="705919" cy="492559"/>
          </a:xfrm>
          <a:prstGeom prst="flowChartMultidocument">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json</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800" b="0" i="0" u="none" strike="noStrike" cap="none">
                <a:solidFill>
                  <a:schemeClr val="dk1"/>
                </a:solidFill>
                <a:latin typeface="Arial"/>
                <a:ea typeface="Arial"/>
                <a:cs typeface="Arial"/>
                <a:sym typeface="Arial"/>
              </a:rPr>
              <a:t>metadata</a:t>
            </a:r>
            <a:endParaRPr sz="800" b="0" i="0" u="none" strike="noStrike" cap="none">
              <a:solidFill>
                <a:schemeClr val="dk1"/>
              </a:solidFill>
              <a:latin typeface="Arial"/>
              <a:ea typeface="Arial"/>
              <a:cs typeface="Arial"/>
              <a:sym typeface="Arial"/>
            </a:endParaRPr>
          </a:p>
        </p:txBody>
      </p:sp>
      <p:cxnSp>
        <p:nvCxnSpPr>
          <p:cNvPr id="351" name="Google Shape;351;p7"/>
          <p:cNvCxnSpPr>
            <a:stCxn id="350" idx="0"/>
            <a:endCxn id="352" idx="3"/>
          </p:cNvCxnSpPr>
          <p:nvPr/>
        </p:nvCxnSpPr>
        <p:spPr>
          <a:xfrm rot="5400000" flipH="1">
            <a:off x="8992691" y="2063421"/>
            <a:ext cx="2957100" cy="2260200"/>
          </a:xfrm>
          <a:prstGeom prst="bentConnector2">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53" name="Google Shape;353;p7"/>
          <p:cNvCxnSpPr>
            <a:endCxn id="350" idx="2"/>
          </p:cNvCxnSpPr>
          <p:nvPr/>
        </p:nvCxnSpPr>
        <p:spPr>
          <a:xfrm rot="-5400000">
            <a:off x="11118189" y="5185277"/>
            <a:ext cx="424800" cy="346200"/>
          </a:xfrm>
          <a:prstGeom prst="bentConnector3">
            <a:avLst>
              <a:gd name="adj1" fmla="val 50000"/>
            </a:avLst>
          </a:prstGeom>
          <a:noFill/>
          <a:ln w="25400" cap="flat" cmpd="sng">
            <a:solidFill>
              <a:srgbClr val="171E6D"/>
            </a:solidFill>
            <a:prstDash val="solid"/>
            <a:round/>
            <a:headEnd type="none" w="sm" len="sm"/>
            <a:tailEnd type="triangle" w="med" len="med"/>
          </a:ln>
        </p:spPr>
      </p:cxnSp>
      <p:cxnSp>
        <p:nvCxnSpPr>
          <p:cNvPr id="354" name="Google Shape;354;p7"/>
          <p:cNvCxnSpPr>
            <a:endCxn id="321" idx="2"/>
          </p:cNvCxnSpPr>
          <p:nvPr/>
        </p:nvCxnSpPr>
        <p:spPr>
          <a:xfrm rot="5400000" flipH="1">
            <a:off x="10514481" y="5289690"/>
            <a:ext cx="443400" cy="135000"/>
          </a:xfrm>
          <a:prstGeom prst="bentConnector3">
            <a:avLst>
              <a:gd name="adj1" fmla="val 49995"/>
            </a:avLst>
          </a:prstGeom>
          <a:noFill/>
          <a:ln w="25400" cap="flat" cmpd="sng">
            <a:solidFill>
              <a:srgbClr val="171E6D"/>
            </a:solidFill>
            <a:prstDash val="solid"/>
            <a:round/>
            <a:headEnd type="none" w="sm" len="sm"/>
            <a:tailEnd type="triangle" w="med" len="med"/>
          </a:ln>
        </p:spPr>
      </p:cxnSp>
      <p:sp>
        <p:nvSpPr>
          <p:cNvPr id="352" name="Google Shape;352;p7"/>
          <p:cNvSpPr/>
          <p:nvPr/>
        </p:nvSpPr>
        <p:spPr>
          <a:xfrm>
            <a:off x="7707696" y="1523371"/>
            <a:ext cx="1633296" cy="383164"/>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data discovery import</a:t>
            </a:r>
            <a:endParaRPr/>
          </a:p>
        </p:txBody>
      </p:sp>
      <p:cxnSp>
        <p:nvCxnSpPr>
          <p:cNvPr id="355" name="Google Shape;355;p7"/>
          <p:cNvCxnSpPr>
            <a:stCxn id="352" idx="0"/>
            <a:endCxn id="317" idx="4"/>
          </p:cNvCxnSpPr>
          <p:nvPr/>
        </p:nvCxnSpPr>
        <p:spPr>
          <a:xfrm rot="5400000" flipH="1">
            <a:off x="7135944" y="134971"/>
            <a:ext cx="165600" cy="2611200"/>
          </a:xfrm>
          <a:prstGeom prst="bentConnector2">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340" name="Google Shape;340;p7"/>
          <p:cNvSpPr/>
          <p:nvPr/>
        </p:nvSpPr>
        <p:spPr>
          <a:xfrm>
            <a:off x="4936091" y="4159465"/>
            <a:ext cx="691508" cy="595017"/>
          </a:xfrm>
          <a:prstGeom prst="flowChartMagneticDrum">
            <a:avLst/>
          </a:prstGeom>
          <a:gradFill>
            <a:gsLst>
              <a:gs pos="0">
                <a:srgbClr val="FE9B98"/>
              </a:gs>
              <a:gs pos="35000">
                <a:srgbClr val="FDB8B8"/>
              </a:gs>
              <a:gs pos="100000">
                <a:srgbClr val="FFE3E3"/>
              </a:gs>
            </a:gsLst>
            <a:lin ang="16200000" scaled="0"/>
          </a:gradFill>
          <a:ln w="9525" cap="flat" cmpd="sng">
            <a:solidFill>
              <a:srgbClr val="AE130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p:txBody>
      </p:sp>
      <p:cxnSp>
        <p:nvCxnSpPr>
          <p:cNvPr id="356" name="Google Shape;356;p7"/>
          <p:cNvCxnSpPr/>
          <p:nvPr/>
        </p:nvCxnSpPr>
        <p:spPr>
          <a:xfrm rot="5400000" flipH="1">
            <a:off x="8916972" y="4978053"/>
            <a:ext cx="550500" cy="171300"/>
          </a:xfrm>
          <a:prstGeom prst="bentConnector3">
            <a:avLst>
              <a:gd name="adj1" fmla="val 4999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57" name="Google Shape;357;p7"/>
          <p:cNvCxnSpPr>
            <a:stCxn id="323" idx="1"/>
            <a:endCxn id="318" idx="3"/>
          </p:cNvCxnSpPr>
          <p:nvPr/>
        </p:nvCxnSpPr>
        <p:spPr>
          <a:xfrm rot="10800000">
            <a:off x="4452850" y="5255016"/>
            <a:ext cx="1572300" cy="372600"/>
          </a:xfrm>
          <a:prstGeom prst="bentConnector3">
            <a:avLst>
              <a:gd name="adj1" fmla="val 50004"/>
            </a:avLst>
          </a:prstGeom>
          <a:noFill/>
          <a:ln w="25400" cap="flat" cmpd="sng">
            <a:solidFill>
              <a:srgbClr val="171E6D"/>
            </a:solidFill>
            <a:prstDash val="solid"/>
            <a:round/>
            <a:headEnd type="none" w="sm" len="sm"/>
            <a:tailEnd type="triangle" w="med" len="med"/>
          </a:ln>
        </p:spPr>
      </p:cxnSp>
      <p:cxnSp>
        <p:nvCxnSpPr>
          <p:cNvPr id="358" name="Google Shape;358;p7"/>
          <p:cNvCxnSpPr/>
          <p:nvPr/>
        </p:nvCxnSpPr>
        <p:spPr>
          <a:xfrm rot="5400000" flipH="1">
            <a:off x="6582065" y="3071572"/>
            <a:ext cx="236400" cy="135000"/>
          </a:xfrm>
          <a:prstGeom prst="bentConnector3">
            <a:avLst>
              <a:gd name="adj1" fmla="val 50000"/>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359" name="Google Shape;359;p7"/>
          <p:cNvCxnSpPr/>
          <p:nvPr/>
        </p:nvCxnSpPr>
        <p:spPr>
          <a:xfrm rot="5400000" flipH="1">
            <a:off x="4882625" y="2112155"/>
            <a:ext cx="1500900" cy="770400"/>
          </a:xfrm>
          <a:prstGeom prst="bentConnector3">
            <a:avLst>
              <a:gd name="adj1" fmla="val 50005"/>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360" name="Google Shape;360;p7"/>
          <p:cNvSpPr/>
          <p:nvPr/>
        </p:nvSpPr>
        <p:spPr>
          <a:xfrm>
            <a:off x="5913112" y="2138903"/>
            <a:ext cx="3820687" cy="4405596"/>
          </a:xfrm>
          <a:prstGeom prst="roundRect">
            <a:avLst>
              <a:gd name="adj" fmla="val 16667"/>
            </a:avLst>
          </a:prstGeom>
          <a:solidFill>
            <a:srgbClr val="B4DE86"/>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EGI Cloud Compute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(site at IN2P3)</a:t>
            </a: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2834184" y="4984012"/>
            <a:ext cx="1625464" cy="572280"/>
          </a:xfrm>
          <a:prstGeom prst="roundRect">
            <a:avLst>
              <a:gd name="adj" fmla="val 16667"/>
            </a:avLst>
          </a:prstGeom>
          <a:solidFill>
            <a:srgbClr val="B4DE86"/>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B2DROP</a:t>
            </a:r>
            <a:endParaRPr sz="1400" b="0" i="0" u="none" strike="noStrike" cap="none">
              <a:solidFill>
                <a:srgbClr val="000000"/>
              </a:solidFill>
              <a:latin typeface="Arial"/>
              <a:ea typeface="Arial"/>
              <a:cs typeface="Arial"/>
              <a:sym typeface="Arial"/>
            </a:endParaRPr>
          </a:p>
        </p:txBody>
      </p:sp>
      <p:cxnSp>
        <p:nvCxnSpPr>
          <p:cNvPr id="362" name="Google Shape;362;p7"/>
          <p:cNvCxnSpPr>
            <a:stCxn id="318" idx="2"/>
            <a:endCxn id="363" idx="0"/>
          </p:cNvCxnSpPr>
          <p:nvPr/>
        </p:nvCxnSpPr>
        <p:spPr>
          <a:xfrm rot="-5400000" flipH="1">
            <a:off x="3556475" y="5631150"/>
            <a:ext cx="214800" cy="600"/>
          </a:xfrm>
          <a:prstGeom prst="bentConnector3">
            <a:avLst>
              <a:gd name="adj1" fmla="val 52980"/>
            </a:avLst>
          </a:prstGeom>
          <a:noFill/>
          <a:ln w="25400" cap="flat" cmpd="sng">
            <a:solidFill>
              <a:srgbClr val="171E6D"/>
            </a:solidFill>
            <a:prstDash val="solid"/>
            <a:round/>
            <a:headEnd type="none" w="sm" len="sm"/>
            <a:tailEnd type="triangle" w="med" len="med"/>
          </a:ln>
        </p:spPr>
      </p:cxnSp>
      <p:sp>
        <p:nvSpPr>
          <p:cNvPr id="363" name="Google Shape;363;p7"/>
          <p:cNvSpPr/>
          <p:nvPr/>
        </p:nvSpPr>
        <p:spPr>
          <a:xfrm>
            <a:off x="2874430" y="5738950"/>
            <a:ext cx="1578289" cy="538079"/>
          </a:xfrm>
          <a:prstGeom prst="roundRect">
            <a:avLst>
              <a:gd name="adj" fmla="val 16667"/>
            </a:avLst>
          </a:prstGeom>
          <a:solidFill>
            <a:schemeClr val="accent1"/>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Interactive computing</a:t>
            </a:r>
            <a:endParaRPr sz="1400" b="0" i="0" u="none" strike="noStrike" cap="none">
              <a:solidFill>
                <a:schemeClr val="lt1"/>
              </a:solidFill>
              <a:latin typeface="Arial"/>
              <a:ea typeface="Arial"/>
              <a:cs typeface="Arial"/>
              <a:sym typeface="Arial"/>
            </a:endParaRPr>
          </a:p>
        </p:txBody>
      </p:sp>
      <p:sp>
        <p:nvSpPr>
          <p:cNvPr id="364" name="Google Shape;364;p7"/>
          <p:cNvSpPr/>
          <p:nvPr/>
        </p:nvSpPr>
        <p:spPr>
          <a:xfrm>
            <a:off x="2850843" y="5717899"/>
            <a:ext cx="1625464" cy="572280"/>
          </a:xfrm>
          <a:prstGeom prst="roundRect">
            <a:avLst>
              <a:gd name="adj" fmla="val 16667"/>
            </a:avLst>
          </a:prstGeom>
          <a:solidFill>
            <a:srgbClr val="BFBFBF"/>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EGI Notebooks</a:t>
            </a: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2710353" y="2155305"/>
            <a:ext cx="2028187" cy="2675434"/>
          </a:xfrm>
          <a:prstGeom prst="roundRect">
            <a:avLst>
              <a:gd name="adj" fmla="val 16667"/>
            </a:avLst>
          </a:prstGeom>
          <a:solidFill>
            <a:srgbClr val="B4DE86"/>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EGI Cloud Compute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(site at IN2P3)</a:t>
            </a: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a:off x="4867629" y="977609"/>
            <a:ext cx="4467568" cy="938497"/>
          </a:xfrm>
          <a:prstGeom prst="roundRect">
            <a:avLst>
              <a:gd name="adj" fmla="val 16667"/>
            </a:avLst>
          </a:prstGeom>
          <a:solidFill>
            <a:srgbClr val="B4DE86"/>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EGI Cloud Compute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(site at IN2P3)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8"/>
          <p:cNvPicPr preferRelativeResize="0"/>
          <p:nvPr/>
        </p:nvPicPr>
        <p:blipFill rotWithShape="1">
          <a:blip r:embed="rId3">
            <a:alphaModFix/>
          </a:blip>
          <a:srcRect/>
          <a:stretch/>
        </p:blipFill>
        <p:spPr>
          <a:xfrm>
            <a:off x="5380887" y="1930782"/>
            <a:ext cx="6576710" cy="4155743"/>
          </a:xfrm>
          <a:prstGeom prst="rect">
            <a:avLst/>
          </a:prstGeom>
          <a:noFill/>
          <a:ln w="9525" cap="flat" cmpd="sng">
            <a:solidFill>
              <a:schemeClr val="accent1"/>
            </a:solidFill>
            <a:prstDash val="solid"/>
            <a:round/>
            <a:headEnd type="none" w="sm" len="sm"/>
            <a:tailEnd type="none" w="sm" len="sm"/>
          </a:ln>
        </p:spPr>
      </p:pic>
      <p:sp>
        <p:nvSpPr>
          <p:cNvPr id="372" name="Google Shape;372;p8"/>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10-11/05/2021</a:t>
            </a:r>
            <a:endParaRPr/>
          </a:p>
        </p:txBody>
      </p:sp>
      <p:sp>
        <p:nvSpPr>
          <p:cNvPr id="373" name="Google Shape;373;p8"/>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EOSC-hub final review</a:t>
            </a:r>
            <a:endParaRPr/>
          </a:p>
        </p:txBody>
      </p:sp>
      <p:sp>
        <p:nvSpPr>
          <p:cNvPr id="374" name="Google Shape;374;p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
        <p:nvSpPr>
          <p:cNvPr id="375" name="Google Shape;375;p8"/>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An example – Euro-Argo CC</a:t>
            </a:r>
            <a:endParaRPr/>
          </a:p>
        </p:txBody>
      </p:sp>
      <p:pic>
        <p:nvPicPr>
          <p:cNvPr id="376" name="Google Shape;376;p8"/>
          <p:cNvPicPr preferRelativeResize="0"/>
          <p:nvPr/>
        </p:nvPicPr>
        <p:blipFill rotWithShape="1">
          <a:blip r:embed="rId4">
            <a:alphaModFix/>
          </a:blip>
          <a:srcRect/>
          <a:stretch/>
        </p:blipFill>
        <p:spPr>
          <a:xfrm>
            <a:off x="335360" y="1008183"/>
            <a:ext cx="8504070" cy="4783540"/>
          </a:xfrm>
          <a:prstGeom prst="rect">
            <a:avLst/>
          </a:prstGeom>
          <a:noFill/>
          <a:ln w="9525" cap="flat" cmpd="sng">
            <a:solidFill>
              <a:schemeClr val="accent1"/>
            </a:solidFill>
            <a:prstDash val="solid"/>
            <a:round/>
            <a:headEnd type="none" w="sm" len="sm"/>
            <a:tailEnd type="none" w="sm" len="sm"/>
          </a:ln>
        </p:spPr>
      </p:pic>
      <p:sp>
        <p:nvSpPr>
          <p:cNvPr id="377" name="Google Shape;377;p8"/>
          <p:cNvSpPr txBox="1"/>
          <p:nvPr/>
        </p:nvSpPr>
        <p:spPr>
          <a:xfrm>
            <a:off x="234403" y="5791723"/>
            <a:ext cx="81818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Argo floats temperatures on April 17th 2021 along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GHRSST satellite temperature analysis </a:t>
            </a:r>
            <a:endParaRPr sz="1400" b="0" i="0" u="none" strike="noStrike" cap="none">
              <a:solidFill>
                <a:srgbClr val="000000"/>
              </a:solidFill>
              <a:latin typeface="Arial"/>
              <a:ea typeface="Arial"/>
              <a:cs typeface="Arial"/>
              <a:sym typeface="Arial"/>
            </a:endParaRPr>
          </a:p>
        </p:txBody>
      </p:sp>
      <p:sp>
        <p:nvSpPr>
          <p:cNvPr id="378" name="Google Shape;378;p8"/>
          <p:cNvSpPr/>
          <p:nvPr/>
        </p:nvSpPr>
        <p:spPr>
          <a:xfrm rot="8174928" flipH="1">
            <a:off x="9436093" y="3848"/>
            <a:ext cx="2159650" cy="4219049"/>
          </a:xfrm>
          <a:prstGeom prst="curvedLeftArrow">
            <a:avLst>
              <a:gd name="adj1" fmla="val 16000"/>
              <a:gd name="adj2" fmla="val 50000"/>
              <a:gd name="adj3" fmla="val 25000"/>
            </a:avLst>
          </a:prstGeom>
          <a:solidFill>
            <a:srgbClr val="4A52D3"/>
          </a:solidFill>
          <a:ln w="25400" cap="flat" cmpd="sng">
            <a:solidFill>
              <a:srgbClr val="1318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79" name="Google Shape;379;p8"/>
          <p:cNvPicPr preferRelativeResize="0"/>
          <p:nvPr/>
        </p:nvPicPr>
        <p:blipFill rotWithShape="1">
          <a:blip r:embed="rId5">
            <a:alphaModFix/>
          </a:blip>
          <a:srcRect/>
          <a:stretch/>
        </p:blipFill>
        <p:spPr>
          <a:xfrm>
            <a:off x="2685574" y="1148364"/>
            <a:ext cx="6820852" cy="4182059"/>
          </a:xfrm>
          <a:prstGeom prst="rect">
            <a:avLst/>
          </a:prstGeom>
          <a:noFill/>
          <a:ln w="9525" cap="flat" cmpd="sng">
            <a:solidFill>
              <a:srgbClr val="4A52D3"/>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9"/>
          <p:cNvSpPr/>
          <p:nvPr/>
        </p:nvSpPr>
        <p:spPr>
          <a:xfrm>
            <a:off x="49094" y="6190066"/>
            <a:ext cx="11341015" cy="47929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6" name="Google Shape;386;p9"/>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387" name="Google Shape;387;p9"/>
          <p:cNvSpPr txBox="1">
            <a:spLocks noGrp="1"/>
          </p:cNvSpPr>
          <p:nvPr>
            <p:ph type="title"/>
          </p:nvPr>
        </p:nvSpPr>
        <p:spPr>
          <a:xfrm>
            <a:off x="3220976" y="64656"/>
            <a:ext cx="8971023" cy="5377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2F45"/>
              </a:buClr>
              <a:buSzPts val="3600"/>
              <a:buFont typeface="Calibri"/>
              <a:buNone/>
            </a:pPr>
            <a:r>
              <a:rPr lang="en-US"/>
              <a:t>Most popular topics: IaaS cloud, AAI proxy</a:t>
            </a:r>
            <a:endParaRPr/>
          </a:p>
        </p:txBody>
      </p:sp>
      <p:sp>
        <p:nvSpPr>
          <p:cNvPr id="388" name="Google Shape;388;p9"/>
          <p:cNvSpPr txBox="1"/>
          <p:nvPr/>
        </p:nvSpPr>
        <p:spPr>
          <a:xfrm>
            <a:off x="9017306" y="2770945"/>
            <a:ext cx="2986951" cy="2275888"/>
          </a:xfrm>
          <a:prstGeom prst="rect">
            <a:avLst/>
          </a:prstGeom>
          <a:solidFill>
            <a:srgbClr val="FEE49A"/>
          </a:solidFill>
          <a:ln w="9525" cap="flat" cmpd="sng">
            <a:solidFill>
              <a:srgbClr val="3019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EAP pilot has boosted our confidence that a European federated Open Science Cloud provides the essential compute needs of the European Earth Observation community, both in the science domain and in the public use domain.” </a:t>
            </a:r>
            <a:r>
              <a:rPr lang="en-US" sz="1400" b="1" i="0" u="none" strike="noStrike" cap="none">
                <a:solidFill>
                  <a:srgbClr val="000000"/>
                </a:solidFill>
                <a:latin typeface="Arial"/>
                <a:ea typeface="Arial"/>
                <a:cs typeface="Arial"/>
                <a:sym typeface="Arial"/>
              </a:rPr>
              <a:t>(Guido Lemoine, EC JRC, Agriculture monitoring with Sentinel EaP)</a:t>
            </a:r>
            <a:endParaRPr sz="1400" b="1" i="0" u="none" strike="noStrike" cap="none">
              <a:solidFill>
                <a:srgbClr val="000000"/>
              </a:solidFill>
              <a:latin typeface="Arial"/>
              <a:ea typeface="Arial"/>
              <a:cs typeface="Arial"/>
              <a:sym typeface="Arial"/>
            </a:endParaRPr>
          </a:p>
        </p:txBody>
      </p:sp>
      <p:sp>
        <p:nvSpPr>
          <p:cNvPr id="393" name="Google Shape;393;p9"/>
          <p:cNvSpPr txBox="1"/>
          <p:nvPr/>
        </p:nvSpPr>
        <p:spPr>
          <a:xfrm>
            <a:off x="8829565" y="759342"/>
            <a:ext cx="336243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Also confirmed by EOSC service orders:</a:t>
            </a:r>
            <a:endParaRPr/>
          </a:p>
          <a:p>
            <a:pPr marL="0" marR="0" lvl="0" indent="0" algn="l"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https://opsportal.eosc-portal.eu/metricsEOSC/ServiceOrder</a:t>
            </a:r>
            <a:r>
              <a:rPr lang="en-US" sz="1200" b="0" i="0" u="none" strike="noStrike" cap="none">
                <a:solidFill>
                  <a:srgbClr val="000000"/>
                </a:solidFill>
                <a:latin typeface="Arial"/>
                <a:ea typeface="Arial"/>
                <a:cs typeface="Arial"/>
                <a:sym typeface="Arial"/>
              </a:rPr>
              <a:t> </a:t>
            </a:r>
            <a:endParaRPr/>
          </a:p>
        </p:txBody>
      </p:sp>
      <p:pic>
        <p:nvPicPr>
          <p:cNvPr id="11" name="Picture 10">
            <a:extLst>
              <a:ext uri="{FF2B5EF4-FFF2-40B4-BE49-F238E27FC236}">
                <a16:creationId xmlns:a16="http://schemas.microsoft.com/office/drawing/2014/main" id="{5A1FBEAA-EED0-4378-BD5F-D78977376B64}"/>
              </a:ext>
            </a:extLst>
          </p:cNvPr>
          <p:cNvPicPr>
            <a:picLocks noChangeAspect="1"/>
          </p:cNvPicPr>
          <p:nvPr/>
        </p:nvPicPr>
        <p:blipFill>
          <a:blip r:embed="rId4"/>
          <a:stretch>
            <a:fillRect/>
          </a:stretch>
        </p:blipFill>
        <p:spPr>
          <a:xfrm rot="5400000">
            <a:off x="2107170" y="-57301"/>
            <a:ext cx="5969513" cy="7511104"/>
          </a:xfrm>
          <a:prstGeom prst="rect">
            <a:avLst/>
          </a:prstGeom>
        </p:spPr>
      </p:pic>
      <p:sp>
        <p:nvSpPr>
          <p:cNvPr id="12" name="Google Shape;300;p6">
            <a:extLst>
              <a:ext uri="{FF2B5EF4-FFF2-40B4-BE49-F238E27FC236}">
                <a16:creationId xmlns:a16="http://schemas.microsoft.com/office/drawing/2014/main" id="{D9FAEE24-5DA5-4103-902D-A4B627C86D92}"/>
              </a:ext>
            </a:extLst>
          </p:cNvPr>
          <p:cNvSpPr/>
          <p:nvPr/>
        </p:nvSpPr>
        <p:spPr>
          <a:xfrm>
            <a:off x="335360" y="2023166"/>
            <a:ext cx="8494206" cy="1555793"/>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Compute</a:t>
            </a:r>
            <a:endParaRPr sz="1400" b="1" i="0" u="none" strike="noStrike" cap="none">
              <a:solidFill>
                <a:srgbClr val="4A52D3"/>
              </a:solidFill>
              <a:latin typeface="Arial"/>
              <a:ea typeface="Arial"/>
              <a:cs typeface="Arial"/>
              <a:sym typeface="Arial"/>
            </a:endParaRPr>
          </a:p>
        </p:txBody>
      </p:sp>
      <p:sp>
        <p:nvSpPr>
          <p:cNvPr id="13" name="Google Shape;301;p6">
            <a:extLst>
              <a:ext uri="{FF2B5EF4-FFF2-40B4-BE49-F238E27FC236}">
                <a16:creationId xmlns:a16="http://schemas.microsoft.com/office/drawing/2014/main" id="{8941F01E-D31A-4D0C-9737-A5DDE2A592B2}"/>
              </a:ext>
            </a:extLst>
          </p:cNvPr>
          <p:cNvSpPr/>
          <p:nvPr/>
        </p:nvSpPr>
        <p:spPr>
          <a:xfrm>
            <a:off x="335360" y="3578959"/>
            <a:ext cx="8494206" cy="2172701"/>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Data mgm.</a:t>
            </a:r>
            <a:endParaRPr sz="1400" b="1" i="0" u="none" strike="noStrike" cap="none">
              <a:solidFill>
                <a:srgbClr val="4A52D3"/>
              </a:solidFill>
              <a:latin typeface="Arial"/>
              <a:ea typeface="Arial"/>
              <a:cs typeface="Arial"/>
              <a:sym typeface="Arial"/>
            </a:endParaRPr>
          </a:p>
        </p:txBody>
      </p:sp>
      <p:sp>
        <p:nvSpPr>
          <p:cNvPr id="14" name="Google Shape;302;p6">
            <a:extLst>
              <a:ext uri="{FF2B5EF4-FFF2-40B4-BE49-F238E27FC236}">
                <a16:creationId xmlns:a16="http://schemas.microsoft.com/office/drawing/2014/main" id="{1ACE0716-32F6-452E-BD45-9EADF1CADB54}"/>
              </a:ext>
            </a:extLst>
          </p:cNvPr>
          <p:cNvSpPr/>
          <p:nvPr/>
        </p:nvSpPr>
        <p:spPr>
          <a:xfrm>
            <a:off x="335360" y="5751660"/>
            <a:ext cx="8494206" cy="931348"/>
          </a:xfrm>
          <a:prstGeom prst="rect">
            <a:avLst/>
          </a:prstGeom>
          <a:noFill/>
          <a:ln w="25400" cap="flat" cmpd="sng">
            <a:solidFill>
              <a:srgbClr val="4A52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4A52D3"/>
                </a:solidFill>
                <a:latin typeface="Arial"/>
                <a:ea typeface="Arial"/>
                <a:cs typeface="Arial"/>
                <a:sym typeface="Arial"/>
              </a:rPr>
              <a:t>Auth.-Auth.</a:t>
            </a:r>
            <a:endParaRPr sz="1400" b="1" i="0" u="none" strike="noStrike" cap="none">
              <a:solidFill>
                <a:srgbClr val="4A52D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Widescreen</PresentationFormat>
  <Paragraphs>241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Source Sans Pro</vt:lpstr>
      <vt:lpstr>Noto Sans Symbols</vt:lpstr>
      <vt:lpstr>Arial</vt:lpstr>
      <vt:lpstr>slide_base</vt:lpstr>
      <vt:lpstr>PowerPoint Presentation</vt:lpstr>
      <vt:lpstr>Outline</vt:lpstr>
      <vt:lpstr>CCs and EaPs in EOSC-hub</vt:lpstr>
      <vt:lpstr>Engaging with research communities</vt:lpstr>
      <vt:lpstr>A launch pad for communities</vt:lpstr>
      <vt:lpstr>Matchmaking communities and opportunities</vt:lpstr>
      <vt:lpstr>An example – Euro-Argo CC</vt:lpstr>
      <vt:lpstr>An example – Euro-Argo CC</vt:lpstr>
      <vt:lpstr>Most popular topics: IaaS cloud, AAI proxy</vt:lpstr>
      <vt:lpstr>Data management and meta-data management</vt:lpstr>
      <vt:lpstr>Services should be simpler to use  (to attract the 1.8 million researchers)</vt:lpstr>
      <vt:lpstr>Good practices are key to success</vt:lpstr>
      <vt:lpstr>Exploitation &amp; (EOSC-)future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Gergely Sipos</dc:creator>
  <cp:lastModifiedBy>Gergely Sipos</cp:lastModifiedBy>
  <cp:revision>9</cp:revision>
  <dcterms:modified xsi:type="dcterms:W3CDTF">2021-05-03T13:30:24Z</dcterms:modified>
</cp:coreProperties>
</file>