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  <p:sldMasterId id="2147483659" r:id="rId2"/>
    <p:sldMasterId id="2147483661" r:id="rId3"/>
    <p:sldMasterId id="2147483657" r:id="rId4"/>
  </p:sldMasterIdLst>
  <p:notesMasterIdLst>
    <p:notesMasterId r:id="rId7"/>
  </p:notesMasterIdLst>
  <p:sldIdLst>
    <p:sldId id="256" r:id="rId5"/>
    <p:sldId id="267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6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Stile medio 3 - 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85" autoAdjust="0"/>
    <p:restoredTop sz="94634"/>
  </p:normalViewPr>
  <p:slideViewPr>
    <p:cSldViewPr snapToGrid="0" snapToObjects="1">
      <p:cViewPr varScale="1">
        <p:scale>
          <a:sx n="147" d="100"/>
          <a:sy n="147" d="100"/>
        </p:scale>
        <p:origin x="200" y="3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8" d="100"/>
          <a:sy n="128" d="100"/>
        </p:scale>
        <p:origin x="3056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7F3A9-D079-3F40-8212-0C805A027999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970DC-2EC8-A749-8068-8BEBD6B1458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044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9919" y="2490809"/>
            <a:ext cx="4543746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6886817B-5870-754B-B75F-48D6133689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919" y="1948714"/>
            <a:ext cx="5669437" cy="52168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000" b="1" i="0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</a:t>
            </a:r>
            <a:r>
              <a:rPr lang="en-GB" noProof="0"/>
              <a:t>TO</a:t>
            </a:r>
            <a:r>
              <a:rPr lang="en-GB" noProof="0" dirty="0"/>
              <a:t> ADD TITLE</a:t>
            </a:r>
          </a:p>
        </p:txBody>
      </p:sp>
      <p:sp>
        <p:nvSpPr>
          <p:cNvPr id="13" name="Tijdelijke aanduiding voor tekst 6">
            <a:extLst>
              <a:ext uri="{FF2B5EF4-FFF2-40B4-BE49-F238E27FC236}">
                <a16:creationId xmlns:a16="http://schemas.microsoft.com/office/drawing/2014/main" id="{B5C41B2D-AB28-B54E-AEC8-B8A3796E50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4634" y="3636204"/>
            <a:ext cx="4663415" cy="2509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noProof="0" dirty="0"/>
              <a:t>Affiliation</a:t>
            </a:r>
          </a:p>
        </p:txBody>
      </p:sp>
      <p:sp>
        <p:nvSpPr>
          <p:cNvPr id="5" name="Tijdelijke aanduiding voor tekst 6">
            <a:extLst>
              <a:ext uri="{FF2B5EF4-FFF2-40B4-BE49-F238E27FC236}">
                <a16:creationId xmlns:a16="http://schemas.microsoft.com/office/drawing/2014/main" id="{6AA082AB-5D0B-F54F-9A8F-0BD3E09BC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4634" y="3353555"/>
            <a:ext cx="4826966" cy="2509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noProof="0" dirty="0"/>
              <a:t>Author</a:t>
            </a:r>
          </a:p>
        </p:txBody>
      </p:sp>
    </p:spTree>
    <p:extLst>
      <p:ext uri="{BB962C8B-B14F-4D97-AF65-F5344CB8AC3E}">
        <p14:creationId xmlns:p14="http://schemas.microsoft.com/office/powerpoint/2010/main" val="173604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6E6AB01-364C-A348-B0D9-595BB5BE71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4F12D91-78F4-A74E-9C0F-3B4CEA1976E7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665418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B20CF5-E585-CD41-BAD6-1969BBA40D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645" y="1369219"/>
            <a:ext cx="8754341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AB6673-AF44-DE40-B68F-16EEAD288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6" y="169145"/>
            <a:ext cx="6351909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33673A8-8F9C-C041-B054-ED5A8A225531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6351909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772114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FF08398-7D6E-1745-A009-A04C250785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6" y="169145"/>
            <a:ext cx="6388277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CA42994-4D10-FB4B-AF6F-1389DBDC12CE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638827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BA7832F3-1090-2E45-9B95-4D3B563702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123DC00C-1673-BE4D-AE5A-3845A7DDE9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9932" y="1369219"/>
            <a:ext cx="4317422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251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EDD765F8-18BA-604D-87EB-B3D9760817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646" y="1369217"/>
            <a:ext cx="2811410" cy="3197371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E696ECA-C7AD-E046-8192-A4064C213E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80000" y="1369217"/>
            <a:ext cx="2783999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88AEF36E-6085-904D-B43A-C8B09DEB599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55944" y="1369216"/>
            <a:ext cx="2783999" cy="3197369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F62DA08-BE0A-2046-8251-B39621E4E2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636086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0924F88-117B-D846-847D-5FDFD16C4BF5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6360866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6083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75654FC1-4DBD-4648-80C9-79E7F28D7D2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49933" y="1370013"/>
            <a:ext cx="4275858" cy="31972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B29CE2F-9C11-D341-A1F9-C96EE6E74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6346714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4C4797D-C6F7-B144-9F21-53F552684590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634671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6E553D1D-90EB-B442-9B3E-7227D57ABE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6639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9CA633-2F9C-664C-91A2-CBC058249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216939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0750E88-DE78-B344-A38C-37E46FB010FA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262860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07349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C57C4CBE-7185-2242-8FA9-260F7D09F53D}"/>
              </a:ext>
            </a:extLst>
          </p:cNvPr>
          <p:cNvSpPr txBox="1">
            <a:spLocks/>
          </p:cNvSpPr>
          <p:nvPr userDrawn="1"/>
        </p:nvSpPr>
        <p:spPr>
          <a:xfrm>
            <a:off x="723100" y="4558808"/>
            <a:ext cx="2173781" cy="309008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The work of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is partly funded by the European Commission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under H2020 Framework Programme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088D24F-60F4-1C44-85FB-0B192A9159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6761" y="4558808"/>
            <a:ext cx="471315" cy="30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3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A8E404E7-63E9-2242-BBFB-D06D4DB627CF}"/>
              </a:ext>
            </a:extLst>
          </p:cNvPr>
          <p:cNvSpPr txBox="1">
            <a:spLocks/>
          </p:cNvSpPr>
          <p:nvPr userDrawn="1"/>
        </p:nvSpPr>
        <p:spPr>
          <a:xfrm>
            <a:off x="546242" y="816345"/>
            <a:ext cx="1656681" cy="358195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900" b="1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fr-FR" sz="900" b="0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@EGI_eInfra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32A06AE-5534-2247-95EB-15164C92F1EE}"/>
              </a:ext>
            </a:extLst>
          </p:cNvPr>
          <p:cNvSpPr txBox="1">
            <a:spLocks/>
          </p:cNvSpPr>
          <p:nvPr userDrawn="1"/>
        </p:nvSpPr>
        <p:spPr>
          <a:xfrm>
            <a:off x="723100" y="4558808"/>
            <a:ext cx="2173781" cy="309008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The work of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is partly funded by the European Commission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under H2020 Framework Programme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E14889E-1665-1547-8E8A-6D5323DA4D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6761" y="4558808"/>
            <a:ext cx="471315" cy="30900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2C523F4-A1E9-9843-8E6C-4332A3FE729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2418" y="1050147"/>
            <a:ext cx="133824" cy="11895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91F133D-02FF-3640-814A-5EEEEF2B27B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60238" y="2080636"/>
            <a:ext cx="2136858" cy="164144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C57BD74-4B25-9B43-A1D3-16EFBA65244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32986" y="892073"/>
            <a:ext cx="113256" cy="11895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974DD3A4-4A2A-E84A-877B-26F2A6E8109A}"/>
              </a:ext>
            </a:extLst>
          </p:cNvPr>
          <p:cNvSpPr txBox="1">
            <a:spLocks/>
          </p:cNvSpPr>
          <p:nvPr userDrawn="1"/>
        </p:nvSpPr>
        <p:spPr>
          <a:xfrm>
            <a:off x="2624575" y="53846"/>
            <a:ext cx="4091495" cy="443675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EGI: Advanced Computing for Research</a:t>
            </a:r>
          </a:p>
        </p:txBody>
      </p:sp>
    </p:spTree>
    <p:extLst>
      <p:ext uri="{BB962C8B-B14F-4D97-AF65-F5344CB8AC3E}">
        <p14:creationId xmlns:p14="http://schemas.microsoft.com/office/powerpoint/2010/main" val="412175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F56D0993-87BD-914A-898D-CE55F5B8BC53}"/>
              </a:ext>
            </a:extLst>
          </p:cNvPr>
          <p:cNvSpPr txBox="1">
            <a:spLocks/>
          </p:cNvSpPr>
          <p:nvPr userDrawn="1"/>
        </p:nvSpPr>
        <p:spPr>
          <a:xfrm>
            <a:off x="6359778" y="4909725"/>
            <a:ext cx="980136" cy="156744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b="0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@EGI_eInfra</a:t>
            </a:r>
            <a:endParaRPr lang="en" sz="800" b="0" i="0" dirty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7BEC144-BA49-F442-A3B7-E811A2F546EF}"/>
              </a:ext>
            </a:extLst>
          </p:cNvPr>
          <p:cNvSpPr txBox="1">
            <a:spLocks/>
          </p:cNvSpPr>
          <p:nvPr userDrawn="1"/>
        </p:nvSpPr>
        <p:spPr>
          <a:xfrm>
            <a:off x="5481272" y="4909682"/>
            <a:ext cx="716899" cy="161981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b="1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  <a:endParaRPr lang="en" sz="800" b="0" i="0" dirty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23B8488-E0AB-FC4D-9454-1BBB1AE64C3C}"/>
              </a:ext>
            </a:extLst>
          </p:cNvPr>
          <p:cNvCxnSpPr/>
          <p:nvPr userDrawn="1"/>
        </p:nvCxnSpPr>
        <p:spPr>
          <a:xfrm>
            <a:off x="6150117" y="4965272"/>
            <a:ext cx="0" cy="17822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34279270-E6A4-4441-95D3-64FC5CAB321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552255" y="61362"/>
            <a:ext cx="523131" cy="402662"/>
          </a:xfrm>
          <a:prstGeom prst="rect">
            <a:avLst/>
          </a:prstGeom>
        </p:spPr>
      </p:pic>
      <p:sp>
        <p:nvSpPr>
          <p:cNvPr id="12" name="Tekstvak 21">
            <a:extLst>
              <a:ext uri="{FF2B5EF4-FFF2-40B4-BE49-F238E27FC236}">
                <a16:creationId xmlns:a16="http://schemas.microsoft.com/office/drawing/2014/main" id="{F5352241-5F2F-0A48-9EB0-0DA421D76094}"/>
              </a:ext>
            </a:extLst>
          </p:cNvPr>
          <p:cNvSpPr txBox="1"/>
          <p:nvPr userDrawn="1"/>
        </p:nvSpPr>
        <p:spPr>
          <a:xfrm>
            <a:off x="7425809" y="4923184"/>
            <a:ext cx="7457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02416D8-EABE-4396-949C-5DBC483A602B}" type="datetime1">
              <a:rPr lang="en-GB" sz="900" b="1" i="0" noProof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14/04/2021</a:t>
            </a:fld>
            <a:endParaRPr lang="en-GB" sz="900" b="1" i="0" noProof="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kstvak 21">
            <a:extLst>
              <a:ext uri="{FF2B5EF4-FFF2-40B4-BE49-F238E27FC236}">
                <a16:creationId xmlns:a16="http://schemas.microsoft.com/office/drawing/2014/main" id="{B6E74D17-90D6-C24F-9E1B-8E7F5BF73C6A}"/>
              </a:ext>
            </a:extLst>
          </p:cNvPr>
          <p:cNvSpPr txBox="1"/>
          <p:nvPr userDrawn="1"/>
        </p:nvSpPr>
        <p:spPr>
          <a:xfrm>
            <a:off x="8783491" y="4915226"/>
            <a:ext cx="3898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900" b="1" i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‹N›</a:t>
            </a:fld>
            <a:endParaRPr lang="nl-NL" sz="900" b="1" i="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0727BBB-22D1-5246-B6F9-701F11FF5F2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276638" y="4965272"/>
            <a:ext cx="119690" cy="10639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AFB4FE2-03A4-1147-861C-30301D80641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429503" y="4965701"/>
            <a:ext cx="93380" cy="9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6" r:id="rId2"/>
    <p:sldLayoutId id="2147483667" r:id="rId3"/>
    <p:sldLayoutId id="2147483665" r:id="rId4"/>
    <p:sldLayoutId id="2147483668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54C065DA-4EE3-7F46-BA61-9340C5EC91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52255" y="61362"/>
            <a:ext cx="523131" cy="402662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A7641659-EE62-4C4B-800E-E5E173852CBC}"/>
              </a:ext>
            </a:extLst>
          </p:cNvPr>
          <p:cNvSpPr txBox="1">
            <a:spLocks/>
          </p:cNvSpPr>
          <p:nvPr userDrawn="1"/>
        </p:nvSpPr>
        <p:spPr>
          <a:xfrm>
            <a:off x="6359778" y="4909725"/>
            <a:ext cx="980136" cy="156744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b="0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@EGI_eInfra</a:t>
            </a:r>
            <a:endParaRPr lang="en" sz="800" b="0" i="0" dirty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983F160-3051-5343-A279-ABC4F18B0298}"/>
              </a:ext>
            </a:extLst>
          </p:cNvPr>
          <p:cNvSpPr txBox="1">
            <a:spLocks/>
          </p:cNvSpPr>
          <p:nvPr userDrawn="1"/>
        </p:nvSpPr>
        <p:spPr>
          <a:xfrm>
            <a:off x="5481272" y="4909682"/>
            <a:ext cx="716899" cy="161981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b="1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  <a:endParaRPr lang="en" sz="800" b="0" i="0" dirty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271D831B-67D2-6044-BF76-06D259999B31}"/>
              </a:ext>
            </a:extLst>
          </p:cNvPr>
          <p:cNvCxnSpPr/>
          <p:nvPr userDrawn="1"/>
        </p:nvCxnSpPr>
        <p:spPr>
          <a:xfrm>
            <a:off x="6150117" y="4965272"/>
            <a:ext cx="0" cy="17822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21">
            <a:extLst>
              <a:ext uri="{FF2B5EF4-FFF2-40B4-BE49-F238E27FC236}">
                <a16:creationId xmlns:a16="http://schemas.microsoft.com/office/drawing/2014/main" id="{6117C417-ED11-F64A-AD0F-5BA397A38596}"/>
              </a:ext>
            </a:extLst>
          </p:cNvPr>
          <p:cNvSpPr txBox="1"/>
          <p:nvPr userDrawn="1"/>
        </p:nvSpPr>
        <p:spPr>
          <a:xfrm>
            <a:off x="7425809" y="4923184"/>
            <a:ext cx="7457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E350F5A-1D90-4578-B64F-335D9A596FE0}" type="datetime1">
              <a:rPr lang="en-GB" sz="900" b="1" i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14/04/2021</a:t>
            </a:fld>
            <a:endParaRPr lang="nl-NL" sz="900" b="1" i="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kstvak 21">
            <a:extLst>
              <a:ext uri="{FF2B5EF4-FFF2-40B4-BE49-F238E27FC236}">
                <a16:creationId xmlns:a16="http://schemas.microsoft.com/office/drawing/2014/main" id="{B7475368-A2F5-2046-8239-8FAF1B0AFDB8}"/>
              </a:ext>
            </a:extLst>
          </p:cNvPr>
          <p:cNvSpPr txBox="1"/>
          <p:nvPr userDrawn="1"/>
        </p:nvSpPr>
        <p:spPr>
          <a:xfrm>
            <a:off x="8783491" y="4915226"/>
            <a:ext cx="3898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900" b="1" i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‹N›</a:t>
            </a:fld>
            <a:endParaRPr lang="nl-NL" sz="900" b="1" i="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57154051-348C-1843-AA1C-AB809BB8391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76638" y="4965272"/>
            <a:ext cx="119690" cy="10639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F0BAA26-6D8B-7747-A346-37C94F6F4BB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429503" y="4965701"/>
            <a:ext cx="93380" cy="9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1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id="{DA78F590-4BBF-9C4B-A00E-C89294A682AA}"/>
              </a:ext>
            </a:extLst>
          </p:cNvPr>
          <p:cNvSpPr txBox="1">
            <a:spLocks/>
          </p:cNvSpPr>
          <p:nvPr userDrawn="1"/>
        </p:nvSpPr>
        <p:spPr>
          <a:xfrm>
            <a:off x="6481460" y="3988285"/>
            <a:ext cx="1691495" cy="3571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This work by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is licensed under a Creative Commons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Attribution 4.0 International License.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FEBF892-042C-8C47-80FB-62A8781048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73609" y="2067920"/>
            <a:ext cx="2268644" cy="1742674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04EF890C-0E49-E449-8651-D45A73400420}"/>
              </a:ext>
            </a:extLst>
          </p:cNvPr>
          <p:cNvSpPr txBox="1">
            <a:spLocks/>
          </p:cNvSpPr>
          <p:nvPr userDrawn="1"/>
        </p:nvSpPr>
        <p:spPr>
          <a:xfrm>
            <a:off x="1962684" y="3078738"/>
            <a:ext cx="2609316" cy="41395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00" b="1" i="1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2000" noProof="0" dirty="0">
                <a:latin typeface="Calibri" panose="020F0502020204030204" pitchFamily="34" charset="0"/>
                <a:ea typeface="Open Sans Semibold" panose="020B0606030504020204" pitchFamily="34" charset="0"/>
                <a:cs typeface="Calibri" panose="020F0502020204030204" pitchFamily="34" charset="0"/>
              </a:rPr>
              <a:t>Questions?</a:t>
            </a:r>
          </a:p>
        </p:txBody>
      </p:sp>
      <p:sp>
        <p:nvSpPr>
          <p:cNvPr id="19" name="Titre 6">
            <a:extLst>
              <a:ext uri="{FF2B5EF4-FFF2-40B4-BE49-F238E27FC236}">
                <a16:creationId xmlns:a16="http://schemas.microsoft.com/office/drawing/2014/main" id="{D4D314C7-0F84-AB4E-BE7F-35172DF12265}"/>
              </a:ext>
            </a:extLst>
          </p:cNvPr>
          <p:cNvSpPr txBox="1">
            <a:spLocks/>
          </p:cNvSpPr>
          <p:nvPr userDrawn="1"/>
        </p:nvSpPr>
        <p:spPr>
          <a:xfrm>
            <a:off x="1962684" y="2233154"/>
            <a:ext cx="2811618" cy="75251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00" b="1" i="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GB" sz="2000" noProof="0" dirty="0"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  <a:br>
              <a:rPr lang="en-GB" sz="2000" noProof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noProof="0" dirty="0">
                <a:latin typeface="Calibri" panose="020F0502020204030204" pitchFamily="34" charset="0"/>
                <a:cs typeface="Calibri" panose="020F0502020204030204" pitchFamily="34" charset="0"/>
              </a:rPr>
              <a:t>for your attention.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3C4C258-560F-7E41-A4DF-4F971543C08A}"/>
              </a:ext>
            </a:extLst>
          </p:cNvPr>
          <p:cNvSpPr txBox="1">
            <a:spLocks/>
          </p:cNvSpPr>
          <p:nvPr userDrawn="1"/>
        </p:nvSpPr>
        <p:spPr>
          <a:xfrm>
            <a:off x="546242" y="828045"/>
            <a:ext cx="1656681" cy="358195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900" b="1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fr-FR" sz="900" b="0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@EGI_eInfra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F9534ACA-D415-764D-8B5D-37ACE43416D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2418" y="1074373"/>
            <a:ext cx="133824" cy="11895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997F26F-FA34-1E4E-B306-AC13B5F01D8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32986" y="903773"/>
            <a:ext cx="113256" cy="118955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46439F1B-1DA1-CD4A-8099-15205076493A}"/>
              </a:ext>
            </a:extLst>
          </p:cNvPr>
          <p:cNvSpPr txBox="1">
            <a:spLocks/>
          </p:cNvSpPr>
          <p:nvPr userDrawn="1"/>
        </p:nvSpPr>
        <p:spPr>
          <a:xfrm>
            <a:off x="2624575" y="53846"/>
            <a:ext cx="4091495" cy="443675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EGI: Advanced Computing for Research</a:t>
            </a:r>
          </a:p>
        </p:txBody>
      </p:sp>
    </p:spTree>
    <p:extLst>
      <p:ext uri="{BB962C8B-B14F-4D97-AF65-F5344CB8AC3E}">
        <p14:creationId xmlns:p14="http://schemas.microsoft.com/office/powerpoint/2010/main" val="174125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F8DC7F99-C6A7-E74F-AB98-FE876C947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19" y="1948714"/>
            <a:ext cx="5571607" cy="521681"/>
          </a:xfrm>
        </p:spPr>
        <p:txBody>
          <a:bodyPr/>
          <a:lstStyle/>
          <a:p>
            <a:r>
              <a:rPr lang="en-GB" dirty="0"/>
              <a:t>EGI </a:t>
            </a:r>
            <a:r>
              <a:rPr lang="en-GB" dirty="0" err="1"/>
              <a:t>FedCloud</a:t>
            </a:r>
            <a:r>
              <a:rPr lang="en-GB" dirty="0"/>
              <a:t> Badging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BCA4EF5-D28C-0C4E-B27F-18EE261882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EGI </a:t>
            </a:r>
            <a:r>
              <a:rPr lang="fr-FR" dirty="0" err="1"/>
              <a:t>Foundation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9146381-8AC7-E249-864F-89F49B5DD0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Valeria </a:t>
            </a:r>
            <a:r>
              <a:rPr lang="fr-FR" dirty="0" err="1"/>
              <a:t>Ardizzone</a:t>
            </a:r>
            <a:r>
              <a:rPr lang="fr-FR" dirty="0"/>
              <a:t> </a:t>
            </a:r>
          </a:p>
        </p:txBody>
      </p:sp>
      <p:sp>
        <p:nvSpPr>
          <p:cNvPr id="7" name="Sottotitolo 6">
            <a:extLst>
              <a:ext uri="{FF2B5EF4-FFF2-40B4-BE49-F238E27FC236}">
                <a16:creationId xmlns:a16="http://schemas.microsoft.com/office/drawing/2014/main" id="{668C3AEE-30DA-304B-B446-E5CBA17E0D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8095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58E43DB-723E-884B-A0ED-91FD660FF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077" y="169145"/>
            <a:ext cx="6134618" cy="341632"/>
          </a:xfrm>
        </p:spPr>
        <p:txBody>
          <a:bodyPr/>
          <a:lstStyle/>
          <a:p>
            <a:r>
              <a:rPr lang="en-US" dirty="0"/>
              <a:t>Changes of Badges (April 2021)</a:t>
            </a:r>
            <a:endParaRPr lang="en-GB" dirty="0"/>
          </a:p>
        </p:txBody>
      </p:sp>
      <p:graphicFrame>
        <p:nvGraphicFramePr>
          <p:cNvPr id="8" name="Tabella 8">
            <a:extLst>
              <a:ext uri="{FF2B5EF4-FFF2-40B4-BE49-F238E27FC236}">
                <a16:creationId xmlns:a16="http://schemas.microsoft.com/office/drawing/2014/main" id="{B943EAA9-4301-9F41-96C5-7E8C1EEFEE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152780"/>
              </p:ext>
            </p:extLst>
          </p:nvPr>
        </p:nvGraphicFramePr>
        <p:xfrm>
          <a:off x="405115" y="813823"/>
          <a:ext cx="8111868" cy="3206158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622374">
                  <a:extLst>
                    <a:ext uri="{9D8B030D-6E8A-4147-A177-3AD203B41FA5}">
                      <a16:colId xmlns:a16="http://schemas.microsoft.com/office/drawing/2014/main" val="3622133868"/>
                    </a:ext>
                  </a:extLst>
                </a:gridCol>
                <a:gridCol w="1106778">
                  <a:extLst>
                    <a:ext uri="{9D8B030D-6E8A-4147-A177-3AD203B41FA5}">
                      <a16:colId xmlns:a16="http://schemas.microsoft.com/office/drawing/2014/main" val="2382531348"/>
                    </a:ext>
                  </a:extLst>
                </a:gridCol>
                <a:gridCol w="880384">
                  <a:extLst>
                    <a:ext uri="{9D8B030D-6E8A-4147-A177-3AD203B41FA5}">
                      <a16:colId xmlns:a16="http://schemas.microsoft.com/office/drawing/2014/main" val="2184634669"/>
                    </a:ext>
                  </a:extLst>
                </a:gridCol>
                <a:gridCol w="923109">
                  <a:extLst>
                    <a:ext uri="{9D8B030D-6E8A-4147-A177-3AD203B41FA5}">
                      <a16:colId xmlns:a16="http://schemas.microsoft.com/office/drawing/2014/main" val="2418823510"/>
                    </a:ext>
                  </a:extLst>
                </a:gridCol>
                <a:gridCol w="3579223">
                  <a:extLst>
                    <a:ext uri="{9D8B030D-6E8A-4147-A177-3AD203B41FA5}">
                      <a16:colId xmlns:a16="http://schemas.microsoft.com/office/drawing/2014/main" val="2055825214"/>
                    </a:ext>
                  </a:extLst>
                </a:gridCol>
              </a:tblGrid>
              <a:tr h="535122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/>
                        <a:t>January</a:t>
                      </a:r>
                      <a:r>
                        <a:rPr lang="it-IT" dirty="0"/>
                        <a:t>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/>
                        <a:t>February</a:t>
                      </a:r>
                      <a:r>
                        <a:rPr lang="it-IT" dirty="0"/>
                        <a:t>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March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/>
                        <a:t>Thresholds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not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met</a:t>
                      </a:r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8132714"/>
                  </a:ext>
                </a:extLst>
              </a:tr>
              <a:tr h="667759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BIFI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Availability</a:t>
                      </a:r>
                      <a:r>
                        <a:rPr lang="it-IT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&lt; 95% </a:t>
                      </a:r>
                      <a:br>
                        <a:rPr lang="it-IT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10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( 70.6)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509744"/>
                  </a:ext>
                </a:extLst>
              </a:tr>
              <a:tr h="667759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IISAS-</a:t>
                      </a:r>
                      <a:r>
                        <a:rPr lang="it-IT" dirty="0" err="1"/>
                        <a:t>FedCloud</a:t>
                      </a:r>
                      <a:endParaRPr lang="it-IT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Availability</a:t>
                      </a:r>
                      <a:r>
                        <a:rPr lang="it-IT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it-IT" sz="10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(96.58 in </a:t>
                      </a:r>
                      <a:r>
                        <a:rPr lang="it-IT" sz="10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February</a:t>
                      </a:r>
                      <a:r>
                        <a:rPr lang="it-IT" sz="10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algn="ctr"/>
                      <a:r>
                        <a:rPr lang="it-IT" sz="10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(100.0 in March </a:t>
                      </a:r>
                      <a:r>
                        <a:rPr lang="it-IT" sz="10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</a:t>
                      </a:r>
                      <a:r>
                        <a:rPr lang="it-IT" sz="10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*) </a:t>
                      </a:r>
                      <a:endParaRPr lang="it-IT" sz="1000" i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537550"/>
                  </a:ext>
                </a:extLst>
              </a:tr>
              <a:tr h="667759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IISAS-</a:t>
                      </a:r>
                      <a:r>
                        <a:rPr lang="it-IT" dirty="0" err="1"/>
                        <a:t>GPUCloud</a:t>
                      </a:r>
                      <a:endParaRPr lang="it-IT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Availability</a:t>
                      </a:r>
                      <a:endParaRPr lang="it-IT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it-IT" sz="10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(96.58 in </a:t>
                      </a:r>
                      <a:r>
                        <a:rPr lang="it-IT" sz="10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February</a:t>
                      </a:r>
                      <a:r>
                        <a:rPr lang="it-IT" sz="10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algn="ctr"/>
                      <a:r>
                        <a:rPr lang="it-IT" sz="10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(99.83 in March </a:t>
                      </a:r>
                      <a:r>
                        <a:rPr lang="it-IT" sz="10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</a:t>
                      </a:r>
                      <a:r>
                        <a:rPr lang="it-IT" sz="10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*) </a:t>
                      </a:r>
                      <a:endParaRPr lang="it-IT" sz="1000" i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192880"/>
                  </a:ext>
                </a:extLst>
              </a:tr>
              <a:tr h="667759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UPV-</a:t>
                      </a:r>
                      <a:r>
                        <a:rPr lang="it-IT" dirty="0" err="1"/>
                        <a:t>GRyCAP</a:t>
                      </a:r>
                      <a:endParaRPr lang="it-IT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Availability</a:t>
                      </a:r>
                      <a:r>
                        <a:rPr lang="it-IT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Reliability </a:t>
                      </a:r>
                      <a:r>
                        <a:rPr lang="it-IT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values</a:t>
                      </a:r>
                      <a:r>
                        <a:rPr lang="it-IT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missing</a:t>
                      </a:r>
                      <a:r>
                        <a:rPr lang="it-IT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(-1)</a:t>
                      </a:r>
                      <a:endParaRPr lang="it-IT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877921"/>
                  </a:ext>
                </a:extLst>
              </a:tr>
            </a:tbl>
          </a:graphicData>
        </a:graphic>
      </p:graphicFrame>
      <p:pic>
        <p:nvPicPr>
          <p:cNvPr id="10" name="Immagine 9">
            <a:extLst>
              <a:ext uri="{FF2B5EF4-FFF2-40B4-BE49-F238E27FC236}">
                <a16:creationId xmlns:a16="http://schemas.microsoft.com/office/drawing/2014/main" id="{C14DDFF8-3A47-4A40-9EC9-9C6CC82BE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697" y="1436740"/>
            <a:ext cx="323766" cy="51370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5CE5309-3BD6-044A-8330-D1674817B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284" y="1436740"/>
            <a:ext cx="323766" cy="51370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2D3024B-E77B-624A-932A-49AE84D53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697" y="2071007"/>
            <a:ext cx="323766" cy="51370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8397AB9B-EB23-554B-AA02-1752289BC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194" y="2750781"/>
            <a:ext cx="323766" cy="51370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BC9D6197-9821-A044-8128-779E7531C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194" y="3430555"/>
            <a:ext cx="323766" cy="513708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8E6E01EB-550F-8145-803C-839BA7092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284" y="3421208"/>
            <a:ext cx="323766" cy="513708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B05BA095-2E19-2044-9B70-B9BEC4008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061" y="2061660"/>
            <a:ext cx="388848" cy="53840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0218F352-F641-1045-BAB6-0403B02A7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061" y="2741434"/>
            <a:ext cx="388848" cy="53840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6E5D5F71-1416-D945-9EE0-BA2CFA11D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085" y="2076187"/>
            <a:ext cx="388848" cy="53840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D8DCE68A-9BB3-DB4D-BD5C-669DE478E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005" y="2765308"/>
            <a:ext cx="388848" cy="53840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F3718A7-E06D-4C45-A1E6-05DF66364C7A}"/>
              </a:ext>
            </a:extLst>
          </p:cNvPr>
          <p:cNvSpPr txBox="1"/>
          <p:nvPr/>
        </p:nvSpPr>
        <p:spPr>
          <a:xfrm>
            <a:off x="4234886" y="4131193"/>
            <a:ext cx="4294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/>
              <a:t>*</a:t>
            </a:r>
            <a:r>
              <a:rPr lang="it-IT" sz="1400" dirty="0" err="1"/>
              <a:t>Consecutiveness</a:t>
            </a:r>
            <a:r>
              <a:rPr lang="it-IT" sz="1400" dirty="0"/>
              <a:t> </a:t>
            </a:r>
            <a:r>
              <a:rPr lang="it-IT" sz="1400" dirty="0" err="1"/>
              <a:t>is</a:t>
            </a:r>
            <a:r>
              <a:rPr lang="it-IT" sz="1400" dirty="0"/>
              <a:t> </a:t>
            </a:r>
            <a:r>
              <a:rPr lang="it-IT" sz="1400" dirty="0" err="1"/>
              <a:t>required</a:t>
            </a:r>
            <a:r>
              <a:rPr lang="it-IT" sz="1400" dirty="0"/>
              <a:t> for 3 </a:t>
            </a:r>
            <a:r>
              <a:rPr lang="it-IT" sz="1400" dirty="0" err="1"/>
              <a:t>months</a:t>
            </a:r>
            <a:r>
              <a:rPr lang="it-IT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9385745"/>
      </p:ext>
    </p:extLst>
  </p:cSld>
  <p:clrMapOvr>
    <a:masterClrMapping/>
  </p:clrMapOvr>
</p:sld>
</file>

<file path=ppt/theme/theme1.xml><?xml version="1.0" encoding="utf-8"?>
<a:theme xmlns:a="http://schemas.openxmlformats.org/drawingml/2006/main" name="HO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GI_Powerpoint_Template_16-9 MK" id="{954D123D-40CE-4DCD-8684-A86BF51AF5B1}" vid="{0D7A7F13-B78D-4B6D-B37C-96B02A7D623F}"/>
    </a:ext>
  </a:extLst>
</a:theme>
</file>

<file path=ppt/theme/theme2.xml><?xml version="1.0" encoding="utf-8"?>
<a:theme xmlns:a="http://schemas.openxmlformats.org/drawingml/2006/main" name="CONTENT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GI_Powerpoint_Template_16-9 MK" id="{954D123D-40CE-4DCD-8684-A86BF51AF5B1}" vid="{4396AB53-ADF7-4515-B455-D52E94D9B8BA}"/>
    </a:ext>
  </a:extLst>
</a:theme>
</file>

<file path=ppt/theme/theme3.xml><?xml version="1.0" encoding="utf-8"?>
<a:theme xmlns:a="http://schemas.openxmlformats.org/drawingml/2006/main" name="SECTION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GI_Powerpoint_Template_16-9 MK" id="{954D123D-40CE-4DCD-8684-A86BF51AF5B1}" vid="{71F0978B-9F86-4233-8225-1DECC6111229}"/>
    </a:ext>
  </a:extLst>
</a:theme>
</file>

<file path=ppt/theme/theme4.xml><?xml version="1.0" encoding="utf-8"?>
<a:theme xmlns:a="http://schemas.openxmlformats.org/drawingml/2006/main" name="END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GI_Powerpoint_Template_16-9 MK" id="{954D123D-40CE-4DCD-8684-A86BF51AF5B1}" vid="{3287D5CC-FA01-4047-B069-583CC3621E52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EGI_Powerpoint_Template_16-9</Template>
  <TotalTime>2286</TotalTime>
  <Words>76</Words>
  <Application>Microsoft Macintosh PowerPoint</Application>
  <PresentationFormat>Presentazione su schermo (16:9)</PresentationFormat>
  <Paragraphs>22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2</vt:i4>
      </vt:variant>
    </vt:vector>
  </HeadingPairs>
  <TitlesOfParts>
    <vt:vector size="10" baseType="lpstr">
      <vt:lpstr>Arial</vt:lpstr>
      <vt:lpstr>Calibri</vt:lpstr>
      <vt:lpstr>Courier New</vt:lpstr>
      <vt:lpstr>Wingdings</vt:lpstr>
      <vt:lpstr>HOME</vt:lpstr>
      <vt:lpstr>CONTENT</vt:lpstr>
      <vt:lpstr>SECTION</vt:lpstr>
      <vt:lpstr>END</vt:lpstr>
      <vt:lpstr>EGI FedCloud Badging</vt:lpstr>
      <vt:lpstr>Changes of Badges (April 2021)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Iulia Popescu</dc:creator>
  <cp:lastModifiedBy>Microsoft Office User</cp:lastModifiedBy>
  <cp:revision>56</cp:revision>
  <dcterms:created xsi:type="dcterms:W3CDTF">2019-08-08T08:07:39Z</dcterms:created>
  <dcterms:modified xsi:type="dcterms:W3CDTF">2021-04-14T16:41:00Z</dcterms:modified>
</cp:coreProperties>
</file>