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  <p:sldMasterId id="2147483659" r:id="rId2"/>
    <p:sldMasterId id="2147483661" r:id="rId3"/>
    <p:sldMasterId id="2147483657" r:id="rId4"/>
  </p:sldMasterIdLst>
  <p:notesMasterIdLst>
    <p:notesMasterId r:id="rId18"/>
  </p:notesMasterIdLst>
  <p:sldIdLst>
    <p:sldId id="256" r:id="rId5"/>
    <p:sldId id="259" r:id="rId6"/>
    <p:sldId id="260" r:id="rId7"/>
    <p:sldId id="271" r:id="rId8"/>
    <p:sldId id="258" r:id="rId9"/>
    <p:sldId id="262" r:id="rId10"/>
    <p:sldId id="265" r:id="rId11"/>
    <p:sldId id="266" r:id="rId12"/>
    <p:sldId id="267" r:id="rId13"/>
    <p:sldId id="269" r:id="rId14"/>
    <p:sldId id="268" r:id="rId15"/>
    <p:sldId id="270" r:id="rId16"/>
    <p:sldId id="257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4"/>
  </p:normalViewPr>
  <p:slideViewPr>
    <p:cSldViewPr snapToGrid="0" snapToObjects="1">
      <p:cViewPr varScale="1">
        <p:scale>
          <a:sx n="152" d="100"/>
          <a:sy n="152" d="100"/>
        </p:scale>
        <p:origin x="480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8" d="100"/>
          <a:sy n="128" d="100"/>
        </p:scale>
        <p:origin x="3056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7F3A9-D079-3F40-8212-0C805A027999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970DC-2EC8-A749-8068-8BEBD6B145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04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9919" y="2490809"/>
            <a:ext cx="4543746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700" b="0" i="1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6886817B-5870-754B-B75F-48D6133689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919" y="1948714"/>
            <a:ext cx="4815417" cy="52168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000" b="1" i="0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</a:t>
            </a:r>
            <a:r>
              <a:rPr lang="en-GB" noProof="0"/>
              <a:t>TO</a:t>
            </a:r>
            <a:r>
              <a:rPr lang="en-GB" noProof="0" dirty="0"/>
              <a:t> ADD TITLE</a:t>
            </a:r>
          </a:p>
        </p:txBody>
      </p:sp>
      <p:sp>
        <p:nvSpPr>
          <p:cNvPr id="13" name="Tijdelijke aanduiding voor tekst 6">
            <a:extLst>
              <a:ext uri="{FF2B5EF4-FFF2-40B4-BE49-F238E27FC236}">
                <a16:creationId xmlns:a16="http://schemas.microsoft.com/office/drawing/2014/main" id="{B5C41B2D-AB28-B54E-AEC8-B8A3796E50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4634" y="3636204"/>
            <a:ext cx="1936583" cy="2509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noProof="0" dirty="0"/>
              <a:t>Affiliation</a:t>
            </a:r>
          </a:p>
        </p:txBody>
      </p:sp>
      <p:sp>
        <p:nvSpPr>
          <p:cNvPr id="5" name="Tijdelijke aanduiding voor tekst 6">
            <a:extLst>
              <a:ext uri="{FF2B5EF4-FFF2-40B4-BE49-F238E27FC236}">
                <a16:creationId xmlns:a16="http://schemas.microsoft.com/office/drawing/2014/main" id="{6AA082AB-5D0B-F54F-9A8F-0BD3E09BC9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634" y="3353555"/>
            <a:ext cx="1936583" cy="2509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noProof="0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17360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6E6AB01-364C-A348-B0D9-595BB5BE71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4F12D91-78F4-A74E-9C0F-3B4CEA1976E7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66541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B20CF5-E585-CD41-BAD6-1969BBA40D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3AB6673-AF44-DE40-B68F-16EEAD288B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33673A8-8F9C-C041-B054-ED5A8A225531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7211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FF08398-7D6E-1745-A009-A04C250785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CA42994-4D10-FB4B-AF6F-1389DBDC12CE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BA7832F3-1090-2E45-9B95-4D3B563702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123DC00C-1673-BE4D-AE5A-3845A7DDE91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49932" y="1369219"/>
            <a:ext cx="4317422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251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EDD765F8-18BA-604D-87EB-B3D9760817D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6" y="1369217"/>
            <a:ext cx="2811410" cy="3197371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2E696ECA-C7AD-E046-8192-A4064C213E7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180000" y="1369217"/>
            <a:ext cx="2783999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88AEF36E-6085-904D-B43A-C8B09DEB59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55944" y="1369216"/>
            <a:ext cx="2783999" cy="3197369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F62DA08-BE0A-2046-8251-B39621E4E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0924F88-117B-D846-847D-5FDFD16C4BF5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6083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75654FC1-4DBD-4648-80C9-79E7F28D7D2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649933" y="1370013"/>
            <a:ext cx="4275858" cy="31972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B29CE2F-9C11-D341-A1F9-C96EE6E745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4C4797D-C6F7-B144-9F21-53F552684590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6E553D1D-90EB-B442-9B3E-7227D57ABE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663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D9CA633-2F9C-664C-91A2-CBC0582498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216939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0750E88-DE78-B344-A38C-37E46FB010FA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262860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07349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C57C4CBE-7185-2242-8FA9-260F7D09F53D}"/>
              </a:ext>
            </a:extLst>
          </p:cNvPr>
          <p:cNvSpPr txBox="1">
            <a:spLocks/>
          </p:cNvSpPr>
          <p:nvPr userDrawn="1"/>
        </p:nvSpPr>
        <p:spPr>
          <a:xfrm>
            <a:off x="723100" y="4558808"/>
            <a:ext cx="2173781" cy="309008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 work of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partly funded by the European Commission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under H2020 Framework Programme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088D24F-60F4-1C44-85FB-0B192A9159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6761" y="4558808"/>
            <a:ext cx="471315" cy="30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3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A8E404E7-63E9-2242-BBFB-D06D4DB627CF}"/>
              </a:ext>
            </a:extLst>
          </p:cNvPr>
          <p:cNvSpPr txBox="1">
            <a:spLocks/>
          </p:cNvSpPr>
          <p:nvPr userDrawn="1"/>
        </p:nvSpPr>
        <p:spPr>
          <a:xfrm>
            <a:off x="546242" y="816345"/>
            <a:ext cx="1656681" cy="358195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9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FR" sz="9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32A06AE-5534-2247-95EB-15164C92F1EE}"/>
              </a:ext>
            </a:extLst>
          </p:cNvPr>
          <p:cNvSpPr txBox="1">
            <a:spLocks/>
          </p:cNvSpPr>
          <p:nvPr userDrawn="1"/>
        </p:nvSpPr>
        <p:spPr>
          <a:xfrm>
            <a:off x="723100" y="4558808"/>
            <a:ext cx="2173781" cy="309008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 work of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partly funded by the European Commission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under H2020 Framework Programme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8E14889E-1665-1547-8E8A-6D5323DA4D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6761" y="4558808"/>
            <a:ext cx="471315" cy="309008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2C523F4-A1E9-9843-8E6C-4332A3FE729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2418" y="1050147"/>
            <a:ext cx="133824" cy="11895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191F133D-02FF-3640-814A-5EEEEF2B27B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360238" y="2080636"/>
            <a:ext cx="2136858" cy="164144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C57BD74-4B25-9B43-A1D3-16EFBA65244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32986" y="892073"/>
            <a:ext cx="113256" cy="118955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974DD3A4-4A2A-E84A-877B-26F2A6E8109A}"/>
              </a:ext>
            </a:extLst>
          </p:cNvPr>
          <p:cNvSpPr txBox="1">
            <a:spLocks/>
          </p:cNvSpPr>
          <p:nvPr userDrawn="1"/>
        </p:nvSpPr>
        <p:spPr>
          <a:xfrm>
            <a:off x="2624575" y="53846"/>
            <a:ext cx="4091495" cy="443675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EGI: Advanced Computing for Research</a:t>
            </a:r>
          </a:p>
        </p:txBody>
      </p:sp>
    </p:spTree>
    <p:extLst>
      <p:ext uri="{BB962C8B-B14F-4D97-AF65-F5344CB8AC3E}">
        <p14:creationId xmlns:p14="http://schemas.microsoft.com/office/powerpoint/2010/main" val="412175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F56D0993-87BD-914A-898D-CE55F5B8BC53}"/>
              </a:ext>
            </a:extLst>
          </p:cNvPr>
          <p:cNvSpPr txBox="1">
            <a:spLocks/>
          </p:cNvSpPr>
          <p:nvPr userDrawn="1"/>
        </p:nvSpPr>
        <p:spPr>
          <a:xfrm>
            <a:off x="6359778" y="4909725"/>
            <a:ext cx="980136" cy="156744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7BEC144-BA49-F442-A3B7-E811A2F546EF}"/>
              </a:ext>
            </a:extLst>
          </p:cNvPr>
          <p:cNvSpPr txBox="1">
            <a:spLocks/>
          </p:cNvSpPr>
          <p:nvPr userDrawn="1"/>
        </p:nvSpPr>
        <p:spPr>
          <a:xfrm>
            <a:off x="5481272" y="4909682"/>
            <a:ext cx="716899" cy="161981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123B8488-E0AB-FC4D-9454-1BBB1AE64C3C}"/>
              </a:ext>
            </a:extLst>
          </p:cNvPr>
          <p:cNvCxnSpPr/>
          <p:nvPr userDrawn="1"/>
        </p:nvCxnSpPr>
        <p:spPr>
          <a:xfrm>
            <a:off x="6150117" y="4965272"/>
            <a:ext cx="0" cy="17822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34279270-E6A4-4441-95D3-64FC5CAB3212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552255" y="61362"/>
            <a:ext cx="523131" cy="402662"/>
          </a:xfrm>
          <a:prstGeom prst="rect">
            <a:avLst/>
          </a:prstGeom>
        </p:spPr>
      </p:pic>
      <p:sp>
        <p:nvSpPr>
          <p:cNvPr id="12" name="Tekstvak 21">
            <a:extLst>
              <a:ext uri="{FF2B5EF4-FFF2-40B4-BE49-F238E27FC236}">
                <a16:creationId xmlns:a16="http://schemas.microsoft.com/office/drawing/2014/main" id="{F5352241-5F2F-0A48-9EB0-0DA421D76094}"/>
              </a:ext>
            </a:extLst>
          </p:cNvPr>
          <p:cNvSpPr txBox="1"/>
          <p:nvPr userDrawn="1"/>
        </p:nvSpPr>
        <p:spPr>
          <a:xfrm>
            <a:off x="7425809" y="4923184"/>
            <a:ext cx="7457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F02416D8-EABE-4396-949C-5DBC483A602B}" type="datetime1">
              <a:rPr lang="en-GB" sz="900" b="1" i="0" noProof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07/07/2021</a:t>
            </a:fld>
            <a:endParaRPr lang="en-GB" sz="900" b="1" i="0" noProof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kstvak 21">
            <a:extLst>
              <a:ext uri="{FF2B5EF4-FFF2-40B4-BE49-F238E27FC236}">
                <a16:creationId xmlns:a16="http://schemas.microsoft.com/office/drawing/2014/main" id="{B6E74D17-90D6-C24F-9E1B-8E7F5BF73C6A}"/>
              </a:ext>
            </a:extLst>
          </p:cNvPr>
          <p:cNvSpPr txBox="1"/>
          <p:nvPr userDrawn="1"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‹#›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0727BBB-22D1-5246-B6F9-701F11FF5F2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276638" y="4965272"/>
            <a:ext cx="119690" cy="10639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AFB4FE2-03A4-1147-861C-30301D80641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429503" y="4965701"/>
            <a:ext cx="93380" cy="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8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6" r:id="rId2"/>
    <p:sldLayoutId id="2147483667" r:id="rId3"/>
    <p:sldLayoutId id="2147483665" r:id="rId4"/>
    <p:sldLayoutId id="2147483668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>
            <a:extLst>
              <a:ext uri="{FF2B5EF4-FFF2-40B4-BE49-F238E27FC236}">
                <a16:creationId xmlns:a16="http://schemas.microsoft.com/office/drawing/2014/main" id="{54C065DA-4EE3-7F46-BA61-9340C5EC91A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52255" y="61362"/>
            <a:ext cx="523131" cy="402662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A7641659-EE62-4C4B-800E-E5E173852CBC}"/>
              </a:ext>
            </a:extLst>
          </p:cNvPr>
          <p:cNvSpPr txBox="1">
            <a:spLocks/>
          </p:cNvSpPr>
          <p:nvPr userDrawn="1"/>
        </p:nvSpPr>
        <p:spPr>
          <a:xfrm>
            <a:off x="6359778" y="4909725"/>
            <a:ext cx="980136" cy="156744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983F160-3051-5343-A279-ABC4F18B0298}"/>
              </a:ext>
            </a:extLst>
          </p:cNvPr>
          <p:cNvSpPr txBox="1">
            <a:spLocks/>
          </p:cNvSpPr>
          <p:nvPr userDrawn="1"/>
        </p:nvSpPr>
        <p:spPr>
          <a:xfrm>
            <a:off x="5481272" y="4909682"/>
            <a:ext cx="716899" cy="161981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271D831B-67D2-6044-BF76-06D259999B31}"/>
              </a:ext>
            </a:extLst>
          </p:cNvPr>
          <p:cNvCxnSpPr/>
          <p:nvPr userDrawn="1"/>
        </p:nvCxnSpPr>
        <p:spPr>
          <a:xfrm>
            <a:off x="6150117" y="4965272"/>
            <a:ext cx="0" cy="17822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21">
            <a:extLst>
              <a:ext uri="{FF2B5EF4-FFF2-40B4-BE49-F238E27FC236}">
                <a16:creationId xmlns:a16="http://schemas.microsoft.com/office/drawing/2014/main" id="{6117C417-ED11-F64A-AD0F-5BA397A38596}"/>
              </a:ext>
            </a:extLst>
          </p:cNvPr>
          <p:cNvSpPr txBox="1"/>
          <p:nvPr userDrawn="1"/>
        </p:nvSpPr>
        <p:spPr>
          <a:xfrm>
            <a:off x="7425809" y="4923184"/>
            <a:ext cx="7457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E350F5A-1D90-4578-B64F-335D9A596FE0}" type="datetime1">
              <a:rPr lang="en-GB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07/07/2021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kstvak 21">
            <a:extLst>
              <a:ext uri="{FF2B5EF4-FFF2-40B4-BE49-F238E27FC236}">
                <a16:creationId xmlns:a16="http://schemas.microsoft.com/office/drawing/2014/main" id="{B7475368-A2F5-2046-8239-8FAF1B0AFDB8}"/>
              </a:ext>
            </a:extLst>
          </p:cNvPr>
          <p:cNvSpPr txBox="1"/>
          <p:nvPr userDrawn="1"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‹#›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57154051-348C-1843-AA1C-AB809BB8391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276638" y="4965272"/>
            <a:ext cx="119690" cy="106391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F0BAA26-6D8B-7747-A346-37C94F6F4BB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429503" y="4965701"/>
            <a:ext cx="93380" cy="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1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DA78F590-4BBF-9C4B-A00E-C89294A682AA}"/>
              </a:ext>
            </a:extLst>
          </p:cNvPr>
          <p:cNvSpPr txBox="1">
            <a:spLocks/>
          </p:cNvSpPr>
          <p:nvPr userDrawn="1"/>
        </p:nvSpPr>
        <p:spPr>
          <a:xfrm>
            <a:off x="6481460" y="3988285"/>
            <a:ext cx="1691495" cy="3571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This work by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licensed under a Creative Commons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Attribution 4.0 International License.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EFEBF892-042C-8C47-80FB-62A87810487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73609" y="2067920"/>
            <a:ext cx="2268644" cy="1742674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04EF890C-0E49-E449-8651-D45A73400420}"/>
              </a:ext>
            </a:extLst>
          </p:cNvPr>
          <p:cNvSpPr txBox="1">
            <a:spLocks/>
          </p:cNvSpPr>
          <p:nvPr userDrawn="1"/>
        </p:nvSpPr>
        <p:spPr>
          <a:xfrm>
            <a:off x="1962684" y="3078738"/>
            <a:ext cx="2609316" cy="41395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300" b="1" i="1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GB" sz="2000" noProof="0" dirty="0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19" name="Titre 6">
            <a:extLst>
              <a:ext uri="{FF2B5EF4-FFF2-40B4-BE49-F238E27FC236}">
                <a16:creationId xmlns:a16="http://schemas.microsoft.com/office/drawing/2014/main" id="{D4D314C7-0F84-AB4E-BE7F-35172DF12265}"/>
              </a:ext>
            </a:extLst>
          </p:cNvPr>
          <p:cNvSpPr txBox="1">
            <a:spLocks/>
          </p:cNvSpPr>
          <p:nvPr userDrawn="1"/>
        </p:nvSpPr>
        <p:spPr>
          <a:xfrm>
            <a:off x="1962684" y="2233154"/>
            <a:ext cx="2811618" cy="75251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00" b="1" i="0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  <a:b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for your attention.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3C4C258-560F-7E41-A4DF-4F971543C08A}"/>
              </a:ext>
            </a:extLst>
          </p:cNvPr>
          <p:cNvSpPr txBox="1">
            <a:spLocks/>
          </p:cNvSpPr>
          <p:nvPr userDrawn="1"/>
        </p:nvSpPr>
        <p:spPr>
          <a:xfrm>
            <a:off x="546242" y="828045"/>
            <a:ext cx="1656681" cy="358195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9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FR" sz="9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F9534ACA-D415-764D-8B5D-37ACE43416D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2418" y="1074373"/>
            <a:ext cx="133824" cy="11895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3997F26F-FA34-1E4E-B306-AC13B5F01D8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32986" y="903773"/>
            <a:ext cx="113256" cy="118955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46439F1B-1DA1-CD4A-8099-15205076493A}"/>
              </a:ext>
            </a:extLst>
          </p:cNvPr>
          <p:cNvSpPr txBox="1">
            <a:spLocks/>
          </p:cNvSpPr>
          <p:nvPr userDrawn="1"/>
        </p:nvSpPr>
        <p:spPr>
          <a:xfrm>
            <a:off x="2624575" y="53846"/>
            <a:ext cx="4091495" cy="443675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EGI: Advanced Computing for Research</a:t>
            </a:r>
          </a:p>
        </p:txBody>
      </p:sp>
    </p:spTree>
    <p:extLst>
      <p:ext uri="{BB962C8B-B14F-4D97-AF65-F5344CB8AC3E}">
        <p14:creationId xmlns:p14="http://schemas.microsoft.com/office/powerpoint/2010/main" val="174125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egi.eu/display/EOSC/ISM+Security+Controls+and+Risk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egi.eu/display/EOSC/ISM6+Controls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5BFE1615-A5F2-8846-9282-FF4985AA1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9919" y="2490809"/>
            <a:ext cx="5246238" cy="480131"/>
          </a:xfrm>
        </p:spPr>
        <p:txBody>
          <a:bodyPr/>
          <a:lstStyle/>
          <a:p>
            <a:r>
              <a:rPr lang="en-GB" dirty="0" smtClean="0"/>
              <a:t>And Risk Assessments</a:t>
            </a:r>
            <a:endParaRPr lang="en-GB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8DC7F99-C6A7-E74F-AB98-FE876C94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19" y="1948714"/>
            <a:ext cx="5571607" cy="507831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ISM Controls </a:t>
            </a:r>
            <a:endParaRPr lang="en-GB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CA4EF5-D28C-0C4E-B27F-18EE261882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RAL/STFC/UKRI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146381-8AC7-E249-864F-89F49B5DD0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Linda Cornwall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809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Fields </a:t>
            </a:r>
            <a:r>
              <a:rPr lang="en-US" dirty="0"/>
              <a:t>include:--</a:t>
            </a:r>
          </a:p>
          <a:p>
            <a:pPr lvl="1"/>
            <a:r>
              <a:rPr lang="en-US" dirty="0"/>
              <a:t>Subject </a:t>
            </a:r>
            <a:r>
              <a:rPr lang="en-US" dirty="0">
                <a:solidFill>
                  <a:srgbClr val="0070C0"/>
                </a:solidFill>
              </a:rPr>
              <a:t>Regular review of Security </a:t>
            </a:r>
            <a:r>
              <a:rPr lang="en-US" dirty="0" smtClean="0">
                <a:solidFill>
                  <a:srgbClr val="0070C0"/>
                </a:solidFill>
              </a:rPr>
              <a:t>Policies</a:t>
            </a:r>
          </a:p>
          <a:p>
            <a:pPr lvl="1"/>
            <a:r>
              <a:rPr lang="en-US" dirty="0" smtClean="0"/>
              <a:t>ISM </a:t>
            </a:r>
            <a:r>
              <a:rPr lang="en-US" dirty="0"/>
              <a:t>Control ID </a:t>
            </a:r>
            <a:r>
              <a:rPr lang="en-US" dirty="0">
                <a:solidFill>
                  <a:srgbClr val="0070C0"/>
                </a:solidFill>
              </a:rPr>
              <a:t>ISM-Control-010</a:t>
            </a:r>
          </a:p>
          <a:p>
            <a:pPr lvl="1"/>
            <a:r>
              <a:rPr lang="en-US" dirty="0"/>
              <a:t>Service(s) affected  </a:t>
            </a:r>
            <a:r>
              <a:rPr lang="en-US" dirty="0">
                <a:solidFill>
                  <a:srgbClr val="0070C0"/>
                </a:solidFill>
              </a:rPr>
              <a:t>[General] </a:t>
            </a:r>
          </a:p>
          <a:p>
            <a:pPr lvl="1"/>
            <a:r>
              <a:rPr lang="en-US" dirty="0"/>
              <a:t>ISM Status </a:t>
            </a:r>
          </a:p>
          <a:p>
            <a:pPr lvl="2"/>
            <a:r>
              <a:rPr lang="en-US" dirty="0" smtClean="0"/>
              <a:t>Defined</a:t>
            </a:r>
          </a:p>
          <a:p>
            <a:pPr lvl="2"/>
            <a:r>
              <a:rPr lang="en-US" dirty="0" smtClean="0"/>
              <a:t>In Progress</a:t>
            </a:r>
          </a:p>
          <a:p>
            <a:pPr lvl="2"/>
            <a:r>
              <a:rPr lang="en-US" dirty="0" smtClean="0"/>
              <a:t>Ready for review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Implemented</a:t>
            </a:r>
          </a:p>
          <a:p>
            <a:pPr lvl="2"/>
            <a:r>
              <a:rPr lang="en-US" dirty="0" smtClean="0"/>
              <a:t>Retired</a:t>
            </a:r>
          </a:p>
          <a:p>
            <a:pPr lvl="2"/>
            <a:r>
              <a:rPr lang="en-US" dirty="0" smtClean="0"/>
              <a:t>Closing for other reasons</a:t>
            </a:r>
            <a:endParaRPr lang="en-US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ISM Control  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 smtClean="0"/>
              <a:t>Example -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6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Fields </a:t>
            </a:r>
            <a:r>
              <a:rPr lang="en-US" dirty="0" err="1" smtClean="0"/>
              <a:t>contd</a:t>
            </a:r>
            <a:endParaRPr lang="en-US" dirty="0" smtClean="0"/>
          </a:p>
          <a:p>
            <a:pPr lvl="1"/>
            <a:r>
              <a:rPr lang="en-US" dirty="0" smtClean="0"/>
              <a:t>Control </a:t>
            </a:r>
            <a:r>
              <a:rPr lang="en-US" dirty="0"/>
              <a:t>Implementer(s) </a:t>
            </a:r>
            <a:r>
              <a:rPr lang="en-US" dirty="0">
                <a:solidFill>
                  <a:srgbClr val="0070C0"/>
                </a:solidFill>
              </a:rPr>
              <a:t>The Security Policy </a:t>
            </a:r>
            <a:r>
              <a:rPr lang="en-US" dirty="0" smtClean="0">
                <a:solidFill>
                  <a:srgbClr val="0070C0"/>
                </a:solidFill>
              </a:rPr>
              <a:t>Group /WISE </a:t>
            </a:r>
            <a:r>
              <a:rPr lang="en-US" dirty="0">
                <a:solidFill>
                  <a:srgbClr val="0070C0"/>
                </a:solidFill>
              </a:rPr>
              <a:t>SCI-WG</a:t>
            </a:r>
          </a:p>
          <a:p>
            <a:pPr lvl="1"/>
            <a:r>
              <a:rPr lang="en-US" dirty="0"/>
              <a:t>Control </a:t>
            </a:r>
            <a:r>
              <a:rPr lang="en-US" dirty="0" smtClean="0"/>
              <a:t>Owner  </a:t>
            </a:r>
            <a:r>
              <a:rPr lang="en-US" dirty="0" smtClean="0">
                <a:solidFill>
                  <a:srgbClr val="0070C0"/>
                </a:solidFill>
              </a:rPr>
              <a:t>David Kelsey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Threat Description </a:t>
            </a:r>
            <a:r>
              <a:rPr lang="en-US" dirty="0">
                <a:solidFill>
                  <a:srgbClr val="0070C0"/>
                </a:solidFill>
              </a:rPr>
              <a:t>Policies defining how various parties need to behave become insufficient and outdated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Result of Risk Assessment (Y/N)  </a:t>
            </a:r>
            <a:r>
              <a:rPr lang="en-US" dirty="0" smtClean="0">
                <a:solidFill>
                  <a:srgbClr val="0070C0"/>
                </a:solidFill>
              </a:rPr>
              <a:t>No</a:t>
            </a:r>
          </a:p>
          <a:p>
            <a:pPr lvl="2"/>
            <a:r>
              <a:rPr lang="en-US" dirty="0" smtClean="0"/>
              <a:t>I.e. is the control the result of a risk assessment</a:t>
            </a:r>
          </a:p>
          <a:p>
            <a:pPr lvl="1"/>
            <a:r>
              <a:rPr lang="en-US" dirty="0" smtClean="0"/>
              <a:t>Risk </a:t>
            </a:r>
          </a:p>
          <a:p>
            <a:pPr lvl="1"/>
            <a:r>
              <a:rPr lang="en-US" dirty="0" smtClean="0"/>
              <a:t>ISM Control </a:t>
            </a:r>
            <a:r>
              <a:rPr lang="en-US" dirty="0"/>
              <a:t>review date </a:t>
            </a:r>
            <a:r>
              <a:rPr lang="en-US" dirty="0">
                <a:solidFill>
                  <a:srgbClr val="0070C0"/>
                </a:solidFill>
              </a:rPr>
              <a:t>Mon Feb 01 2021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ISM </a:t>
            </a:r>
            <a:r>
              <a:rPr lang="en-US" dirty="0"/>
              <a:t>Control definer  </a:t>
            </a:r>
            <a:r>
              <a:rPr lang="en-US" dirty="0">
                <a:solidFill>
                  <a:srgbClr val="0070C0"/>
                </a:solidFill>
              </a:rPr>
              <a:t>David Kelsey - this has been carried out for many years.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Risk Assessment name </a:t>
            </a:r>
            <a:r>
              <a:rPr lang="en-US" dirty="0" smtClean="0">
                <a:solidFill>
                  <a:srgbClr val="0070C0"/>
                </a:solidFill>
              </a:rPr>
              <a:t>N/A</a:t>
            </a:r>
            <a:endParaRPr lang="en-US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ISM control -2 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 smtClean="0"/>
              <a:t>Example -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04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Review Controls procedure – currently in EOSC-hub</a:t>
            </a:r>
          </a:p>
          <a:p>
            <a:pPr lvl="1"/>
            <a:r>
              <a:rPr lang="en-GB" dirty="0" smtClean="0"/>
              <a:t>Migrate to wherever we need to put it. Confluence? </a:t>
            </a:r>
          </a:p>
          <a:p>
            <a:pPr lvl="1"/>
            <a:r>
              <a:rPr lang="en-GB" dirty="0" smtClean="0"/>
              <a:t>And where do all the ISM processes go? Do we go for an EGI SMS? </a:t>
            </a:r>
          </a:p>
          <a:p>
            <a:r>
              <a:rPr lang="en-GB" dirty="0" smtClean="0"/>
              <a:t>Migrate ISM controls from RT to Jira.</a:t>
            </a:r>
          </a:p>
          <a:p>
            <a:r>
              <a:rPr lang="en-GB" dirty="0" smtClean="0"/>
              <a:t>Consider whether we document all controls, and use the tool to remind us to review</a:t>
            </a:r>
          </a:p>
          <a:p>
            <a:r>
              <a:rPr lang="en-GB" dirty="0" smtClean="0"/>
              <a:t>Look again at Risk Assessments already carried out</a:t>
            </a:r>
          </a:p>
          <a:p>
            <a:pPr lvl="1"/>
            <a:r>
              <a:rPr lang="en-GB" dirty="0" smtClean="0"/>
              <a:t>And controls coming from them</a:t>
            </a:r>
          </a:p>
          <a:p>
            <a:r>
              <a:rPr lang="en-GB" dirty="0" smtClean="0"/>
              <a:t>Consider more risk assessments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Plans – ISM controls and Risk Assessments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50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ISM  Controls – much of what we do</a:t>
            </a:r>
          </a:p>
          <a:p>
            <a:r>
              <a:rPr lang="en-GB" dirty="0" smtClean="0"/>
              <a:t>Risk Assessments – may identify new controls needed</a:t>
            </a:r>
          </a:p>
          <a:p>
            <a:pPr lvl="1"/>
            <a:r>
              <a:rPr lang="en-GB" dirty="0" smtClean="0"/>
              <a:t>Or inadequate controls which need revision</a:t>
            </a:r>
          </a:p>
          <a:p>
            <a:r>
              <a:rPr lang="en-GB" dirty="0" smtClean="0"/>
              <a:t>Controls may be to a specific piece of software, to a specific infrastructure, or more general</a:t>
            </a:r>
          </a:p>
          <a:p>
            <a:r>
              <a:rPr lang="en-GB" dirty="0" smtClean="0"/>
              <a:t> Best </a:t>
            </a:r>
            <a:r>
              <a:rPr lang="en-GB" smtClean="0"/>
              <a:t>we track </a:t>
            </a:r>
            <a:r>
              <a:rPr lang="en-GB" dirty="0" smtClean="0"/>
              <a:t>and review controls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79077" y="100962"/>
            <a:ext cx="4728796" cy="341632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Based on WISE Risk Management  https://wise-community.org/risk-assessment/  templates.   </a:t>
            </a:r>
            <a:endParaRPr lang="en-US" dirty="0" smtClean="0"/>
          </a:p>
          <a:p>
            <a:pPr lvl="1"/>
            <a:r>
              <a:rPr lang="en-US" dirty="0" smtClean="0"/>
              <a:t>Likelihood (1,2,3,4) and Impact (1,2,3,4)of </a:t>
            </a:r>
            <a:r>
              <a:rPr lang="en-US" dirty="0"/>
              <a:t>each </a:t>
            </a:r>
            <a:r>
              <a:rPr lang="en-US" dirty="0" smtClean="0"/>
              <a:t>security threat</a:t>
            </a:r>
            <a:r>
              <a:rPr lang="en-US" dirty="0"/>
              <a:t>.   </a:t>
            </a:r>
            <a:endParaRPr lang="en-US" dirty="0" smtClean="0"/>
          </a:p>
          <a:p>
            <a:pPr lvl="1"/>
            <a:r>
              <a:rPr lang="en-US" dirty="0" smtClean="0"/>
              <a:t>Multiply </a:t>
            </a:r>
            <a:r>
              <a:rPr lang="en-US" dirty="0"/>
              <a:t>together to get the risk value. </a:t>
            </a:r>
          </a:p>
          <a:p>
            <a:r>
              <a:rPr lang="en-US" dirty="0"/>
              <a:t>Risk of threat estimated with controls ALREADY in place, at time of </a:t>
            </a:r>
            <a:r>
              <a:rPr lang="en-US" dirty="0" smtClean="0"/>
              <a:t>assessment.</a:t>
            </a:r>
          </a:p>
          <a:p>
            <a:r>
              <a:rPr lang="en-US" dirty="0"/>
              <a:t>R</a:t>
            </a:r>
            <a:r>
              <a:rPr lang="en-US" dirty="0" smtClean="0"/>
              <a:t>ecommend </a:t>
            </a:r>
            <a:r>
              <a:rPr lang="en-US" dirty="0"/>
              <a:t>treatment of threats with high risk </a:t>
            </a:r>
            <a:r>
              <a:rPr lang="en-US" dirty="0" smtClean="0"/>
              <a:t>value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=&gt; Security Control</a:t>
            </a:r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Assessments - Method 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 smtClean="0"/>
              <a:t>EOSC-hub project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03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B2ACCESS (EUDAT access)</a:t>
            </a:r>
          </a:p>
          <a:p>
            <a:r>
              <a:rPr lang="en-GB" dirty="0" smtClean="0"/>
              <a:t>EGI Check-in</a:t>
            </a:r>
          </a:p>
          <a:p>
            <a:r>
              <a:rPr lang="en-GB" dirty="0"/>
              <a:t>EOSC Marketplace Risk </a:t>
            </a:r>
            <a:r>
              <a:rPr lang="en-GB" dirty="0" smtClean="0"/>
              <a:t>Assessment</a:t>
            </a:r>
          </a:p>
          <a:p>
            <a:pPr lvl="1"/>
            <a:r>
              <a:rPr lang="en-US" dirty="0"/>
              <a:t>general risks associated with this catalogue and having a low barrier associated with entry to this catalogue.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GB" dirty="0" smtClean="0"/>
              <a:t>Some info is effectively </a:t>
            </a:r>
            <a:r>
              <a:rPr lang="en-GB" dirty="0" smtClean="0">
                <a:solidFill>
                  <a:srgbClr val="FF0000"/>
                </a:solidFill>
              </a:rPr>
              <a:t>[TLP:RED]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Assessments carried out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 smtClean="0"/>
              <a:t>In context of EOSC-hub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68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2nd internal audit of the EOSC-hub SMS (in July 2020) gave ISM a “non-conformity”  - “a sub-process for risk treatment is not in place … including the definition and treatment of risk treatment measures, tracking of their implementation and review of their success/effectiveness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So we did a procedure and first go at tracking controls in time for the audit in </a:t>
            </a:r>
            <a:r>
              <a:rPr lang="en-US" smtClean="0"/>
              <a:t>December </a:t>
            </a:r>
            <a:r>
              <a:rPr lang="en-US" smtClean="0"/>
              <a:t>2020.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 of EOSC-hub SMS audit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56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176645" y="1180033"/>
            <a:ext cx="8754341" cy="3197370"/>
          </a:xfrm>
        </p:spPr>
        <p:txBody>
          <a:bodyPr/>
          <a:lstStyle/>
          <a:p>
            <a:r>
              <a:rPr lang="en-US" dirty="0" smtClean="0"/>
              <a:t>EOSC-hub ISM security controls</a:t>
            </a:r>
            <a:endParaRPr lang="en-US" dirty="0"/>
          </a:p>
          <a:p>
            <a:pPr lvl="1"/>
            <a:r>
              <a:rPr lang="en-US" dirty="0"/>
              <a:t>ISM security controls in EOSC-hub 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confluence.egi.eu/display/EOSC/ISM+Security+Controls+and+Risk</a:t>
            </a:r>
            <a:endParaRPr lang="en-US" dirty="0"/>
          </a:p>
          <a:p>
            <a:pPr lvl="2"/>
            <a:r>
              <a:rPr lang="en-US" dirty="0" smtClean="0"/>
              <a:t>Probably needs some work/improvement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EOSC-hub project has ended. This space is READ </a:t>
            </a:r>
            <a:r>
              <a:rPr lang="en-US" dirty="0" smtClean="0">
                <a:solidFill>
                  <a:srgbClr val="FF0000"/>
                </a:solidFill>
              </a:rPr>
              <a:t>ONLY</a:t>
            </a:r>
          </a:p>
          <a:p>
            <a:pPr lvl="2"/>
            <a:r>
              <a:rPr lang="en-US" dirty="0" smtClean="0"/>
              <a:t>As is all the info in EOSC-hub confluence</a:t>
            </a:r>
          </a:p>
          <a:p>
            <a:pPr lvl="2"/>
            <a:r>
              <a:rPr lang="en-US" dirty="0" smtClean="0"/>
              <a:t>So information will need moving elsewhere as well as revising</a:t>
            </a:r>
            <a:endParaRPr lang="en-GB" dirty="0" smtClean="0"/>
          </a:p>
          <a:p>
            <a:r>
              <a:rPr lang="en-GB" dirty="0" smtClean="0"/>
              <a:t>Most of what we do is security controls</a:t>
            </a:r>
          </a:p>
          <a:p>
            <a:pPr lvl="1"/>
            <a:r>
              <a:rPr lang="en-GB" dirty="0" smtClean="0"/>
              <a:t>Security Policies</a:t>
            </a:r>
          </a:p>
          <a:p>
            <a:pPr lvl="1"/>
            <a:r>
              <a:rPr lang="en-GB" dirty="0" smtClean="0"/>
              <a:t>Incident handling</a:t>
            </a:r>
          </a:p>
          <a:p>
            <a:pPr lvl="1"/>
            <a:r>
              <a:rPr lang="en-GB" dirty="0" smtClean="0"/>
              <a:t>Vulnerability handling</a:t>
            </a:r>
          </a:p>
          <a:p>
            <a:r>
              <a:rPr lang="en-GB" dirty="0" smtClean="0"/>
              <a:t>Some are identified as a result of Risk Assessments for treatment of threats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Security Controls?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0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Defined a procedure last year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confluence.egi.eu/display/EOSC/ISM6+Controls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Again </a:t>
            </a:r>
            <a:r>
              <a:rPr lang="en-US" dirty="0">
                <a:solidFill>
                  <a:srgbClr val="FF0000"/>
                </a:solidFill>
              </a:rPr>
              <a:t>The EOSC-hub project has ended. This space is READ </a:t>
            </a:r>
            <a:r>
              <a:rPr lang="en-US" dirty="0" smtClean="0">
                <a:solidFill>
                  <a:srgbClr val="FF0000"/>
                </a:solidFill>
              </a:rPr>
              <a:t>ONLY</a:t>
            </a:r>
          </a:p>
          <a:p>
            <a:endParaRPr lang="en-US" dirty="0" smtClean="0"/>
          </a:p>
          <a:p>
            <a:r>
              <a:rPr lang="en-US" dirty="0" smtClean="0"/>
              <a:t>Then we had a go at tracking controls</a:t>
            </a:r>
            <a:endParaRPr lang="en-US" dirty="0"/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ISM Controls procedure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71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Fields </a:t>
            </a:r>
            <a:r>
              <a:rPr lang="en-US" dirty="0"/>
              <a:t>include:--</a:t>
            </a:r>
          </a:p>
          <a:p>
            <a:pPr lvl="1"/>
            <a:r>
              <a:rPr lang="en-US" dirty="0"/>
              <a:t>Subject</a:t>
            </a:r>
          </a:p>
          <a:p>
            <a:pPr lvl="1"/>
            <a:r>
              <a:rPr lang="en-US" dirty="0"/>
              <a:t>ISM Control ID</a:t>
            </a:r>
          </a:p>
          <a:p>
            <a:pPr lvl="1"/>
            <a:r>
              <a:rPr lang="en-US" dirty="0"/>
              <a:t>Service(s) </a:t>
            </a:r>
            <a:r>
              <a:rPr lang="en-US" dirty="0" smtClean="0"/>
              <a:t>affected  </a:t>
            </a:r>
            <a:endParaRPr lang="en-US" dirty="0"/>
          </a:p>
          <a:p>
            <a:pPr lvl="1"/>
            <a:r>
              <a:rPr lang="en-US" dirty="0"/>
              <a:t>ISM Status </a:t>
            </a:r>
          </a:p>
          <a:p>
            <a:pPr lvl="2"/>
            <a:r>
              <a:rPr lang="en-US" dirty="0" smtClean="0"/>
              <a:t>Defined</a:t>
            </a:r>
          </a:p>
          <a:p>
            <a:pPr lvl="2"/>
            <a:r>
              <a:rPr lang="en-US" dirty="0" smtClean="0"/>
              <a:t>In Progress</a:t>
            </a:r>
          </a:p>
          <a:p>
            <a:pPr lvl="2"/>
            <a:r>
              <a:rPr lang="en-US" dirty="0" smtClean="0"/>
              <a:t>Ready for review</a:t>
            </a:r>
          </a:p>
          <a:p>
            <a:pPr lvl="2"/>
            <a:r>
              <a:rPr lang="en-US" dirty="0" smtClean="0"/>
              <a:t>Implemented</a:t>
            </a:r>
          </a:p>
          <a:p>
            <a:pPr lvl="2"/>
            <a:r>
              <a:rPr lang="en-US" dirty="0" smtClean="0"/>
              <a:t>Retired</a:t>
            </a:r>
          </a:p>
          <a:p>
            <a:pPr lvl="2"/>
            <a:r>
              <a:rPr lang="en-US" dirty="0" smtClean="0"/>
              <a:t>Closing for other reasons</a:t>
            </a:r>
            <a:endParaRPr lang="en-US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 queue ISM Controls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 smtClean="0"/>
              <a:t>Setup mainly as ‘proof of concept’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8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Fields contd.</a:t>
            </a:r>
          </a:p>
          <a:p>
            <a:pPr lvl="1"/>
            <a:r>
              <a:rPr lang="en-US" dirty="0" smtClean="0"/>
              <a:t>Control </a:t>
            </a:r>
            <a:r>
              <a:rPr lang="en-US" dirty="0"/>
              <a:t>Implementer(s)</a:t>
            </a:r>
          </a:p>
          <a:p>
            <a:pPr lvl="1"/>
            <a:r>
              <a:rPr lang="en-US" dirty="0"/>
              <a:t>Control Owner</a:t>
            </a:r>
          </a:p>
          <a:p>
            <a:pPr lvl="1"/>
            <a:r>
              <a:rPr lang="en-US" dirty="0"/>
              <a:t>Threat Description </a:t>
            </a:r>
            <a:endParaRPr lang="en-US" dirty="0" smtClean="0"/>
          </a:p>
          <a:p>
            <a:pPr lvl="1"/>
            <a:r>
              <a:rPr lang="en-US" dirty="0" smtClean="0"/>
              <a:t>Result of Risk Assessment (Y/N)</a:t>
            </a:r>
          </a:p>
          <a:p>
            <a:pPr lvl="2"/>
            <a:r>
              <a:rPr lang="en-US" dirty="0" smtClean="0"/>
              <a:t>I.e. is the control the result of a risk assessment</a:t>
            </a:r>
          </a:p>
          <a:p>
            <a:pPr lvl="1"/>
            <a:r>
              <a:rPr lang="en-US" dirty="0" smtClean="0"/>
              <a:t>Risk</a:t>
            </a:r>
          </a:p>
          <a:p>
            <a:pPr lvl="1"/>
            <a:r>
              <a:rPr lang="en-US" dirty="0" smtClean="0"/>
              <a:t>ISM Control review date</a:t>
            </a:r>
          </a:p>
          <a:p>
            <a:pPr lvl="1"/>
            <a:r>
              <a:rPr lang="en-US" dirty="0" smtClean="0"/>
              <a:t>ISM Control definer</a:t>
            </a:r>
          </a:p>
          <a:p>
            <a:pPr lvl="1"/>
            <a:r>
              <a:rPr lang="en-US" dirty="0" smtClean="0"/>
              <a:t>Risk Assessment name</a:t>
            </a:r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 queue ISM controls - 2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 smtClean="0"/>
              <a:t>Proof of concept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14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We entered 13 as examples</a:t>
            </a:r>
          </a:p>
          <a:p>
            <a:r>
              <a:rPr lang="en-GB" dirty="0" smtClean="0"/>
              <a:t>2 from EOSC marketplace Risk assessment</a:t>
            </a:r>
          </a:p>
          <a:p>
            <a:r>
              <a:rPr lang="en-GB" dirty="0" smtClean="0"/>
              <a:t>6 from B2ACCESS Risk Assessment</a:t>
            </a:r>
          </a:p>
          <a:p>
            <a:r>
              <a:rPr lang="en-GB" dirty="0" smtClean="0"/>
              <a:t>1 From EGI Check-in risk assessment</a:t>
            </a:r>
          </a:p>
          <a:p>
            <a:r>
              <a:rPr lang="en-GB" dirty="0" smtClean="0"/>
              <a:t>4 general ones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ISM Controls in RT 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8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0D7A7F13-B78D-4B6D-B37C-96B02A7D623F}"/>
    </a:ext>
  </a:extLst>
</a:theme>
</file>

<file path=ppt/theme/theme2.xml><?xml version="1.0" encoding="utf-8"?>
<a:theme xmlns:a="http://schemas.openxmlformats.org/drawingml/2006/main" name="CONTENT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4396AB53-ADF7-4515-B455-D52E94D9B8BA}"/>
    </a:ext>
  </a:extLst>
</a:theme>
</file>

<file path=ppt/theme/theme3.xml><?xml version="1.0" encoding="utf-8"?>
<a:theme xmlns:a="http://schemas.openxmlformats.org/drawingml/2006/main" name="SECTION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71F0978B-9F86-4233-8225-1DECC6111229}"/>
    </a:ext>
  </a:extLst>
</a:theme>
</file>

<file path=ppt/theme/theme4.xml><?xml version="1.0" encoding="utf-8"?>
<a:theme xmlns:a="http://schemas.openxmlformats.org/drawingml/2006/main" name="END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3287D5CC-FA01-4047-B069-583CC3621E52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EGI_Powerpoint_Template_16-9</Template>
  <TotalTime>2373</TotalTime>
  <Words>668</Words>
  <Application>Microsoft Office PowerPoint</Application>
  <PresentationFormat>On-screen Show (16:9)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Courier New</vt:lpstr>
      <vt:lpstr>Open Sans</vt:lpstr>
      <vt:lpstr>Open Sans Semibold</vt:lpstr>
      <vt:lpstr>Wingdings</vt:lpstr>
      <vt:lpstr>HOME</vt:lpstr>
      <vt:lpstr>CONTENT</vt:lpstr>
      <vt:lpstr>SECTION</vt:lpstr>
      <vt:lpstr>END</vt:lpstr>
      <vt:lpstr> ISM Controls </vt:lpstr>
      <vt:lpstr>Risk Assessments - Method </vt:lpstr>
      <vt:lpstr>Risk Assessments carried out</vt:lpstr>
      <vt:lpstr>Result of EOSC-hub SMS audit</vt:lpstr>
      <vt:lpstr>What are Security Controls?</vt:lpstr>
      <vt:lpstr>ISM Controls procedure</vt:lpstr>
      <vt:lpstr>RT queue ISM Controls</vt:lpstr>
      <vt:lpstr>RT queue ISM controls - 2</vt:lpstr>
      <vt:lpstr>ISM Controls in RT </vt:lpstr>
      <vt:lpstr>ISM Control  </vt:lpstr>
      <vt:lpstr>ISM control -2 </vt:lpstr>
      <vt:lpstr>Plans – ISM controls and Risk Assessments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Iulia Popescu</dc:creator>
  <cp:lastModifiedBy>Linda Cornwall</cp:lastModifiedBy>
  <cp:revision>37</cp:revision>
  <dcterms:created xsi:type="dcterms:W3CDTF">2019-08-08T08:07:39Z</dcterms:created>
  <dcterms:modified xsi:type="dcterms:W3CDTF">2021-07-07T09:04:57Z</dcterms:modified>
</cp:coreProperties>
</file>