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  <p:sldMasterId id="2147483668" r:id="rId4"/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OpenSans-regular.fntdata"/><Relationship Id="rId21" Type="http://schemas.openxmlformats.org/officeDocument/2006/relationships/slide" Target="slides/slide14.xml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d71a61042_2_2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dd71a61042_2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d71a61042_2_3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dd71a61042_2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d71a61042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d71a61042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dd71a61042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8d07c04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c8d07c04e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71a61042_2_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dd71a61042_2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d71a6104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d71a6104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d71a61042_2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dd71a61042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d71a61042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dd71a61042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dd71a61042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d71a61042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dd71a61042_2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dd71a61042_2_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d71a61042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dd71a61042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d71a61042_2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dd71a61042_2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d71a61042_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dd71a61042_2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Motivations of providers – National mission  vs.   pay for 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Regular satisfaction interviews</a:t>
            </a:r>
            <a:endParaRPr/>
          </a:p>
        </p:txBody>
      </p:sp>
      <p:sp>
        <p:nvSpPr>
          <p:cNvPr id="242" name="Google Shape;242;gdd71a61042_2_1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723100" y="4558808"/>
            <a:ext cx="2173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0" type="dt"/>
          </p:nvPr>
        </p:nvSpPr>
        <p:spPr>
          <a:xfrm>
            <a:off x="2969335" y="477178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185377" y="4767264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547664" y="277987"/>
            <a:ext cx="7344816" cy="637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11188" y="1059582"/>
            <a:ext cx="8075612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187624" y="4831718"/>
            <a:ext cx="676875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649932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>
            <p:ph idx="2" type="pic"/>
          </p:nvPr>
        </p:nvSpPr>
        <p:spPr>
          <a:xfrm>
            <a:off x="4649933" y="1370013"/>
            <a:ext cx="4275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723100" y="4558808"/>
            <a:ext cx="2173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76646" y="1369217"/>
            <a:ext cx="2811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180000" y="1369217"/>
            <a:ext cx="278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body"/>
          </p:nvPr>
        </p:nvSpPr>
        <p:spPr>
          <a:xfrm>
            <a:off x="6155944" y="1369216"/>
            <a:ext cx="278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4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0" type="dt"/>
          </p:nvPr>
        </p:nvSpPr>
        <p:spPr>
          <a:xfrm>
            <a:off x="2969335" y="477178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5182756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185377" y="4767264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6359778" y="4909725"/>
            <a:ext cx="9801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5481272" y="4909682"/>
            <a:ext cx="717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6150117" y="4965272"/>
            <a:ext cx="0" cy="17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7425809" y="4923184"/>
            <a:ext cx="745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19/03/2021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8783491" y="4915226"/>
            <a:ext cx="390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/>
        </p:nvSpPr>
        <p:spPr>
          <a:xfrm>
            <a:off x="6481460" y="3988285"/>
            <a:ext cx="1691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This work by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licensed under a Creative Commons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Attribution 4.0 International License.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3609" y="2067920"/>
            <a:ext cx="2268644" cy="17426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962684" y="3078738"/>
            <a:ext cx="26094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962684" y="2233154"/>
            <a:ext cx="28116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your attention.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46242" y="828045"/>
            <a:ext cx="1656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74373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9037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2624575" y="53846"/>
            <a:ext cx="4091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22/04/2020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38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hyperlink" Target="https://documents.egi.eu/document/3388" TargetMode="External"/><Relationship Id="rId8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gif"/><Relationship Id="rId4" Type="http://schemas.openxmlformats.org/officeDocument/2006/relationships/image" Target="../media/image45.gif"/><Relationship Id="rId5" Type="http://schemas.openxmlformats.org/officeDocument/2006/relationships/hyperlink" Target="https://www.egi.eu/internal-services/" TargetMode="External"/><Relationship Id="rId6" Type="http://schemas.openxmlformats.org/officeDocument/2006/relationships/image" Target="../media/image47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gi.eu/project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22.png"/><Relationship Id="rId9" Type="http://schemas.openxmlformats.org/officeDocument/2006/relationships/image" Target="../media/image23.jpg"/><Relationship Id="rId5" Type="http://schemas.openxmlformats.org/officeDocument/2006/relationships/image" Target="../media/image27.jpg"/><Relationship Id="rId6" Type="http://schemas.openxmlformats.org/officeDocument/2006/relationships/image" Target="../media/image26.jpg"/><Relationship Id="rId7" Type="http://schemas.openxmlformats.org/officeDocument/2006/relationships/image" Target="../media/image29.jpg"/><Relationship Id="rId8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hyperlink" Target="https://www.egi.eu/about/egi-council/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hyperlink" Target="https://docs.egi.eu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hyperlink" Target="https://www.egi.eu/services/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Relationship Id="rId5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29925" y="1948725"/>
            <a:ext cx="5796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sz="2500"/>
              <a:t>EGI overview</a:t>
            </a:r>
            <a:endParaRPr sz="2500"/>
          </a:p>
        </p:txBody>
      </p:sp>
      <p:sp>
        <p:nvSpPr>
          <p:cNvPr id="129" name="Google Shape;129;p24"/>
          <p:cNvSpPr txBox="1"/>
          <p:nvPr/>
        </p:nvSpPr>
        <p:spPr>
          <a:xfrm>
            <a:off x="374175" y="2387325"/>
            <a:ext cx="601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Gergely Sipos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Head of Services, Solutions, Support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EGI Foundation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An SLA example</a:t>
            </a:r>
            <a:endParaRPr/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7955"/>
          <a:stretch/>
        </p:blipFill>
        <p:spPr>
          <a:xfrm>
            <a:off x="361567" y="1613758"/>
            <a:ext cx="2488934" cy="168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4">
            <a:alphaModFix/>
          </a:blip>
          <a:srcRect b="0" l="0" r="0" t="7955"/>
          <a:stretch/>
        </p:blipFill>
        <p:spPr>
          <a:xfrm>
            <a:off x="364519" y="3294056"/>
            <a:ext cx="2485982" cy="168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/>
          <p:nvPr/>
        </p:nvSpPr>
        <p:spPr>
          <a:xfrm>
            <a:off x="127528" y="972133"/>
            <a:ext cx="28645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Core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&amp; Business Pilots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7784" y="537008"/>
            <a:ext cx="1298332" cy="285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85" name="Google Shape;28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26134" y="1046477"/>
            <a:ext cx="2649190" cy="36426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33"/>
          <p:cNvSpPr/>
          <p:nvPr/>
        </p:nvSpPr>
        <p:spPr>
          <a:xfrm>
            <a:off x="6186139" y="0"/>
            <a:ext cx="29578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https://documents.egi.eu/document/3388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social media post&#10;&#10;Description automatically generated" id="287" name="Google Shape;28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0314" y="491569"/>
            <a:ext cx="2464951" cy="3529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cell phone&#10;&#10;Description automatically generated" id="288" name="Google Shape;28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06293" y="1416822"/>
            <a:ext cx="2860844" cy="36426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9" name="Google Shape;289;p33"/>
          <p:cNvSpPr/>
          <p:nvPr/>
        </p:nvSpPr>
        <p:spPr>
          <a:xfrm>
            <a:off x="2604837" y="734419"/>
            <a:ext cx="433187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GB" sz="900" u="none" cap="none" strike="noStrik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A centralised European Earth observation data hub and platform. </a:t>
            </a:r>
            <a:endParaRPr b="0" i="1" sz="9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2146674" y="267251"/>
            <a:ext cx="7056184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Internal Service Catalogue – Value proposition 2</a:t>
            </a:r>
            <a:endParaRPr/>
          </a:p>
        </p:txBody>
      </p:sp>
      <p:sp>
        <p:nvSpPr>
          <p:cNvPr id="295" name="Google Shape;295;p34"/>
          <p:cNvSpPr txBox="1"/>
          <p:nvPr>
            <p:ph idx="2" type="subTitle"/>
          </p:nvPr>
        </p:nvSpPr>
        <p:spPr>
          <a:xfrm>
            <a:off x="2579076" y="628358"/>
            <a:ext cx="578480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n-GB" sz="1400"/>
              <a:t>Offered by the EGI Foundation </a:t>
            </a:r>
            <a:r>
              <a:rPr lang="en-GB" sz="1400" u="sng"/>
              <a:t>for the members of the federation</a:t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8190" y="2872046"/>
            <a:ext cx="1824316" cy="9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90" y="3791398"/>
            <a:ext cx="1824316" cy="906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4579951" y="1383527"/>
            <a:ext cx="238539" cy="151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6681802" y="-35359"/>
            <a:ext cx="25535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https://www.egi.eu/internal-services/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social media post&#10;&#10;Description automatically generated" id="300" name="Google Shape;30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5721" y="873111"/>
            <a:ext cx="2663141" cy="4235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301" name="Google Shape;30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7370" y="888384"/>
            <a:ext cx="2652445" cy="1336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302" name="Google Shape;302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377" y="839930"/>
            <a:ext cx="2673836" cy="406423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/>
          <p:nvPr/>
        </p:nvSpPr>
        <p:spPr>
          <a:xfrm>
            <a:off x="4253948" y="1296063"/>
            <a:ext cx="238539" cy="151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idx="1" type="body"/>
          </p:nvPr>
        </p:nvSpPr>
        <p:spPr>
          <a:xfrm>
            <a:off x="176650" y="1369225"/>
            <a:ext cx="8967300" cy="31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/>
              <a:t>Infrastructure</a:t>
            </a:r>
            <a:r>
              <a:rPr b="1" lang="en-GB"/>
              <a:t> </a:t>
            </a:r>
            <a:r>
              <a:rPr lang="en-GB"/>
              <a:t>federation - Cloud, HTC, HPC, storage. (</a:t>
            </a:r>
            <a:r>
              <a:rPr lang="en-GB">
                <a:solidFill>
                  <a:srgbClr val="E46C0A"/>
                </a:solidFill>
              </a:rPr>
              <a:t>See next topic in Agenda</a:t>
            </a:r>
            <a:r>
              <a:rPr lang="en-GB"/>
              <a:t>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/>
              <a:t>Support</a:t>
            </a:r>
            <a:r>
              <a:rPr b="1" lang="en-GB"/>
              <a:t> </a:t>
            </a:r>
            <a:r>
              <a:rPr lang="en-GB"/>
              <a:t>federation (</a:t>
            </a:r>
            <a:r>
              <a:rPr lang="en-GB">
                <a:solidFill>
                  <a:schemeClr val="accent2"/>
                </a:solidFill>
              </a:rPr>
              <a:t>Delegate contacts</a:t>
            </a:r>
            <a:r>
              <a:rPr lang="en-GB"/>
              <a:t>)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NGI Operation Manager: Service operation, availability matters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NGI International Liaison: User support, outreach, training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NGI Communication contact: News, Articles, Events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NGI Council </a:t>
            </a:r>
            <a:r>
              <a:rPr lang="en-GB"/>
              <a:t>representative</a:t>
            </a:r>
            <a:r>
              <a:rPr lang="en-GB"/>
              <a:t>: Policy, Strategy, Funding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GB"/>
              <a:t>Project </a:t>
            </a:r>
            <a:r>
              <a:rPr lang="en-GB"/>
              <a:t>federation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Running projects: 17, with EGI-ACE as flagship: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https://www.egi.eu/projects/</a:t>
            </a:r>
            <a:r>
              <a:rPr lang="en-GB"/>
              <a:t> 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-GB"/>
              <a:t>Future proposals</a:t>
            </a:r>
            <a:endParaRPr/>
          </a:p>
        </p:txBody>
      </p:sp>
      <p:sp>
        <p:nvSpPr>
          <p:cNvPr id="310" name="Google Shape;310;p35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Federating with EGI</a:t>
            </a:r>
            <a:endParaRPr/>
          </a:p>
        </p:txBody>
      </p:sp>
      <p:sp>
        <p:nvSpPr>
          <p:cNvPr id="311" name="Google Shape;311;p35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2579076" y="169145"/>
            <a:ext cx="6388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EGI-ACE Overview</a:t>
            </a:r>
            <a:endParaRPr/>
          </a:p>
        </p:txBody>
      </p:sp>
      <p:sp>
        <p:nvSpPr>
          <p:cNvPr id="317" name="Google Shape;317;p36"/>
          <p:cNvSpPr txBox="1"/>
          <p:nvPr>
            <p:ph idx="3" type="body"/>
          </p:nvPr>
        </p:nvSpPr>
        <p:spPr>
          <a:xfrm>
            <a:off x="4327894" y="498123"/>
            <a:ext cx="48162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H2020 project between Jan 2021 - July 2023</a:t>
            </a:r>
            <a:endParaRPr sz="1600"/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Objectives: </a:t>
            </a:r>
            <a:endParaRPr sz="1600"/>
          </a:p>
          <a:p>
            <a:pPr indent="-330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Deliver the EOSC Compute Platform</a:t>
            </a:r>
            <a:endParaRPr sz="1600"/>
          </a:p>
          <a:p>
            <a:pPr indent="-330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Support scientific data spaces </a:t>
            </a:r>
            <a:endParaRPr sz="1600"/>
          </a:p>
          <a:p>
            <a:pPr indent="-330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Grow demand and supply</a:t>
            </a:r>
            <a:endParaRPr sz="1600"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Consortium at a glance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16 partners to deliver cloud, HTC and HPC resources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user access and platform solution providers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21 providers from 13 communities to deliver data spaces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</a:t>
            </a:r>
            <a:r>
              <a:rPr lang="en-GB" sz="1400"/>
              <a:t>federation </a:t>
            </a:r>
            <a:r>
              <a:rPr lang="en-GB" sz="1400"/>
              <a:t>service providers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46C0A"/>
              </a:buClr>
              <a:buSzPts val="1600"/>
              <a:buChar char="•"/>
            </a:pPr>
            <a:r>
              <a:rPr lang="en-GB" sz="1600">
                <a:solidFill>
                  <a:srgbClr val="E46C0A"/>
                </a:solidFill>
              </a:rPr>
              <a:t>Supplier participation</a:t>
            </a:r>
            <a:endParaRPr sz="1600">
              <a:solidFill>
                <a:srgbClr val="E46C0A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46C0A"/>
              </a:buClr>
              <a:buSzPts val="1400"/>
              <a:buChar char="▪"/>
            </a:pPr>
            <a:r>
              <a:rPr lang="en-GB" sz="1400">
                <a:solidFill>
                  <a:srgbClr val="E46C0A"/>
                </a:solidFill>
              </a:rPr>
              <a:t>Virtual Access payment after international users</a:t>
            </a:r>
            <a:endParaRPr sz="1400">
              <a:solidFill>
                <a:srgbClr val="E46C0A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46C0A"/>
              </a:buClr>
              <a:buSzPts val="1400"/>
              <a:buChar char="▪"/>
            </a:pPr>
            <a:r>
              <a:rPr lang="en-GB" sz="1400">
                <a:solidFill>
                  <a:srgbClr val="E46C0A"/>
                </a:solidFill>
              </a:rPr>
              <a:t>Policy-based access with MoUs </a:t>
            </a:r>
            <a:endParaRPr sz="1400">
              <a:solidFill>
                <a:srgbClr val="E46C0A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46C0A"/>
              </a:buClr>
              <a:buSzPts val="1400"/>
              <a:buChar char="▪"/>
            </a:pPr>
            <a:r>
              <a:rPr lang="en-GB" sz="1400">
                <a:solidFill>
                  <a:srgbClr val="E46C0A"/>
                </a:solidFill>
              </a:rPr>
              <a:t>HPC pilots</a:t>
            </a:r>
            <a:endParaRPr sz="1400">
              <a:solidFill>
                <a:srgbClr val="E46C0A"/>
              </a:solidFill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descr="A close up of a map&#10;&#10;Description automatically generated" id="318" name="Google Shape;3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75" y="905695"/>
            <a:ext cx="3973721" cy="356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0" y="644585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EGI Federation is an international e-infrastructure that provides advanced data analytics se</a:t>
            </a:r>
            <a:r>
              <a:rPr b="1" lang="en-GB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rvices </a:t>
            </a:r>
            <a:r>
              <a:rPr b="1" i="0" lang="en-GB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 research and innovation.</a:t>
            </a:r>
            <a:endParaRPr b="0" i="0" sz="14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RN's new concept for a next-gen particle smasher dwarfs the Large Hadron-  Technology News, Firstpost"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95" y="1713681"/>
            <a:ext cx="3872027" cy="2581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GO observatory. View of EGO (European Gravitational Observatory) that... |  Download Scientific Diagram" id="136" name="Google Shape;1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7372" y="1725626"/>
            <a:ext cx="1678276" cy="11451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5"/>
          <p:cNvSpPr txBox="1"/>
          <p:nvPr/>
        </p:nvSpPr>
        <p:spPr>
          <a:xfrm>
            <a:off x="6625648" y="1634226"/>
            <a:ext cx="7633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eCube Neutrino Observatory" id="138" name="Google Shape;13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4002" y="2051594"/>
            <a:ext cx="1743826" cy="98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5"/>
          <p:cNvSpPr txBox="1"/>
          <p:nvPr/>
        </p:nvSpPr>
        <p:spPr>
          <a:xfrm>
            <a:off x="7043806" y="1967096"/>
            <a:ext cx="8515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IceCube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DDOCK Web Server" id="140" name="Google Shape;14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9383" y="2394406"/>
            <a:ext cx="1712427" cy="11604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5"/>
          <p:cNvSpPr txBox="1"/>
          <p:nvPr/>
        </p:nvSpPr>
        <p:spPr>
          <a:xfrm>
            <a:off x="7480345" y="2301305"/>
            <a:ext cx="8627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WeNMR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4045527" y="2722614"/>
            <a:ext cx="810491" cy="10111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Large Synoptic Survey Telescope: Unlocking the secrets of dark matter  and dark energy" id="143" name="Google Shape;14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66698" y="2719358"/>
            <a:ext cx="1611683" cy="121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7770826" y="2647638"/>
            <a:ext cx="633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8050754" y="2959178"/>
            <a:ext cx="7136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MSODEV -european multidisciplinary seafloor and water column observatory  development." id="146" name="Google Shape;14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4991" y="3034023"/>
            <a:ext cx="1696602" cy="1139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mate change: Earth just had its second-hottest April on record - Axios" id="147" name="Google Shape;14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51848" y="3361880"/>
            <a:ext cx="1743826" cy="9765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5"/>
          <p:cNvSpPr txBox="1"/>
          <p:nvPr/>
        </p:nvSpPr>
        <p:spPr>
          <a:xfrm>
            <a:off x="8360312" y="3278028"/>
            <a:ext cx="6751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381981" y="4402347"/>
            <a:ext cx="46535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 multi-disciplinary, multi-technology infrastructure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-250149" y="4417313"/>
            <a:ext cx="45932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high-energy physics compute grid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(WLCG)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8558367" y="3625010"/>
            <a:ext cx="5870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250+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017" y="3483956"/>
            <a:ext cx="1299755" cy="150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Council participants</a:t>
            </a:r>
            <a:endParaRPr/>
          </a:p>
        </p:txBody>
      </p:sp>
      <p:pic>
        <p:nvPicPr>
          <p:cNvPr descr="Map&#10;&#10;Description automatically generated" id="158" name="Google Shape;1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1777" y="607983"/>
            <a:ext cx="4552356" cy="397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26" y="698228"/>
            <a:ext cx="3805939" cy="27764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4278159" y="4581823"/>
            <a:ext cx="272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www.egi.eu/about/egi-council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7">
            <a:alphaModFix/>
          </a:blip>
          <a:srcRect b="0" l="0" r="67429" t="0"/>
          <a:stretch/>
        </p:blipFill>
        <p:spPr>
          <a:xfrm>
            <a:off x="121030" y="3465499"/>
            <a:ext cx="1299754" cy="154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8">
            <a:alphaModFix/>
          </a:blip>
          <a:srcRect b="0" l="950" r="0" t="0"/>
          <a:stretch/>
        </p:blipFill>
        <p:spPr>
          <a:xfrm>
            <a:off x="2622367" y="3474720"/>
            <a:ext cx="1299755" cy="975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/>
          <p:nvPr/>
        </p:nvSpPr>
        <p:spPr>
          <a:xfrm>
            <a:off x="84900" y="3480875"/>
            <a:ext cx="3820475" cy="1570650"/>
          </a:xfrm>
          <a:custGeom>
            <a:rect b="b" l="l" r="r" t="t"/>
            <a:pathLst>
              <a:path extrusionOk="0" h="62826" w="152819">
                <a:moveTo>
                  <a:pt x="0" y="61411"/>
                </a:moveTo>
                <a:lnTo>
                  <a:pt x="0" y="17263"/>
                </a:lnTo>
                <a:lnTo>
                  <a:pt x="104992" y="17263"/>
                </a:lnTo>
                <a:lnTo>
                  <a:pt x="104992" y="0"/>
                </a:lnTo>
                <a:lnTo>
                  <a:pt x="152819" y="0"/>
                </a:lnTo>
                <a:lnTo>
                  <a:pt x="152819" y="41035"/>
                </a:lnTo>
                <a:lnTo>
                  <a:pt x="52921" y="41035"/>
                </a:lnTo>
                <a:lnTo>
                  <a:pt x="52921" y="62826"/>
                </a:lnTo>
                <a:close/>
              </a:path>
            </a:pathLst>
          </a:custGeom>
          <a:noFill/>
          <a:ln cap="flat" cmpd="sng" w="9525">
            <a:solidFill>
              <a:srgbClr val="EAD1DC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190832" y="880214"/>
            <a:ext cx="8770288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Mission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GB">
                <a:solidFill>
                  <a:schemeClr val="accent1"/>
                </a:solidFill>
              </a:rPr>
              <a:t>To deliver </a:t>
            </a:r>
            <a:r>
              <a:rPr b="1" lang="en-GB" u="sng">
                <a:solidFill>
                  <a:schemeClr val="accent1"/>
                </a:solidFill>
              </a:rPr>
              <a:t>open solutions for advanced computing and data analytics </a:t>
            </a:r>
            <a:r>
              <a:rPr lang="en-GB">
                <a:solidFill>
                  <a:schemeClr val="accent1"/>
                </a:solidFill>
              </a:rPr>
              <a:t>in research and innovation, </a:t>
            </a:r>
            <a:r>
              <a:rPr b="1" lang="en-GB" u="sng">
                <a:solidFill>
                  <a:schemeClr val="accent1"/>
                </a:solidFill>
              </a:rPr>
              <a:t>by coordinating and provisioning an international federated infrastructure</a:t>
            </a:r>
            <a:r>
              <a:rPr lang="en-GB">
                <a:solidFill>
                  <a:schemeClr val="accent1"/>
                </a:solidFill>
              </a:rPr>
              <a:t> from both the public and private sector in Europe. As an open initiative </a:t>
            </a:r>
            <a:r>
              <a:rPr b="1" lang="en-GB">
                <a:solidFill>
                  <a:schemeClr val="accent1"/>
                </a:solidFill>
              </a:rPr>
              <a:t>with a global outlook</a:t>
            </a:r>
            <a:r>
              <a:rPr lang="en-GB">
                <a:solidFill>
                  <a:schemeClr val="accent1"/>
                </a:solidFill>
              </a:rPr>
              <a:t>, the EGI Federation also connects service providers beyond Europe following the collaboration needs of the served communities.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Vision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67AD"/>
              </a:buClr>
              <a:buSzPts val="2000"/>
              <a:buNone/>
            </a:pPr>
            <a:r>
              <a:rPr lang="en-GB">
                <a:solidFill>
                  <a:srgbClr val="0E67AD"/>
                </a:solidFill>
              </a:rPr>
              <a:t>The EGI Federation believes that </a:t>
            </a:r>
            <a:r>
              <a:rPr b="1" lang="en-GB" u="sng">
                <a:solidFill>
                  <a:srgbClr val="0E67AD"/>
                </a:solidFill>
              </a:rPr>
              <a:t>all researchers should have seamless access </a:t>
            </a:r>
            <a:r>
              <a:rPr b="1" lang="en-GB">
                <a:solidFill>
                  <a:srgbClr val="0E67AD"/>
                </a:solidFill>
              </a:rPr>
              <a:t>to</a:t>
            </a:r>
            <a:r>
              <a:rPr lang="en-GB">
                <a:solidFill>
                  <a:srgbClr val="0E67AD"/>
                </a:solidFill>
              </a:rPr>
              <a:t> </a:t>
            </a:r>
            <a:r>
              <a:rPr b="1" lang="en-GB">
                <a:solidFill>
                  <a:srgbClr val="0E67AD"/>
                </a:solidFill>
              </a:rPr>
              <a:t>services, resources and expertise </a:t>
            </a:r>
            <a:r>
              <a:rPr lang="en-GB">
                <a:solidFill>
                  <a:srgbClr val="0E67AD"/>
                </a:solidFill>
              </a:rPr>
              <a:t>to collaborate and conduct world-class research and innovation.</a:t>
            </a:r>
            <a:endParaRPr/>
          </a:p>
        </p:txBody>
      </p:sp>
      <p:sp>
        <p:nvSpPr>
          <p:cNvPr id="169" name="Google Shape;169;p27"/>
          <p:cNvSpPr txBox="1"/>
          <p:nvPr>
            <p:ph type="title"/>
          </p:nvPr>
        </p:nvSpPr>
        <p:spPr>
          <a:xfrm>
            <a:off x="2579079" y="169146"/>
            <a:ext cx="5554268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EGI: Advanced computing for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2579076" y="271179"/>
            <a:ext cx="6278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Service Catalogue – Value proposition 1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556" y="3179179"/>
            <a:ext cx="1824316" cy="9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90" y="3179180"/>
            <a:ext cx="1824316" cy="906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78" name="Google Shape;17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3438" y="691284"/>
            <a:ext cx="2628869" cy="196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79" name="Google Shape;17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9781" y="691284"/>
            <a:ext cx="2628869" cy="155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&#10;&#10;Description automatically generated" id="180" name="Google Shape;18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9781" y="2327122"/>
            <a:ext cx="2628869" cy="808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181" name="Google Shape;181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7273" y="691284"/>
            <a:ext cx="2471685" cy="244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/>
          <p:nvPr/>
        </p:nvSpPr>
        <p:spPr>
          <a:xfrm>
            <a:off x="6869684" y="-25098"/>
            <a:ext cx="233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https://www.egi.eu/services/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3180901" y="4439450"/>
            <a:ext cx="4813800" cy="3387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https://docs.egi.eu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🡪 Service documentations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4497475" y="739625"/>
            <a:ext cx="1374900" cy="383100"/>
          </a:xfrm>
          <a:prstGeom prst="wedgeRectCallout">
            <a:avLst>
              <a:gd fmla="val -38650" name="adj1"/>
              <a:gd fmla="val 87083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b="0" i="0" lang="en-GB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CHIPSTER, NAMD, ECAS</a:t>
            </a:r>
            <a:endParaRPr/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b="0" i="0" lang="en-GB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VMOps, EC3, FGSG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5000" y="3308350"/>
            <a:ext cx="2409975" cy="174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2579077" y="169146"/>
            <a:ext cx="5795534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HTC Federation &amp; Cloud federation</a:t>
            </a:r>
            <a:endParaRPr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7094336" y="650998"/>
            <a:ext cx="1958087" cy="3509264"/>
            <a:chOff x="1041310" y="554735"/>
            <a:chExt cx="1958087" cy="3509264"/>
          </a:xfrm>
        </p:grpSpPr>
        <p:sp>
          <p:nvSpPr>
            <p:cNvPr id="193" name="Google Shape;193;p29"/>
            <p:cNvSpPr/>
            <p:nvPr/>
          </p:nvSpPr>
          <p:spPr>
            <a:xfrm>
              <a:off x="1805343" y="554735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041310" y="880668"/>
              <a:ext cx="1532378" cy="1532534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377910" y="1437030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9"/>
            <p:cNvSpPr txBox="1"/>
            <p:nvPr/>
          </p:nvSpPr>
          <p:spPr>
            <a:xfrm>
              <a:off x="1377910" y="1437030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&gt;1 Million computing cores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467019" y="1764588"/>
              <a:ext cx="1532378" cy="1532534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1805343" y="2319324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 txBox="1"/>
            <p:nvPr/>
          </p:nvSpPr>
          <p:spPr>
            <a:xfrm>
              <a:off x="1805343" y="2319324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900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1150540" y="2746857"/>
              <a:ext cx="1316505" cy="1317142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1377910" y="3201619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 txBox="1"/>
            <p:nvPr/>
          </p:nvSpPr>
          <p:spPr>
            <a:xfrm>
              <a:off x="1377910" y="3201619"/>
              <a:ext cx="855153" cy="427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29"/>
          <p:cNvSpPr txBox="1"/>
          <p:nvPr/>
        </p:nvSpPr>
        <p:spPr>
          <a:xfrm>
            <a:off x="65142" y="3085945"/>
            <a:ext cx="1450177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HTC providers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3748006" y="4835777"/>
            <a:ext cx="1378136" cy="31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Cloud providers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10" y="803238"/>
            <a:ext cx="5092940" cy="230575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map&#10;&#10;Description automatically generated" id="206" name="Google Shape;2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4579" y="2781152"/>
            <a:ext cx="2970796" cy="20742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Access policies</a:t>
            </a:r>
            <a:endParaRPr/>
          </a:p>
        </p:txBody>
      </p:sp>
      <p:sp>
        <p:nvSpPr>
          <p:cNvPr id="212" name="Google Shape;212;p30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3102452" y="1541447"/>
            <a:ext cx="2965129" cy="1790819"/>
          </a:xfrm>
          <a:prstGeom prst="rect">
            <a:avLst/>
          </a:prstGeom>
          <a:noFill/>
          <a:ln>
            <a:noFill/>
          </a:ln>
        </p:spPr>
        <p:txBody>
          <a:bodyPr anchorCtr="0" anchor="t" bIns="10450" lIns="20925" spcFirstLastPara="1" rIns="20925" wrap="square" tIns="10450">
            <a:spAutoFit/>
          </a:bodyPr>
          <a:lstStyle/>
          <a:p>
            <a:pPr indent="-285279" lvl="0" marL="28527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✔"/>
            </a:pPr>
            <a:r>
              <a:rPr b="1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Policy-based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are granted access based on policies defined by the EGI resource providers or by the EGI Foundation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361044" y="1541454"/>
            <a:ext cx="2554630" cy="20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10450" lIns="20925" spcFirstLastPara="1" rIns="20925" wrap="square" tIns="10450">
            <a:spAutoFit/>
          </a:bodyPr>
          <a:lstStyle/>
          <a:p>
            <a:pPr indent="-285279" lvl="0" marL="28527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✔"/>
            </a:pPr>
            <a:r>
              <a:rPr b="1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Market-driven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can negotiate a fee to access services either directly with EGI resource providers or indirectly with the EGI Foundation</a:t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157175" y="1520665"/>
            <a:ext cx="2797004" cy="1944708"/>
          </a:xfrm>
          <a:prstGeom prst="rect">
            <a:avLst/>
          </a:prstGeom>
          <a:noFill/>
          <a:ln>
            <a:noFill/>
          </a:ln>
        </p:spPr>
        <p:txBody>
          <a:bodyPr anchorCtr="0" anchor="t" bIns="10450" lIns="20925" spcFirstLastPara="1" rIns="20925" wrap="square" tIns="10450">
            <a:spAutoFit/>
          </a:bodyPr>
          <a:lstStyle/>
          <a:p>
            <a:pPr indent="-285279" lvl="0" marL="28527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✔"/>
            </a:pPr>
            <a:r>
              <a:rPr b="1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Wide access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can freely access scientific data and digital services provided by EGI resource providers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244641" y="3563263"/>
            <a:ext cx="2823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8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EGI Cloud for application piloting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8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EGI Notebooks open instance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8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Science discipline-specific HTC pools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8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Chipster NGS toolkit (App. on demand)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2980429" y="3546988"/>
            <a:ext cx="3574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462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7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Biomed international HTC pool for life sciences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7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SZTAKI provides Cloud for Hungarian researchers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937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INFN-Bari (IT) provides Cloud for the </a:t>
            </a:r>
            <a:b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National Bioinformatics Infrastructure of Sweden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7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EGI Foundation negotiates services for projects 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6589370" y="3547039"/>
            <a:ext cx="2554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0812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FitSM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0812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 EGI Cloud providers deliver to Exprivia (ESA Data and Information Access Services)</a:t>
            </a:r>
            <a:endParaRPr b="0" i="0" sz="1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0812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Char char="•"/>
            </a:pPr>
            <a:r>
              <a:rPr lang="en-GB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T-Systems cloud via EGI MoU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Who do we serve</a:t>
            </a:r>
            <a:endParaRPr/>
          </a:p>
        </p:txBody>
      </p:sp>
      <p:sp>
        <p:nvSpPr>
          <p:cNvPr id="224" name="Google Shape;224;p31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1032087" y="4456621"/>
            <a:ext cx="1189459" cy="484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b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infrastructures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31"/>
          <p:cNvCxnSpPr/>
          <p:nvPr/>
        </p:nvCxnSpPr>
        <p:spPr>
          <a:xfrm>
            <a:off x="1178258" y="4456622"/>
            <a:ext cx="7258631" cy="0"/>
          </a:xfrm>
          <a:prstGeom prst="straightConnector1">
            <a:avLst/>
          </a:prstGeom>
          <a:noFill/>
          <a:ln cap="flat" cmpd="sng" w="19050">
            <a:solidFill>
              <a:srgbClr val="54813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7" name="Google Shape;227;p31"/>
          <p:cNvCxnSpPr/>
          <p:nvPr/>
        </p:nvCxnSpPr>
        <p:spPr>
          <a:xfrm rot="10800000">
            <a:off x="1178256" y="1108251"/>
            <a:ext cx="0" cy="334837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8" name="Google Shape;228;p31"/>
          <p:cNvSpPr txBox="1"/>
          <p:nvPr/>
        </p:nvSpPr>
        <p:spPr>
          <a:xfrm>
            <a:off x="282192" y="939793"/>
            <a:ext cx="875848" cy="7155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Size of 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2342230" y="4456622"/>
            <a:ext cx="2176654" cy="484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Multinational communities </a:t>
            </a:r>
            <a:b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(often H2020 projects)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6852577" y="4478834"/>
            <a:ext cx="1584312" cy="2769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‘Long tail of science’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1328375" y="1010150"/>
            <a:ext cx="10530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WLCG (</a:t>
            </a:r>
            <a:r>
              <a:rPr b="0" i="0" lang="en-GB" sz="10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CMS</a:t>
            </a: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CLARIN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EISCAT_3D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LifeWatch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eLTER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SeaDataNet</a:t>
            </a:r>
            <a:endParaRPr sz="105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2857450" y="1699562"/>
            <a:ext cx="1274997" cy="24929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LSGC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BioExcel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NextGEOSS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SoBigData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PolicyCloud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AgINFRA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OpenRiskNet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OpenDreamKit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PhenoMeNal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Multiscale Genomics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6581335" y="1963646"/>
            <a:ext cx="1728646" cy="24929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PeachNote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CEBA Galaxy eLab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Semiconductor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Main-belt comets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Quantum pysics 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imaging (LS)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Bovine tuberculosis spread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 evol. in genomes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evolution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Seafloor seismic waves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liver maps with MRI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rate modelling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Genome alignment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Tapeworms infection on fish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961108" y="4456622"/>
            <a:ext cx="768063" cy="484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Industry,</a:t>
            </a:r>
            <a:b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35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4964510" y="1837876"/>
            <a:ext cx="891879" cy="26545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Exprivia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CFD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CloudEO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CloudSME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Ecohydros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EOproc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IBM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mITSM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Numeca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Peachnote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SixSq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Terradue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UberCloud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 rot="10800000">
            <a:off x="1275505" y="-1695164"/>
            <a:ext cx="12362474" cy="6102678"/>
          </a:xfrm>
          <a:prstGeom prst="arc">
            <a:avLst>
              <a:gd fmla="val 16200000" name="adj1"/>
              <a:gd fmla="val 60107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4811100" y="1508450"/>
            <a:ext cx="3684900" cy="2821800"/>
          </a:xfrm>
          <a:prstGeom prst="upArrowCallout">
            <a:avLst>
              <a:gd fmla="val 25564" name="adj1"/>
              <a:gd fmla="val 25000" name="adj2"/>
              <a:gd fmla="val 6349" name="adj3"/>
              <a:gd fmla="val 88727" name="adj4"/>
            </a:avLst>
          </a:prstGeom>
          <a:noFill/>
          <a:ln cap="flat" cmpd="sng" w="9525">
            <a:solidFill>
              <a:srgbClr val="528C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4780375" y="1122225"/>
            <a:ext cx="37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1"/>
                </a:solidFill>
              </a:rPr>
              <a:t>Primarily directing them to national providers</a:t>
            </a:r>
            <a:endParaRPr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2579083" y="169146"/>
            <a:ext cx="6472185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400"/>
              <a:buFont typeface="Calibri"/>
              <a:buNone/>
            </a:pPr>
            <a:r>
              <a:rPr lang="en-GB" sz="2400"/>
              <a:t>Allocating services for international use cases</a:t>
            </a:r>
            <a:endParaRPr/>
          </a:p>
        </p:txBody>
      </p:sp>
      <p:grpSp>
        <p:nvGrpSpPr>
          <p:cNvPr id="245" name="Google Shape;245;p32"/>
          <p:cNvGrpSpPr/>
          <p:nvPr/>
        </p:nvGrpSpPr>
        <p:grpSpPr>
          <a:xfrm>
            <a:off x="282022" y="2072375"/>
            <a:ext cx="2232248" cy="1586249"/>
            <a:chOff x="-252537" y="3530274"/>
            <a:chExt cx="2232248" cy="1586249"/>
          </a:xfrm>
        </p:grpSpPr>
        <p:sp>
          <p:nvSpPr>
            <p:cNvPr id="246" name="Google Shape;246;p32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Project/Community representative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Krakowian\Google Drive\EGI\Images - icons\women-icon.png" id="247" name="Google Shape;247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477" y="3530274"/>
              <a:ext cx="878548" cy="804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32"/>
          <p:cNvGrpSpPr/>
          <p:nvPr/>
        </p:nvGrpSpPr>
        <p:grpSpPr>
          <a:xfrm>
            <a:off x="7615642" y="2441706"/>
            <a:ext cx="683200" cy="807387"/>
            <a:chOff x="7514631" y="3952019"/>
            <a:chExt cx="878335" cy="1037993"/>
          </a:xfrm>
        </p:grpSpPr>
        <p:pic>
          <p:nvPicPr>
            <p:cNvPr id="249" name="Google Shape;24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2"/>
            <p:cNvSpPr txBox="1"/>
            <p:nvPr/>
          </p:nvSpPr>
          <p:spPr>
            <a:xfrm>
              <a:off x="7514631" y="4436055"/>
              <a:ext cx="878335" cy="55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HTC</a:t>
              </a:r>
              <a:br>
                <a:rPr b="1" i="0" lang="en-GB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32"/>
          <p:cNvGrpSpPr/>
          <p:nvPr/>
        </p:nvGrpSpPr>
        <p:grpSpPr>
          <a:xfrm>
            <a:off x="8368068" y="1867375"/>
            <a:ext cx="683200" cy="862934"/>
            <a:chOff x="7803570" y="2852936"/>
            <a:chExt cx="756976" cy="956124"/>
          </a:xfrm>
        </p:grpSpPr>
        <p:pic>
          <p:nvPicPr>
            <p:cNvPr id="252" name="Google Shape;25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2"/>
            <p:cNvSpPr txBox="1"/>
            <p:nvPr/>
          </p:nvSpPr>
          <p:spPr>
            <a:xfrm>
              <a:off x="7803570" y="3331640"/>
              <a:ext cx="756976" cy="47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Cloud</a:t>
              </a:r>
              <a:b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32"/>
          <p:cNvSpPr/>
          <p:nvPr/>
        </p:nvSpPr>
        <p:spPr>
          <a:xfrm>
            <a:off x="4534104" y="3256923"/>
            <a:ext cx="1504967" cy="1601430"/>
          </a:xfrm>
          <a:prstGeom prst="flowChartMulti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Operation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3078556" y="3262827"/>
            <a:ext cx="1386320" cy="1490173"/>
          </a:xfrm>
          <a:prstGeom prst="flowChart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Service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1110971" y="4197568"/>
            <a:ext cx="1800200" cy="555432"/>
          </a:xfrm>
          <a:prstGeom prst="wedgeRoundRectCallout">
            <a:avLst>
              <a:gd fmla="val 64842" name="adj1"/>
              <a:gd fmla="val -24189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customer is happy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32"/>
          <p:cNvGrpSpPr/>
          <p:nvPr/>
        </p:nvGrpSpPr>
        <p:grpSpPr>
          <a:xfrm>
            <a:off x="6897960" y="1865646"/>
            <a:ext cx="683200" cy="797366"/>
            <a:chOff x="7531108" y="3952019"/>
            <a:chExt cx="878335" cy="1025110"/>
          </a:xfrm>
        </p:grpSpPr>
        <p:pic>
          <p:nvPicPr>
            <p:cNvPr id="258" name="Google Shape;25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2"/>
            <p:cNvSpPr txBox="1"/>
            <p:nvPr/>
          </p:nvSpPr>
          <p:spPr>
            <a:xfrm>
              <a:off x="7531108" y="4423172"/>
              <a:ext cx="878335" cy="553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Storage</a:t>
              </a:r>
              <a:b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32"/>
          <p:cNvSpPr/>
          <p:nvPr/>
        </p:nvSpPr>
        <p:spPr>
          <a:xfrm>
            <a:off x="1938208" y="2081661"/>
            <a:ext cx="1800200" cy="100811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Instance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5106559" y="2153668"/>
            <a:ext cx="1584176" cy="936104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32"/>
          <p:cNvGrpSpPr/>
          <p:nvPr/>
        </p:nvGrpSpPr>
        <p:grpSpPr>
          <a:xfrm>
            <a:off x="7642581" y="1361593"/>
            <a:ext cx="683200" cy="792667"/>
            <a:chOff x="7562649" y="3952019"/>
            <a:chExt cx="878334" cy="1019067"/>
          </a:xfrm>
        </p:grpSpPr>
        <p:pic>
          <p:nvPicPr>
            <p:cNvPr id="263" name="Google Shape;263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32"/>
            <p:cNvSpPr txBox="1"/>
            <p:nvPr/>
          </p:nvSpPr>
          <p:spPr>
            <a:xfrm>
              <a:off x="7562649" y="4417130"/>
              <a:ext cx="878334" cy="553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Applic.</a:t>
              </a:r>
              <a:b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n-GB" sz="1100" u="none" cap="none" strike="noStrike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rPr>
                <a:t>provider</a:t>
              </a:r>
              <a:endParaRPr b="1" i="0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32"/>
          <p:cNvSpPr/>
          <p:nvPr/>
        </p:nvSpPr>
        <p:spPr>
          <a:xfrm>
            <a:off x="6265840" y="4106643"/>
            <a:ext cx="1892188" cy="555432"/>
          </a:xfrm>
          <a:prstGeom prst="wedgeRoundRectCallout">
            <a:avLst>
              <a:gd fmla="val -70292" name="adj1"/>
              <a:gd fmla="val -22389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agreed targets are met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8927" y="3006726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/>
          <p:nvPr/>
        </p:nvSpPr>
        <p:spPr>
          <a:xfrm>
            <a:off x="8384798" y="3501492"/>
            <a:ext cx="954360" cy="26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b="0" i="0" sz="11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8768" y="2934720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/>
          <p:nvPr/>
        </p:nvSpPr>
        <p:spPr>
          <a:xfrm>
            <a:off x="6900291" y="3455239"/>
            <a:ext cx="954360" cy="26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b="0" i="0" sz="11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331105" y="974773"/>
            <a:ext cx="2123728" cy="773640"/>
          </a:xfrm>
          <a:prstGeom prst="wedgeRoundRectCallout">
            <a:avLst>
              <a:gd fmla="val 45169" name="adj1"/>
              <a:gd fmla="val 129634" name="adj2"/>
              <a:gd fmla="val 16667" name="adj3"/>
            </a:avLst>
          </a:prstGeom>
          <a:solidFill>
            <a:srgbClr val="F7F7F7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Type, number, size, cost, availability,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2873336" y="706288"/>
            <a:ext cx="4861630" cy="83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Negotiate access to resources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into consideration user requirements</a:t>
            </a:r>
            <a:b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(type, number, size, cost, availability, ++)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 rot="-1477440">
            <a:off x="317892" y="3797838"/>
            <a:ext cx="935728" cy="646331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Regular satisfaction interviews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 rot="2081946">
            <a:off x="7815674" y="3866869"/>
            <a:ext cx="1161206" cy="461665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Regular service delivery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1803" y="1723372"/>
            <a:ext cx="1292613" cy="12926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3828777" y="2818206"/>
            <a:ext cx="1213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D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