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78">
          <p15:clr>
            <a:srgbClr val="9AA0A6"/>
          </p15:clr>
        </p15:guide>
        <p15:guide id="2" pos="2880">
          <p15:clr>
            <a:srgbClr val="9AA0A6"/>
          </p15:clr>
        </p15:guide>
      </p15:sldGuideLst>
    </p:ext>
    <p:ext uri="http://customooxmlschemas.google.com/">
      <go:slidesCustomData xmlns:go="http://customooxmlschemas.google.com/" r:id="rId15" roundtripDataSignature="AMtx7mi97xejPdiojVRQwNPUEaMFpeD/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78"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customschemas.google.com/relationships/presentationmetadata" Target="metadata"/><Relationship Id="rId14" Type="http://schemas.openxmlformats.org/officeDocument/2006/relationships/slide" Target="slides/slide8.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80" name="Google Shape;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Indicate where and which EGI services are used. </a:t>
            </a:r>
            <a:endParaRPr/>
          </a:p>
        </p:txBody>
      </p:sp>
      <p:sp>
        <p:nvSpPr>
          <p:cNvPr id="146" name="Google Shape;146;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7" name="Shape 17"/>
        <p:cNvGrpSpPr/>
        <p:nvPr/>
      </p:nvGrpSpPr>
      <p:grpSpPr>
        <a:xfrm>
          <a:off x="0" y="0"/>
          <a:ext cx="0" cy="0"/>
          <a:chOff x="0" y="0"/>
          <a:chExt cx="0" cy="0"/>
        </a:xfrm>
      </p:grpSpPr>
      <p:sp>
        <p:nvSpPr>
          <p:cNvPr id="18" name="Google Shape;18;p35"/>
          <p:cNvSpPr txBox="1"/>
          <p:nvPr>
            <p:ph idx="1" type="subTitle"/>
          </p:nvPr>
        </p:nvSpPr>
        <p:spPr>
          <a:xfrm>
            <a:off x="329919" y="2490809"/>
            <a:ext cx="4543746" cy="48013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2700"/>
              <a:buFont typeface="Arial"/>
              <a:buNone/>
              <a:defRPr b="0" i="1" sz="2700" u="none" cap="none" strike="noStrike">
                <a:solidFill>
                  <a:schemeClr val="lt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9" name="Google Shape;19;p35"/>
          <p:cNvSpPr txBox="1"/>
          <p:nvPr>
            <p:ph type="title"/>
          </p:nvPr>
        </p:nvSpPr>
        <p:spPr>
          <a:xfrm>
            <a:off x="329919" y="1948714"/>
            <a:ext cx="4815417" cy="5216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000"/>
              <a:buFont typeface="Calibri"/>
              <a:buNone/>
              <a:defRPr b="1" i="0" sz="3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35"/>
          <p:cNvSpPr txBox="1"/>
          <p:nvPr>
            <p:ph idx="2" type="body"/>
          </p:nvPr>
        </p:nvSpPr>
        <p:spPr>
          <a:xfrm>
            <a:off x="354634" y="3636204"/>
            <a:ext cx="1936583" cy="2509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1200"/>
              <a:buFont typeface="Arial"/>
              <a:buNone/>
              <a:defRPr b="0" i="1" sz="12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1" name="Google Shape;21;p35"/>
          <p:cNvSpPr txBox="1"/>
          <p:nvPr>
            <p:ph idx="3" type="body"/>
          </p:nvPr>
        </p:nvSpPr>
        <p:spPr>
          <a:xfrm>
            <a:off x="354634" y="3353555"/>
            <a:ext cx="1936583" cy="2509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Text + image">
    <p:spTree>
      <p:nvGrpSpPr>
        <p:cNvPr id="67" name="Shape 67"/>
        <p:cNvGrpSpPr/>
        <p:nvPr/>
      </p:nvGrpSpPr>
      <p:grpSpPr>
        <a:xfrm>
          <a:off x="0" y="0"/>
          <a:ext cx="0" cy="0"/>
          <a:chOff x="0" y="0"/>
          <a:chExt cx="0" cy="0"/>
        </a:xfrm>
      </p:grpSpPr>
      <p:sp>
        <p:nvSpPr>
          <p:cNvPr id="68" name="Google Shape;68;p43"/>
          <p:cNvSpPr/>
          <p:nvPr>
            <p:ph idx="2" type="pic"/>
          </p:nvPr>
        </p:nvSpPr>
        <p:spPr>
          <a:xfrm>
            <a:off x="4649933" y="1370013"/>
            <a:ext cx="4275858" cy="31972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9" name="Google Shape;69;p43"/>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43"/>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71" name="Google Shape;71;p43"/>
          <p:cNvSpPr txBox="1"/>
          <p:nvPr>
            <p:ph idx="3"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p:cSld name="1_Text">
    <p:spTree>
      <p:nvGrpSpPr>
        <p:cNvPr id="22" name="Shape 22"/>
        <p:cNvGrpSpPr/>
        <p:nvPr/>
      </p:nvGrpSpPr>
      <p:grpSpPr>
        <a:xfrm>
          <a:off x="0" y="0"/>
          <a:ext cx="0" cy="0"/>
          <a:chOff x="0" y="0"/>
          <a:chExt cx="0" cy="0"/>
        </a:xfrm>
      </p:grpSpPr>
      <p:sp>
        <p:nvSpPr>
          <p:cNvPr id="23" name="Google Shape;23;g53f72c9169_15_41"/>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1pPr>
            <a:lvl2pPr indent="-342900" lvl="1" marL="9144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Calibri"/>
                <a:ea typeface="Calibri"/>
                <a:cs typeface="Calibri"/>
                <a:sym typeface="Calibri"/>
              </a:defRPr>
            </a:lvl2pPr>
            <a:lvl3pPr indent="-330200" lvl="2" marL="1371600" marR="0" rtl="0" algn="l">
              <a:lnSpc>
                <a:spcPct val="100000"/>
              </a:lnSpc>
              <a:spcBef>
                <a:spcPts val="0"/>
              </a:spcBef>
              <a:spcAft>
                <a:spcPts val="0"/>
              </a:spcAft>
              <a:buClr>
                <a:srgbClr val="000000"/>
              </a:buClr>
              <a:buSzPts val="1600"/>
              <a:buFont typeface="Courier New"/>
              <a:buChar char="o"/>
              <a:defRPr b="0" i="0" sz="1600" u="none" cap="none" strike="noStrike">
                <a:solidFill>
                  <a:srgbClr val="000000"/>
                </a:solidFill>
                <a:latin typeface="Calibri"/>
                <a:ea typeface="Calibri"/>
                <a:cs typeface="Calibri"/>
                <a:sym typeface="Calibri"/>
              </a:defRPr>
            </a:lvl3pPr>
            <a:lvl4pPr indent="-290830" lvl="3" marL="1828800" marR="0" rtl="0" algn="l">
              <a:lnSpc>
                <a:spcPct val="100000"/>
              </a:lnSpc>
              <a:spcBef>
                <a:spcPts val="0"/>
              </a:spcBef>
              <a:spcAft>
                <a:spcPts val="0"/>
              </a:spcAft>
              <a:buClr>
                <a:srgbClr val="000000"/>
              </a:buClr>
              <a:buSzPts val="980"/>
              <a:buFont typeface="Noto Sans Symbols"/>
              <a:buChar char="⮚"/>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g53f72c9169_15_41"/>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g53f72c9169_15_41"/>
          <p:cNvSpPr txBox="1"/>
          <p:nvPr>
            <p:ph idx="2"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1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p11"/>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8" name="Google Shape;38;p1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1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41" name="Shape 41"/>
        <p:cNvGrpSpPr/>
        <p:nvPr/>
      </p:nvGrpSpPr>
      <p:grpSpPr>
        <a:xfrm>
          <a:off x="0" y="0"/>
          <a:ext cx="0" cy="0"/>
          <a:chOff x="0" y="0"/>
          <a:chExt cx="0" cy="0"/>
        </a:xfrm>
      </p:grpSpPr>
      <p:sp>
        <p:nvSpPr>
          <p:cNvPr id="42" name="Google Shape;42;p38"/>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3" name="Google Shape;43;p38"/>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 name="Google Shape;44;p38"/>
          <p:cNvSpPr txBox="1"/>
          <p:nvPr>
            <p:ph idx="2"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45" name="Google Shape;45;p38"/>
          <p:cNvSpPr txBox="1"/>
          <p:nvPr/>
        </p:nvSpPr>
        <p:spPr>
          <a:xfrm>
            <a:off x="7680960" y="5004262"/>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46" name="Shape 4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7" name="Shape 47"/>
        <p:cNvGrpSpPr/>
        <p:nvPr/>
      </p:nvGrpSpPr>
      <p:grpSpPr>
        <a:xfrm>
          <a:off x="0" y="0"/>
          <a:ext cx="0" cy="0"/>
          <a:chOff x="0" y="0"/>
          <a:chExt cx="0" cy="0"/>
        </a:xfrm>
      </p:grpSpPr>
      <p:sp>
        <p:nvSpPr>
          <p:cNvPr id="48" name="Google Shape;48;p12"/>
          <p:cNvSpPr txBox="1"/>
          <p:nvPr>
            <p:ph type="title"/>
          </p:nvPr>
        </p:nvSpPr>
        <p:spPr>
          <a:xfrm>
            <a:off x="342901" y="285750"/>
            <a:ext cx="5482532" cy="33470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2175" u="none" cap="none" strike="noStrike">
                <a:solidFill>
                  <a:srgbClr val="4C4D4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12"/>
          <p:cNvSpPr txBox="1"/>
          <p:nvPr>
            <p:ph idx="1" type="body"/>
          </p:nvPr>
        </p:nvSpPr>
        <p:spPr>
          <a:xfrm>
            <a:off x="342900" y="857250"/>
            <a:ext cx="7598035" cy="27699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800"/>
              <a:buFont typeface="Arial"/>
              <a:buNone/>
              <a:defRPr b="1" i="0" sz="1800" u="none" cap="none" strike="noStrike">
                <a:solidFill>
                  <a:srgbClr val="4C4D4F"/>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12"/>
          <p:cNvSpPr txBox="1"/>
          <p:nvPr>
            <p:ph idx="2" type="body"/>
          </p:nvPr>
        </p:nvSpPr>
        <p:spPr>
          <a:xfrm>
            <a:off x="342900" y="1543050"/>
            <a:ext cx="7715250" cy="742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342900" lvl="1" marL="914400" marR="0" rtl="0" algn="l">
              <a:lnSpc>
                <a:spcPct val="100000"/>
              </a:lnSpc>
              <a:spcBef>
                <a:spcPts val="0"/>
              </a:spcBef>
              <a:spcAft>
                <a:spcPts val="0"/>
              </a:spcAft>
              <a:buClr>
                <a:srgbClr val="000000"/>
              </a:buClr>
              <a:buSzPts val="1800"/>
              <a:buFont typeface="Courier New"/>
              <a:buChar char="o"/>
              <a:defRPr b="0" i="0" sz="1800" u="none" cap="none" strike="noStrike">
                <a:solidFill>
                  <a:srgbClr val="000000"/>
                </a:solidFill>
                <a:latin typeface="Arial"/>
                <a:ea typeface="Arial"/>
                <a:cs typeface="Arial"/>
                <a:sym typeface="Arial"/>
              </a:defRPr>
            </a:lvl2pPr>
            <a:lvl3pPr indent="-342900" lvl="2" marL="13716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342900" lvl="4" marL="22860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12"/>
          <p:cNvSpPr txBox="1"/>
          <p:nvPr>
            <p:ph idx="12" type="sldNum"/>
          </p:nvPr>
        </p:nvSpPr>
        <p:spPr>
          <a:xfrm>
            <a:off x="6991350" y="4867275"/>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2" name="Shape 52"/>
        <p:cNvGrpSpPr/>
        <p:nvPr/>
      </p:nvGrpSpPr>
      <p:grpSpPr>
        <a:xfrm>
          <a:off x="0" y="0"/>
          <a:ext cx="0" cy="0"/>
          <a:chOff x="0" y="0"/>
          <a:chExt cx="0" cy="0"/>
        </a:xfrm>
      </p:grpSpPr>
      <p:sp>
        <p:nvSpPr>
          <p:cNvPr id="53" name="Google Shape;53;p40"/>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40"/>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columns">
  <p:cSld name="Text 2 columns">
    <p:spTree>
      <p:nvGrpSpPr>
        <p:cNvPr id="55" name="Shape 55"/>
        <p:cNvGrpSpPr/>
        <p:nvPr/>
      </p:nvGrpSpPr>
      <p:grpSpPr>
        <a:xfrm>
          <a:off x="0" y="0"/>
          <a:ext cx="0" cy="0"/>
          <a:chOff x="0" y="0"/>
          <a:chExt cx="0" cy="0"/>
        </a:xfrm>
      </p:grpSpPr>
      <p:sp>
        <p:nvSpPr>
          <p:cNvPr id="56" name="Google Shape;56;p41"/>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41"/>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58" name="Google Shape;58;p41"/>
          <p:cNvSpPr txBox="1"/>
          <p:nvPr>
            <p:ph idx="2"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9" name="Google Shape;59;p41"/>
          <p:cNvSpPr txBox="1"/>
          <p:nvPr>
            <p:ph idx="3" type="body"/>
          </p:nvPr>
        </p:nvSpPr>
        <p:spPr>
          <a:xfrm>
            <a:off x="4649932" y="1369219"/>
            <a:ext cx="4317422"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0" name="Google Shape;60;p41"/>
          <p:cNvSpPr txBox="1"/>
          <p:nvPr/>
        </p:nvSpPr>
        <p:spPr>
          <a:xfrm>
            <a:off x="8321040" y="5020887"/>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spTree>
      <p:nvGrpSpPr>
        <p:cNvPr id="61" name="Shape 61"/>
        <p:cNvGrpSpPr/>
        <p:nvPr/>
      </p:nvGrpSpPr>
      <p:grpSpPr>
        <a:xfrm>
          <a:off x="0" y="0"/>
          <a:ext cx="0" cy="0"/>
          <a:chOff x="0" y="0"/>
          <a:chExt cx="0" cy="0"/>
        </a:xfrm>
      </p:grpSpPr>
      <p:sp>
        <p:nvSpPr>
          <p:cNvPr id="62" name="Google Shape;62;p42"/>
          <p:cNvSpPr txBox="1"/>
          <p:nvPr>
            <p:ph idx="1" type="body"/>
          </p:nvPr>
        </p:nvSpPr>
        <p:spPr>
          <a:xfrm>
            <a:off x="176646" y="1369217"/>
            <a:ext cx="2811410" cy="319737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3" name="Google Shape;63;p42"/>
          <p:cNvSpPr txBox="1"/>
          <p:nvPr>
            <p:ph idx="2" type="body"/>
          </p:nvPr>
        </p:nvSpPr>
        <p:spPr>
          <a:xfrm>
            <a:off x="3180000" y="1369217"/>
            <a:ext cx="2783999"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4" name="Google Shape;64;p42"/>
          <p:cNvSpPr txBox="1"/>
          <p:nvPr>
            <p:ph idx="3" type="body"/>
          </p:nvPr>
        </p:nvSpPr>
        <p:spPr>
          <a:xfrm>
            <a:off x="6155944" y="1369216"/>
            <a:ext cx="2783999" cy="3197369"/>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5" name="Google Shape;65;p42"/>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42"/>
          <p:cNvSpPr txBox="1"/>
          <p:nvPr>
            <p:ph idx="4"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1.xml"/><Relationship Id="rId12" Type="http://schemas.openxmlformats.org/officeDocument/2006/relationships/slideLayout" Target="../slideLayouts/slideLayout10.xml"/><Relationship Id="rId1" Type="http://schemas.openxmlformats.org/officeDocument/2006/relationships/image" Target="../media/image6.png"/><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4"/>
          <p:cNvSpPr txBox="1"/>
          <p:nvPr/>
        </p:nvSpPr>
        <p:spPr>
          <a:xfrm>
            <a:off x="546242" y="816345"/>
            <a:ext cx="1656681" cy="358195"/>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900"/>
              <a:buFont typeface="Arial"/>
              <a:buNone/>
            </a:pPr>
            <a:r>
              <a:rPr b="1" i="0" lang="fr-FR" sz="900" u="none" cap="none" strike="noStrike">
                <a:solidFill>
                  <a:srgbClr val="0E67AD"/>
                </a:solidFill>
                <a:latin typeface="Calibri"/>
                <a:ea typeface="Calibri"/>
                <a:cs typeface="Calibri"/>
                <a:sym typeface="Calibri"/>
              </a:rPr>
              <a:t>www.egi.eu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E67AD"/>
              </a:buClr>
              <a:buSzPts val="900"/>
              <a:buFont typeface="Arial"/>
              <a:buNone/>
            </a:pPr>
            <a:r>
              <a:rPr b="0" i="0" lang="fr-FR" sz="900" u="none" cap="none" strike="noStrike">
                <a:solidFill>
                  <a:srgbClr val="0E67AD"/>
                </a:solidFill>
                <a:latin typeface="Calibri"/>
                <a:ea typeface="Calibri"/>
                <a:cs typeface="Calibri"/>
                <a:sym typeface="Calibri"/>
              </a:rPr>
              <a:t>@EGI_eInfra</a:t>
            </a:r>
            <a:endParaRPr b="0" i="0" sz="1400" u="none" cap="none" strike="noStrike">
              <a:solidFill>
                <a:srgbClr val="000000"/>
              </a:solidFill>
              <a:latin typeface="Arial"/>
              <a:ea typeface="Arial"/>
              <a:cs typeface="Arial"/>
              <a:sym typeface="Arial"/>
            </a:endParaRPr>
          </a:p>
        </p:txBody>
      </p:sp>
      <p:sp>
        <p:nvSpPr>
          <p:cNvPr id="11" name="Google Shape;11;p34"/>
          <p:cNvSpPr txBox="1"/>
          <p:nvPr/>
        </p:nvSpPr>
        <p:spPr>
          <a:xfrm>
            <a:off x="723100" y="4558808"/>
            <a:ext cx="2173781" cy="309008"/>
          </a:xfrm>
          <a:prstGeom prst="rect">
            <a:avLst/>
          </a:prstGeom>
          <a:noFill/>
          <a:ln>
            <a:noFill/>
          </a:ln>
        </p:spPr>
        <p:txBody>
          <a:bodyPr anchorCtr="0" anchor="ctr" bIns="45700" lIns="90000" spcFirstLastPara="1" rIns="91425" wrap="square" tIns="45700">
            <a:noAutofit/>
          </a:bodyPr>
          <a:lstStyle/>
          <a:p>
            <a:pPr indent="0" lvl="0" marL="0" marR="0" rtl="0" algn="l">
              <a:lnSpc>
                <a:spcPct val="100000"/>
              </a:lnSpc>
              <a:spcBef>
                <a:spcPts val="0"/>
              </a:spcBef>
              <a:spcAft>
                <a:spcPts val="0"/>
              </a:spcAft>
              <a:buClr>
                <a:srgbClr val="0E67AD"/>
              </a:buClr>
              <a:buSzPts val="700"/>
              <a:buFont typeface="Arial"/>
              <a:buNone/>
            </a:pPr>
            <a:r>
              <a:rPr b="1" i="0" lang="fr-FR" sz="700" u="none" cap="none" strike="noStrike">
                <a:solidFill>
                  <a:srgbClr val="0E67AD"/>
                </a:solidFill>
                <a:latin typeface="Calibri"/>
                <a:ea typeface="Calibri"/>
                <a:cs typeface="Calibri"/>
                <a:sym typeface="Calibri"/>
              </a:rPr>
              <a:t>The work of the EGI Foundation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E67AD"/>
              </a:buClr>
              <a:buSzPts val="700"/>
              <a:buFont typeface="Arial"/>
              <a:buNone/>
            </a:pPr>
            <a:r>
              <a:rPr b="0" i="1" lang="fr-FR" sz="700" u="none" cap="none" strike="noStrike">
                <a:solidFill>
                  <a:srgbClr val="0E67AD"/>
                </a:solidFill>
                <a:latin typeface="Calibri"/>
                <a:ea typeface="Calibri"/>
                <a:cs typeface="Calibri"/>
                <a:sym typeface="Calibri"/>
              </a:rPr>
              <a:t>is partly funded by the European Commission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E67AD"/>
              </a:buClr>
              <a:buSzPts val="700"/>
              <a:buFont typeface="Arial"/>
              <a:buNone/>
            </a:pPr>
            <a:r>
              <a:rPr b="0" i="1" lang="fr-FR" sz="700" u="none" cap="none" strike="noStrike">
                <a:solidFill>
                  <a:srgbClr val="0E67AD"/>
                </a:solidFill>
                <a:latin typeface="Calibri"/>
                <a:ea typeface="Calibri"/>
                <a:cs typeface="Calibri"/>
                <a:sym typeface="Calibri"/>
              </a:rPr>
              <a:t>under H2020 Framework Programme</a:t>
            </a:r>
            <a:endParaRPr b="0" i="0" sz="1400" u="none" cap="none" strike="noStrike">
              <a:solidFill>
                <a:srgbClr val="000000"/>
              </a:solidFill>
              <a:latin typeface="Arial"/>
              <a:ea typeface="Arial"/>
              <a:cs typeface="Arial"/>
              <a:sym typeface="Arial"/>
            </a:endParaRPr>
          </a:p>
        </p:txBody>
      </p:sp>
      <p:pic>
        <p:nvPicPr>
          <p:cNvPr id="12" name="Google Shape;12;p34"/>
          <p:cNvPicPr preferRelativeResize="0"/>
          <p:nvPr/>
        </p:nvPicPr>
        <p:blipFill rotWithShape="1">
          <a:blip r:embed="rId2">
            <a:alphaModFix/>
          </a:blip>
          <a:srcRect b="0" l="0" r="0" t="0"/>
          <a:stretch/>
        </p:blipFill>
        <p:spPr>
          <a:xfrm>
            <a:off x="176761" y="4558808"/>
            <a:ext cx="471315" cy="309008"/>
          </a:xfrm>
          <a:prstGeom prst="rect">
            <a:avLst/>
          </a:prstGeom>
          <a:noFill/>
          <a:ln>
            <a:noFill/>
          </a:ln>
        </p:spPr>
      </p:pic>
      <p:pic>
        <p:nvPicPr>
          <p:cNvPr id="13" name="Google Shape;13;p34"/>
          <p:cNvPicPr preferRelativeResize="0"/>
          <p:nvPr/>
        </p:nvPicPr>
        <p:blipFill rotWithShape="1">
          <a:blip r:embed="rId3">
            <a:alphaModFix/>
          </a:blip>
          <a:srcRect b="0" l="0" r="0" t="0"/>
          <a:stretch/>
        </p:blipFill>
        <p:spPr>
          <a:xfrm>
            <a:off x="412418" y="1050147"/>
            <a:ext cx="133824" cy="118955"/>
          </a:xfrm>
          <a:prstGeom prst="rect">
            <a:avLst/>
          </a:prstGeom>
          <a:noFill/>
          <a:ln>
            <a:noFill/>
          </a:ln>
        </p:spPr>
      </p:pic>
      <p:pic>
        <p:nvPicPr>
          <p:cNvPr id="14" name="Google Shape;14;p34"/>
          <p:cNvPicPr preferRelativeResize="0"/>
          <p:nvPr/>
        </p:nvPicPr>
        <p:blipFill rotWithShape="1">
          <a:blip r:embed="rId4">
            <a:alphaModFix/>
          </a:blip>
          <a:srcRect b="0" l="0" r="0" t="0"/>
          <a:stretch/>
        </p:blipFill>
        <p:spPr>
          <a:xfrm>
            <a:off x="6360238" y="2080636"/>
            <a:ext cx="2136858" cy="1641441"/>
          </a:xfrm>
          <a:prstGeom prst="rect">
            <a:avLst/>
          </a:prstGeom>
          <a:noFill/>
          <a:ln>
            <a:noFill/>
          </a:ln>
        </p:spPr>
      </p:pic>
      <p:pic>
        <p:nvPicPr>
          <p:cNvPr id="15" name="Google Shape;15;p34"/>
          <p:cNvPicPr preferRelativeResize="0"/>
          <p:nvPr/>
        </p:nvPicPr>
        <p:blipFill rotWithShape="1">
          <a:blip r:embed="rId5">
            <a:alphaModFix/>
          </a:blip>
          <a:srcRect b="0" l="0" r="0" t="0"/>
          <a:stretch/>
        </p:blipFill>
        <p:spPr>
          <a:xfrm>
            <a:off x="432986" y="892073"/>
            <a:ext cx="113256" cy="118955"/>
          </a:xfrm>
          <a:prstGeom prst="rect">
            <a:avLst/>
          </a:prstGeom>
          <a:noFill/>
          <a:ln>
            <a:noFill/>
          </a:ln>
        </p:spPr>
      </p:pic>
      <p:sp>
        <p:nvSpPr>
          <p:cNvPr id="16" name="Google Shape;16;p34"/>
          <p:cNvSpPr txBox="1"/>
          <p:nvPr/>
        </p:nvSpPr>
        <p:spPr>
          <a:xfrm>
            <a:off x="2624575" y="53846"/>
            <a:ext cx="4091495" cy="443675"/>
          </a:xfrm>
          <a:prstGeom prst="rect">
            <a:avLst/>
          </a:prstGeom>
          <a:noFill/>
          <a:ln>
            <a:noFill/>
          </a:ln>
        </p:spPr>
        <p:txBody>
          <a:bodyPr anchorCtr="0" anchor="ctr" bIns="45700" lIns="90000" spcFirstLastPara="1" rIns="91425" wrap="square" tIns="45700">
            <a:noAutofit/>
          </a:bodyPr>
          <a:lstStyle/>
          <a:p>
            <a:pPr indent="0" lvl="0" marL="0" marR="0" rtl="0" algn="l">
              <a:lnSpc>
                <a:spcPct val="100000"/>
              </a:lnSpc>
              <a:spcBef>
                <a:spcPts val="0"/>
              </a:spcBef>
              <a:spcAft>
                <a:spcPts val="0"/>
              </a:spcAft>
              <a:buClr>
                <a:srgbClr val="0E67AD"/>
              </a:buClr>
              <a:buSzPts val="1800"/>
              <a:buFont typeface="Arial"/>
              <a:buNone/>
            </a:pPr>
            <a:r>
              <a:rPr b="1" i="0" lang="fr-FR" sz="1800" u="none" cap="none" strike="noStrike">
                <a:solidFill>
                  <a:srgbClr val="0E67AD"/>
                </a:solidFill>
                <a:latin typeface="Calibri"/>
                <a:ea typeface="Calibri"/>
                <a:cs typeface="Calibri"/>
                <a:sym typeface="Calibri"/>
              </a:rPr>
              <a:t>EGI: Advanced Computing for Research</a:t>
            </a:r>
            <a:endParaRPr b="1" i="0" sz="1800" u="none" cap="none" strike="noStrike">
              <a:solidFill>
                <a:srgbClr val="0E67AD"/>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6" name="Shape 26"/>
        <p:cNvGrpSpPr/>
        <p:nvPr/>
      </p:nvGrpSpPr>
      <p:grpSpPr>
        <a:xfrm>
          <a:off x="0" y="0"/>
          <a:ext cx="0" cy="0"/>
          <a:chOff x="0" y="0"/>
          <a:chExt cx="0" cy="0"/>
        </a:xfrm>
      </p:grpSpPr>
      <p:sp>
        <p:nvSpPr>
          <p:cNvPr id="27" name="Google Shape;27;p37"/>
          <p:cNvSpPr txBox="1"/>
          <p:nvPr/>
        </p:nvSpPr>
        <p:spPr>
          <a:xfrm>
            <a:off x="6359778" y="4909725"/>
            <a:ext cx="980136" cy="156744"/>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0" i="0" lang="fr-FR" sz="800" u="none" cap="none" strike="noStrike">
                <a:solidFill>
                  <a:srgbClr val="0E67AD"/>
                </a:solidFill>
                <a:latin typeface="Calibri"/>
                <a:ea typeface="Calibri"/>
                <a:cs typeface="Calibri"/>
                <a:sym typeface="Calibri"/>
              </a:rPr>
              <a:t>@EGI_eInfra</a:t>
            </a:r>
            <a:endParaRPr b="0" i="0" sz="800" u="none" cap="none" strike="noStrike">
              <a:solidFill>
                <a:srgbClr val="0E67AD"/>
              </a:solidFill>
              <a:latin typeface="Calibri"/>
              <a:ea typeface="Calibri"/>
              <a:cs typeface="Calibri"/>
              <a:sym typeface="Calibri"/>
            </a:endParaRPr>
          </a:p>
        </p:txBody>
      </p:sp>
      <p:sp>
        <p:nvSpPr>
          <p:cNvPr id="28" name="Google Shape;28;p37"/>
          <p:cNvSpPr txBox="1"/>
          <p:nvPr/>
        </p:nvSpPr>
        <p:spPr>
          <a:xfrm>
            <a:off x="5481272" y="4909682"/>
            <a:ext cx="716899" cy="161981"/>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1" i="0" lang="fr-FR" sz="800" u="none" cap="none" strike="noStrike">
                <a:solidFill>
                  <a:srgbClr val="0E67AD"/>
                </a:solidFill>
                <a:latin typeface="Calibri"/>
                <a:ea typeface="Calibri"/>
                <a:cs typeface="Calibri"/>
                <a:sym typeface="Calibri"/>
              </a:rPr>
              <a:t>www.egi.eu</a:t>
            </a:r>
            <a:endParaRPr b="0" i="0" sz="800" u="none" cap="none" strike="noStrike">
              <a:solidFill>
                <a:srgbClr val="0E67AD"/>
              </a:solidFill>
              <a:latin typeface="Calibri"/>
              <a:ea typeface="Calibri"/>
              <a:cs typeface="Calibri"/>
              <a:sym typeface="Calibri"/>
            </a:endParaRPr>
          </a:p>
        </p:txBody>
      </p:sp>
      <p:cxnSp>
        <p:nvCxnSpPr>
          <p:cNvPr id="29" name="Google Shape;29;p37"/>
          <p:cNvCxnSpPr/>
          <p:nvPr/>
        </p:nvCxnSpPr>
        <p:spPr>
          <a:xfrm>
            <a:off x="6150117" y="4965272"/>
            <a:ext cx="0" cy="178228"/>
          </a:xfrm>
          <a:prstGeom prst="straightConnector1">
            <a:avLst/>
          </a:prstGeom>
          <a:noFill/>
          <a:ln cap="flat" cmpd="sng" w="9525">
            <a:solidFill>
              <a:schemeClr val="accent1"/>
            </a:solidFill>
            <a:prstDash val="solid"/>
            <a:miter lim="800000"/>
            <a:headEnd len="sm" w="sm" type="none"/>
            <a:tailEnd len="sm" w="sm" type="none"/>
          </a:ln>
        </p:spPr>
      </p:cxnSp>
      <p:pic>
        <p:nvPicPr>
          <p:cNvPr id="30" name="Google Shape;30;p37"/>
          <p:cNvPicPr preferRelativeResize="0"/>
          <p:nvPr/>
        </p:nvPicPr>
        <p:blipFill rotWithShape="1">
          <a:blip r:embed="rId2">
            <a:alphaModFix/>
          </a:blip>
          <a:srcRect b="0" l="0" r="0" t="0"/>
          <a:stretch/>
        </p:blipFill>
        <p:spPr>
          <a:xfrm>
            <a:off x="1552255" y="61362"/>
            <a:ext cx="523131" cy="402662"/>
          </a:xfrm>
          <a:prstGeom prst="rect">
            <a:avLst/>
          </a:prstGeom>
          <a:noFill/>
          <a:ln>
            <a:noFill/>
          </a:ln>
        </p:spPr>
      </p:pic>
      <p:sp>
        <p:nvSpPr>
          <p:cNvPr id="31" name="Google Shape;31;p37"/>
          <p:cNvSpPr txBox="1"/>
          <p:nvPr/>
        </p:nvSpPr>
        <p:spPr>
          <a:xfrm>
            <a:off x="7425796" y="4923175"/>
            <a:ext cx="806100" cy="2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chemeClr val="lt1"/>
                </a:solidFill>
                <a:latin typeface="Calibri"/>
                <a:ea typeface="Calibri"/>
                <a:cs typeface="Calibri"/>
                <a:sym typeface="Calibri"/>
              </a:rPr>
              <a:t>09/11/20</a:t>
            </a:r>
            <a:endParaRPr b="1" i="0" sz="900" u="none" cap="none" strike="noStrike">
              <a:solidFill>
                <a:schemeClr val="lt1"/>
              </a:solidFill>
              <a:latin typeface="Calibri"/>
              <a:ea typeface="Calibri"/>
              <a:cs typeface="Calibri"/>
              <a:sym typeface="Calibri"/>
            </a:endParaRPr>
          </a:p>
        </p:txBody>
      </p:sp>
      <p:sp>
        <p:nvSpPr>
          <p:cNvPr id="32" name="Google Shape;32;p37"/>
          <p:cNvSpPr txBox="1"/>
          <p:nvPr/>
        </p:nvSpPr>
        <p:spPr>
          <a:xfrm>
            <a:off x="8783491" y="4915226"/>
            <a:ext cx="38985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1" i="0" lang="fr-FR"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pic>
        <p:nvPicPr>
          <p:cNvPr id="33" name="Google Shape;33;p37"/>
          <p:cNvPicPr preferRelativeResize="0"/>
          <p:nvPr/>
        </p:nvPicPr>
        <p:blipFill rotWithShape="1">
          <a:blip r:embed="rId3">
            <a:alphaModFix/>
          </a:blip>
          <a:srcRect b="0" l="0" r="0" t="0"/>
          <a:stretch/>
        </p:blipFill>
        <p:spPr>
          <a:xfrm>
            <a:off x="6276638" y="4965272"/>
            <a:ext cx="119690" cy="106391"/>
          </a:xfrm>
          <a:prstGeom prst="rect">
            <a:avLst/>
          </a:prstGeom>
          <a:noFill/>
          <a:ln>
            <a:noFill/>
          </a:ln>
        </p:spPr>
      </p:pic>
      <p:pic>
        <p:nvPicPr>
          <p:cNvPr id="34" name="Google Shape;34;p37"/>
          <p:cNvPicPr preferRelativeResize="0"/>
          <p:nvPr/>
        </p:nvPicPr>
        <p:blipFill rotWithShape="1">
          <a:blip r:embed="rId4">
            <a:alphaModFix/>
          </a:blip>
          <a:srcRect b="0" l="0" r="0" t="0"/>
          <a:stretch/>
        </p:blipFill>
        <p:spPr>
          <a:xfrm>
            <a:off x="5429503" y="4965701"/>
            <a:ext cx="93380" cy="980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1.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21.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
          <p:cNvSpPr txBox="1"/>
          <p:nvPr>
            <p:ph type="title"/>
          </p:nvPr>
        </p:nvSpPr>
        <p:spPr>
          <a:xfrm>
            <a:off x="329919" y="1948714"/>
            <a:ext cx="5433207" cy="5216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Calibri"/>
              <a:buNone/>
            </a:pPr>
            <a:r>
              <a:rPr lang="fr-FR"/>
              <a:t>SeaDataNet activities in EGI</a:t>
            </a:r>
            <a:endParaRPr/>
          </a:p>
        </p:txBody>
      </p:sp>
      <p:sp>
        <p:nvSpPr>
          <p:cNvPr id="77" name="Google Shape;77;p1"/>
          <p:cNvSpPr txBox="1"/>
          <p:nvPr>
            <p:ph idx="3" type="body"/>
          </p:nvPr>
        </p:nvSpPr>
        <p:spPr>
          <a:xfrm>
            <a:off x="375018" y="3084350"/>
            <a:ext cx="3459000" cy="25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i="1" lang="fr-FR"/>
              <a:t>Andrea Manzi</a:t>
            </a:r>
            <a:r>
              <a:rPr lang="fr-FR"/>
              <a:t> </a:t>
            </a:r>
            <a:endParaRPr/>
          </a:p>
          <a:p>
            <a:pPr indent="0" lvl="0" marL="0" rtl="0" algn="l">
              <a:lnSpc>
                <a:spcPct val="90000"/>
              </a:lnSpc>
              <a:spcBef>
                <a:spcPts val="0"/>
              </a:spcBef>
              <a:spcAft>
                <a:spcPts val="0"/>
              </a:spcAft>
              <a:buSzPts val="2000"/>
              <a:buNone/>
            </a:pPr>
            <a:r>
              <a:rPr lang="fr-FR"/>
              <a:t>(EGI Foundation)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idx="1" type="body"/>
          </p:nvPr>
        </p:nvSpPr>
        <p:spPr>
          <a:xfrm>
            <a:off x="3302994" y="1249940"/>
            <a:ext cx="5457024" cy="3149097"/>
          </a:xfrm>
          <a:prstGeom prst="rect">
            <a:avLst/>
          </a:prstGeom>
          <a:noFill/>
          <a:ln>
            <a:noFill/>
          </a:ln>
        </p:spPr>
        <p:txBody>
          <a:bodyPr anchorCtr="0" anchor="t" bIns="45700" lIns="91425" spcFirstLastPara="1" rIns="91425" wrap="square" tIns="45700">
            <a:noAutofit/>
          </a:bodyPr>
          <a:lstStyle/>
          <a:p>
            <a:pPr indent="-44450" lvl="0" marL="171450" rtl="0" algn="l">
              <a:lnSpc>
                <a:spcPct val="90000"/>
              </a:lnSpc>
              <a:spcBef>
                <a:spcPts val="0"/>
              </a:spcBef>
              <a:spcAft>
                <a:spcPts val="0"/>
              </a:spcAft>
              <a:buClr>
                <a:schemeClr val="dk1"/>
              </a:buClr>
              <a:buSzPts val="2000"/>
              <a:buNone/>
            </a:pPr>
            <a:r>
              <a:t/>
            </a:r>
            <a:endParaRPr/>
          </a:p>
          <a:p>
            <a:pPr indent="-44450" lvl="0" marL="171450" rtl="0" algn="l">
              <a:lnSpc>
                <a:spcPct val="90000"/>
              </a:lnSpc>
              <a:spcBef>
                <a:spcPts val="0"/>
              </a:spcBef>
              <a:spcAft>
                <a:spcPts val="0"/>
              </a:spcAft>
              <a:buClr>
                <a:schemeClr val="dk1"/>
              </a:buClr>
              <a:buSzPts val="2000"/>
              <a:buNone/>
            </a:pPr>
            <a:r>
              <a:t/>
            </a:r>
            <a:endParaRPr/>
          </a:p>
          <a:p>
            <a:pPr indent="-44450" lvl="0" marL="171450" rtl="0" algn="l">
              <a:lnSpc>
                <a:spcPct val="90000"/>
              </a:lnSpc>
              <a:spcBef>
                <a:spcPts val="0"/>
              </a:spcBef>
              <a:spcAft>
                <a:spcPts val="0"/>
              </a:spcAft>
              <a:buClr>
                <a:schemeClr val="dk1"/>
              </a:buClr>
              <a:buSzPts val="2000"/>
              <a:buNone/>
            </a:pPr>
            <a:r>
              <a:t/>
            </a:r>
            <a:endParaRPr/>
          </a:p>
          <a:p>
            <a:pPr indent="-44450" lvl="0" marL="171450" rtl="0" algn="l">
              <a:lnSpc>
                <a:spcPct val="90000"/>
              </a:lnSpc>
              <a:spcBef>
                <a:spcPts val="0"/>
              </a:spcBef>
              <a:spcAft>
                <a:spcPts val="0"/>
              </a:spcAft>
              <a:buClr>
                <a:schemeClr val="dk1"/>
              </a:buClr>
              <a:buSzPts val="2000"/>
              <a:buNone/>
            </a:pPr>
            <a:r>
              <a:t/>
            </a:r>
            <a:endParaRPr/>
          </a:p>
          <a:p>
            <a:pPr indent="-44450" lvl="0" marL="171450" rtl="0" algn="l">
              <a:lnSpc>
                <a:spcPct val="90000"/>
              </a:lnSpc>
              <a:spcBef>
                <a:spcPts val="0"/>
              </a:spcBef>
              <a:spcAft>
                <a:spcPts val="0"/>
              </a:spcAft>
              <a:buClr>
                <a:schemeClr val="dk1"/>
              </a:buClr>
              <a:buSzPts val="2000"/>
              <a:buNone/>
            </a:pPr>
            <a:r>
              <a:t/>
            </a:r>
            <a:endParaRPr/>
          </a:p>
          <a:p>
            <a:pPr indent="-215900" lvl="0" marL="469900" rtl="0" algn="l">
              <a:lnSpc>
                <a:spcPct val="90000"/>
              </a:lnSpc>
              <a:spcBef>
                <a:spcPts val="0"/>
              </a:spcBef>
              <a:spcAft>
                <a:spcPts val="0"/>
              </a:spcAft>
              <a:buSzPts val="2000"/>
              <a:buNone/>
            </a:pPr>
            <a:r>
              <a:t/>
            </a:r>
            <a:endParaRPr sz="1800"/>
          </a:p>
          <a:p>
            <a:pPr indent="-215900" lvl="0" marL="469900" rtl="0" algn="l">
              <a:lnSpc>
                <a:spcPct val="90000"/>
              </a:lnSpc>
              <a:spcBef>
                <a:spcPts val="0"/>
              </a:spcBef>
              <a:spcAft>
                <a:spcPts val="0"/>
              </a:spcAft>
              <a:buSzPts val="2000"/>
              <a:buNone/>
            </a:pPr>
            <a:r>
              <a:t/>
            </a:r>
            <a:endParaRPr sz="1800">
              <a:latin typeface="Calibri"/>
              <a:ea typeface="Calibri"/>
              <a:cs typeface="Calibri"/>
              <a:sym typeface="Calibri"/>
            </a:endParaRPr>
          </a:p>
          <a:p>
            <a:pPr indent="-342900" lvl="0" marL="469900" rtl="0" algn="l">
              <a:lnSpc>
                <a:spcPct val="90000"/>
              </a:lnSpc>
              <a:spcBef>
                <a:spcPts val="0"/>
              </a:spcBef>
              <a:spcAft>
                <a:spcPts val="0"/>
              </a:spcAft>
              <a:buSzPts val="2000"/>
              <a:buFont typeface="Calibri"/>
              <a:buChar char="•"/>
            </a:pPr>
            <a:r>
              <a:rPr lang="fr-FR" sz="1800">
                <a:latin typeface="Calibri"/>
                <a:ea typeface="Calibri"/>
                <a:cs typeface="Calibri"/>
                <a:sym typeface="Calibri"/>
              </a:rPr>
              <a:t>Connecting &gt; 110 data centres from 34 countries for discovery and access to marine data for physics, chemistry, geology, bathymetry, and biology from scientific and monitoring activities  </a:t>
            </a:r>
            <a:endParaRPr>
              <a:latin typeface="Calibri"/>
              <a:ea typeface="Calibri"/>
              <a:cs typeface="Calibri"/>
              <a:sym typeface="Calibri"/>
            </a:endParaRPr>
          </a:p>
          <a:p>
            <a:pPr indent="-342900" lvl="0" marL="469900" rtl="0" algn="l">
              <a:lnSpc>
                <a:spcPct val="90000"/>
              </a:lnSpc>
              <a:spcBef>
                <a:spcPts val="0"/>
              </a:spcBef>
              <a:spcAft>
                <a:spcPts val="0"/>
              </a:spcAft>
              <a:buSzPts val="2000"/>
              <a:buFont typeface="Calibri"/>
              <a:buChar char="•"/>
            </a:pPr>
            <a:r>
              <a:rPr lang="fr-FR" sz="1800">
                <a:latin typeface="Calibri"/>
                <a:ea typeface="Calibri"/>
                <a:cs typeface="Calibri"/>
                <a:sym typeface="Calibri"/>
              </a:rPr>
              <a:t>Developing and promoting FAIR data management standards, services, and tools</a:t>
            </a:r>
            <a:endParaRPr>
              <a:latin typeface="Calibri"/>
              <a:ea typeface="Calibri"/>
              <a:cs typeface="Calibri"/>
              <a:sym typeface="Calibri"/>
            </a:endParaRPr>
          </a:p>
          <a:p>
            <a:pPr indent="-342900" lvl="0" marL="469900" rtl="0" algn="l">
              <a:lnSpc>
                <a:spcPct val="90000"/>
              </a:lnSpc>
              <a:spcBef>
                <a:spcPts val="0"/>
              </a:spcBef>
              <a:spcAft>
                <a:spcPts val="0"/>
              </a:spcAft>
              <a:buSzPts val="2000"/>
              <a:buFont typeface="Calibri"/>
              <a:buChar char="•"/>
            </a:pPr>
            <a:r>
              <a:rPr lang="fr-FR" sz="1800">
                <a:latin typeface="Calibri"/>
                <a:ea typeface="Calibri"/>
                <a:cs typeface="Calibri"/>
                <a:sym typeface="Calibri"/>
              </a:rPr>
              <a:t>Major contributor to EMODnet, Copernicus CMEMS, and Blue-Cloud </a:t>
            </a:r>
            <a:endParaRPr sz="1800">
              <a:latin typeface="Calibri"/>
              <a:ea typeface="Calibri"/>
              <a:cs typeface="Calibri"/>
              <a:sym typeface="Calibri"/>
            </a:endParaRPr>
          </a:p>
        </p:txBody>
      </p:sp>
      <p:sp>
        <p:nvSpPr>
          <p:cNvPr id="83" name="Google Shape;83;p2"/>
          <p:cNvSpPr txBox="1"/>
          <p:nvPr>
            <p:ph idx="1" type="subTitle"/>
          </p:nvPr>
        </p:nvSpPr>
        <p:spPr>
          <a:xfrm>
            <a:off x="2188149" y="160975"/>
            <a:ext cx="6997800" cy="757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7F7F7F"/>
              </a:buClr>
              <a:buSzPts val="2000"/>
              <a:buFont typeface="Arial"/>
              <a:buNone/>
            </a:pPr>
            <a:r>
              <a:rPr b="1" i="0" lang="fr-FR" sz="2400" u="none" cap="none" strike="noStrike">
                <a:solidFill>
                  <a:srgbClr val="0E67AD"/>
                </a:solidFill>
                <a:latin typeface="Calibri"/>
                <a:ea typeface="Calibri"/>
                <a:cs typeface="Calibri"/>
                <a:sym typeface="Calibri"/>
              </a:rPr>
              <a:t>SeaDataNet - pan-European infrastructure for marine data management</a:t>
            </a:r>
            <a:endParaRPr b="0" i="0" sz="1300" u="none" cap="none" strike="noStrike">
              <a:solidFill>
                <a:schemeClr val="dk1"/>
              </a:solidFill>
              <a:latin typeface="Calibri"/>
              <a:ea typeface="Calibri"/>
              <a:cs typeface="Calibri"/>
              <a:sym typeface="Calibri"/>
            </a:endParaRPr>
          </a:p>
        </p:txBody>
      </p:sp>
      <p:pic>
        <p:nvPicPr>
          <p:cNvPr id="84" name="Google Shape;84;p2"/>
          <p:cNvPicPr preferRelativeResize="0"/>
          <p:nvPr/>
        </p:nvPicPr>
        <p:blipFill rotWithShape="1">
          <a:blip r:embed="rId3">
            <a:alphaModFix/>
          </a:blip>
          <a:srcRect b="0" l="0" r="0" t="0"/>
          <a:stretch/>
        </p:blipFill>
        <p:spPr>
          <a:xfrm>
            <a:off x="112203" y="996950"/>
            <a:ext cx="3000293" cy="3684570"/>
          </a:xfrm>
          <a:prstGeom prst="rect">
            <a:avLst/>
          </a:prstGeom>
          <a:noFill/>
          <a:ln>
            <a:noFill/>
          </a:ln>
        </p:spPr>
      </p:pic>
      <p:sp>
        <p:nvSpPr>
          <p:cNvPr id="85" name="Google Shape;85;p2"/>
          <p:cNvSpPr txBox="1"/>
          <p:nvPr/>
        </p:nvSpPr>
        <p:spPr>
          <a:xfrm>
            <a:off x="193107" y="4640874"/>
            <a:ext cx="291938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alibri"/>
                <a:ea typeface="Calibri"/>
                <a:cs typeface="Calibri"/>
                <a:sym typeface="Calibri"/>
              </a:rPr>
              <a:t>European marine data landscap</a:t>
            </a:r>
            <a:r>
              <a:rPr b="0" i="0" lang="fr-FR" sz="1400" u="none" cap="none" strike="noStrike">
                <a:solidFill>
                  <a:srgbClr val="000000"/>
                </a:solidFill>
                <a:latin typeface="Arial"/>
                <a:ea typeface="Arial"/>
                <a:cs typeface="Arial"/>
                <a:sym typeface="Arial"/>
              </a:rPr>
              <a:t>e</a:t>
            </a:r>
            <a:endParaRPr b="0" i="0" sz="1400" u="none" cap="none" strike="noStrike">
              <a:solidFill>
                <a:srgbClr val="000000"/>
              </a:solidFill>
              <a:latin typeface="Arial"/>
              <a:ea typeface="Arial"/>
              <a:cs typeface="Arial"/>
              <a:sym typeface="Arial"/>
            </a:endParaRPr>
          </a:p>
        </p:txBody>
      </p:sp>
      <p:pic>
        <p:nvPicPr>
          <p:cNvPr id="86" name="Google Shape;86;p2"/>
          <p:cNvPicPr preferRelativeResize="0"/>
          <p:nvPr/>
        </p:nvPicPr>
        <p:blipFill rotWithShape="1">
          <a:blip r:embed="rId4">
            <a:alphaModFix/>
          </a:blip>
          <a:srcRect b="0" l="0" r="0" t="0"/>
          <a:stretch/>
        </p:blipFill>
        <p:spPr>
          <a:xfrm>
            <a:off x="5377359" y="728561"/>
            <a:ext cx="3549572" cy="1843189"/>
          </a:xfrm>
          <a:prstGeom prst="rect">
            <a:avLst/>
          </a:prstGeom>
          <a:noFill/>
          <a:ln>
            <a:noFill/>
          </a:ln>
        </p:spPr>
      </p:pic>
      <p:cxnSp>
        <p:nvCxnSpPr>
          <p:cNvPr id="87" name="Google Shape;87;p2"/>
          <p:cNvCxnSpPr/>
          <p:nvPr/>
        </p:nvCxnSpPr>
        <p:spPr>
          <a:xfrm flipH="1" rot="10800000">
            <a:off x="2188143" y="2075290"/>
            <a:ext cx="1259060" cy="1070548"/>
          </a:xfrm>
          <a:prstGeom prst="straightConnector1">
            <a:avLst/>
          </a:prstGeom>
          <a:noFill/>
          <a:ln cap="flat" cmpd="sng" w="76200">
            <a:solidFill>
              <a:srgbClr val="00B0F0"/>
            </a:solidFill>
            <a:prstDash val="solid"/>
            <a:round/>
            <a:headEnd len="sm" w="sm" type="none"/>
            <a:tailEnd len="med" w="med" type="triangle"/>
          </a:ln>
        </p:spPr>
      </p:cxnSp>
      <p:pic>
        <p:nvPicPr>
          <p:cNvPr id="88" name="Google Shape;88;p2"/>
          <p:cNvPicPr preferRelativeResize="0"/>
          <p:nvPr/>
        </p:nvPicPr>
        <p:blipFill rotWithShape="1">
          <a:blip r:embed="rId5">
            <a:alphaModFix/>
          </a:blip>
          <a:srcRect b="0" l="0" r="0" t="0"/>
          <a:stretch/>
        </p:blipFill>
        <p:spPr>
          <a:xfrm>
            <a:off x="3447203" y="1319917"/>
            <a:ext cx="1840484" cy="8406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type="title"/>
          </p:nvPr>
        </p:nvSpPr>
        <p:spPr>
          <a:xfrm>
            <a:off x="2011628" y="189404"/>
            <a:ext cx="6351900" cy="34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E67AD"/>
              </a:buClr>
              <a:buSzPts val="2500"/>
              <a:buFont typeface="Calibri"/>
              <a:buNone/>
            </a:pPr>
            <a:r>
              <a:rPr lang="fr-FR"/>
              <a:t>The activities in EGI: EOSC-Hub Marine CC</a:t>
            </a:r>
            <a:endParaRPr/>
          </a:p>
        </p:txBody>
      </p:sp>
      <p:sp>
        <p:nvSpPr>
          <p:cNvPr id="94" name="Google Shape;94;p6"/>
          <p:cNvSpPr txBox="1"/>
          <p:nvPr>
            <p:ph idx="1" type="body"/>
          </p:nvPr>
        </p:nvSpPr>
        <p:spPr>
          <a:xfrm>
            <a:off x="195402" y="769500"/>
            <a:ext cx="8490300" cy="3197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2000"/>
              <a:buNone/>
            </a:pPr>
            <a:r>
              <a:t/>
            </a:r>
            <a:endParaRPr b="1" sz="1700"/>
          </a:p>
          <a:p>
            <a:pPr indent="0" lvl="0" marL="0" rtl="0" algn="just">
              <a:lnSpc>
                <a:spcPct val="115000"/>
              </a:lnSpc>
              <a:spcBef>
                <a:spcPts val="600"/>
              </a:spcBef>
              <a:spcAft>
                <a:spcPts val="0"/>
              </a:spcAft>
              <a:buClr>
                <a:schemeClr val="dk1"/>
              </a:buClr>
              <a:buSzPts val="1100"/>
              <a:buFont typeface="Arial"/>
              <a:buNone/>
            </a:pPr>
            <a:r>
              <a:rPr b="1" lang="fr-FR" sz="1700"/>
              <a:t>The focus of the SeaDataNet work in the Marine CC has been on access to the data and sharing, with exploration in performance increase in data viewing of discovered data.</a:t>
            </a:r>
            <a:endParaRPr b="1" sz="1700"/>
          </a:p>
          <a:p>
            <a:pPr indent="0" lvl="0" marL="0" rtl="0" algn="just">
              <a:lnSpc>
                <a:spcPct val="115000"/>
              </a:lnSpc>
              <a:spcBef>
                <a:spcPts val="600"/>
              </a:spcBef>
              <a:spcAft>
                <a:spcPts val="0"/>
              </a:spcAft>
              <a:buSzPts val="2000"/>
              <a:buNone/>
            </a:pPr>
            <a:r>
              <a:rPr lang="fr-FR" sz="1300"/>
              <a:t>The basis for the services on SeaDataNet is the so-called CDI system. It provides a highly detailed insight and unified access to the large volumes of marine and oceanographic data sets managed by the distributed data centres. </a:t>
            </a:r>
            <a:endParaRPr sz="1300"/>
          </a:p>
          <a:p>
            <a:pPr indent="0" lvl="0" marL="0" rtl="0" algn="just">
              <a:lnSpc>
                <a:spcPct val="115000"/>
              </a:lnSpc>
              <a:spcBef>
                <a:spcPts val="600"/>
              </a:spcBef>
              <a:spcAft>
                <a:spcPts val="0"/>
              </a:spcAft>
              <a:buSzPts val="2000"/>
              <a:buNone/>
            </a:pPr>
            <a:r>
              <a:rPr lang="fr-FR" sz="1300"/>
              <a:t>Current content is 2.5M metadata records which are describing and are linked to observation datasets.  The datasets come from more than 110 data centers connected using Replication Manager to publish data.</a:t>
            </a:r>
            <a:endParaRPr sz="1300"/>
          </a:p>
          <a:p>
            <a:pPr indent="0" lvl="0" marL="0" rtl="0" algn="l">
              <a:lnSpc>
                <a:spcPct val="115000"/>
              </a:lnSpc>
              <a:spcBef>
                <a:spcPts val="600"/>
              </a:spcBef>
              <a:spcAft>
                <a:spcPts val="0"/>
              </a:spcAft>
              <a:buClr>
                <a:schemeClr val="dk1"/>
              </a:buClr>
              <a:buSzPts val="1100"/>
              <a:buFont typeface="Arial"/>
              <a:buNone/>
            </a:pPr>
            <a:r>
              <a:rPr lang="fr-FR" sz="1300"/>
              <a:t>The challenges of this system are:</a:t>
            </a:r>
            <a:endParaRPr sz="1300"/>
          </a:p>
          <a:p>
            <a:pPr indent="-311150" lvl="0" marL="457200" rtl="0" algn="l">
              <a:lnSpc>
                <a:spcPct val="115000"/>
              </a:lnSpc>
              <a:spcBef>
                <a:spcPts val="600"/>
              </a:spcBef>
              <a:spcAft>
                <a:spcPts val="0"/>
              </a:spcAft>
              <a:buSzPts val="1300"/>
              <a:buFont typeface="Calibri"/>
              <a:buChar char="●"/>
            </a:pPr>
            <a:r>
              <a:rPr b="1" lang="fr-FR" sz="1300"/>
              <a:t>Managing the access to the distributed data published via the CDI nodes</a:t>
            </a:r>
            <a:r>
              <a:rPr lang="fr-FR" sz="1300"/>
              <a:t>. Providing access to this “data lake” of metadata and datasets toward the SeaDataNet Virtual Research Environment and  to applications from other communities and EOSC .</a:t>
            </a:r>
            <a:endParaRPr sz="1300"/>
          </a:p>
          <a:p>
            <a:pPr indent="-311150" lvl="0" marL="457200" rtl="0" algn="l">
              <a:lnSpc>
                <a:spcPct val="115000"/>
              </a:lnSpc>
              <a:spcBef>
                <a:spcPts val="0"/>
              </a:spcBef>
              <a:spcAft>
                <a:spcPts val="0"/>
              </a:spcAft>
              <a:buSzPts val="1300"/>
              <a:buFont typeface="Calibri"/>
              <a:buChar char="●"/>
            </a:pPr>
            <a:r>
              <a:rPr lang="fr-FR" sz="1300"/>
              <a:t>Performance of </a:t>
            </a:r>
            <a:r>
              <a:rPr b="1" lang="fr-FR" sz="1300"/>
              <a:t>visualisation</a:t>
            </a:r>
            <a:r>
              <a:rPr lang="fr-FR" sz="1300"/>
              <a:t> of datasets and dataset collections </a:t>
            </a:r>
            <a:r>
              <a:rPr b="1" lang="fr-FR" sz="1300"/>
              <a:t>directly</a:t>
            </a:r>
            <a:r>
              <a:rPr lang="fr-FR" sz="1300"/>
              <a:t> from the nodes, because the files are small but many, and have many values (e.g. a time-series or depth profile) </a:t>
            </a:r>
            <a:endParaRPr sz="1500"/>
          </a:p>
          <a:p>
            <a:pPr indent="0" lvl="0" marL="914400" rtl="0" algn="l">
              <a:lnSpc>
                <a:spcPct val="90000"/>
              </a:lnSpc>
              <a:spcBef>
                <a:spcPts val="600"/>
              </a:spcBef>
              <a:spcAft>
                <a:spcPts val="0"/>
              </a:spcAft>
              <a:buSzPts val="2000"/>
              <a:buNone/>
            </a:pPr>
            <a:r>
              <a:t/>
            </a:r>
            <a:endParaRPr/>
          </a:p>
          <a:p>
            <a:pPr indent="0" lvl="0" marL="914400" rtl="0" algn="l">
              <a:lnSpc>
                <a:spcPct val="90000"/>
              </a:lnSpc>
              <a:spcBef>
                <a:spcPts val="400"/>
              </a:spcBef>
              <a:spcAft>
                <a:spcPts val="0"/>
              </a:spcAft>
              <a:buSzPts val="2000"/>
              <a:buNone/>
            </a:pPr>
            <a:r>
              <a:t/>
            </a:r>
            <a:endParaRPr/>
          </a:p>
          <a:p>
            <a:pPr indent="0" lvl="0" marL="0" rtl="0" algn="l">
              <a:lnSpc>
                <a:spcPct val="90000"/>
              </a:lnSpc>
              <a:spcBef>
                <a:spcPts val="0"/>
              </a:spcBef>
              <a:spcAft>
                <a:spcPts val="0"/>
              </a:spcAft>
              <a:buSzPts val="2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type="title"/>
          </p:nvPr>
        </p:nvSpPr>
        <p:spPr>
          <a:xfrm>
            <a:off x="2011628" y="189404"/>
            <a:ext cx="6351900" cy="34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E67AD"/>
              </a:buClr>
              <a:buSzPts val="2500"/>
              <a:buFont typeface="Calibri"/>
              <a:buNone/>
            </a:pPr>
            <a:r>
              <a:rPr lang="fr-FR"/>
              <a:t>Pilot Activities</a:t>
            </a:r>
            <a:endParaRPr/>
          </a:p>
        </p:txBody>
      </p:sp>
      <p:sp>
        <p:nvSpPr>
          <p:cNvPr id="100" name="Google Shape;100;p3"/>
          <p:cNvSpPr txBox="1"/>
          <p:nvPr>
            <p:ph idx="1" type="body"/>
          </p:nvPr>
        </p:nvSpPr>
        <p:spPr>
          <a:xfrm>
            <a:off x="164150" y="945825"/>
            <a:ext cx="4497300" cy="3564300"/>
          </a:xfrm>
          <a:prstGeom prst="rect">
            <a:avLst/>
          </a:prstGeom>
          <a:noFill/>
          <a:ln>
            <a:noFill/>
          </a:ln>
        </p:spPr>
        <p:txBody>
          <a:bodyPr anchorCtr="0" anchor="t" bIns="45700" lIns="91425" spcFirstLastPara="1" rIns="91425" wrap="square" tIns="45700">
            <a:noAutofit/>
          </a:bodyPr>
          <a:lstStyle/>
          <a:p>
            <a:pPr indent="-311150" lvl="0" marL="457200" rtl="0" algn="l">
              <a:lnSpc>
                <a:spcPct val="115000"/>
              </a:lnSpc>
              <a:spcBef>
                <a:spcPts val="0"/>
              </a:spcBef>
              <a:spcAft>
                <a:spcPts val="0"/>
              </a:spcAft>
              <a:buSzPts val="1300"/>
              <a:buFont typeface="Calibri"/>
              <a:buChar char="•"/>
            </a:pPr>
            <a:r>
              <a:rPr lang="fr-FR" sz="1300"/>
              <a:t>Work has focused on an alternative way to share and provide access to the data by publishing the datafiles on </a:t>
            </a:r>
            <a:r>
              <a:rPr b="1" lang="fr-FR" sz="1300"/>
              <a:t>EGI DataHub</a:t>
            </a:r>
            <a:r>
              <a:rPr lang="fr-FR" sz="1300"/>
              <a:t>. Files been loaded on two different nodes to explore the concept at INCD/LIP in Portugal and IFCA in Spain. </a:t>
            </a:r>
            <a:endParaRPr sz="1300"/>
          </a:p>
          <a:p>
            <a:pPr indent="-311150" lvl="0" marL="457200" rtl="0" algn="l">
              <a:lnSpc>
                <a:spcPct val="115000"/>
              </a:lnSpc>
              <a:spcBef>
                <a:spcPts val="600"/>
              </a:spcBef>
              <a:spcAft>
                <a:spcPts val="0"/>
              </a:spcAft>
              <a:buSzPts val="1300"/>
              <a:buFont typeface="Calibri"/>
              <a:buChar char="•"/>
            </a:pPr>
            <a:r>
              <a:rPr lang="fr-FR" sz="1300"/>
              <a:t>EGI DataHub worked smoothly and it was eventually possible to get from a central location a virtual overview of data on the distributed nodes as if they were centrally available. </a:t>
            </a:r>
            <a:endParaRPr sz="1300"/>
          </a:p>
          <a:p>
            <a:pPr indent="-311150" lvl="0" marL="457200" rtl="0" algn="l">
              <a:lnSpc>
                <a:spcPct val="115000"/>
              </a:lnSpc>
              <a:spcBef>
                <a:spcPts val="600"/>
              </a:spcBef>
              <a:spcAft>
                <a:spcPts val="0"/>
              </a:spcAft>
              <a:buSzPts val="1300"/>
              <a:buFont typeface="Calibri"/>
              <a:buChar char="•"/>
            </a:pPr>
            <a:r>
              <a:rPr lang="fr-FR" sz="1300"/>
              <a:t>Cassandra database has been configured that can handle, store and query the incoming datasets for visualisation.  </a:t>
            </a:r>
            <a:endParaRPr sz="1300"/>
          </a:p>
          <a:p>
            <a:pPr indent="-311150" lvl="0" marL="457200" rtl="0" algn="l">
              <a:lnSpc>
                <a:spcPct val="115000"/>
              </a:lnSpc>
              <a:spcBef>
                <a:spcPts val="600"/>
              </a:spcBef>
              <a:spcAft>
                <a:spcPts val="0"/>
              </a:spcAft>
              <a:buSzPts val="1300"/>
              <a:buFont typeface="Calibri"/>
              <a:buChar char="•"/>
            </a:pPr>
            <a:r>
              <a:rPr lang="fr-FR" sz="1300"/>
              <a:t>Load the datafile values directly from the OneProvider nodes into the Cassandra database  with convincing very high performance </a:t>
            </a:r>
            <a:endParaRPr sz="1300"/>
          </a:p>
          <a:p>
            <a:pPr indent="0" lvl="0" marL="914400" rtl="0" algn="l">
              <a:lnSpc>
                <a:spcPct val="90000"/>
              </a:lnSpc>
              <a:spcBef>
                <a:spcPts val="600"/>
              </a:spcBef>
              <a:spcAft>
                <a:spcPts val="0"/>
              </a:spcAft>
              <a:buSzPts val="2000"/>
              <a:buNone/>
            </a:pPr>
            <a:r>
              <a:t/>
            </a:r>
            <a:endParaRPr/>
          </a:p>
          <a:p>
            <a:pPr indent="0" lvl="0" marL="0" rtl="0" algn="l">
              <a:lnSpc>
                <a:spcPct val="90000"/>
              </a:lnSpc>
              <a:spcBef>
                <a:spcPts val="0"/>
              </a:spcBef>
              <a:spcAft>
                <a:spcPts val="0"/>
              </a:spcAft>
              <a:buSzPts val="2000"/>
              <a:buNone/>
            </a:pPr>
            <a:r>
              <a:t/>
            </a:r>
            <a:endParaRPr/>
          </a:p>
        </p:txBody>
      </p:sp>
      <p:pic>
        <p:nvPicPr>
          <p:cNvPr id="101" name="Google Shape;101;p3"/>
          <p:cNvPicPr preferRelativeResize="0"/>
          <p:nvPr/>
        </p:nvPicPr>
        <p:blipFill rotWithShape="1">
          <a:blip r:embed="rId3">
            <a:alphaModFix/>
          </a:blip>
          <a:srcRect b="0" l="0" r="0" t="0"/>
          <a:stretch/>
        </p:blipFill>
        <p:spPr>
          <a:xfrm>
            <a:off x="4982450" y="2593625"/>
            <a:ext cx="3831050" cy="2386450"/>
          </a:xfrm>
          <a:prstGeom prst="rect">
            <a:avLst/>
          </a:prstGeom>
          <a:noFill/>
          <a:ln>
            <a:noFill/>
          </a:ln>
        </p:spPr>
      </p:pic>
      <p:pic>
        <p:nvPicPr>
          <p:cNvPr id="102" name="Google Shape;102;p3"/>
          <p:cNvPicPr preferRelativeResize="0"/>
          <p:nvPr/>
        </p:nvPicPr>
        <p:blipFill rotWithShape="1">
          <a:blip r:embed="rId4">
            <a:alphaModFix/>
          </a:blip>
          <a:srcRect b="0" l="0" r="0" t="0"/>
          <a:stretch/>
        </p:blipFill>
        <p:spPr>
          <a:xfrm>
            <a:off x="6633376" y="221350"/>
            <a:ext cx="1936375" cy="2328525"/>
          </a:xfrm>
          <a:prstGeom prst="rect">
            <a:avLst/>
          </a:prstGeom>
          <a:noFill/>
          <a:ln>
            <a:noFill/>
          </a:ln>
        </p:spPr>
      </p:pic>
      <p:pic>
        <p:nvPicPr>
          <p:cNvPr id="103" name="Google Shape;103;p3"/>
          <p:cNvPicPr preferRelativeResize="0"/>
          <p:nvPr/>
        </p:nvPicPr>
        <p:blipFill rotWithShape="1">
          <a:blip r:embed="rId5">
            <a:alphaModFix/>
          </a:blip>
          <a:srcRect b="0" l="0" r="0" t="0"/>
          <a:stretch/>
        </p:blipFill>
        <p:spPr>
          <a:xfrm>
            <a:off x="2637125" y="133150"/>
            <a:ext cx="901000" cy="690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2579074" y="169150"/>
            <a:ext cx="62151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The activities in EGI: EGI-ACE SeaDataNet Data Space</a:t>
            </a:r>
            <a:endParaRPr/>
          </a:p>
        </p:txBody>
      </p:sp>
      <p:sp>
        <p:nvSpPr>
          <p:cNvPr id="109" name="Google Shape;109;p4"/>
          <p:cNvSpPr txBox="1"/>
          <p:nvPr/>
        </p:nvSpPr>
        <p:spPr>
          <a:xfrm>
            <a:off x="879451" y="817100"/>
            <a:ext cx="7957200" cy="88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alibri"/>
                <a:ea typeface="Calibri"/>
                <a:cs typeface="Calibri"/>
                <a:sym typeface="Calibri"/>
              </a:rPr>
              <a:t>SeaDataNet </a:t>
            </a:r>
            <a:r>
              <a:rPr b="1" lang="fr-FR">
                <a:latin typeface="Calibri"/>
                <a:ea typeface="Calibri"/>
                <a:cs typeface="Calibri"/>
                <a:sym typeface="Calibri"/>
              </a:rPr>
              <a:t>w</a:t>
            </a:r>
            <a:r>
              <a:rPr b="1" i="0" lang="fr-FR" sz="1400" u="none" cap="none" strike="noStrike">
                <a:solidFill>
                  <a:srgbClr val="000000"/>
                </a:solidFill>
                <a:latin typeface="Calibri"/>
                <a:ea typeface="Calibri"/>
                <a:cs typeface="Calibri"/>
                <a:sym typeface="Calibri"/>
              </a:rPr>
              <a:t>ebODV for QA-QC, visualisation, subsetting, and export of large data collections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fr-FR" sz="1100" u="none" cap="none" strike="noStrike">
                <a:solidFill>
                  <a:schemeClr val="dk1"/>
                </a:solidFill>
                <a:latin typeface="Arial"/>
                <a:ea typeface="Arial"/>
                <a:cs typeface="Arial"/>
                <a:sym typeface="Arial"/>
              </a:rPr>
              <a:t>Deploying the </a:t>
            </a:r>
            <a:r>
              <a:rPr lang="fr-FR" sz="1100">
                <a:solidFill>
                  <a:schemeClr val="dk1"/>
                </a:solidFill>
              </a:rPr>
              <a:t>w</a:t>
            </a:r>
            <a:r>
              <a:rPr b="0" i="0" lang="fr-FR" sz="1100" u="none" cap="none" strike="noStrike">
                <a:solidFill>
                  <a:schemeClr val="dk1"/>
                </a:solidFill>
                <a:latin typeface="Arial"/>
                <a:ea typeface="Arial"/>
                <a:cs typeface="Arial"/>
                <a:sym typeface="Arial"/>
              </a:rPr>
              <a:t>ebODV application at the EGI cloud infrastructure and mobilising its large scientific user basis, consisting of its existing offline users and new users, for trying out and adopting the webODV cloud version for their science. </a:t>
            </a:r>
            <a:endParaRPr b="1" i="0" sz="1400" u="none" cap="none" strike="noStrike">
              <a:solidFill>
                <a:srgbClr val="000000"/>
              </a:solidFill>
              <a:latin typeface="Calibri"/>
              <a:ea typeface="Calibri"/>
              <a:cs typeface="Calibri"/>
              <a:sym typeface="Calibri"/>
            </a:endParaRPr>
          </a:p>
        </p:txBody>
      </p:sp>
      <p:pic>
        <p:nvPicPr>
          <p:cNvPr id="110" name="Google Shape;110;p4"/>
          <p:cNvPicPr preferRelativeResize="0"/>
          <p:nvPr/>
        </p:nvPicPr>
        <p:blipFill rotWithShape="1">
          <a:blip r:embed="rId3">
            <a:alphaModFix/>
          </a:blip>
          <a:srcRect b="0" l="0" r="0" t="0"/>
          <a:stretch/>
        </p:blipFill>
        <p:spPr>
          <a:xfrm>
            <a:off x="431011" y="1928234"/>
            <a:ext cx="3718540" cy="2550594"/>
          </a:xfrm>
          <a:prstGeom prst="rect">
            <a:avLst/>
          </a:prstGeom>
          <a:noFill/>
          <a:ln>
            <a:noFill/>
          </a:ln>
        </p:spPr>
      </p:pic>
      <p:pic>
        <p:nvPicPr>
          <p:cNvPr id="111" name="Google Shape;111;p4"/>
          <p:cNvPicPr preferRelativeResize="0"/>
          <p:nvPr/>
        </p:nvPicPr>
        <p:blipFill rotWithShape="1">
          <a:blip r:embed="rId4">
            <a:alphaModFix/>
          </a:blip>
          <a:srcRect b="0" l="0" r="0" t="0"/>
          <a:stretch/>
        </p:blipFill>
        <p:spPr>
          <a:xfrm>
            <a:off x="2704655" y="2273678"/>
            <a:ext cx="3734682" cy="2448691"/>
          </a:xfrm>
          <a:prstGeom prst="rect">
            <a:avLst/>
          </a:prstGeom>
          <a:noFill/>
          <a:ln>
            <a:noFill/>
          </a:ln>
        </p:spPr>
      </p:pic>
      <p:pic>
        <p:nvPicPr>
          <p:cNvPr id="112" name="Google Shape;112;p4"/>
          <p:cNvPicPr preferRelativeResize="0"/>
          <p:nvPr/>
        </p:nvPicPr>
        <p:blipFill rotWithShape="1">
          <a:blip r:embed="rId5">
            <a:alphaModFix/>
          </a:blip>
          <a:srcRect b="0" l="0" r="0" t="0"/>
          <a:stretch/>
        </p:blipFill>
        <p:spPr>
          <a:xfrm>
            <a:off x="5125495" y="2485416"/>
            <a:ext cx="3711148" cy="24877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2456400" y="169150"/>
            <a:ext cx="6622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Ambition and challenges</a:t>
            </a:r>
            <a:endParaRPr/>
          </a:p>
        </p:txBody>
      </p:sp>
      <p:sp>
        <p:nvSpPr>
          <p:cNvPr id="118" name="Google Shape;118;p5"/>
          <p:cNvSpPr txBox="1"/>
          <p:nvPr/>
        </p:nvSpPr>
        <p:spPr>
          <a:xfrm>
            <a:off x="221380" y="687446"/>
            <a:ext cx="8552100" cy="5525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700"/>
              <a:buFont typeface="Calibri"/>
              <a:buChar char="•"/>
            </a:pPr>
            <a:r>
              <a:rPr b="0" i="0" lang="fr-FR" sz="1700" u="none" cap="none" strike="noStrike">
                <a:solidFill>
                  <a:srgbClr val="000000"/>
                </a:solidFill>
                <a:latin typeface="Calibri"/>
                <a:ea typeface="Calibri"/>
                <a:cs typeface="Calibri"/>
                <a:sym typeface="Calibri"/>
              </a:rPr>
              <a:t>Potential users of </a:t>
            </a:r>
            <a:r>
              <a:rPr lang="fr-FR" sz="1700">
                <a:latin typeface="Calibri"/>
                <a:ea typeface="Calibri"/>
                <a:cs typeface="Calibri"/>
                <a:sym typeface="Calibri"/>
              </a:rPr>
              <a:t>w</a:t>
            </a:r>
            <a:r>
              <a:rPr b="0" i="0" lang="fr-FR" sz="1700" u="none" cap="none" strike="noStrike">
                <a:solidFill>
                  <a:srgbClr val="000000"/>
                </a:solidFill>
                <a:latin typeface="Calibri"/>
                <a:ea typeface="Calibri"/>
                <a:cs typeface="Calibri"/>
                <a:sym typeface="Calibri"/>
              </a:rPr>
              <a:t>ebODV are oceanographers, working at all major marine research institutes and universities, in Europe and beyond as oceanographic research has a global dimension</a:t>
            </a:r>
            <a:endParaRPr b="0" i="0" sz="1700" u="none" cap="none" strike="noStrike">
              <a:solidFill>
                <a:srgbClr val="000000"/>
              </a:solidFill>
              <a:latin typeface="Calibri"/>
              <a:ea typeface="Calibri"/>
              <a:cs typeface="Calibri"/>
              <a:sym typeface="Calibri"/>
            </a:endParaRPr>
          </a:p>
          <a:p>
            <a:pPr indent="-196850" lvl="0" marL="28575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700"/>
              <a:buFont typeface="Calibri"/>
              <a:buChar char="•"/>
            </a:pPr>
            <a:r>
              <a:rPr lang="fr-FR" sz="1700">
                <a:latin typeface="Calibri"/>
                <a:ea typeface="Calibri"/>
                <a:cs typeface="Calibri"/>
                <a:sym typeface="Calibri"/>
              </a:rPr>
              <a:t>w</a:t>
            </a:r>
            <a:r>
              <a:rPr b="0" i="0" lang="fr-FR" sz="1700" u="none" cap="none" strike="noStrike">
                <a:solidFill>
                  <a:srgbClr val="000000"/>
                </a:solidFill>
                <a:latin typeface="Calibri"/>
                <a:ea typeface="Calibri"/>
                <a:cs typeface="Calibri"/>
                <a:sym typeface="Calibri"/>
              </a:rPr>
              <a:t>ebODV facilitates them to import large amounts of marine observations and to explore and analyse these as a group interactively, performing quality control and giving quality flags, generating specific visualisations, and finally prepare output as ODV data collections, which can be shared for other </a:t>
            </a:r>
            <a:r>
              <a:rPr lang="fr-FR" sz="1700">
                <a:latin typeface="Calibri"/>
                <a:ea typeface="Calibri"/>
                <a:cs typeface="Calibri"/>
                <a:sym typeface="Calibri"/>
              </a:rPr>
              <a:t>w</a:t>
            </a:r>
            <a:r>
              <a:rPr b="0" i="0" lang="fr-FR" sz="1700" u="none" cap="none" strike="noStrike">
                <a:solidFill>
                  <a:srgbClr val="000000"/>
                </a:solidFill>
                <a:latin typeface="Calibri"/>
                <a:ea typeface="Calibri"/>
                <a:cs typeface="Calibri"/>
                <a:sym typeface="Calibri"/>
              </a:rPr>
              <a:t>ebODV sessions.</a:t>
            </a:r>
            <a:endParaRPr b="0" i="0" sz="17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r-FR" sz="1700" u="none" cap="none" strike="noStrike">
                <a:solidFill>
                  <a:srgbClr val="000000"/>
                </a:solidFill>
                <a:latin typeface="Calibri"/>
                <a:ea typeface="Calibri"/>
                <a:cs typeface="Calibri"/>
                <a:sym typeface="Calibri"/>
              </a:rPr>
              <a:t>Partners</a:t>
            </a:r>
            <a:endParaRPr b="0" i="0" sz="1700" u="none" cap="none" strike="noStrike">
              <a:solidFill>
                <a:srgbClr val="000000"/>
              </a:solidFill>
              <a:latin typeface="Calibri"/>
              <a:ea typeface="Calibri"/>
              <a:cs typeface="Calibri"/>
              <a:sym typeface="Calibri"/>
            </a:endParaRPr>
          </a:p>
          <a:p>
            <a:pPr indent="-336550" lvl="0" marL="457200" marR="0" rtl="0" algn="l">
              <a:lnSpc>
                <a:spcPct val="100000"/>
              </a:lnSpc>
              <a:spcBef>
                <a:spcPts val="0"/>
              </a:spcBef>
              <a:spcAft>
                <a:spcPts val="0"/>
              </a:spcAft>
              <a:buClr>
                <a:srgbClr val="000000"/>
              </a:buClr>
              <a:buSzPts val="1700"/>
              <a:buFont typeface="Calibri"/>
              <a:buChar char="●"/>
            </a:pPr>
            <a:r>
              <a:rPr b="0" i="0" lang="fr-FR" sz="1700" u="none" cap="none" strike="noStrike">
                <a:solidFill>
                  <a:srgbClr val="000000"/>
                </a:solidFill>
                <a:latin typeface="Calibri"/>
                <a:ea typeface="Calibri"/>
                <a:cs typeface="Calibri"/>
                <a:sym typeface="Calibri"/>
              </a:rPr>
              <a:t>Maris and AWI</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r-FR" sz="1700" u="none" cap="none" strike="noStrike">
                <a:solidFill>
                  <a:srgbClr val="000000"/>
                </a:solidFill>
                <a:latin typeface="Calibri"/>
                <a:ea typeface="Calibri"/>
                <a:cs typeface="Calibri"/>
                <a:sym typeface="Calibri"/>
              </a:rPr>
              <a:t>Datasets</a:t>
            </a:r>
            <a:endParaRPr b="0" i="0" sz="1700" u="none" cap="none" strike="noStrike">
              <a:solidFill>
                <a:srgbClr val="000000"/>
              </a:solidFill>
              <a:latin typeface="Calibri"/>
              <a:ea typeface="Calibri"/>
              <a:cs typeface="Calibri"/>
              <a:sym typeface="Calibri"/>
            </a:endParaRPr>
          </a:p>
          <a:p>
            <a:pPr indent="-336550" lvl="0" marL="457200" marR="0" rtl="0" algn="l">
              <a:lnSpc>
                <a:spcPct val="100000"/>
              </a:lnSpc>
              <a:spcBef>
                <a:spcPts val="0"/>
              </a:spcBef>
              <a:spcAft>
                <a:spcPts val="0"/>
              </a:spcAft>
              <a:buClr>
                <a:srgbClr val="000000"/>
              </a:buClr>
              <a:buSzPts val="1700"/>
              <a:buFont typeface="Calibri"/>
              <a:buChar char="●"/>
            </a:pPr>
            <a:r>
              <a:rPr b="0" i="0" lang="fr-FR" sz="1700" u="none" cap="none" strike="noStrike">
                <a:solidFill>
                  <a:srgbClr val="000000"/>
                </a:solidFill>
                <a:latin typeface="Calibri"/>
                <a:ea typeface="Calibri"/>
                <a:cs typeface="Calibri"/>
                <a:sym typeface="Calibri"/>
              </a:rPr>
              <a:t>SeaDataNet regional temperature and salinity compilations </a:t>
            </a:r>
            <a:endParaRPr b="0" i="0" sz="1700" u="none" cap="none" strike="noStrike">
              <a:solidFill>
                <a:srgbClr val="000000"/>
              </a:solidFill>
              <a:latin typeface="Calibri"/>
              <a:ea typeface="Calibri"/>
              <a:cs typeface="Calibri"/>
              <a:sym typeface="Calibri"/>
            </a:endParaRPr>
          </a:p>
          <a:p>
            <a:pPr indent="-336550" lvl="0" marL="457200" marR="0" rtl="0" algn="l">
              <a:lnSpc>
                <a:spcPct val="100000"/>
              </a:lnSpc>
              <a:spcBef>
                <a:spcPts val="0"/>
              </a:spcBef>
              <a:spcAft>
                <a:spcPts val="0"/>
              </a:spcAft>
              <a:buClr>
                <a:srgbClr val="000000"/>
              </a:buClr>
              <a:buSzPts val="1700"/>
              <a:buFont typeface="Calibri"/>
              <a:buChar char="●"/>
            </a:pPr>
            <a:r>
              <a:rPr b="0" i="0" lang="fr-FR" sz="1700" u="none" cap="none" strike="noStrike">
                <a:solidFill>
                  <a:srgbClr val="000000"/>
                </a:solidFill>
                <a:latin typeface="Calibri"/>
                <a:ea typeface="Calibri"/>
                <a:cs typeface="Calibri"/>
                <a:sym typeface="Calibri"/>
              </a:rPr>
              <a:t>EMODnet Chemistry eutrophication compilations</a:t>
            </a:r>
            <a:endParaRPr b="0" i="0" sz="1700" u="none" cap="none" strike="noStrike">
              <a:solidFill>
                <a:srgbClr val="000000"/>
              </a:solidFill>
              <a:latin typeface="Calibri"/>
              <a:ea typeface="Calibri"/>
              <a:cs typeface="Calibri"/>
              <a:sym typeface="Calibri"/>
            </a:endParaRPr>
          </a:p>
          <a:p>
            <a:pPr indent="-336550" lvl="0" marL="457200" marR="0" rtl="0" algn="l">
              <a:lnSpc>
                <a:spcPct val="100000"/>
              </a:lnSpc>
              <a:spcBef>
                <a:spcPts val="0"/>
              </a:spcBef>
              <a:spcAft>
                <a:spcPts val="0"/>
              </a:spcAft>
              <a:buClr>
                <a:srgbClr val="000000"/>
              </a:buClr>
              <a:buSzPts val="1700"/>
              <a:buFont typeface="Calibri"/>
              <a:buChar char="●"/>
            </a:pPr>
            <a:r>
              <a:rPr b="0" i="0" lang="fr-FR" sz="1700" u="none" cap="none" strike="noStrike">
                <a:solidFill>
                  <a:srgbClr val="000000"/>
                </a:solidFill>
                <a:latin typeface="Calibri"/>
                <a:ea typeface="Calibri"/>
                <a:cs typeface="Calibri"/>
                <a:sym typeface="Calibri"/>
              </a:rPr>
              <a:t>Argo profiles compilations for </a:t>
            </a:r>
            <a:r>
              <a:rPr lang="fr-FR" sz="1700">
                <a:solidFill>
                  <a:schemeClr val="dk1"/>
                </a:solidFill>
                <a:latin typeface="Calibri"/>
                <a:ea typeface="Calibri"/>
                <a:cs typeface="Calibri"/>
                <a:sym typeface="Calibri"/>
              </a:rPr>
              <a:t>SeaDataNet</a:t>
            </a:r>
            <a:r>
              <a:rPr b="0" i="0" lang="fr-FR" sz="1700" u="none" cap="none" strike="noStrike">
                <a:solidFill>
                  <a:srgbClr val="000000"/>
                </a:solidFill>
                <a:latin typeface="Calibri"/>
                <a:ea typeface="Calibri"/>
                <a:cs typeface="Calibri"/>
                <a:sym typeface="Calibri"/>
              </a:rPr>
              <a:t> regions</a:t>
            </a:r>
            <a:endParaRPr b="0" i="0" sz="1700" u="none" cap="none" strike="noStrike">
              <a:solidFill>
                <a:srgbClr val="000000"/>
              </a:solidFill>
              <a:latin typeface="Calibri"/>
              <a:ea typeface="Calibri"/>
              <a:cs typeface="Calibri"/>
              <a:sym typeface="Calibri"/>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9" name="Google Shape;119;p5"/>
          <p:cNvPicPr preferRelativeResize="0"/>
          <p:nvPr/>
        </p:nvPicPr>
        <p:blipFill rotWithShape="1">
          <a:blip r:embed="rId3">
            <a:alphaModFix/>
          </a:blip>
          <a:srcRect b="0" l="0" r="0" t="0"/>
          <a:stretch/>
        </p:blipFill>
        <p:spPr>
          <a:xfrm>
            <a:off x="6060504" y="2910670"/>
            <a:ext cx="2502294" cy="1700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p:nvPr/>
        </p:nvSpPr>
        <p:spPr>
          <a:xfrm>
            <a:off x="5522338" y="3448150"/>
            <a:ext cx="1125000" cy="3417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7"/>
          <p:cNvSpPr/>
          <p:nvPr/>
        </p:nvSpPr>
        <p:spPr>
          <a:xfrm>
            <a:off x="5512050" y="2856300"/>
            <a:ext cx="1125000" cy="3417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7"/>
          <p:cNvSpPr txBox="1"/>
          <p:nvPr>
            <p:ph type="title"/>
          </p:nvPr>
        </p:nvSpPr>
        <p:spPr>
          <a:xfrm>
            <a:off x="2579075" y="169150"/>
            <a:ext cx="6564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fr-FR"/>
              <a:t>High-level architecture</a:t>
            </a:r>
            <a:endParaRPr/>
          </a:p>
        </p:txBody>
      </p:sp>
      <p:sp>
        <p:nvSpPr>
          <p:cNvPr id="128" name="Google Shape;128;p7"/>
          <p:cNvSpPr/>
          <p:nvPr/>
        </p:nvSpPr>
        <p:spPr>
          <a:xfrm>
            <a:off x="202875" y="1286425"/>
            <a:ext cx="4899000" cy="3589500"/>
          </a:xfrm>
          <a:prstGeom prst="rect">
            <a:avLst/>
          </a:prstGeom>
          <a:solidFill>
            <a:srgbClr val="D9D2E9"/>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7"/>
          <p:cNvSpPr/>
          <p:nvPr/>
        </p:nvSpPr>
        <p:spPr>
          <a:xfrm>
            <a:off x="7137100" y="463788"/>
            <a:ext cx="1790700" cy="2575800"/>
          </a:xfrm>
          <a:prstGeom prst="can">
            <a:avLst>
              <a:gd fmla="val 25000" name="adj"/>
            </a:avLst>
          </a:prstGeom>
          <a:solidFill>
            <a:srgbClr val="B6D7A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0" name="Google Shape;130;p7"/>
          <p:cNvPicPr preferRelativeResize="0"/>
          <p:nvPr/>
        </p:nvPicPr>
        <p:blipFill rotWithShape="1">
          <a:blip r:embed="rId3">
            <a:alphaModFix/>
          </a:blip>
          <a:srcRect b="30216" l="0" r="0" t="0"/>
          <a:stretch/>
        </p:blipFill>
        <p:spPr>
          <a:xfrm>
            <a:off x="244700" y="1889875"/>
            <a:ext cx="4787850" cy="2804530"/>
          </a:xfrm>
          <a:prstGeom prst="rect">
            <a:avLst/>
          </a:prstGeom>
          <a:noFill/>
          <a:ln>
            <a:noFill/>
          </a:ln>
        </p:spPr>
      </p:pic>
      <p:sp>
        <p:nvSpPr>
          <p:cNvPr id="131" name="Google Shape;131;p7"/>
          <p:cNvSpPr/>
          <p:nvPr/>
        </p:nvSpPr>
        <p:spPr>
          <a:xfrm>
            <a:off x="1165325" y="3121025"/>
            <a:ext cx="2611200" cy="11316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p7"/>
          <p:cNvPicPr preferRelativeResize="0"/>
          <p:nvPr/>
        </p:nvPicPr>
        <p:blipFill rotWithShape="1">
          <a:blip r:embed="rId4">
            <a:alphaModFix/>
          </a:blip>
          <a:srcRect b="0" l="0" r="0" t="0"/>
          <a:stretch/>
        </p:blipFill>
        <p:spPr>
          <a:xfrm>
            <a:off x="1302350" y="3322713"/>
            <a:ext cx="2363700" cy="787900"/>
          </a:xfrm>
          <a:prstGeom prst="rect">
            <a:avLst/>
          </a:prstGeom>
          <a:noFill/>
          <a:ln>
            <a:noFill/>
          </a:ln>
        </p:spPr>
      </p:pic>
      <p:sp>
        <p:nvSpPr>
          <p:cNvPr id="133" name="Google Shape;133;p7"/>
          <p:cNvSpPr txBox="1"/>
          <p:nvPr/>
        </p:nvSpPr>
        <p:spPr>
          <a:xfrm>
            <a:off x="7137100" y="1142300"/>
            <a:ext cx="17907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Arial"/>
                <a:ea typeface="Arial"/>
                <a:cs typeface="Arial"/>
                <a:sym typeface="Arial"/>
              </a:rPr>
              <a:t>Data Collections</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000000"/>
                </a:solidFill>
                <a:latin typeface="Arial"/>
                <a:ea typeface="Arial"/>
                <a:cs typeface="Arial"/>
                <a:sym typeface="Arial"/>
              </a:rPr>
              <a:t>SeaDataNet</a:t>
            </a:r>
            <a:endParaRPr b="1"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000000"/>
                </a:solidFill>
                <a:latin typeface="Arial"/>
                <a:ea typeface="Arial"/>
                <a:cs typeface="Arial"/>
                <a:sym typeface="Arial"/>
              </a:rPr>
              <a:t>EMODnet</a:t>
            </a:r>
            <a:endParaRPr b="1"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000000"/>
                </a:solidFill>
                <a:latin typeface="Arial"/>
                <a:ea typeface="Arial"/>
                <a:cs typeface="Arial"/>
                <a:sym typeface="Arial"/>
              </a:rPr>
              <a:t>ARGO</a:t>
            </a:r>
            <a:endParaRPr b="1" i="0" sz="1400" u="none" cap="none" strike="noStrike">
              <a:solidFill>
                <a:srgbClr val="000000"/>
              </a:solidFill>
              <a:latin typeface="Arial"/>
              <a:ea typeface="Arial"/>
              <a:cs typeface="Arial"/>
              <a:sym typeface="Arial"/>
            </a:endParaRPr>
          </a:p>
        </p:txBody>
      </p:sp>
      <p:sp>
        <p:nvSpPr>
          <p:cNvPr id="134" name="Google Shape;134;p7"/>
          <p:cNvSpPr txBox="1"/>
          <p:nvPr/>
        </p:nvSpPr>
        <p:spPr>
          <a:xfrm>
            <a:off x="202750" y="1325875"/>
            <a:ext cx="4899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Arial"/>
                <a:ea typeface="Arial"/>
                <a:cs typeface="Arial"/>
                <a:sym typeface="Arial"/>
              </a:rPr>
              <a:t>Virtual Machine</a:t>
            </a:r>
            <a:endParaRPr b="1" i="0" sz="1400" u="none" cap="none" strike="noStrike">
              <a:solidFill>
                <a:srgbClr val="000000"/>
              </a:solidFill>
              <a:latin typeface="Arial"/>
              <a:ea typeface="Arial"/>
              <a:cs typeface="Arial"/>
              <a:sym typeface="Arial"/>
            </a:endParaRPr>
          </a:p>
        </p:txBody>
      </p:sp>
      <p:cxnSp>
        <p:nvCxnSpPr>
          <p:cNvPr id="135" name="Google Shape;135;p7"/>
          <p:cNvCxnSpPr>
            <a:stCxn id="130" idx="3"/>
          </p:cNvCxnSpPr>
          <p:nvPr/>
        </p:nvCxnSpPr>
        <p:spPr>
          <a:xfrm>
            <a:off x="5032550" y="3292140"/>
            <a:ext cx="2058000" cy="24300"/>
          </a:xfrm>
          <a:prstGeom prst="straightConnector1">
            <a:avLst/>
          </a:prstGeom>
          <a:noFill/>
          <a:ln cap="flat" cmpd="sng" w="38100">
            <a:solidFill>
              <a:schemeClr val="dk2"/>
            </a:solidFill>
            <a:prstDash val="solid"/>
            <a:round/>
            <a:headEnd len="med" w="med" type="stealth"/>
            <a:tailEnd len="med" w="med" type="stealth"/>
          </a:ln>
        </p:spPr>
      </p:cxnSp>
      <p:sp>
        <p:nvSpPr>
          <p:cNvPr id="136" name="Google Shape;136;p7"/>
          <p:cNvSpPr txBox="1"/>
          <p:nvPr/>
        </p:nvSpPr>
        <p:spPr>
          <a:xfrm>
            <a:off x="5248125" y="2827050"/>
            <a:ext cx="1673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Arial"/>
                <a:ea typeface="Arial"/>
                <a:cs typeface="Arial"/>
                <a:sym typeface="Arial"/>
              </a:rPr>
              <a:t>Fast access</a:t>
            </a:r>
            <a:endParaRPr b="1" i="0" sz="1400" u="none" cap="none" strike="noStrike">
              <a:solidFill>
                <a:srgbClr val="000000"/>
              </a:solidFill>
              <a:latin typeface="Arial"/>
              <a:ea typeface="Arial"/>
              <a:cs typeface="Arial"/>
              <a:sym typeface="Arial"/>
            </a:endParaRPr>
          </a:p>
        </p:txBody>
      </p:sp>
      <p:sp>
        <p:nvSpPr>
          <p:cNvPr id="137" name="Google Shape;137;p7"/>
          <p:cNvSpPr txBox="1"/>
          <p:nvPr/>
        </p:nvSpPr>
        <p:spPr>
          <a:xfrm>
            <a:off x="5282788" y="3418900"/>
            <a:ext cx="1673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Arial"/>
                <a:ea typeface="Arial"/>
                <a:cs typeface="Arial"/>
                <a:sym typeface="Arial"/>
              </a:rPr>
              <a:t>mount</a:t>
            </a:r>
            <a:endParaRPr b="1" i="0" sz="1400" u="none" cap="none" strike="noStrike">
              <a:solidFill>
                <a:srgbClr val="000000"/>
              </a:solidFill>
              <a:latin typeface="Arial"/>
              <a:ea typeface="Arial"/>
              <a:cs typeface="Arial"/>
              <a:sym typeface="Arial"/>
            </a:endParaRPr>
          </a:p>
        </p:txBody>
      </p:sp>
      <p:sp>
        <p:nvSpPr>
          <p:cNvPr id="138" name="Google Shape;138;p7"/>
          <p:cNvSpPr txBox="1"/>
          <p:nvPr>
            <p:ph idx="2" type="subTitle"/>
          </p:nvPr>
        </p:nvSpPr>
        <p:spPr>
          <a:xfrm>
            <a:off x="2579076" y="792771"/>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fr-FR"/>
              <a:t>Fast access to the datasets</a:t>
            </a:r>
            <a:endParaRPr/>
          </a:p>
        </p:txBody>
      </p:sp>
      <p:sp>
        <p:nvSpPr>
          <p:cNvPr id="139" name="Google Shape;139;p7"/>
          <p:cNvSpPr/>
          <p:nvPr/>
        </p:nvSpPr>
        <p:spPr>
          <a:xfrm>
            <a:off x="7137125" y="3227244"/>
            <a:ext cx="1790700" cy="1418100"/>
          </a:xfrm>
          <a:prstGeom prst="can">
            <a:avLst>
              <a:gd fmla="val 25000" name="adj"/>
            </a:avLst>
          </a:prstGeom>
          <a:solidFill>
            <a:srgbClr val="B6D7A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7"/>
          <p:cNvSpPr txBox="1"/>
          <p:nvPr/>
        </p:nvSpPr>
        <p:spPr>
          <a:xfrm>
            <a:off x="7137125" y="3600811"/>
            <a:ext cx="1790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Arial"/>
                <a:ea typeface="Arial"/>
                <a:cs typeface="Arial"/>
                <a:sym typeface="Arial"/>
              </a:rPr>
              <a:t>Private Workspace</a:t>
            </a:r>
            <a:endParaRPr b="1" i="0" sz="1400" u="none" cap="none" strike="noStrike">
              <a:solidFill>
                <a:srgbClr val="000000"/>
              </a:solidFill>
              <a:latin typeface="Arial"/>
              <a:ea typeface="Arial"/>
              <a:cs typeface="Arial"/>
              <a:sym typeface="Arial"/>
            </a:endParaRPr>
          </a:p>
        </p:txBody>
      </p:sp>
      <p:sp>
        <p:nvSpPr>
          <p:cNvPr id="141" name="Google Shape;141;p7"/>
          <p:cNvSpPr/>
          <p:nvPr/>
        </p:nvSpPr>
        <p:spPr>
          <a:xfrm>
            <a:off x="1799075" y="2054300"/>
            <a:ext cx="1227000" cy="8268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7"/>
          <p:cNvSpPr txBox="1"/>
          <p:nvPr/>
        </p:nvSpPr>
        <p:spPr>
          <a:xfrm>
            <a:off x="1289825" y="2267600"/>
            <a:ext cx="2245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Arial"/>
                <a:ea typeface="Arial"/>
                <a:cs typeface="Arial"/>
                <a:sym typeface="Arial"/>
              </a:rPr>
              <a:t>webODV</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p:nvPr/>
        </p:nvSpPr>
        <p:spPr>
          <a:xfrm>
            <a:off x="3001375" y="2436425"/>
            <a:ext cx="2514600" cy="2634900"/>
          </a:xfrm>
          <a:prstGeom prst="rect">
            <a:avLst/>
          </a:prstGeom>
          <a:no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9"/>
          <p:cNvSpPr txBox="1"/>
          <p:nvPr/>
        </p:nvSpPr>
        <p:spPr>
          <a:xfrm>
            <a:off x="458234" y="2654231"/>
            <a:ext cx="1344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50" name="Google Shape;150;p9"/>
          <p:cNvSpPr/>
          <p:nvPr/>
        </p:nvSpPr>
        <p:spPr>
          <a:xfrm>
            <a:off x="202876" y="2440112"/>
            <a:ext cx="2514600" cy="2634900"/>
          </a:xfrm>
          <a:prstGeom prst="rect">
            <a:avLst/>
          </a:prstGeom>
          <a:no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9"/>
          <p:cNvSpPr/>
          <p:nvPr/>
        </p:nvSpPr>
        <p:spPr>
          <a:xfrm>
            <a:off x="469581" y="1298908"/>
            <a:ext cx="3958500" cy="449700"/>
          </a:xfrm>
          <a:prstGeom prst="rect">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9"/>
          <p:cNvSpPr txBox="1"/>
          <p:nvPr>
            <p:ph type="title"/>
          </p:nvPr>
        </p:nvSpPr>
        <p:spPr>
          <a:xfrm>
            <a:off x="2656761" y="269379"/>
            <a:ext cx="6564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Architecture - Scalability</a:t>
            </a:r>
            <a:endParaRPr/>
          </a:p>
        </p:txBody>
      </p:sp>
      <p:sp>
        <p:nvSpPr>
          <p:cNvPr id="153" name="Google Shape;153;p9"/>
          <p:cNvSpPr txBox="1"/>
          <p:nvPr/>
        </p:nvSpPr>
        <p:spPr>
          <a:xfrm>
            <a:off x="-393968" y="1349518"/>
            <a:ext cx="5685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F3F3F3"/>
                </a:solidFill>
                <a:latin typeface="Arial"/>
                <a:ea typeface="Arial"/>
                <a:cs typeface="Arial"/>
                <a:sym typeface="Arial"/>
              </a:rPr>
              <a:t>PaaS orchestrator </a:t>
            </a:r>
            <a:endParaRPr b="1" i="0" sz="1400" u="none" cap="none" strike="noStrike">
              <a:solidFill>
                <a:srgbClr val="000000"/>
              </a:solidFill>
              <a:latin typeface="Arial"/>
              <a:ea typeface="Arial"/>
              <a:cs typeface="Arial"/>
              <a:sym typeface="Arial"/>
            </a:endParaRPr>
          </a:p>
        </p:txBody>
      </p:sp>
      <p:sp>
        <p:nvSpPr>
          <p:cNvPr id="154" name="Google Shape;154;p9"/>
          <p:cNvSpPr/>
          <p:nvPr/>
        </p:nvSpPr>
        <p:spPr>
          <a:xfrm>
            <a:off x="6835442" y="2654441"/>
            <a:ext cx="1548437" cy="2120644"/>
          </a:xfrm>
          <a:prstGeom prst="can">
            <a:avLst>
              <a:gd fmla="val 25000" name="adj"/>
            </a:avLst>
          </a:prstGeom>
          <a:solidFill>
            <a:srgbClr val="B6D7A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9"/>
          <p:cNvSpPr/>
          <p:nvPr/>
        </p:nvSpPr>
        <p:spPr>
          <a:xfrm>
            <a:off x="6670650" y="3205893"/>
            <a:ext cx="1878020" cy="954107"/>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000000"/>
                </a:solidFill>
                <a:latin typeface="Arial"/>
                <a:ea typeface="Arial"/>
                <a:cs typeface="Arial"/>
                <a:sym typeface="Arial"/>
              </a:rPr>
              <a:t>SeaDataNet</a:t>
            </a:r>
            <a:endParaRPr b="1"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000000"/>
                </a:solidFill>
                <a:latin typeface="Arial"/>
                <a:ea typeface="Arial"/>
                <a:cs typeface="Arial"/>
                <a:sym typeface="Arial"/>
              </a:rPr>
              <a:t>EMODnet</a:t>
            </a:r>
            <a:endParaRPr b="1"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000000"/>
                </a:solidFill>
                <a:latin typeface="Arial"/>
                <a:ea typeface="Arial"/>
                <a:cs typeface="Arial"/>
                <a:sym typeface="Arial"/>
              </a:rPr>
              <a:t>ARGO</a:t>
            </a:r>
            <a:endParaRPr b="0" i="0" sz="1400" u="none" cap="none" strike="noStrike">
              <a:solidFill>
                <a:srgbClr val="000000"/>
              </a:solidFill>
              <a:latin typeface="Arial"/>
              <a:ea typeface="Arial"/>
              <a:cs typeface="Arial"/>
              <a:sym typeface="Arial"/>
            </a:endParaRPr>
          </a:p>
        </p:txBody>
      </p:sp>
      <p:pic>
        <p:nvPicPr>
          <p:cNvPr descr="A close-up of a computer&#10;&#10;Description automatically generated with medium confidence" id="156" name="Google Shape;156;p9"/>
          <p:cNvPicPr preferRelativeResize="0"/>
          <p:nvPr/>
        </p:nvPicPr>
        <p:blipFill rotWithShape="1">
          <a:blip r:embed="rId3">
            <a:alphaModFix/>
          </a:blip>
          <a:srcRect b="0" l="0" r="0" t="0"/>
          <a:stretch/>
        </p:blipFill>
        <p:spPr>
          <a:xfrm>
            <a:off x="6527729" y="549004"/>
            <a:ext cx="2482342" cy="1815877"/>
          </a:xfrm>
          <a:prstGeom prst="rect">
            <a:avLst/>
          </a:prstGeom>
          <a:noFill/>
          <a:ln>
            <a:noFill/>
          </a:ln>
        </p:spPr>
      </p:pic>
      <p:grpSp>
        <p:nvGrpSpPr>
          <p:cNvPr id="157" name="Google Shape;157;p9"/>
          <p:cNvGrpSpPr/>
          <p:nvPr/>
        </p:nvGrpSpPr>
        <p:grpSpPr>
          <a:xfrm>
            <a:off x="963570" y="3676261"/>
            <a:ext cx="1344989" cy="1128146"/>
            <a:chOff x="202750" y="1286425"/>
            <a:chExt cx="4899125" cy="3589500"/>
          </a:xfrm>
        </p:grpSpPr>
        <p:sp>
          <p:nvSpPr>
            <p:cNvPr id="158" name="Google Shape;158;p9"/>
            <p:cNvSpPr/>
            <p:nvPr/>
          </p:nvSpPr>
          <p:spPr>
            <a:xfrm>
              <a:off x="202875" y="1286425"/>
              <a:ext cx="4899000" cy="3589500"/>
            </a:xfrm>
            <a:prstGeom prst="rect">
              <a:avLst/>
            </a:prstGeom>
            <a:solidFill>
              <a:srgbClr val="D9D2E9"/>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9" name="Google Shape;159;p9"/>
            <p:cNvPicPr preferRelativeResize="0"/>
            <p:nvPr/>
          </p:nvPicPr>
          <p:blipFill rotWithShape="1">
            <a:blip r:embed="rId4">
              <a:alphaModFix/>
            </a:blip>
            <a:srcRect b="30216" l="0" r="0" t="0"/>
            <a:stretch/>
          </p:blipFill>
          <p:spPr>
            <a:xfrm>
              <a:off x="244700" y="1889875"/>
              <a:ext cx="4787850" cy="2804528"/>
            </a:xfrm>
            <a:prstGeom prst="rect">
              <a:avLst/>
            </a:prstGeom>
            <a:noFill/>
            <a:ln>
              <a:noFill/>
            </a:ln>
          </p:spPr>
        </p:pic>
        <p:sp>
          <p:nvSpPr>
            <p:cNvPr id="160" name="Google Shape;160;p9"/>
            <p:cNvSpPr/>
            <p:nvPr/>
          </p:nvSpPr>
          <p:spPr>
            <a:xfrm>
              <a:off x="1165325" y="3121025"/>
              <a:ext cx="2611200" cy="11316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p9"/>
            <p:cNvPicPr preferRelativeResize="0"/>
            <p:nvPr/>
          </p:nvPicPr>
          <p:blipFill rotWithShape="1">
            <a:blip r:embed="rId5">
              <a:alphaModFix/>
            </a:blip>
            <a:srcRect b="0" l="0" r="0" t="0"/>
            <a:stretch/>
          </p:blipFill>
          <p:spPr>
            <a:xfrm>
              <a:off x="1302350" y="3322713"/>
              <a:ext cx="2363700" cy="787900"/>
            </a:xfrm>
            <a:prstGeom prst="rect">
              <a:avLst/>
            </a:prstGeom>
            <a:noFill/>
            <a:ln>
              <a:noFill/>
            </a:ln>
          </p:spPr>
        </p:pic>
        <p:sp>
          <p:nvSpPr>
            <p:cNvPr id="162" name="Google Shape;162;p9"/>
            <p:cNvSpPr txBox="1"/>
            <p:nvPr/>
          </p:nvSpPr>
          <p:spPr>
            <a:xfrm>
              <a:off x="202750" y="1325875"/>
              <a:ext cx="4899000" cy="127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grpSp>
      <p:grpSp>
        <p:nvGrpSpPr>
          <p:cNvPr id="163" name="Google Shape;163;p9"/>
          <p:cNvGrpSpPr/>
          <p:nvPr/>
        </p:nvGrpSpPr>
        <p:grpSpPr>
          <a:xfrm>
            <a:off x="3062219" y="2518295"/>
            <a:ext cx="1344989" cy="1128146"/>
            <a:chOff x="202750" y="1286425"/>
            <a:chExt cx="4899125" cy="3589500"/>
          </a:xfrm>
        </p:grpSpPr>
        <p:sp>
          <p:nvSpPr>
            <p:cNvPr id="164" name="Google Shape;164;p9"/>
            <p:cNvSpPr/>
            <p:nvPr/>
          </p:nvSpPr>
          <p:spPr>
            <a:xfrm>
              <a:off x="202875" y="1286425"/>
              <a:ext cx="4899000" cy="3589500"/>
            </a:xfrm>
            <a:prstGeom prst="rect">
              <a:avLst/>
            </a:prstGeom>
            <a:solidFill>
              <a:srgbClr val="D9D2E9"/>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5" name="Google Shape;165;p9"/>
            <p:cNvPicPr preferRelativeResize="0"/>
            <p:nvPr/>
          </p:nvPicPr>
          <p:blipFill rotWithShape="1">
            <a:blip r:embed="rId4">
              <a:alphaModFix/>
            </a:blip>
            <a:srcRect b="30216" l="0" r="0" t="0"/>
            <a:stretch/>
          </p:blipFill>
          <p:spPr>
            <a:xfrm>
              <a:off x="244700" y="1889875"/>
              <a:ext cx="4787850" cy="2804530"/>
            </a:xfrm>
            <a:prstGeom prst="rect">
              <a:avLst/>
            </a:prstGeom>
            <a:noFill/>
            <a:ln>
              <a:noFill/>
            </a:ln>
          </p:spPr>
        </p:pic>
        <p:sp>
          <p:nvSpPr>
            <p:cNvPr id="166" name="Google Shape;166;p9"/>
            <p:cNvSpPr/>
            <p:nvPr/>
          </p:nvSpPr>
          <p:spPr>
            <a:xfrm>
              <a:off x="1165325" y="3121025"/>
              <a:ext cx="2611200" cy="11316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7" name="Google Shape;167;p9"/>
            <p:cNvPicPr preferRelativeResize="0"/>
            <p:nvPr/>
          </p:nvPicPr>
          <p:blipFill rotWithShape="1">
            <a:blip r:embed="rId5">
              <a:alphaModFix/>
            </a:blip>
            <a:srcRect b="0" l="0" r="0" t="0"/>
            <a:stretch/>
          </p:blipFill>
          <p:spPr>
            <a:xfrm>
              <a:off x="1302350" y="3322713"/>
              <a:ext cx="2363700" cy="787900"/>
            </a:xfrm>
            <a:prstGeom prst="rect">
              <a:avLst/>
            </a:prstGeom>
            <a:noFill/>
            <a:ln>
              <a:noFill/>
            </a:ln>
          </p:spPr>
        </p:pic>
        <p:sp>
          <p:nvSpPr>
            <p:cNvPr id="168" name="Google Shape;168;p9"/>
            <p:cNvSpPr txBox="1"/>
            <p:nvPr/>
          </p:nvSpPr>
          <p:spPr>
            <a:xfrm>
              <a:off x="202750" y="1325875"/>
              <a:ext cx="4899000" cy="127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grpSp>
      <p:grpSp>
        <p:nvGrpSpPr>
          <p:cNvPr id="169" name="Google Shape;169;p9"/>
          <p:cNvGrpSpPr/>
          <p:nvPr/>
        </p:nvGrpSpPr>
        <p:grpSpPr>
          <a:xfrm>
            <a:off x="3505319" y="3539530"/>
            <a:ext cx="1344989" cy="1128146"/>
            <a:chOff x="202750" y="1286425"/>
            <a:chExt cx="4899125" cy="3589500"/>
          </a:xfrm>
        </p:grpSpPr>
        <p:sp>
          <p:nvSpPr>
            <p:cNvPr id="170" name="Google Shape;170;p9"/>
            <p:cNvSpPr/>
            <p:nvPr/>
          </p:nvSpPr>
          <p:spPr>
            <a:xfrm>
              <a:off x="202875" y="1286425"/>
              <a:ext cx="4899000" cy="3589500"/>
            </a:xfrm>
            <a:prstGeom prst="rect">
              <a:avLst/>
            </a:prstGeom>
            <a:solidFill>
              <a:srgbClr val="D9D2E9"/>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p9"/>
            <p:cNvPicPr preferRelativeResize="0"/>
            <p:nvPr/>
          </p:nvPicPr>
          <p:blipFill rotWithShape="1">
            <a:blip r:embed="rId4">
              <a:alphaModFix/>
            </a:blip>
            <a:srcRect b="30216" l="0" r="0" t="0"/>
            <a:stretch/>
          </p:blipFill>
          <p:spPr>
            <a:xfrm>
              <a:off x="244700" y="1889875"/>
              <a:ext cx="4787850" cy="2804530"/>
            </a:xfrm>
            <a:prstGeom prst="rect">
              <a:avLst/>
            </a:prstGeom>
            <a:noFill/>
            <a:ln>
              <a:noFill/>
            </a:ln>
          </p:spPr>
        </p:pic>
        <p:sp>
          <p:nvSpPr>
            <p:cNvPr id="172" name="Google Shape;172;p9"/>
            <p:cNvSpPr/>
            <p:nvPr/>
          </p:nvSpPr>
          <p:spPr>
            <a:xfrm>
              <a:off x="1165325" y="3121025"/>
              <a:ext cx="2611200" cy="11316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3" name="Google Shape;173;p9"/>
            <p:cNvPicPr preferRelativeResize="0"/>
            <p:nvPr/>
          </p:nvPicPr>
          <p:blipFill rotWithShape="1">
            <a:blip r:embed="rId5">
              <a:alphaModFix/>
            </a:blip>
            <a:srcRect b="0" l="0" r="0" t="0"/>
            <a:stretch/>
          </p:blipFill>
          <p:spPr>
            <a:xfrm>
              <a:off x="1302350" y="3322713"/>
              <a:ext cx="2363700" cy="787900"/>
            </a:xfrm>
            <a:prstGeom prst="rect">
              <a:avLst/>
            </a:prstGeom>
            <a:noFill/>
            <a:ln>
              <a:noFill/>
            </a:ln>
          </p:spPr>
        </p:pic>
        <p:sp>
          <p:nvSpPr>
            <p:cNvPr id="174" name="Google Shape;174;p9"/>
            <p:cNvSpPr txBox="1"/>
            <p:nvPr/>
          </p:nvSpPr>
          <p:spPr>
            <a:xfrm>
              <a:off x="202750" y="1325875"/>
              <a:ext cx="4899000" cy="127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grpSp>
      <p:sp>
        <p:nvSpPr>
          <p:cNvPr id="175" name="Google Shape;175;p9"/>
          <p:cNvSpPr/>
          <p:nvPr/>
        </p:nvSpPr>
        <p:spPr>
          <a:xfrm>
            <a:off x="1969751" y="4573399"/>
            <a:ext cx="609966" cy="436393"/>
          </a:xfrm>
          <a:prstGeom prst="can">
            <a:avLst>
              <a:gd fmla="val 25000" name="adj"/>
            </a:avLst>
          </a:prstGeom>
          <a:solidFill>
            <a:srgbClr val="B6D7A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WS</a:t>
            </a:r>
            <a:endParaRPr b="0" i="0" sz="1400" u="none" cap="none" strike="noStrike">
              <a:solidFill>
                <a:srgbClr val="000000"/>
              </a:solidFill>
              <a:latin typeface="Arial"/>
              <a:ea typeface="Arial"/>
              <a:cs typeface="Arial"/>
              <a:sym typeface="Arial"/>
            </a:endParaRPr>
          </a:p>
        </p:txBody>
      </p:sp>
      <p:sp>
        <p:nvSpPr>
          <p:cNvPr id="176" name="Google Shape;176;p9"/>
          <p:cNvSpPr/>
          <p:nvPr/>
        </p:nvSpPr>
        <p:spPr>
          <a:xfrm>
            <a:off x="1692118" y="3230582"/>
            <a:ext cx="528977" cy="413446"/>
          </a:xfrm>
          <a:prstGeom prst="can">
            <a:avLst>
              <a:gd fmla="val 25000" name="adj"/>
            </a:avLst>
          </a:prstGeom>
          <a:solidFill>
            <a:srgbClr val="B6D7A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WS</a:t>
            </a:r>
            <a:endParaRPr b="0" i="0" sz="1400" u="none" cap="none" strike="noStrike">
              <a:solidFill>
                <a:srgbClr val="000000"/>
              </a:solidFill>
              <a:latin typeface="Arial"/>
              <a:ea typeface="Arial"/>
              <a:cs typeface="Arial"/>
              <a:sym typeface="Arial"/>
            </a:endParaRPr>
          </a:p>
        </p:txBody>
      </p:sp>
      <p:sp>
        <p:nvSpPr>
          <p:cNvPr id="177" name="Google Shape;177;p9"/>
          <p:cNvSpPr/>
          <p:nvPr/>
        </p:nvSpPr>
        <p:spPr>
          <a:xfrm>
            <a:off x="4165589" y="3038752"/>
            <a:ext cx="609966" cy="436393"/>
          </a:xfrm>
          <a:prstGeom prst="can">
            <a:avLst>
              <a:gd fmla="val 25000" name="adj"/>
            </a:avLst>
          </a:prstGeom>
          <a:solidFill>
            <a:srgbClr val="B6D7A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WS</a:t>
            </a:r>
            <a:endParaRPr b="0" i="0" sz="1400" u="none" cap="none" strike="noStrike">
              <a:solidFill>
                <a:srgbClr val="000000"/>
              </a:solidFill>
              <a:latin typeface="Arial"/>
              <a:ea typeface="Arial"/>
              <a:cs typeface="Arial"/>
              <a:sym typeface="Arial"/>
            </a:endParaRPr>
          </a:p>
        </p:txBody>
      </p:sp>
      <p:sp>
        <p:nvSpPr>
          <p:cNvPr id="178" name="Google Shape;178;p9"/>
          <p:cNvSpPr/>
          <p:nvPr/>
        </p:nvSpPr>
        <p:spPr>
          <a:xfrm>
            <a:off x="4710117" y="4539828"/>
            <a:ext cx="609966" cy="436393"/>
          </a:xfrm>
          <a:prstGeom prst="can">
            <a:avLst>
              <a:gd fmla="val 25000" name="adj"/>
            </a:avLst>
          </a:prstGeom>
          <a:solidFill>
            <a:srgbClr val="B6D7A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WS</a:t>
            </a:r>
            <a:endParaRPr b="0" i="0" sz="1400" u="none" cap="none" strike="noStrike">
              <a:solidFill>
                <a:srgbClr val="000000"/>
              </a:solidFill>
              <a:latin typeface="Arial"/>
              <a:ea typeface="Arial"/>
              <a:cs typeface="Arial"/>
              <a:sym typeface="Arial"/>
            </a:endParaRPr>
          </a:p>
        </p:txBody>
      </p:sp>
      <p:cxnSp>
        <p:nvCxnSpPr>
          <p:cNvPr id="179" name="Google Shape;179;p9"/>
          <p:cNvCxnSpPr/>
          <p:nvPr/>
        </p:nvCxnSpPr>
        <p:spPr>
          <a:xfrm flipH="1" rot="10800000">
            <a:off x="4360088" y="910381"/>
            <a:ext cx="2285700" cy="602700"/>
          </a:xfrm>
          <a:prstGeom prst="straightConnector1">
            <a:avLst/>
          </a:prstGeom>
          <a:noFill/>
          <a:ln cap="flat" cmpd="sng" w="38100">
            <a:solidFill>
              <a:schemeClr val="dk2"/>
            </a:solidFill>
            <a:prstDash val="solid"/>
            <a:round/>
            <a:headEnd len="med" w="med" type="stealth"/>
            <a:tailEnd len="med" w="med" type="stealth"/>
          </a:ln>
        </p:spPr>
      </p:cxnSp>
      <p:cxnSp>
        <p:nvCxnSpPr>
          <p:cNvPr id="180" name="Google Shape;180;p9"/>
          <p:cNvCxnSpPr/>
          <p:nvPr/>
        </p:nvCxnSpPr>
        <p:spPr>
          <a:xfrm flipH="1" rot="10800000">
            <a:off x="4111550" y="1270400"/>
            <a:ext cx="2616300" cy="1542900"/>
          </a:xfrm>
          <a:prstGeom prst="straightConnector1">
            <a:avLst/>
          </a:prstGeom>
          <a:noFill/>
          <a:ln cap="flat" cmpd="sng" w="38100">
            <a:solidFill>
              <a:schemeClr val="dk2"/>
            </a:solidFill>
            <a:prstDash val="solid"/>
            <a:round/>
            <a:headEnd len="med" w="med" type="stealth"/>
            <a:tailEnd len="med" w="med" type="stealth"/>
          </a:ln>
        </p:spPr>
      </p:cxnSp>
      <p:cxnSp>
        <p:nvCxnSpPr>
          <p:cNvPr id="181" name="Google Shape;181;p9"/>
          <p:cNvCxnSpPr/>
          <p:nvPr/>
        </p:nvCxnSpPr>
        <p:spPr>
          <a:xfrm flipH="1" rot="10800000">
            <a:off x="970900" y="1754725"/>
            <a:ext cx="3300" cy="691500"/>
          </a:xfrm>
          <a:prstGeom prst="straightConnector1">
            <a:avLst/>
          </a:prstGeom>
          <a:noFill/>
          <a:ln cap="flat" cmpd="sng" w="38100">
            <a:solidFill>
              <a:schemeClr val="dk2"/>
            </a:solidFill>
            <a:prstDash val="solid"/>
            <a:round/>
            <a:headEnd len="med" w="med" type="stealth"/>
            <a:tailEnd len="med" w="med" type="stealth"/>
          </a:ln>
        </p:spPr>
      </p:cxnSp>
      <p:cxnSp>
        <p:nvCxnSpPr>
          <p:cNvPr id="182" name="Google Shape;182;p9"/>
          <p:cNvCxnSpPr/>
          <p:nvPr/>
        </p:nvCxnSpPr>
        <p:spPr>
          <a:xfrm flipH="1" rot="10800000">
            <a:off x="3770750" y="1754675"/>
            <a:ext cx="11400" cy="660300"/>
          </a:xfrm>
          <a:prstGeom prst="straightConnector1">
            <a:avLst/>
          </a:prstGeom>
          <a:noFill/>
          <a:ln cap="flat" cmpd="sng" w="38100">
            <a:solidFill>
              <a:schemeClr val="dk2"/>
            </a:solidFill>
            <a:prstDash val="solid"/>
            <a:round/>
            <a:headEnd len="med" w="med" type="stealth"/>
            <a:tailEnd len="med" w="med" type="stealth"/>
          </a:ln>
        </p:spPr>
      </p:cxnSp>
      <p:cxnSp>
        <p:nvCxnSpPr>
          <p:cNvPr id="183" name="Google Shape;183;p9"/>
          <p:cNvCxnSpPr/>
          <p:nvPr/>
        </p:nvCxnSpPr>
        <p:spPr>
          <a:xfrm>
            <a:off x="4371260" y="2949302"/>
            <a:ext cx="2464182" cy="359944"/>
          </a:xfrm>
          <a:prstGeom prst="straightConnector1">
            <a:avLst/>
          </a:prstGeom>
          <a:noFill/>
          <a:ln cap="flat" cmpd="sng" w="38100">
            <a:solidFill>
              <a:schemeClr val="dk2"/>
            </a:solidFill>
            <a:prstDash val="solid"/>
            <a:round/>
            <a:headEnd len="med" w="med" type="stealth"/>
            <a:tailEnd len="med" w="med" type="none"/>
          </a:ln>
        </p:spPr>
      </p:cxnSp>
      <p:grpSp>
        <p:nvGrpSpPr>
          <p:cNvPr id="184" name="Google Shape;184;p9"/>
          <p:cNvGrpSpPr/>
          <p:nvPr/>
        </p:nvGrpSpPr>
        <p:grpSpPr>
          <a:xfrm>
            <a:off x="337013" y="2603748"/>
            <a:ext cx="1344810" cy="1128180"/>
            <a:chOff x="202750" y="1286425"/>
            <a:chExt cx="4899125" cy="3589500"/>
          </a:xfrm>
        </p:grpSpPr>
        <p:sp>
          <p:nvSpPr>
            <p:cNvPr id="185" name="Google Shape;185;p9"/>
            <p:cNvSpPr/>
            <p:nvPr/>
          </p:nvSpPr>
          <p:spPr>
            <a:xfrm>
              <a:off x="202875" y="1286425"/>
              <a:ext cx="4899000" cy="3589500"/>
            </a:xfrm>
            <a:prstGeom prst="rect">
              <a:avLst/>
            </a:prstGeom>
            <a:solidFill>
              <a:srgbClr val="D9D2E9"/>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6" name="Google Shape;186;p9"/>
            <p:cNvPicPr preferRelativeResize="0"/>
            <p:nvPr/>
          </p:nvPicPr>
          <p:blipFill rotWithShape="1">
            <a:blip r:embed="rId4">
              <a:alphaModFix/>
            </a:blip>
            <a:srcRect b="30216" l="0" r="0" t="0"/>
            <a:stretch/>
          </p:blipFill>
          <p:spPr>
            <a:xfrm>
              <a:off x="244700" y="1889875"/>
              <a:ext cx="4787850" cy="2804528"/>
            </a:xfrm>
            <a:prstGeom prst="rect">
              <a:avLst/>
            </a:prstGeom>
            <a:noFill/>
            <a:ln>
              <a:noFill/>
            </a:ln>
          </p:spPr>
        </p:pic>
        <p:sp>
          <p:nvSpPr>
            <p:cNvPr id="187" name="Google Shape;187;p9"/>
            <p:cNvSpPr/>
            <p:nvPr/>
          </p:nvSpPr>
          <p:spPr>
            <a:xfrm>
              <a:off x="1165325" y="3121025"/>
              <a:ext cx="2611200" cy="11316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8" name="Google Shape;188;p9"/>
            <p:cNvPicPr preferRelativeResize="0"/>
            <p:nvPr/>
          </p:nvPicPr>
          <p:blipFill rotWithShape="1">
            <a:blip r:embed="rId5">
              <a:alphaModFix/>
            </a:blip>
            <a:srcRect b="0" l="0" r="0" t="0"/>
            <a:stretch/>
          </p:blipFill>
          <p:spPr>
            <a:xfrm>
              <a:off x="1302350" y="3322713"/>
              <a:ext cx="2363700" cy="787900"/>
            </a:xfrm>
            <a:prstGeom prst="rect">
              <a:avLst/>
            </a:prstGeom>
            <a:noFill/>
            <a:ln>
              <a:noFill/>
            </a:ln>
          </p:spPr>
        </p:pic>
        <p:sp>
          <p:nvSpPr>
            <p:cNvPr id="189" name="Google Shape;189;p9"/>
            <p:cNvSpPr txBox="1"/>
            <p:nvPr/>
          </p:nvSpPr>
          <p:spPr>
            <a:xfrm>
              <a:off x="202750" y="1325875"/>
              <a:ext cx="4899000" cy="127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grpSp>
      <p:cxnSp>
        <p:nvCxnSpPr>
          <p:cNvPr id="190" name="Google Shape;190;p9"/>
          <p:cNvCxnSpPr/>
          <p:nvPr/>
        </p:nvCxnSpPr>
        <p:spPr>
          <a:xfrm flipH="1" rot="10800000">
            <a:off x="2308385" y="4146027"/>
            <a:ext cx="4535100" cy="161700"/>
          </a:xfrm>
          <a:prstGeom prst="curvedConnector3">
            <a:avLst>
              <a:gd fmla="val 50000" name="adj1"/>
            </a:avLst>
          </a:prstGeom>
          <a:noFill/>
          <a:ln cap="flat" cmpd="sng" w="38100">
            <a:solidFill>
              <a:schemeClr val="dk2"/>
            </a:solidFill>
            <a:prstDash val="solid"/>
            <a:round/>
            <a:headEnd len="med" w="med" type="stealth"/>
            <a:tailEnd len="med" w="med" type="none"/>
          </a:ln>
        </p:spPr>
      </p:cxnSp>
      <p:sp>
        <p:nvSpPr>
          <p:cNvPr id="191" name="Google Shape;191;p9"/>
          <p:cNvSpPr/>
          <p:nvPr/>
        </p:nvSpPr>
        <p:spPr>
          <a:xfrm>
            <a:off x="6714225" y="2690843"/>
            <a:ext cx="1878000" cy="9540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Arial"/>
                <a:ea typeface="Arial"/>
                <a:cs typeface="Arial"/>
                <a:sym typeface="Arial"/>
              </a:rPr>
              <a:t>CVMFS</a:t>
            </a:r>
            <a:endParaRPr b="0" i="0" sz="1400" u="none" cap="none" strike="noStrike">
              <a:solidFill>
                <a:srgbClr val="000000"/>
              </a:solidFill>
              <a:latin typeface="Arial"/>
              <a:ea typeface="Arial"/>
              <a:cs typeface="Arial"/>
              <a:sym typeface="Arial"/>
            </a:endParaRPr>
          </a:p>
        </p:txBody>
      </p:sp>
      <p:pic>
        <p:nvPicPr>
          <p:cNvPr id="192" name="Google Shape;192;p9"/>
          <p:cNvPicPr preferRelativeResize="0"/>
          <p:nvPr/>
        </p:nvPicPr>
        <p:blipFill>
          <a:blip r:embed="rId6">
            <a:alphaModFix/>
          </a:blip>
          <a:stretch>
            <a:fillRect/>
          </a:stretch>
        </p:blipFill>
        <p:spPr>
          <a:xfrm>
            <a:off x="7146625" y="3900200"/>
            <a:ext cx="874875" cy="874875"/>
          </a:xfrm>
          <a:prstGeom prst="rect">
            <a:avLst/>
          </a:prstGeom>
          <a:noFill/>
          <a:ln>
            <a:noFill/>
          </a:ln>
        </p:spPr>
      </p:pic>
      <p:pic>
        <p:nvPicPr>
          <p:cNvPr id="193" name="Google Shape;193;p9"/>
          <p:cNvPicPr preferRelativeResize="0"/>
          <p:nvPr/>
        </p:nvPicPr>
        <p:blipFill>
          <a:blip r:embed="rId6">
            <a:alphaModFix/>
          </a:blip>
          <a:stretch>
            <a:fillRect/>
          </a:stretch>
        </p:blipFill>
        <p:spPr>
          <a:xfrm>
            <a:off x="1837300" y="2436450"/>
            <a:ext cx="874875" cy="874875"/>
          </a:xfrm>
          <a:prstGeom prst="rect">
            <a:avLst/>
          </a:prstGeom>
          <a:noFill/>
          <a:ln>
            <a:noFill/>
          </a:ln>
        </p:spPr>
      </p:pic>
      <p:pic>
        <p:nvPicPr>
          <p:cNvPr id="194" name="Google Shape;194;p9"/>
          <p:cNvPicPr preferRelativeResize="0"/>
          <p:nvPr/>
        </p:nvPicPr>
        <p:blipFill>
          <a:blip r:embed="rId6">
            <a:alphaModFix/>
          </a:blip>
          <a:stretch>
            <a:fillRect/>
          </a:stretch>
        </p:blipFill>
        <p:spPr>
          <a:xfrm>
            <a:off x="4669700" y="2446225"/>
            <a:ext cx="874875" cy="874875"/>
          </a:xfrm>
          <a:prstGeom prst="rect">
            <a:avLst/>
          </a:prstGeom>
          <a:noFill/>
          <a:ln>
            <a:noFill/>
          </a:ln>
        </p:spPr>
      </p:pic>
      <p:pic>
        <p:nvPicPr>
          <p:cNvPr id="195" name="Google Shape;195;p9"/>
          <p:cNvPicPr preferRelativeResize="0"/>
          <p:nvPr/>
        </p:nvPicPr>
        <p:blipFill>
          <a:blip r:embed="rId6">
            <a:alphaModFix/>
          </a:blip>
          <a:stretch>
            <a:fillRect/>
          </a:stretch>
        </p:blipFill>
        <p:spPr>
          <a:xfrm>
            <a:off x="2064850" y="612000"/>
            <a:ext cx="874875" cy="874875"/>
          </a:xfrm>
          <a:prstGeom prst="rect">
            <a:avLst/>
          </a:prstGeom>
          <a:noFill/>
          <a:ln>
            <a:noFill/>
          </a:ln>
        </p:spPr>
      </p:pic>
      <p:sp>
        <p:nvSpPr>
          <p:cNvPr id="196" name="Google Shape;196;p9"/>
          <p:cNvSpPr txBox="1"/>
          <p:nvPr/>
        </p:nvSpPr>
        <p:spPr>
          <a:xfrm>
            <a:off x="260900" y="4546300"/>
            <a:ext cx="71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t>Site A</a:t>
            </a:r>
            <a:endParaRPr/>
          </a:p>
        </p:txBody>
      </p:sp>
      <p:sp>
        <p:nvSpPr>
          <p:cNvPr id="197" name="Google Shape;197;p9"/>
          <p:cNvSpPr txBox="1"/>
          <p:nvPr/>
        </p:nvSpPr>
        <p:spPr>
          <a:xfrm>
            <a:off x="3001375" y="4591500"/>
            <a:ext cx="71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t>Site B</a:t>
            </a:r>
            <a:endParaRPr/>
          </a:p>
        </p:txBody>
      </p:sp>
      <p:sp>
        <p:nvSpPr>
          <p:cNvPr id="198" name="Google Shape;198;p9"/>
          <p:cNvSpPr txBox="1"/>
          <p:nvPr/>
        </p:nvSpPr>
        <p:spPr>
          <a:xfrm>
            <a:off x="2712175" y="3523025"/>
            <a:ext cx="71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OM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