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ixQr6gdcU0c0HEk0p+qxJBIzvy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4fb880962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gd4fb880962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gd4fb880962_0_2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a4e8069a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a4e8069a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da4e8069a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a4e8069a8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a4e8069a8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da4e8069a8_0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a4e8069a8_0_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a4e8069a8_0_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da4e8069a8_0_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b="0" i="1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1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3" type="body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">
  <p:cSld name="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idx="1" type="body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2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2 columns">
  <p:cSld name="Text 2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7"/>
          <p:cNvSpPr txBox="1"/>
          <p:nvPr>
            <p:ph idx="1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3" type="body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s">
  <p:cSld name="3 Column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idx="1" type="body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idx="2" type="body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+ image">
  <p:cSld name="Text + imag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>
            <p:ph idx="2" type="pic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3" type="body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6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546242" y="816345"/>
            <a:ext cx="1656681" cy="358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b="1" i="0" lang="fr-FR" sz="9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b="0" i="0" lang="fr-FR" sz="9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/>
        </p:nvSpPr>
        <p:spPr>
          <a:xfrm>
            <a:off x="723100" y="4558808"/>
            <a:ext cx="2173781" cy="3090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1" i="0" lang="fr-FR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The work of the EGI Foundation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0" i="1" lang="fr-FR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is partly funded by the European Commission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0" i="1" lang="fr-FR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under H2020 Framework Programme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2418" y="1050147"/>
            <a:ext cx="133824" cy="11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60238" y="2080636"/>
            <a:ext cx="2136858" cy="164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2986" y="892073"/>
            <a:ext cx="113256" cy="11895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624575" y="53846"/>
            <a:ext cx="4091495" cy="443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1800"/>
              <a:buFont typeface="Arial"/>
              <a:buNone/>
            </a:pPr>
            <a:r>
              <a:rPr b="1" i="0" lang="fr-FR" sz="18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EGI: Advanced Computing for Research</a:t>
            </a:r>
            <a:endParaRPr b="1" i="0" sz="1800" u="none" cap="none" strike="noStrik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/>
        </p:nvSpPr>
        <p:spPr>
          <a:xfrm>
            <a:off x="6359778" y="4909725"/>
            <a:ext cx="980136" cy="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b="0" i="0" sz="800" u="none" cap="none" strike="noStrik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4"/>
          <p:cNvSpPr txBox="1"/>
          <p:nvPr/>
        </p:nvSpPr>
        <p:spPr>
          <a:xfrm>
            <a:off x="5481272" y="4909682"/>
            <a:ext cx="716899" cy="161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b="1" i="0" lang="fr-FR" sz="8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b="0" i="0" sz="800" u="none" cap="none" strike="noStrik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Google Shape;25;p4"/>
          <p:cNvCxnSpPr/>
          <p:nvPr/>
        </p:nvCxnSpPr>
        <p:spPr>
          <a:xfrm>
            <a:off x="6150117" y="4965272"/>
            <a:ext cx="0" cy="17822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/>
        </p:nvSpPr>
        <p:spPr>
          <a:xfrm>
            <a:off x="7425788" y="4923175"/>
            <a:ext cx="12774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fr-FR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i="0" lang="fr-FR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1/0</a:t>
            </a:r>
            <a:r>
              <a:rPr b="1" lang="fr-FR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1" i="0" lang="fr-FR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/2021</a:t>
            </a:r>
            <a:endParaRPr b="1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b="1" i="0" lang="fr-FR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clarin.eu/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uments.egi.eu/document/3377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larin-lt.lt/?lang=en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type="title"/>
          </p:nvPr>
        </p:nvSpPr>
        <p:spPr>
          <a:xfrm>
            <a:off x="329919" y="1948714"/>
            <a:ext cx="4815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fr-FR"/>
              <a:t>CLARIN in the EGI  </a:t>
            </a:r>
            <a:endParaRPr/>
          </a:p>
        </p:txBody>
      </p:sp>
      <p:sp>
        <p:nvSpPr>
          <p:cNvPr id="59" name="Google Shape;59;p1"/>
          <p:cNvSpPr txBox="1"/>
          <p:nvPr>
            <p:ph idx="2" type="body"/>
          </p:nvPr>
        </p:nvSpPr>
        <p:spPr>
          <a:xfrm>
            <a:off x="354621" y="3636200"/>
            <a:ext cx="28947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fr-FR"/>
              <a:t>Community Support Team Lead.</a:t>
            </a:r>
            <a:endParaRPr/>
          </a:p>
        </p:txBody>
      </p:sp>
      <p:sp>
        <p:nvSpPr>
          <p:cNvPr id="60" name="Google Shape;60;p1"/>
          <p:cNvSpPr txBox="1"/>
          <p:nvPr>
            <p:ph idx="3" type="body"/>
          </p:nvPr>
        </p:nvSpPr>
        <p:spPr>
          <a:xfrm>
            <a:off x="354616" y="3353550"/>
            <a:ext cx="38934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fr-FR"/>
              <a:t>Giuseppe La Rocca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4fb880962_0_22"/>
          <p:cNvSpPr txBox="1"/>
          <p:nvPr>
            <p:ph idx="1" type="body"/>
          </p:nvPr>
        </p:nvSpPr>
        <p:spPr>
          <a:xfrm>
            <a:off x="176650" y="988225"/>
            <a:ext cx="8754300" cy="33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fr-FR" sz="2400"/>
              <a:t>Short intro about the Research Infrastructure</a:t>
            </a: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fr-FR" sz="2400"/>
              <a:t>Level of support offered by EGI for operating the central CLARIN services</a:t>
            </a: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fr-FR" sz="2400"/>
              <a:t>Statistics </a:t>
            </a:r>
            <a:endParaRPr sz="2400"/>
          </a:p>
        </p:txBody>
      </p:sp>
      <p:sp>
        <p:nvSpPr>
          <p:cNvPr id="67" name="Google Shape;67;gd4fb880962_0_22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fr-FR"/>
              <a:t>Agenda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a4e8069a8_0_0"/>
          <p:cNvSpPr txBox="1"/>
          <p:nvPr>
            <p:ph idx="1" type="body"/>
          </p:nvPr>
        </p:nvSpPr>
        <p:spPr>
          <a:xfrm>
            <a:off x="176645" y="988219"/>
            <a:ext cx="8754300" cy="319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spcBef>
                <a:spcPts val="75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CLARIN makes digital language resources available to researchers and students from all disciplines, especially in the humanities and social sciences, through single sign-on access.</a:t>
            </a:r>
            <a:br>
              <a:rPr lang="fr-FR" sz="2200"/>
            </a:b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fr-FR" sz="2200"/>
              <a:t>CLARIN offers long-term solutions and technology services for deploying, connecting, analyzing and sustaining digital language </a:t>
            </a:r>
            <a:br>
              <a:rPr lang="fr-FR" sz="2200"/>
            </a:br>
            <a:r>
              <a:rPr lang="fr-FR" sz="2200"/>
              <a:t>data and tools.</a:t>
            </a:r>
            <a:endParaRPr sz="2200"/>
          </a:p>
        </p:txBody>
      </p:sp>
      <p:sp>
        <p:nvSpPr>
          <p:cNvPr id="74" name="Google Shape;74;gda4e8069a8_0_0"/>
          <p:cNvSpPr txBox="1"/>
          <p:nvPr>
            <p:ph idx="2" type="subTitle"/>
          </p:nvPr>
        </p:nvSpPr>
        <p:spPr>
          <a:xfrm>
            <a:off x="6160475" y="4285950"/>
            <a:ext cx="2816100" cy="369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fr-FR" u="sng">
                <a:solidFill>
                  <a:schemeClr val="hlink"/>
                </a:solidFill>
                <a:hlinkClick r:id="rId3"/>
              </a:rPr>
              <a:t>https://www.clarin.eu/</a:t>
            </a:r>
            <a:r>
              <a:rPr lang="fr-FR"/>
              <a:t> </a:t>
            </a:r>
            <a:endParaRPr/>
          </a:p>
        </p:txBody>
      </p:sp>
      <p:pic>
        <p:nvPicPr>
          <p:cNvPr id="75" name="Google Shape;75;gda4e8069a8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950" y="4121700"/>
            <a:ext cx="2071250" cy="828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da4e8069a8_0_0"/>
          <p:cNvSpPr txBox="1"/>
          <p:nvPr>
            <p:ph type="title"/>
          </p:nvPr>
        </p:nvSpPr>
        <p:spPr>
          <a:xfrm>
            <a:off x="2502874" y="169150"/>
            <a:ext cx="63975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fr-FR"/>
              <a:t>CLARIN - European Research Infrastructure for Language Resources and Technology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a4e8069a8_0_11"/>
          <p:cNvSpPr txBox="1"/>
          <p:nvPr>
            <p:ph idx="1" type="body"/>
          </p:nvPr>
        </p:nvSpPr>
        <p:spPr>
          <a:xfrm>
            <a:off x="176645" y="988219"/>
            <a:ext cx="8754300" cy="319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rtl="0" algn="l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fr-FR" sz="2100"/>
              <a:t>The </a:t>
            </a:r>
            <a:r>
              <a:rPr b="1" lang="fr-FR" sz="2100"/>
              <a:t>Virtual Language Observatory (VLO)</a:t>
            </a:r>
            <a:r>
              <a:rPr lang="fr-FR" sz="2100"/>
              <a:t> is a service to facilitate the </a:t>
            </a:r>
            <a:r>
              <a:rPr i="1" lang="fr-FR" sz="2100"/>
              <a:t>discovery of language data and tools</a:t>
            </a:r>
            <a:r>
              <a:rPr lang="fr-FR" sz="2100"/>
              <a:t>.</a:t>
            </a:r>
            <a:endParaRPr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fr-FR" sz="1900"/>
              <a:t>Metadata is harvested regularly from over </a:t>
            </a:r>
            <a:r>
              <a:rPr b="1" i="1" lang="fr-FR" sz="1900"/>
              <a:t>40 CLARIN centres</a:t>
            </a:r>
            <a:r>
              <a:rPr lang="fr-FR" sz="1900"/>
              <a:t> (</a:t>
            </a:r>
            <a:r>
              <a:rPr lang="fr-FR" sz="1900"/>
              <a:t>that provide resources or tools of interest to scholars</a:t>
            </a:r>
            <a:r>
              <a:rPr lang="fr-FR" sz="1900"/>
              <a:t>) and </a:t>
            </a:r>
            <a:r>
              <a:rPr lang="fr-FR" sz="1900"/>
              <a:t>from a few </a:t>
            </a:r>
            <a:r>
              <a:rPr b="1" lang="fr-FR" sz="1900"/>
              <a:t>dozen </a:t>
            </a:r>
            <a:r>
              <a:rPr b="1" i="1" lang="fr-FR" sz="1900"/>
              <a:t>external providers</a:t>
            </a:r>
            <a:r>
              <a:rPr lang="fr-FR" sz="1900"/>
              <a:t> that are also providing relevant content</a:t>
            </a:r>
            <a:br>
              <a:rPr lang="fr-FR" sz="1900"/>
            </a:br>
            <a:endParaRPr sz="19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fr-FR" sz="2100"/>
              <a:t>The VLO is </a:t>
            </a:r>
            <a:r>
              <a:rPr b="1" lang="fr-FR" sz="2100"/>
              <a:t>openly accessible</a:t>
            </a:r>
            <a:r>
              <a:rPr lang="fr-FR" sz="2100"/>
              <a:t> via the web to anyone. </a:t>
            </a:r>
            <a:br>
              <a:rPr lang="fr-FR" sz="2100"/>
            </a:b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fr-FR" sz="2100"/>
              <a:t>The VLO </a:t>
            </a:r>
            <a:r>
              <a:rPr i="1" lang="fr-FR" sz="2100"/>
              <a:t>production</a:t>
            </a:r>
            <a:r>
              <a:rPr lang="fr-FR" sz="2100"/>
              <a:t> and </a:t>
            </a:r>
            <a:r>
              <a:rPr i="1" lang="fr-FR" sz="2100"/>
              <a:t>development</a:t>
            </a:r>
            <a:r>
              <a:rPr lang="fr-FR" sz="2100"/>
              <a:t> instances are running on specialized cloud nodes provided by a commercial provider.</a:t>
            </a:r>
            <a:endParaRPr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fr-FR" sz="1900"/>
              <a:t>To increase the reliability of the service a beta instance is running on the EGI Federated Cloud Infrastructure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fr-FR" sz="1900"/>
              <a:t>A </a:t>
            </a:r>
            <a:r>
              <a:rPr lang="fr-FR" sz="1900" u="sng">
                <a:solidFill>
                  <a:schemeClr val="hlink"/>
                </a:solidFill>
                <a:hlinkClick r:id="rId3"/>
              </a:rPr>
              <a:t>Service Level Agreement</a:t>
            </a:r>
            <a:r>
              <a:rPr lang="fr-FR" sz="1900"/>
              <a:t> (SLA) with EGI was signed in Oct. 2018</a:t>
            </a:r>
            <a:endParaRPr sz="1900"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Char char="o"/>
            </a:pPr>
            <a:r>
              <a:rPr lang="fr-FR" sz="1700"/>
              <a:t>36 vCPU cores, 72GB of RAM, and 3TB+ of block storage</a:t>
            </a:r>
            <a:endParaRPr sz="17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83" name="Google Shape;83;gda4e8069a8_0_11"/>
          <p:cNvSpPr txBox="1"/>
          <p:nvPr>
            <p:ph type="title"/>
          </p:nvPr>
        </p:nvSpPr>
        <p:spPr>
          <a:xfrm>
            <a:off x="2579074" y="169150"/>
            <a:ext cx="5958900" cy="34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The Virtual Language Observatory (VLO)</a:t>
            </a:r>
            <a:endParaRPr/>
          </a:p>
        </p:txBody>
      </p:sp>
      <p:sp>
        <p:nvSpPr>
          <p:cNvPr id="84" name="Google Shape;84;gda4e8069a8_0_11"/>
          <p:cNvSpPr txBox="1"/>
          <p:nvPr>
            <p:ph idx="2" type="subTitle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fr-FR"/>
              <a:t>https://vlo.clarin.eu/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a4e8069a8_0_20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CLARIN statistics</a:t>
            </a:r>
            <a:endParaRPr/>
          </a:p>
        </p:txBody>
      </p:sp>
      <p:sp>
        <p:nvSpPr>
          <p:cNvPr id="91" name="Google Shape;91;gda4e8069a8_0_20"/>
          <p:cNvSpPr txBox="1"/>
          <p:nvPr>
            <p:ph idx="1" type="body"/>
          </p:nvPr>
        </p:nvSpPr>
        <p:spPr>
          <a:xfrm>
            <a:off x="176650" y="2461458"/>
            <a:ext cx="8754300" cy="190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rtl="0" algn="l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fr-FR" sz="2100"/>
              <a:t>Number of visits from </a:t>
            </a:r>
            <a:r>
              <a:rPr b="1" lang="fr-FR" sz="2100"/>
              <a:t>Lithuania</a:t>
            </a:r>
            <a:r>
              <a:rPr lang="fr-FR" sz="2100"/>
              <a:t> in 2020 for the </a:t>
            </a:r>
            <a:r>
              <a:rPr lang="fr-FR" sz="2100"/>
              <a:t>CLARIN VLO service: </a:t>
            </a:r>
            <a:r>
              <a:rPr b="1" lang="fr-FR" sz="2100"/>
              <a:t>69</a:t>
            </a:r>
            <a:br>
              <a:rPr b="1" lang="fr-FR" sz="2100"/>
            </a:b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fr-FR" sz="2100"/>
              <a:t>CLARIN in Lithuania: </a:t>
            </a:r>
            <a:r>
              <a:rPr lang="fr-FR" sz="2100" u="sng">
                <a:solidFill>
                  <a:schemeClr val="hlink"/>
                </a:solidFill>
                <a:hlinkClick r:id="rId3"/>
              </a:rPr>
              <a:t>http://clarin-lt.lt/?lang=en</a:t>
            </a:r>
            <a:r>
              <a:rPr lang="fr-FR" sz="2100"/>
              <a:t> 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▪"/>
            </a:pPr>
            <a:r>
              <a:rPr b="1" lang="fr-FR" sz="2100"/>
              <a:t>Vytautas Magnus University</a:t>
            </a:r>
            <a:r>
              <a:rPr lang="fr-FR" sz="2100"/>
              <a:t> (Jurgita Vaičenonienė), 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▪"/>
            </a:pPr>
            <a:r>
              <a:rPr lang="fr-FR" sz="2100"/>
              <a:t>Kaunas Technology University, and 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▪"/>
            </a:pPr>
            <a:r>
              <a:rPr lang="fr-FR" sz="2100"/>
              <a:t>Vilnius University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▪"/>
            </a:pPr>
            <a:r>
              <a:rPr lang="fr-FR" sz="2100"/>
              <a:t>two more institutions joined the consortium: MRU and BPTI</a:t>
            </a:r>
            <a:endParaRPr sz="2100"/>
          </a:p>
        </p:txBody>
      </p:sp>
      <p:pic>
        <p:nvPicPr>
          <p:cNvPr id="92" name="Google Shape;92;gda4e8069a8_0_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850" y="773650"/>
            <a:ext cx="8610473" cy="1584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2019-03-22T09:38:44Z</dcterms:created>
  <dc:creator>axel chappuis</dc:creator>
</cp:coreProperties>
</file>