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3" r:id="rId2"/>
    <p:sldMasterId id="2147483667" r:id="rId3"/>
  </p:sldMasterIdLst>
  <p:notesMasterIdLst>
    <p:notesMasterId r:id="rId30"/>
  </p:notesMasterIdLst>
  <p:sldIdLst>
    <p:sldId id="258" r:id="rId4"/>
    <p:sldId id="266" r:id="rId5"/>
    <p:sldId id="343" r:id="rId6"/>
    <p:sldId id="362" r:id="rId7"/>
    <p:sldId id="267" r:id="rId8"/>
    <p:sldId id="351" r:id="rId9"/>
    <p:sldId id="269" r:id="rId10"/>
    <p:sldId id="350" r:id="rId11"/>
    <p:sldId id="274" r:id="rId12"/>
    <p:sldId id="404" r:id="rId13"/>
    <p:sldId id="399" r:id="rId14"/>
    <p:sldId id="400" r:id="rId15"/>
    <p:sldId id="405" r:id="rId16"/>
    <p:sldId id="406" r:id="rId17"/>
    <p:sldId id="407" r:id="rId18"/>
    <p:sldId id="408" r:id="rId19"/>
    <p:sldId id="391" r:id="rId20"/>
    <p:sldId id="392" r:id="rId21"/>
    <p:sldId id="393" r:id="rId22"/>
    <p:sldId id="394" r:id="rId23"/>
    <p:sldId id="395" r:id="rId24"/>
    <p:sldId id="396" r:id="rId25"/>
    <p:sldId id="397" r:id="rId26"/>
    <p:sldId id="398" r:id="rId27"/>
    <p:sldId id="401" r:id="rId28"/>
    <p:sldId id="403"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rgio Andreozzi" initials="" lastIdx="3" clrIdx="0"/>
  <p:cmAuthor id="1" name="Michel Dresch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49" autoAdjust="0"/>
    <p:restoredTop sz="99281" autoAdjust="0"/>
  </p:normalViewPr>
  <p:slideViewPr>
    <p:cSldViewPr>
      <p:cViewPr>
        <p:scale>
          <a:sx n="90" d="100"/>
          <a:sy n="90" d="100"/>
        </p:scale>
        <p:origin x="-1512" y="-594"/>
      </p:cViewPr>
      <p:guideLst>
        <p:guide orient="horz" pos="2160"/>
        <p:guide pos="2880"/>
      </p:guideLst>
    </p:cSldViewPr>
  </p:slideViewPr>
  <p:outlineViewPr>
    <p:cViewPr>
      <p:scale>
        <a:sx n="33" d="100"/>
        <a:sy n="33" d="100"/>
      </p:scale>
      <p:origin x="42" y="31644"/>
    </p:cViewPr>
  </p:outlineViewPr>
  <p:notesTextViewPr>
    <p:cViewPr>
      <p:scale>
        <a:sx n="100" d="100"/>
        <a:sy n="100" d="100"/>
      </p:scale>
      <p:origin x="0" y="0"/>
    </p:cViewPr>
  </p:notesTextViewPr>
  <p:sorterViewPr>
    <p:cViewPr>
      <p:scale>
        <a:sx n="110" d="100"/>
        <a:sy n="110" d="100"/>
      </p:scale>
      <p:origin x="0" y="18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86724D-26DA-4331-A3F1-B78598743C15}" type="doc">
      <dgm:prSet loTypeId="urn:microsoft.com/office/officeart/2005/8/layout/cycle1" loCatId="cycle" qsTypeId="urn:microsoft.com/office/officeart/2005/8/quickstyle/simple5" qsCatId="simple" csTypeId="urn:microsoft.com/office/officeart/2005/8/colors/colorful5" csCatId="colorful" phldr="1"/>
      <dgm:spPr/>
      <dgm:t>
        <a:bodyPr/>
        <a:lstStyle/>
        <a:p>
          <a:endParaRPr lang="en-GB"/>
        </a:p>
      </dgm:t>
    </dgm:pt>
    <dgm:pt modelId="{30C27CF3-1378-4C7F-ADDD-C3C59703BC32}">
      <dgm:prSet phldrT="[Text]"/>
      <dgm:spPr/>
      <dgm:t>
        <a:bodyPr/>
        <a:lstStyle/>
        <a:p>
          <a:r>
            <a:rPr lang="en-GB" dirty="0" smtClean="0"/>
            <a:t>Used by Researchers</a:t>
          </a:r>
        </a:p>
      </dgm:t>
    </dgm:pt>
    <dgm:pt modelId="{3CA82FB1-53BD-4E65-A219-754263BA3C84}" type="parTrans" cxnId="{5DA168F0-8674-4FD1-88F6-2B1DBE588D2F}">
      <dgm:prSet/>
      <dgm:spPr/>
      <dgm:t>
        <a:bodyPr/>
        <a:lstStyle/>
        <a:p>
          <a:endParaRPr lang="en-GB">
            <a:solidFill>
              <a:schemeClr val="tx1"/>
            </a:solidFill>
          </a:endParaRPr>
        </a:p>
      </dgm:t>
    </dgm:pt>
    <dgm:pt modelId="{160298BE-D0DD-453A-97FB-2EFE2CB418FA}" type="sibTrans" cxnId="{5DA168F0-8674-4FD1-88F6-2B1DBE588D2F}">
      <dgm:prSet/>
      <dgm:spPr/>
      <dgm:t>
        <a:bodyPr/>
        <a:lstStyle/>
        <a:p>
          <a:endParaRPr lang="en-GB">
            <a:solidFill>
              <a:schemeClr val="tx1"/>
            </a:solidFill>
          </a:endParaRPr>
        </a:p>
      </dgm:t>
    </dgm:pt>
    <dgm:pt modelId="{FB6FB5CB-CC68-481D-AD69-504CB475B42C}">
      <dgm:prSet phldrT="[Text]"/>
      <dgm:spPr/>
      <dgm:t>
        <a:bodyPr/>
        <a:lstStyle/>
        <a:p>
          <a:r>
            <a:rPr lang="en-GB" dirty="0" smtClean="0"/>
            <a:t>Gathering New Requirements</a:t>
          </a:r>
          <a:endParaRPr lang="en-GB" dirty="0"/>
        </a:p>
      </dgm:t>
    </dgm:pt>
    <dgm:pt modelId="{7191B3F2-1ED3-467B-B9D6-20110C2F9C54}" type="parTrans" cxnId="{3F27B49F-40EC-4965-A5EC-C93B5A4058C3}">
      <dgm:prSet/>
      <dgm:spPr/>
      <dgm:t>
        <a:bodyPr/>
        <a:lstStyle/>
        <a:p>
          <a:endParaRPr lang="en-GB">
            <a:solidFill>
              <a:schemeClr val="tx1"/>
            </a:solidFill>
          </a:endParaRPr>
        </a:p>
      </dgm:t>
    </dgm:pt>
    <dgm:pt modelId="{39B5E08C-AFD3-45C2-A7A8-DBC91D36E930}" type="sibTrans" cxnId="{3F27B49F-40EC-4965-A5EC-C93B5A4058C3}">
      <dgm:prSet/>
      <dgm:spPr/>
      <dgm:t>
        <a:bodyPr/>
        <a:lstStyle/>
        <a:p>
          <a:endParaRPr lang="en-GB">
            <a:solidFill>
              <a:schemeClr val="tx1"/>
            </a:solidFill>
          </a:endParaRPr>
        </a:p>
      </dgm:t>
    </dgm:pt>
    <dgm:pt modelId="{7F4416A7-1859-46F6-8F6C-A86EDAB8ACCA}">
      <dgm:prSet phldrT="[Text]"/>
      <dgm:spPr/>
      <dgm:t>
        <a:bodyPr/>
        <a:lstStyle/>
        <a:p>
          <a:r>
            <a:rPr lang="en-GB" dirty="0" smtClean="0"/>
            <a:t>New Technology Assessed</a:t>
          </a:r>
          <a:endParaRPr lang="en-GB" dirty="0"/>
        </a:p>
      </dgm:t>
    </dgm:pt>
    <dgm:pt modelId="{1A4C6F5F-6C5D-471F-B050-E187AC2F8D10}" type="parTrans" cxnId="{55B1ECC5-D052-4BBB-895B-CAF821250020}">
      <dgm:prSet/>
      <dgm:spPr/>
      <dgm:t>
        <a:bodyPr/>
        <a:lstStyle/>
        <a:p>
          <a:endParaRPr lang="en-GB">
            <a:solidFill>
              <a:schemeClr val="tx1"/>
            </a:solidFill>
          </a:endParaRPr>
        </a:p>
      </dgm:t>
    </dgm:pt>
    <dgm:pt modelId="{EBFE3AD1-98C4-4434-AF96-D9FDB2239517}" type="sibTrans" cxnId="{55B1ECC5-D052-4BBB-895B-CAF821250020}">
      <dgm:prSet/>
      <dgm:spPr/>
      <dgm:t>
        <a:bodyPr/>
        <a:lstStyle/>
        <a:p>
          <a:endParaRPr lang="en-GB">
            <a:solidFill>
              <a:schemeClr val="tx1"/>
            </a:solidFill>
          </a:endParaRPr>
        </a:p>
      </dgm:t>
    </dgm:pt>
    <dgm:pt modelId="{0CE1BDF5-303B-43A1-B6CB-AA8C9DF79EE3}">
      <dgm:prSet phldrT="[Text]"/>
      <dgm:spPr/>
      <dgm:t>
        <a:bodyPr/>
        <a:lstStyle/>
        <a:p>
          <a:r>
            <a:rPr lang="en-GB" dirty="0" smtClean="0"/>
            <a:t>Deployed Infrastructure Services</a:t>
          </a:r>
          <a:endParaRPr lang="en-GB" dirty="0"/>
        </a:p>
      </dgm:t>
    </dgm:pt>
    <dgm:pt modelId="{923F10C6-395E-455F-AE19-7459F8CFE2E8}" type="parTrans" cxnId="{89EB5749-3543-4FE3-8829-FAC91AA265A9}">
      <dgm:prSet/>
      <dgm:spPr/>
      <dgm:t>
        <a:bodyPr/>
        <a:lstStyle/>
        <a:p>
          <a:endParaRPr lang="en-GB">
            <a:solidFill>
              <a:schemeClr val="tx1"/>
            </a:solidFill>
          </a:endParaRPr>
        </a:p>
      </dgm:t>
    </dgm:pt>
    <dgm:pt modelId="{BE415C36-6212-409E-93D6-DAFDEF168986}" type="sibTrans" cxnId="{89EB5749-3543-4FE3-8829-FAC91AA265A9}">
      <dgm:prSet/>
      <dgm:spPr/>
      <dgm:t>
        <a:bodyPr/>
        <a:lstStyle/>
        <a:p>
          <a:endParaRPr lang="en-GB">
            <a:solidFill>
              <a:schemeClr val="tx1"/>
            </a:solidFill>
          </a:endParaRPr>
        </a:p>
      </dgm:t>
    </dgm:pt>
    <dgm:pt modelId="{1FFB821D-3005-44AA-A7BA-5EE65166E439}" type="pres">
      <dgm:prSet presAssocID="{4086724D-26DA-4331-A3F1-B78598743C15}" presName="cycle" presStyleCnt="0">
        <dgm:presLayoutVars>
          <dgm:dir/>
          <dgm:resizeHandles val="exact"/>
        </dgm:presLayoutVars>
      </dgm:prSet>
      <dgm:spPr/>
      <dgm:t>
        <a:bodyPr/>
        <a:lstStyle/>
        <a:p>
          <a:endParaRPr lang="en-GB"/>
        </a:p>
      </dgm:t>
    </dgm:pt>
    <dgm:pt modelId="{28B79CF3-C1BD-4915-854D-CE3DEC022526}" type="pres">
      <dgm:prSet presAssocID="{30C27CF3-1378-4C7F-ADDD-C3C59703BC32}" presName="dummy" presStyleCnt="0"/>
      <dgm:spPr/>
      <dgm:t>
        <a:bodyPr/>
        <a:lstStyle/>
        <a:p>
          <a:endParaRPr lang="en-GB"/>
        </a:p>
      </dgm:t>
    </dgm:pt>
    <dgm:pt modelId="{3D0C85EA-A364-4AF4-990E-1BC4B09E4B58}" type="pres">
      <dgm:prSet presAssocID="{30C27CF3-1378-4C7F-ADDD-C3C59703BC32}" presName="node" presStyleLbl="revTx" presStyleIdx="0" presStyleCnt="4">
        <dgm:presLayoutVars>
          <dgm:bulletEnabled val="1"/>
        </dgm:presLayoutVars>
      </dgm:prSet>
      <dgm:spPr/>
      <dgm:t>
        <a:bodyPr/>
        <a:lstStyle/>
        <a:p>
          <a:endParaRPr lang="en-GB"/>
        </a:p>
      </dgm:t>
    </dgm:pt>
    <dgm:pt modelId="{46768807-E369-4E6F-A363-28A7FECACF93}" type="pres">
      <dgm:prSet presAssocID="{160298BE-D0DD-453A-97FB-2EFE2CB418FA}" presName="sibTrans" presStyleLbl="node1" presStyleIdx="0" presStyleCnt="4"/>
      <dgm:spPr/>
      <dgm:t>
        <a:bodyPr/>
        <a:lstStyle/>
        <a:p>
          <a:endParaRPr lang="en-GB"/>
        </a:p>
      </dgm:t>
    </dgm:pt>
    <dgm:pt modelId="{9BA7CECD-4EC8-4B99-9778-4049BE961D8D}" type="pres">
      <dgm:prSet presAssocID="{FB6FB5CB-CC68-481D-AD69-504CB475B42C}" presName="dummy" presStyleCnt="0"/>
      <dgm:spPr/>
      <dgm:t>
        <a:bodyPr/>
        <a:lstStyle/>
        <a:p>
          <a:endParaRPr lang="en-GB"/>
        </a:p>
      </dgm:t>
    </dgm:pt>
    <dgm:pt modelId="{F61C9349-F176-47C8-BE21-7C4F99462F4D}" type="pres">
      <dgm:prSet presAssocID="{FB6FB5CB-CC68-481D-AD69-504CB475B42C}" presName="node" presStyleLbl="revTx" presStyleIdx="1" presStyleCnt="4">
        <dgm:presLayoutVars>
          <dgm:bulletEnabled val="1"/>
        </dgm:presLayoutVars>
      </dgm:prSet>
      <dgm:spPr/>
      <dgm:t>
        <a:bodyPr/>
        <a:lstStyle/>
        <a:p>
          <a:endParaRPr lang="en-GB"/>
        </a:p>
      </dgm:t>
    </dgm:pt>
    <dgm:pt modelId="{05434F62-1945-425B-A943-C0564BA62B0A}" type="pres">
      <dgm:prSet presAssocID="{39B5E08C-AFD3-45C2-A7A8-DBC91D36E930}" presName="sibTrans" presStyleLbl="node1" presStyleIdx="1" presStyleCnt="4"/>
      <dgm:spPr/>
      <dgm:t>
        <a:bodyPr/>
        <a:lstStyle/>
        <a:p>
          <a:endParaRPr lang="en-GB"/>
        </a:p>
      </dgm:t>
    </dgm:pt>
    <dgm:pt modelId="{FA2AB158-C29A-4A99-A38E-1DEC0599DFBA}" type="pres">
      <dgm:prSet presAssocID="{7F4416A7-1859-46F6-8F6C-A86EDAB8ACCA}" presName="dummy" presStyleCnt="0"/>
      <dgm:spPr/>
      <dgm:t>
        <a:bodyPr/>
        <a:lstStyle/>
        <a:p>
          <a:endParaRPr lang="en-GB"/>
        </a:p>
      </dgm:t>
    </dgm:pt>
    <dgm:pt modelId="{469EBAC1-2975-4EEE-9DBE-DD58A0C962C3}" type="pres">
      <dgm:prSet presAssocID="{7F4416A7-1859-46F6-8F6C-A86EDAB8ACCA}" presName="node" presStyleLbl="revTx" presStyleIdx="2" presStyleCnt="4">
        <dgm:presLayoutVars>
          <dgm:bulletEnabled val="1"/>
        </dgm:presLayoutVars>
      </dgm:prSet>
      <dgm:spPr/>
      <dgm:t>
        <a:bodyPr/>
        <a:lstStyle/>
        <a:p>
          <a:endParaRPr lang="en-GB"/>
        </a:p>
      </dgm:t>
    </dgm:pt>
    <dgm:pt modelId="{B757D91A-88B8-4BEA-A2DC-76BD862C4D80}" type="pres">
      <dgm:prSet presAssocID="{EBFE3AD1-98C4-4434-AF96-D9FDB2239517}" presName="sibTrans" presStyleLbl="node1" presStyleIdx="2" presStyleCnt="4"/>
      <dgm:spPr/>
      <dgm:t>
        <a:bodyPr/>
        <a:lstStyle/>
        <a:p>
          <a:endParaRPr lang="en-GB"/>
        </a:p>
      </dgm:t>
    </dgm:pt>
    <dgm:pt modelId="{EF888948-3812-4D4C-9F07-08DB9399E2A4}" type="pres">
      <dgm:prSet presAssocID="{0CE1BDF5-303B-43A1-B6CB-AA8C9DF79EE3}" presName="dummy" presStyleCnt="0"/>
      <dgm:spPr/>
      <dgm:t>
        <a:bodyPr/>
        <a:lstStyle/>
        <a:p>
          <a:endParaRPr lang="en-GB"/>
        </a:p>
      </dgm:t>
    </dgm:pt>
    <dgm:pt modelId="{9215830D-5C31-4375-96B9-4B6A9D83C7BF}" type="pres">
      <dgm:prSet presAssocID="{0CE1BDF5-303B-43A1-B6CB-AA8C9DF79EE3}" presName="node" presStyleLbl="revTx" presStyleIdx="3" presStyleCnt="4">
        <dgm:presLayoutVars>
          <dgm:bulletEnabled val="1"/>
        </dgm:presLayoutVars>
      </dgm:prSet>
      <dgm:spPr/>
      <dgm:t>
        <a:bodyPr/>
        <a:lstStyle/>
        <a:p>
          <a:endParaRPr lang="en-GB"/>
        </a:p>
      </dgm:t>
    </dgm:pt>
    <dgm:pt modelId="{57F597DC-5D98-41ED-A0B0-C06C8D4E4560}" type="pres">
      <dgm:prSet presAssocID="{BE415C36-6212-409E-93D6-DAFDEF168986}" presName="sibTrans" presStyleLbl="node1" presStyleIdx="3" presStyleCnt="4" custLinFactNeighborX="3913" custLinFactNeighborY="-3662"/>
      <dgm:spPr/>
      <dgm:t>
        <a:bodyPr/>
        <a:lstStyle/>
        <a:p>
          <a:endParaRPr lang="en-GB"/>
        </a:p>
      </dgm:t>
    </dgm:pt>
  </dgm:ptLst>
  <dgm:cxnLst>
    <dgm:cxn modelId="{1674E740-A32E-4A2B-971A-C686D3916E66}" type="presOf" srcId="{EBFE3AD1-98C4-4434-AF96-D9FDB2239517}" destId="{B757D91A-88B8-4BEA-A2DC-76BD862C4D80}" srcOrd="0" destOrd="0" presId="urn:microsoft.com/office/officeart/2005/8/layout/cycle1"/>
    <dgm:cxn modelId="{5DA168F0-8674-4FD1-88F6-2B1DBE588D2F}" srcId="{4086724D-26DA-4331-A3F1-B78598743C15}" destId="{30C27CF3-1378-4C7F-ADDD-C3C59703BC32}" srcOrd="0" destOrd="0" parTransId="{3CA82FB1-53BD-4E65-A219-754263BA3C84}" sibTransId="{160298BE-D0DD-453A-97FB-2EFE2CB418FA}"/>
    <dgm:cxn modelId="{89EB5749-3543-4FE3-8829-FAC91AA265A9}" srcId="{4086724D-26DA-4331-A3F1-B78598743C15}" destId="{0CE1BDF5-303B-43A1-B6CB-AA8C9DF79EE3}" srcOrd="3" destOrd="0" parTransId="{923F10C6-395E-455F-AE19-7459F8CFE2E8}" sibTransId="{BE415C36-6212-409E-93D6-DAFDEF168986}"/>
    <dgm:cxn modelId="{45CCD682-8204-4348-B0D9-EDF7224000DB}" type="presOf" srcId="{BE415C36-6212-409E-93D6-DAFDEF168986}" destId="{57F597DC-5D98-41ED-A0B0-C06C8D4E4560}" srcOrd="0" destOrd="0" presId="urn:microsoft.com/office/officeart/2005/8/layout/cycle1"/>
    <dgm:cxn modelId="{55B1ECC5-D052-4BBB-895B-CAF821250020}" srcId="{4086724D-26DA-4331-A3F1-B78598743C15}" destId="{7F4416A7-1859-46F6-8F6C-A86EDAB8ACCA}" srcOrd="2" destOrd="0" parTransId="{1A4C6F5F-6C5D-471F-B050-E187AC2F8D10}" sibTransId="{EBFE3AD1-98C4-4434-AF96-D9FDB2239517}"/>
    <dgm:cxn modelId="{94882EC4-5370-4B2B-8AB4-F3B7BF8068F9}" type="presOf" srcId="{4086724D-26DA-4331-A3F1-B78598743C15}" destId="{1FFB821D-3005-44AA-A7BA-5EE65166E439}" srcOrd="0" destOrd="0" presId="urn:microsoft.com/office/officeart/2005/8/layout/cycle1"/>
    <dgm:cxn modelId="{C9E4B585-57BC-4D64-8481-2E84A938FB6F}" type="presOf" srcId="{7F4416A7-1859-46F6-8F6C-A86EDAB8ACCA}" destId="{469EBAC1-2975-4EEE-9DBE-DD58A0C962C3}" srcOrd="0" destOrd="0" presId="urn:microsoft.com/office/officeart/2005/8/layout/cycle1"/>
    <dgm:cxn modelId="{154EFD94-BA57-443E-AD31-C5BFDDBCA20A}" type="presOf" srcId="{160298BE-D0DD-453A-97FB-2EFE2CB418FA}" destId="{46768807-E369-4E6F-A363-28A7FECACF93}" srcOrd="0" destOrd="0" presId="urn:microsoft.com/office/officeart/2005/8/layout/cycle1"/>
    <dgm:cxn modelId="{3F27B49F-40EC-4965-A5EC-C93B5A4058C3}" srcId="{4086724D-26DA-4331-A3F1-B78598743C15}" destId="{FB6FB5CB-CC68-481D-AD69-504CB475B42C}" srcOrd="1" destOrd="0" parTransId="{7191B3F2-1ED3-467B-B9D6-20110C2F9C54}" sibTransId="{39B5E08C-AFD3-45C2-A7A8-DBC91D36E930}"/>
    <dgm:cxn modelId="{F2225DBA-2E64-4E21-B4E0-371DAF534F9D}" type="presOf" srcId="{30C27CF3-1378-4C7F-ADDD-C3C59703BC32}" destId="{3D0C85EA-A364-4AF4-990E-1BC4B09E4B58}" srcOrd="0" destOrd="0" presId="urn:microsoft.com/office/officeart/2005/8/layout/cycle1"/>
    <dgm:cxn modelId="{2B1F1649-C0D6-431C-A9CC-2DBFBB601102}" type="presOf" srcId="{0CE1BDF5-303B-43A1-B6CB-AA8C9DF79EE3}" destId="{9215830D-5C31-4375-96B9-4B6A9D83C7BF}" srcOrd="0" destOrd="0" presId="urn:microsoft.com/office/officeart/2005/8/layout/cycle1"/>
    <dgm:cxn modelId="{2F4D10EF-31F5-45D4-8762-677092872AB1}" type="presOf" srcId="{39B5E08C-AFD3-45C2-A7A8-DBC91D36E930}" destId="{05434F62-1945-425B-A943-C0564BA62B0A}" srcOrd="0" destOrd="0" presId="urn:microsoft.com/office/officeart/2005/8/layout/cycle1"/>
    <dgm:cxn modelId="{17482851-8381-4C09-83F2-5D063F27147B}" type="presOf" srcId="{FB6FB5CB-CC68-481D-AD69-504CB475B42C}" destId="{F61C9349-F176-47C8-BE21-7C4F99462F4D}" srcOrd="0" destOrd="0" presId="urn:microsoft.com/office/officeart/2005/8/layout/cycle1"/>
    <dgm:cxn modelId="{C36F0E33-8812-4132-81A9-BABDB77E335B}" type="presParOf" srcId="{1FFB821D-3005-44AA-A7BA-5EE65166E439}" destId="{28B79CF3-C1BD-4915-854D-CE3DEC022526}" srcOrd="0" destOrd="0" presId="urn:microsoft.com/office/officeart/2005/8/layout/cycle1"/>
    <dgm:cxn modelId="{F6F9CE8A-2448-4F26-88F0-E4F535D949EE}" type="presParOf" srcId="{1FFB821D-3005-44AA-A7BA-5EE65166E439}" destId="{3D0C85EA-A364-4AF4-990E-1BC4B09E4B58}" srcOrd="1" destOrd="0" presId="urn:microsoft.com/office/officeart/2005/8/layout/cycle1"/>
    <dgm:cxn modelId="{55D0ACEA-9550-4C49-B915-7A01657B2AC9}" type="presParOf" srcId="{1FFB821D-3005-44AA-A7BA-5EE65166E439}" destId="{46768807-E369-4E6F-A363-28A7FECACF93}" srcOrd="2" destOrd="0" presId="urn:microsoft.com/office/officeart/2005/8/layout/cycle1"/>
    <dgm:cxn modelId="{277ED55C-7B27-4445-BE2B-47CD1ABEB02E}" type="presParOf" srcId="{1FFB821D-3005-44AA-A7BA-5EE65166E439}" destId="{9BA7CECD-4EC8-4B99-9778-4049BE961D8D}" srcOrd="3" destOrd="0" presId="urn:microsoft.com/office/officeart/2005/8/layout/cycle1"/>
    <dgm:cxn modelId="{259C5820-D213-4B86-A441-6A41E31C9879}" type="presParOf" srcId="{1FFB821D-3005-44AA-A7BA-5EE65166E439}" destId="{F61C9349-F176-47C8-BE21-7C4F99462F4D}" srcOrd="4" destOrd="0" presId="urn:microsoft.com/office/officeart/2005/8/layout/cycle1"/>
    <dgm:cxn modelId="{F3090721-DB21-4DC8-B90F-91549F8FDA75}" type="presParOf" srcId="{1FFB821D-3005-44AA-A7BA-5EE65166E439}" destId="{05434F62-1945-425B-A943-C0564BA62B0A}" srcOrd="5" destOrd="0" presId="urn:microsoft.com/office/officeart/2005/8/layout/cycle1"/>
    <dgm:cxn modelId="{4DC5B19A-91C7-4DA7-8172-EAA52A267AAA}" type="presParOf" srcId="{1FFB821D-3005-44AA-A7BA-5EE65166E439}" destId="{FA2AB158-C29A-4A99-A38E-1DEC0599DFBA}" srcOrd="6" destOrd="0" presId="urn:microsoft.com/office/officeart/2005/8/layout/cycle1"/>
    <dgm:cxn modelId="{7F90A991-1CAA-4C81-8ED9-7AFD6E5819C7}" type="presParOf" srcId="{1FFB821D-3005-44AA-A7BA-5EE65166E439}" destId="{469EBAC1-2975-4EEE-9DBE-DD58A0C962C3}" srcOrd="7" destOrd="0" presId="urn:microsoft.com/office/officeart/2005/8/layout/cycle1"/>
    <dgm:cxn modelId="{CBFD72AD-49F5-47A0-9397-13D87E74943A}" type="presParOf" srcId="{1FFB821D-3005-44AA-A7BA-5EE65166E439}" destId="{B757D91A-88B8-4BEA-A2DC-76BD862C4D80}" srcOrd="8" destOrd="0" presId="urn:microsoft.com/office/officeart/2005/8/layout/cycle1"/>
    <dgm:cxn modelId="{6F8B160D-49C2-4980-A69E-2F746B09C578}" type="presParOf" srcId="{1FFB821D-3005-44AA-A7BA-5EE65166E439}" destId="{EF888948-3812-4D4C-9F07-08DB9399E2A4}" srcOrd="9" destOrd="0" presId="urn:microsoft.com/office/officeart/2005/8/layout/cycle1"/>
    <dgm:cxn modelId="{183B4700-ACBC-48F1-95D6-4D210485621C}" type="presParOf" srcId="{1FFB821D-3005-44AA-A7BA-5EE65166E439}" destId="{9215830D-5C31-4375-96B9-4B6A9D83C7BF}" srcOrd="10" destOrd="0" presId="urn:microsoft.com/office/officeart/2005/8/layout/cycle1"/>
    <dgm:cxn modelId="{1B1A581C-4CED-4C07-ADCB-590F86EFBE22}" type="presParOf" srcId="{1FFB821D-3005-44AA-A7BA-5EE65166E439}" destId="{57F597DC-5D98-41ED-A0B0-C06C8D4E4560}" srcOrd="11"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5D845A-BD39-45A1-843C-01377607AC7B}" type="doc">
      <dgm:prSet loTypeId="urn:microsoft.com/office/officeart/2005/8/layout/cycle1" loCatId="cycle" qsTypeId="urn:microsoft.com/office/officeart/2005/8/quickstyle/simple1" qsCatId="simple" csTypeId="urn:microsoft.com/office/officeart/2005/8/colors/colorful1#1" csCatId="colorful" phldr="1"/>
      <dgm:spPr/>
      <dgm:t>
        <a:bodyPr/>
        <a:lstStyle/>
        <a:p>
          <a:endParaRPr lang="en-GB"/>
        </a:p>
      </dgm:t>
    </dgm:pt>
    <dgm:pt modelId="{3EAC1A37-354D-4046-B39B-44C9912E551A}">
      <dgm:prSet phldrT="[Text]"/>
      <dgm:spPr/>
      <dgm:t>
        <a:bodyPr/>
        <a:lstStyle/>
        <a:p>
          <a:r>
            <a:rPr lang="en-GB" dirty="0" smtClean="0"/>
            <a:t>Design</a:t>
          </a:r>
          <a:endParaRPr lang="en-GB" dirty="0"/>
        </a:p>
      </dgm:t>
    </dgm:pt>
    <dgm:pt modelId="{4214A79E-299C-4F6E-A28A-6E42D7915586}" type="parTrans" cxnId="{ADED1BA9-0610-4809-8D8C-1206882DD08C}">
      <dgm:prSet/>
      <dgm:spPr/>
      <dgm:t>
        <a:bodyPr/>
        <a:lstStyle/>
        <a:p>
          <a:endParaRPr lang="en-GB"/>
        </a:p>
      </dgm:t>
    </dgm:pt>
    <dgm:pt modelId="{C29F039F-D49B-4DBA-B7AD-FC6DB0675443}" type="sibTrans" cxnId="{ADED1BA9-0610-4809-8D8C-1206882DD08C}">
      <dgm:prSet/>
      <dgm:spPr/>
      <dgm:t>
        <a:bodyPr/>
        <a:lstStyle/>
        <a:p>
          <a:endParaRPr lang="en-GB"/>
        </a:p>
      </dgm:t>
    </dgm:pt>
    <dgm:pt modelId="{F62F64D2-15E0-475E-BBE6-02DD2AB2E9A0}">
      <dgm:prSet phldrT="[Text]"/>
      <dgm:spPr/>
      <dgm:t>
        <a:bodyPr/>
        <a:lstStyle/>
        <a:p>
          <a:r>
            <a:rPr lang="en-GB" dirty="0" smtClean="0"/>
            <a:t>Deliver</a:t>
          </a:r>
          <a:endParaRPr lang="en-GB" dirty="0"/>
        </a:p>
      </dgm:t>
    </dgm:pt>
    <dgm:pt modelId="{33BE1491-BFF2-4650-A889-BF82A4597359}" type="parTrans" cxnId="{244E3764-9366-4FDB-9741-D2398F3486FE}">
      <dgm:prSet/>
      <dgm:spPr/>
      <dgm:t>
        <a:bodyPr/>
        <a:lstStyle/>
        <a:p>
          <a:endParaRPr lang="en-GB"/>
        </a:p>
      </dgm:t>
    </dgm:pt>
    <dgm:pt modelId="{9D37BFA3-5271-4976-9570-7BC329A16B6C}" type="sibTrans" cxnId="{244E3764-9366-4FDB-9741-D2398F3486FE}">
      <dgm:prSet/>
      <dgm:spPr/>
      <dgm:t>
        <a:bodyPr/>
        <a:lstStyle/>
        <a:p>
          <a:endParaRPr lang="en-GB"/>
        </a:p>
      </dgm:t>
    </dgm:pt>
    <dgm:pt modelId="{71587594-18D6-4F7A-9CF0-DC3869D84922}">
      <dgm:prSet phldrT="[Text]"/>
      <dgm:spPr/>
      <dgm:t>
        <a:bodyPr/>
        <a:lstStyle/>
        <a:p>
          <a:r>
            <a:rPr lang="en-GB" dirty="0" smtClean="0"/>
            <a:t>Discover</a:t>
          </a:r>
          <a:endParaRPr lang="en-GB" dirty="0"/>
        </a:p>
      </dgm:t>
    </dgm:pt>
    <dgm:pt modelId="{6B086F2B-3600-484C-8B7C-3B8A758DCE8F}" type="parTrans" cxnId="{9DAF0A83-83F0-4F69-ADFA-608A0F03EFD1}">
      <dgm:prSet/>
      <dgm:spPr/>
      <dgm:t>
        <a:bodyPr/>
        <a:lstStyle/>
        <a:p>
          <a:endParaRPr lang="en-GB"/>
        </a:p>
      </dgm:t>
    </dgm:pt>
    <dgm:pt modelId="{853ACC14-B99E-4E99-BCA8-5DA64309E572}" type="sibTrans" cxnId="{9DAF0A83-83F0-4F69-ADFA-608A0F03EFD1}">
      <dgm:prSet/>
      <dgm:spPr/>
      <dgm:t>
        <a:bodyPr/>
        <a:lstStyle/>
        <a:p>
          <a:endParaRPr lang="en-GB"/>
        </a:p>
      </dgm:t>
    </dgm:pt>
    <dgm:pt modelId="{DDA1B2E7-0639-44B9-91D3-7437BFB42AE0}" type="pres">
      <dgm:prSet presAssocID="{AE5D845A-BD39-45A1-843C-01377607AC7B}" presName="cycle" presStyleCnt="0">
        <dgm:presLayoutVars>
          <dgm:dir/>
          <dgm:resizeHandles val="exact"/>
        </dgm:presLayoutVars>
      </dgm:prSet>
      <dgm:spPr/>
      <dgm:t>
        <a:bodyPr/>
        <a:lstStyle/>
        <a:p>
          <a:endParaRPr lang="en-GB"/>
        </a:p>
      </dgm:t>
    </dgm:pt>
    <dgm:pt modelId="{ACE5C0F2-221E-4711-82BE-3CF986B4CD5D}" type="pres">
      <dgm:prSet presAssocID="{3EAC1A37-354D-4046-B39B-44C9912E551A}" presName="dummy" presStyleCnt="0"/>
      <dgm:spPr/>
    </dgm:pt>
    <dgm:pt modelId="{87728FA1-3618-48D1-B1F1-ADA7DBF7ACDE}" type="pres">
      <dgm:prSet presAssocID="{3EAC1A37-354D-4046-B39B-44C9912E551A}" presName="node" presStyleLbl="revTx" presStyleIdx="0" presStyleCnt="3">
        <dgm:presLayoutVars>
          <dgm:bulletEnabled val="1"/>
        </dgm:presLayoutVars>
      </dgm:prSet>
      <dgm:spPr/>
      <dgm:t>
        <a:bodyPr/>
        <a:lstStyle/>
        <a:p>
          <a:endParaRPr lang="en-GB"/>
        </a:p>
      </dgm:t>
    </dgm:pt>
    <dgm:pt modelId="{894E585C-8260-4B33-8B5C-FACB2F78650E}" type="pres">
      <dgm:prSet presAssocID="{C29F039F-D49B-4DBA-B7AD-FC6DB0675443}" presName="sibTrans" presStyleLbl="node1" presStyleIdx="0" presStyleCnt="3"/>
      <dgm:spPr/>
      <dgm:t>
        <a:bodyPr/>
        <a:lstStyle/>
        <a:p>
          <a:endParaRPr lang="en-GB"/>
        </a:p>
      </dgm:t>
    </dgm:pt>
    <dgm:pt modelId="{D54A9CB4-58AE-4B84-AC86-46C84ECE0B06}" type="pres">
      <dgm:prSet presAssocID="{F62F64D2-15E0-475E-BBE6-02DD2AB2E9A0}" presName="dummy" presStyleCnt="0"/>
      <dgm:spPr/>
    </dgm:pt>
    <dgm:pt modelId="{C35AAD92-1AF7-48DD-BDA9-2907C53F688E}" type="pres">
      <dgm:prSet presAssocID="{F62F64D2-15E0-475E-BBE6-02DD2AB2E9A0}" presName="node" presStyleLbl="revTx" presStyleIdx="1" presStyleCnt="3">
        <dgm:presLayoutVars>
          <dgm:bulletEnabled val="1"/>
        </dgm:presLayoutVars>
      </dgm:prSet>
      <dgm:spPr/>
      <dgm:t>
        <a:bodyPr/>
        <a:lstStyle/>
        <a:p>
          <a:endParaRPr lang="en-GB"/>
        </a:p>
      </dgm:t>
    </dgm:pt>
    <dgm:pt modelId="{36FC3480-6574-4906-86D6-C27115B899F4}" type="pres">
      <dgm:prSet presAssocID="{9D37BFA3-5271-4976-9570-7BC329A16B6C}" presName="sibTrans" presStyleLbl="node1" presStyleIdx="1" presStyleCnt="3"/>
      <dgm:spPr/>
      <dgm:t>
        <a:bodyPr/>
        <a:lstStyle/>
        <a:p>
          <a:endParaRPr lang="en-GB"/>
        </a:p>
      </dgm:t>
    </dgm:pt>
    <dgm:pt modelId="{9CAD9F75-244A-4201-99AD-0DE3849A1784}" type="pres">
      <dgm:prSet presAssocID="{71587594-18D6-4F7A-9CF0-DC3869D84922}" presName="dummy" presStyleCnt="0"/>
      <dgm:spPr/>
    </dgm:pt>
    <dgm:pt modelId="{9FD65769-68EB-4034-A125-79BE766048F3}" type="pres">
      <dgm:prSet presAssocID="{71587594-18D6-4F7A-9CF0-DC3869D84922}" presName="node" presStyleLbl="revTx" presStyleIdx="2" presStyleCnt="3">
        <dgm:presLayoutVars>
          <dgm:bulletEnabled val="1"/>
        </dgm:presLayoutVars>
      </dgm:prSet>
      <dgm:spPr/>
      <dgm:t>
        <a:bodyPr/>
        <a:lstStyle/>
        <a:p>
          <a:endParaRPr lang="en-GB"/>
        </a:p>
      </dgm:t>
    </dgm:pt>
    <dgm:pt modelId="{961A33E0-C385-4B7A-919A-77A0EF5D57EA}" type="pres">
      <dgm:prSet presAssocID="{853ACC14-B99E-4E99-BCA8-5DA64309E572}" presName="sibTrans" presStyleLbl="node1" presStyleIdx="2" presStyleCnt="3"/>
      <dgm:spPr/>
      <dgm:t>
        <a:bodyPr/>
        <a:lstStyle/>
        <a:p>
          <a:endParaRPr lang="en-GB"/>
        </a:p>
      </dgm:t>
    </dgm:pt>
  </dgm:ptLst>
  <dgm:cxnLst>
    <dgm:cxn modelId="{F0D90BCF-C780-47F7-AE43-71B0A24E92CA}" type="presOf" srcId="{71587594-18D6-4F7A-9CF0-DC3869D84922}" destId="{9FD65769-68EB-4034-A125-79BE766048F3}" srcOrd="0" destOrd="0" presId="urn:microsoft.com/office/officeart/2005/8/layout/cycle1"/>
    <dgm:cxn modelId="{B4406C3E-179F-4C26-B049-F342AE7BBFF5}" type="presOf" srcId="{3EAC1A37-354D-4046-B39B-44C9912E551A}" destId="{87728FA1-3618-48D1-B1F1-ADA7DBF7ACDE}" srcOrd="0" destOrd="0" presId="urn:microsoft.com/office/officeart/2005/8/layout/cycle1"/>
    <dgm:cxn modelId="{244E3764-9366-4FDB-9741-D2398F3486FE}" srcId="{AE5D845A-BD39-45A1-843C-01377607AC7B}" destId="{F62F64D2-15E0-475E-BBE6-02DD2AB2E9A0}" srcOrd="1" destOrd="0" parTransId="{33BE1491-BFF2-4650-A889-BF82A4597359}" sibTransId="{9D37BFA3-5271-4976-9570-7BC329A16B6C}"/>
    <dgm:cxn modelId="{7F6B85A3-C58F-4E1C-9143-AD9849BBEBC9}" type="presOf" srcId="{853ACC14-B99E-4E99-BCA8-5DA64309E572}" destId="{961A33E0-C385-4B7A-919A-77A0EF5D57EA}" srcOrd="0" destOrd="0" presId="urn:microsoft.com/office/officeart/2005/8/layout/cycle1"/>
    <dgm:cxn modelId="{15F43DD7-210D-47BB-A21F-472A8CD9BB39}" type="presOf" srcId="{F62F64D2-15E0-475E-BBE6-02DD2AB2E9A0}" destId="{C35AAD92-1AF7-48DD-BDA9-2907C53F688E}" srcOrd="0" destOrd="0" presId="urn:microsoft.com/office/officeart/2005/8/layout/cycle1"/>
    <dgm:cxn modelId="{4A4CDAD8-4FFB-443D-B1D3-6512A3C4CBB3}" type="presOf" srcId="{AE5D845A-BD39-45A1-843C-01377607AC7B}" destId="{DDA1B2E7-0639-44B9-91D3-7437BFB42AE0}" srcOrd="0" destOrd="0" presId="urn:microsoft.com/office/officeart/2005/8/layout/cycle1"/>
    <dgm:cxn modelId="{A9074399-4166-4E87-88E1-C13763351C0E}" type="presOf" srcId="{9D37BFA3-5271-4976-9570-7BC329A16B6C}" destId="{36FC3480-6574-4906-86D6-C27115B899F4}" srcOrd="0" destOrd="0" presId="urn:microsoft.com/office/officeart/2005/8/layout/cycle1"/>
    <dgm:cxn modelId="{ADED1BA9-0610-4809-8D8C-1206882DD08C}" srcId="{AE5D845A-BD39-45A1-843C-01377607AC7B}" destId="{3EAC1A37-354D-4046-B39B-44C9912E551A}" srcOrd="0" destOrd="0" parTransId="{4214A79E-299C-4F6E-A28A-6E42D7915586}" sibTransId="{C29F039F-D49B-4DBA-B7AD-FC6DB0675443}"/>
    <dgm:cxn modelId="{F9553299-FE25-4BF2-9524-2AFF04904CB3}" type="presOf" srcId="{C29F039F-D49B-4DBA-B7AD-FC6DB0675443}" destId="{894E585C-8260-4B33-8B5C-FACB2F78650E}" srcOrd="0" destOrd="0" presId="urn:microsoft.com/office/officeart/2005/8/layout/cycle1"/>
    <dgm:cxn modelId="{9DAF0A83-83F0-4F69-ADFA-608A0F03EFD1}" srcId="{AE5D845A-BD39-45A1-843C-01377607AC7B}" destId="{71587594-18D6-4F7A-9CF0-DC3869D84922}" srcOrd="2" destOrd="0" parTransId="{6B086F2B-3600-484C-8B7C-3B8A758DCE8F}" sibTransId="{853ACC14-B99E-4E99-BCA8-5DA64309E572}"/>
    <dgm:cxn modelId="{7CA49A4F-C004-4474-BD96-F2E4919CE44A}" type="presParOf" srcId="{DDA1B2E7-0639-44B9-91D3-7437BFB42AE0}" destId="{ACE5C0F2-221E-4711-82BE-3CF986B4CD5D}" srcOrd="0" destOrd="0" presId="urn:microsoft.com/office/officeart/2005/8/layout/cycle1"/>
    <dgm:cxn modelId="{A26702FF-6916-49A3-A54C-C6EBB9D80B9E}" type="presParOf" srcId="{DDA1B2E7-0639-44B9-91D3-7437BFB42AE0}" destId="{87728FA1-3618-48D1-B1F1-ADA7DBF7ACDE}" srcOrd="1" destOrd="0" presId="urn:microsoft.com/office/officeart/2005/8/layout/cycle1"/>
    <dgm:cxn modelId="{1D5729E5-5DFF-4DA7-9805-60095E86026B}" type="presParOf" srcId="{DDA1B2E7-0639-44B9-91D3-7437BFB42AE0}" destId="{894E585C-8260-4B33-8B5C-FACB2F78650E}" srcOrd="2" destOrd="0" presId="urn:microsoft.com/office/officeart/2005/8/layout/cycle1"/>
    <dgm:cxn modelId="{0F996A9E-0F13-48B6-BC6A-BC8DCD4850A9}" type="presParOf" srcId="{DDA1B2E7-0639-44B9-91D3-7437BFB42AE0}" destId="{D54A9CB4-58AE-4B84-AC86-46C84ECE0B06}" srcOrd="3" destOrd="0" presId="urn:microsoft.com/office/officeart/2005/8/layout/cycle1"/>
    <dgm:cxn modelId="{7ADF2D1C-2CF4-4FBF-8096-D1734CCE37A9}" type="presParOf" srcId="{DDA1B2E7-0639-44B9-91D3-7437BFB42AE0}" destId="{C35AAD92-1AF7-48DD-BDA9-2907C53F688E}" srcOrd="4" destOrd="0" presId="urn:microsoft.com/office/officeart/2005/8/layout/cycle1"/>
    <dgm:cxn modelId="{7A0C9AEF-E111-423E-BDC2-86CB62220283}" type="presParOf" srcId="{DDA1B2E7-0639-44B9-91D3-7437BFB42AE0}" destId="{36FC3480-6574-4906-86D6-C27115B899F4}" srcOrd="5" destOrd="0" presId="urn:microsoft.com/office/officeart/2005/8/layout/cycle1"/>
    <dgm:cxn modelId="{FD461D97-EBCA-41F4-B76C-3F4A7255846F}" type="presParOf" srcId="{DDA1B2E7-0639-44B9-91D3-7437BFB42AE0}" destId="{9CAD9F75-244A-4201-99AD-0DE3849A1784}" srcOrd="6" destOrd="0" presId="urn:microsoft.com/office/officeart/2005/8/layout/cycle1"/>
    <dgm:cxn modelId="{804A4D88-32BA-4DA9-857C-8DD81D58DF0E}" type="presParOf" srcId="{DDA1B2E7-0639-44B9-91D3-7437BFB42AE0}" destId="{9FD65769-68EB-4034-A125-79BE766048F3}" srcOrd="7" destOrd="0" presId="urn:microsoft.com/office/officeart/2005/8/layout/cycle1"/>
    <dgm:cxn modelId="{F11FD809-9608-4C86-B10F-1A408262D847}" type="presParOf" srcId="{DDA1B2E7-0639-44B9-91D3-7437BFB42AE0}" destId="{961A33E0-C385-4B7A-919A-77A0EF5D57EA}" srcOrd="8"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6706EE-AA4E-4729-8F17-4488D4C4450F}"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A42C8333-16EE-486B-ABF2-29B58F5151AB}">
      <dgm:prSet phldrT="[Text]"/>
      <dgm:spPr/>
      <dgm:t>
        <a:bodyPr/>
        <a:lstStyle/>
        <a:p>
          <a:r>
            <a:rPr lang="en-US" dirty="0" smtClean="0"/>
            <a:t>User Support</a:t>
          </a:r>
          <a:endParaRPr lang="en-GB" dirty="0"/>
        </a:p>
      </dgm:t>
    </dgm:pt>
    <dgm:pt modelId="{F9B1D70B-BB25-423E-AF09-D96AD33EB146}" type="parTrans" cxnId="{33A1C987-D006-40B9-81D2-BED8C17BE6B5}">
      <dgm:prSet/>
      <dgm:spPr/>
      <dgm:t>
        <a:bodyPr/>
        <a:lstStyle/>
        <a:p>
          <a:endParaRPr lang="en-GB"/>
        </a:p>
      </dgm:t>
    </dgm:pt>
    <dgm:pt modelId="{C7DDC4DD-FACD-45C9-8D9A-6221D7745C60}" type="sibTrans" cxnId="{33A1C987-D006-40B9-81D2-BED8C17BE6B5}">
      <dgm:prSet/>
      <dgm:spPr/>
      <dgm:t>
        <a:bodyPr/>
        <a:lstStyle/>
        <a:p>
          <a:endParaRPr lang="en-GB"/>
        </a:p>
      </dgm:t>
    </dgm:pt>
    <dgm:pt modelId="{6C8CC0F6-1D2A-4449-9A1F-DA5E454470A4}">
      <dgm:prSet phldrT="[Text]"/>
      <dgm:spPr/>
      <dgm:t>
        <a:bodyPr/>
        <a:lstStyle/>
        <a:p>
          <a:r>
            <a:rPr lang="en-US" dirty="0" smtClean="0"/>
            <a:t>Teams</a:t>
          </a:r>
          <a:endParaRPr lang="en-GB" dirty="0"/>
        </a:p>
      </dgm:t>
    </dgm:pt>
    <dgm:pt modelId="{3EEB9581-C16D-45D9-A4A8-E76BC38EAE32}" type="parTrans" cxnId="{604908E9-B847-4A72-9F87-4BBD3970FA5C}">
      <dgm:prSet/>
      <dgm:spPr/>
      <dgm:t>
        <a:bodyPr/>
        <a:lstStyle/>
        <a:p>
          <a:endParaRPr lang="en-GB"/>
        </a:p>
      </dgm:t>
    </dgm:pt>
    <dgm:pt modelId="{BD7ACB16-749A-4C73-8E32-36788F7597D8}" type="sibTrans" cxnId="{604908E9-B847-4A72-9F87-4BBD3970FA5C}">
      <dgm:prSet/>
      <dgm:spPr/>
      <dgm:t>
        <a:bodyPr/>
        <a:lstStyle/>
        <a:p>
          <a:endParaRPr lang="en-GB"/>
        </a:p>
      </dgm:t>
    </dgm:pt>
    <dgm:pt modelId="{DE7A8ADB-68F8-4FD1-B34B-62789262535D}">
      <dgm:prSet phldrT="[Text]"/>
      <dgm:spPr/>
      <dgm:t>
        <a:bodyPr/>
        <a:lstStyle/>
        <a:p>
          <a:r>
            <a:rPr lang="en-US" dirty="0" smtClean="0"/>
            <a:t>Processes</a:t>
          </a:r>
          <a:endParaRPr lang="en-GB" dirty="0"/>
        </a:p>
      </dgm:t>
    </dgm:pt>
    <dgm:pt modelId="{52AF9066-F766-4EFA-898D-813B84EABA34}" type="parTrans" cxnId="{EBE15A8B-38F2-4607-9430-37F804A3CB50}">
      <dgm:prSet/>
      <dgm:spPr/>
      <dgm:t>
        <a:bodyPr/>
        <a:lstStyle/>
        <a:p>
          <a:endParaRPr lang="en-GB"/>
        </a:p>
      </dgm:t>
    </dgm:pt>
    <dgm:pt modelId="{FEF5CC6C-89D6-4443-BC65-799DBFF69D88}" type="sibTrans" cxnId="{EBE15A8B-38F2-4607-9430-37F804A3CB50}">
      <dgm:prSet/>
      <dgm:spPr/>
      <dgm:t>
        <a:bodyPr/>
        <a:lstStyle/>
        <a:p>
          <a:endParaRPr lang="en-GB"/>
        </a:p>
      </dgm:t>
    </dgm:pt>
    <dgm:pt modelId="{06E3268B-803E-4E61-BA69-66BEC68D880A}">
      <dgm:prSet phldrT="[Text]"/>
      <dgm:spPr/>
      <dgm:t>
        <a:bodyPr/>
        <a:lstStyle/>
        <a:p>
          <a:r>
            <a:rPr lang="en-US" dirty="0" smtClean="0"/>
            <a:t>Services</a:t>
          </a:r>
          <a:endParaRPr lang="en-GB" dirty="0"/>
        </a:p>
      </dgm:t>
    </dgm:pt>
    <dgm:pt modelId="{B1448186-6F88-4C45-9C31-A020CC44BE1E}" type="parTrans" cxnId="{D8A8CE91-1B95-4CC3-9288-6D2B96D67A6E}">
      <dgm:prSet/>
      <dgm:spPr/>
      <dgm:t>
        <a:bodyPr/>
        <a:lstStyle/>
        <a:p>
          <a:endParaRPr lang="en-GB"/>
        </a:p>
      </dgm:t>
    </dgm:pt>
    <dgm:pt modelId="{BDFC99B2-D02B-4D93-ABF4-514D852127C0}" type="sibTrans" cxnId="{D8A8CE91-1B95-4CC3-9288-6D2B96D67A6E}">
      <dgm:prSet/>
      <dgm:spPr/>
      <dgm:t>
        <a:bodyPr/>
        <a:lstStyle/>
        <a:p>
          <a:endParaRPr lang="en-GB"/>
        </a:p>
      </dgm:t>
    </dgm:pt>
    <dgm:pt modelId="{84B57646-D3C4-4470-AF63-305B5D41027E}" type="pres">
      <dgm:prSet presAssocID="{0B6706EE-AA4E-4729-8F17-4488D4C4450F}" presName="Name0" presStyleCnt="0">
        <dgm:presLayoutVars>
          <dgm:chMax val="1"/>
          <dgm:chPref val="1"/>
          <dgm:dir/>
          <dgm:animOne val="branch"/>
          <dgm:animLvl val="lvl"/>
        </dgm:presLayoutVars>
      </dgm:prSet>
      <dgm:spPr/>
      <dgm:t>
        <a:bodyPr/>
        <a:lstStyle/>
        <a:p>
          <a:endParaRPr lang="en-GB"/>
        </a:p>
      </dgm:t>
    </dgm:pt>
    <dgm:pt modelId="{9A749207-CE89-4807-B01D-430EE6C6D348}" type="pres">
      <dgm:prSet presAssocID="{A42C8333-16EE-486B-ABF2-29B58F5151AB}" presName="singleCycle" presStyleCnt="0"/>
      <dgm:spPr/>
    </dgm:pt>
    <dgm:pt modelId="{AA69A17E-05A8-48BD-AFF8-EDA3F3B562BE}" type="pres">
      <dgm:prSet presAssocID="{A42C8333-16EE-486B-ABF2-29B58F5151AB}" presName="singleCenter" presStyleLbl="node1" presStyleIdx="0" presStyleCnt="4">
        <dgm:presLayoutVars>
          <dgm:chMax val="7"/>
          <dgm:chPref val="7"/>
        </dgm:presLayoutVars>
      </dgm:prSet>
      <dgm:spPr/>
      <dgm:t>
        <a:bodyPr/>
        <a:lstStyle/>
        <a:p>
          <a:endParaRPr lang="en-GB"/>
        </a:p>
      </dgm:t>
    </dgm:pt>
    <dgm:pt modelId="{55CF5B3E-4BC5-4441-BB79-C7C1911EC5DE}" type="pres">
      <dgm:prSet presAssocID="{3EEB9581-C16D-45D9-A4A8-E76BC38EAE32}" presName="Name56" presStyleLbl="parChTrans1D2" presStyleIdx="0" presStyleCnt="3"/>
      <dgm:spPr/>
      <dgm:t>
        <a:bodyPr/>
        <a:lstStyle/>
        <a:p>
          <a:endParaRPr lang="en-GB"/>
        </a:p>
      </dgm:t>
    </dgm:pt>
    <dgm:pt modelId="{C83C2DD7-79AB-404D-8336-8FE6B89506C6}" type="pres">
      <dgm:prSet presAssocID="{6C8CC0F6-1D2A-4449-9A1F-DA5E454470A4}" presName="text0" presStyleLbl="node1" presStyleIdx="1" presStyleCnt="4">
        <dgm:presLayoutVars>
          <dgm:bulletEnabled val="1"/>
        </dgm:presLayoutVars>
      </dgm:prSet>
      <dgm:spPr/>
      <dgm:t>
        <a:bodyPr/>
        <a:lstStyle/>
        <a:p>
          <a:endParaRPr lang="en-GB"/>
        </a:p>
      </dgm:t>
    </dgm:pt>
    <dgm:pt modelId="{3697668E-7911-4AB0-9B21-B1C439056E17}" type="pres">
      <dgm:prSet presAssocID="{52AF9066-F766-4EFA-898D-813B84EABA34}" presName="Name56" presStyleLbl="parChTrans1D2" presStyleIdx="1" presStyleCnt="3"/>
      <dgm:spPr/>
      <dgm:t>
        <a:bodyPr/>
        <a:lstStyle/>
        <a:p>
          <a:endParaRPr lang="en-GB"/>
        </a:p>
      </dgm:t>
    </dgm:pt>
    <dgm:pt modelId="{BD6367BA-0930-4AF0-9DA6-6446D3B747BB}" type="pres">
      <dgm:prSet presAssocID="{DE7A8ADB-68F8-4FD1-B34B-62789262535D}" presName="text0" presStyleLbl="node1" presStyleIdx="2" presStyleCnt="4">
        <dgm:presLayoutVars>
          <dgm:bulletEnabled val="1"/>
        </dgm:presLayoutVars>
      </dgm:prSet>
      <dgm:spPr/>
      <dgm:t>
        <a:bodyPr/>
        <a:lstStyle/>
        <a:p>
          <a:endParaRPr lang="en-GB"/>
        </a:p>
      </dgm:t>
    </dgm:pt>
    <dgm:pt modelId="{A374F2F2-0837-4A21-99E3-5DC4757028B0}" type="pres">
      <dgm:prSet presAssocID="{B1448186-6F88-4C45-9C31-A020CC44BE1E}" presName="Name56" presStyleLbl="parChTrans1D2" presStyleIdx="2" presStyleCnt="3"/>
      <dgm:spPr/>
      <dgm:t>
        <a:bodyPr/>
        <a:lstStyle/>
        <a:p>
          <a:endParaRPr lang="en-GB"/>
        </a:p>
      </dgm:t>
    </dgm:pt>
    <dgm:pt modelId="{553A5947-CF30-4DB8-920E-E6A5EC4DD048}" type="pres">
      <dgm:prSet presAssocID="{06E3268B-803E-4E61-BA69-66BEC68D880A}" presName="text0" presStyleLbl="node1" presStyleIdx="3" presStyleCnt="4">
        <dgm:presLayoutVars>
          <dgm:bulletEnabled val="1"/>
        </dgm:presLayoutVars>
      </dgm:prSet>
      <dgm:spPr/>
      <dgm:t>
        <a:bodyPr/>
        <a:lstStyle/>
        <a:p>
          <a:endParaRPr lang="en-GB"/>
        </a:p>
      </dgm:t>
    </dgm:pt>
  </dgm:ptLst>
  <dgm:cxnLst>
    <dgm:cxn modelId="{01980EB1-FB4A-43FB-81A2-3CB8DE6222A3}" type="presOf" srcId="{DE7A8ADB-68F8-4FD1-B34B-62789262535D}" destId="{BD6367BA-0930-4AF0-9DA6-6446D3B747BB}" srcOrd="0" destOrd="0" presId="urn:microsoft.com/office/officeart/2008/layout/RadialCluster"/>
    <dgm:cxn modelId="{A2D8A1DF-CB94-4CAD-B17F-49E342702A0D}" type="presOf" srcId="{52AF9066-F766-4EFA-898D-813B84EABA34}" destId="{3697668E-7911-4AB0-9B21-B1C439056E17}" srcOrd="0" destOrd="0" presId="urn:microsoft.com/office/officeart/2008/layout/RadialCluster"/>
    <dgm:cxn modelId="{604908E9-B847-4A72-9F87-4BBD3970FA5C}" srcId="{A42C8333-16EE-486B-ABF2-29B58F5151AB}" destId="{6C8CC0F6-1D2A-4449-9A1F-DA5E454470A4}" srcOrd="0" destOrd="0" parTransId="{3EEB9581-C16D-45D9-A4A8-E76BC38EAE32}" sibTransId="{BD7ACB16-749A-4C73-8E32-36788F7597D8}"/>
    <dgm:cxn modelId="{D8A8CE91-1B95-4CC3-9288-6D2B96D67A6E}" srcId="{A42C8333-16EE-486B-ABF2-29B58F5151AB}" destId="{06E3268B-803E-4E61-BA69-66BEC68D880A}" srcOrd="2" destOrd="0" parTransId="{B1448186-6F88-4C45-9C31-A020CC44BE1E}" sibTransId="{BDFC99B2-D02B-4D93-ABF4-514D852127C0}"/>
    <dgm:cxn modelId="{93F571BF-3B77-4E6F-890B-51B7DEC338BA}" type="presOf" srcId="{3EEB9581-C16D-45D9-A4A8-E76BC38EAE32}" destId="{55CF5B3E-4BC5-4441-BB79-C7C1911EC5DE}" srcOrd="0" destOrd="0" presId="urn:microsoft.com/office/officeart/2008/layout/RadialCluster"/>
    <dgm:cxn modelId="{A4DA11F0-5F93-4AC3-8244-31345AE080A2}" type="presOf" srcId="{6C8CC0F6-1D2A-4449-9A1F-DA5E454470A4}" destId="{C83C2DD7-79AB-404D-8336-8FE6B89506C6}" srcOrd="0" destOrd="0" presId="urn:microsoft.com/office/officeart/2008/layout/RadialCluster"/>
    <dgm:cxn modelId="{206A526F-53F3-4513-BD61-05660588E8CA}" type="presOf" srcId="{06E3268B-803E-4E61-BA69-66BEC68D880A}" destId="{553A5947-CF30-4DB8-920E-E6A5EC4DD048}" srcOrd="0" destOrd="0" presId="urn:microsoft.com/office/officeart/2008/layout/RadialCluster"/>
    <dgm:cxn modelId="{EBE15A8B-38F2-4607-9430-37F804A3CB50}" srcId="{A42C8333-16EE-486B-ABF2-29B58F5151AB}" destId="{DE7A8ADB-68F8-4FD1-B34B-62789262535D}" srcOrd="1" destOrd="0" parTransId="{52AF9066-F766-4EFA-898D-813B84EABA34}" sibTransId="{FEF5CC6C-89D6-4443-BC65-799DBFF69D88}"/>
    <dgm:cxn modelId="{BF13168E-6956-41E6-865C-34098340B8A2}" type="presOf" srcId="{0B6706EE-AA4E-4729-8F17-4488D4C4450F}" destId="{84B57646-D3C4-4470-AF63-305B5D41027E}" srcOrd="0" destOrd="0" presId="urn:microsoft.com/office/officeart/2008/layout/RadialCluster"/>
    <dgm:cxn modelId="{B3110A3F-97DC-47DC-BBBF-BD7D50C133E2}" type="presOf" srcId="{A42C8333-16EE-486B-ABF2-29B58F5151AB}" destId="{AA69A17E-05A8-48BD-AFF8-EDA3F3B562BE}" srcOrd="0" destOrd="0" presId="urn:microsoft.com/office/officeart/2008/layout/RadialCluster"/>
    <dgm:cxn modelId="{7ECD3109-D9B4-4CDA-8647-621E57789BE2}" type="presOf" srcId="{B1448186-6F88-4C45-9C31-A020CC44BE1E}" destId="{A374F2F2-0837-4A21-99E3-5DC4757028B0}" srcOrd="0" destOrd="0" presId="urn:microsoft.com/office/officeart/2008/layout/RadialCluster"/>
    <dgm:cxn modelId="{33A1C987-D006-40B9-81D2-BED8C17BE6B5}" srcId="{0B6706EE-AA4E-4729-8F17-4488D4C4450F}" destId="{A42C8333-16EE-486B-ABF2-29B58F5151AB}" srcOrd="0" destOrd="0" parTransId="{F9B1D70B-BB25-423E-AF09-D96AD33EB146}" sibTransId="{C7DDC4DD-FACD-45C9-8D9A-6221D7745C60}"/>
    <dgm:cxn modelId="{606CBD70-5B45-4BD7-8C1E-0F6FF17A9603}" type="presParOf" srcId="{84B57646-D3C4-4470-AF63-305B5D41027E}" destId="{9A749207-CE89-4807-B01D-430EE6C6D348}" srcOrd="0" destOrd="0" presId="urn:microsoft.com/office/officeart/2008/layout/RadialCluster"/>
    <dgm:cxn modelId="{3208E834-3E12-4DF0-928C-797D3CF9FC2B}" type="presParOf" srcId="{9A749207-CE89-4807-B01D-430EE6C6D348}" destId="{AA69A17E-05A8-48BD-AFF8-EDA3F3B562BE}" srcOrd="0" destOrd="0" presId="urn:microsoft.com/office/officeart/2008/layout/RadialCluster"/>
    <dgm:cxn modelId="{62B50120-EBE0-4D6D-B963-882BBA85F4CD}" type="presParOf" srcId="{9A749207-CE89-4807-B01D-430EE6C6D348}" destId="{55CF5B3E-4BC5-4441-BB79-C7C1911EC5DE}" srcOrd="1" destOrd="0" presId="urn:microsoft.com/office/officeart/2008/layout/RadialCluster"/>
    <dgm:cxn modelId="{AE184910-D796-46B3-9EA2-754D4AE731D8}" type="presParOf" srcId="{9A749207-CE89-4807-B01D-430EE6C6D348}" destId="{C83C2DD7-79AB-404D-8336-8FE6B89506C6}" srcOrd="2" destOrd="0" presId="urn:microsoft.com/office/officeart/2008/layout/RadialCluster"/>
    <dgm:cxn modelId="{5239F1B3-EB1B-440A-A6A8-042161CD5D50}" type="presParOf" srcId="{9A749207-CE89-4807-B01D-430EE6C6D348}" destId="{3697668E-7911-4AB0-9B21-B1C439056E17}" srcOrd="3" destOrd="0" presId="urn:microsoft.com/office/officeart/2008/layout/RadialCluster"/>
    <dgm:cxn modelId="{6E114A64-44E4-43FF-87E1-F23E7673A521}" type="presParOf" srcId="{9A749207-CE89-4807-B01D-430EE6C6D348}" destId="{BD6367BA-0930-4AF0-9DA6-6446D3B747BB}" srcOrd="4" destOrd="0" presId="urn:microsoft.com/office/officeart/2008/layout/RadialCluster"/>
    <dgm:cxn modelId="{FBEEF751-F49F-48CC-BD13-A3A90CA1E03E}" type="presParOf" srcId="{9A749207-CE89-4807-B01D-430EE6C6D348}" destId="{A374F2F2-0837-4A21-99E3-5DC4757028B0}" srcOrd="5" destOrd="0" presId="urn:microsoft.com/office/officeart/2008/layout/RadialCluster"/>
    <dgm:cxn modelId="{C6E85F86-8207-489F-9818-880BCFF2707D}" type="presParOf" srcId="{9A749207-CE89-4807-B01D-430EE6C6D348}" destId="{553A5947-CF30-4DB8-920E-E6A5EC4DD048}" srcOrd="6"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E0923E-F5E8-4282-BDEA-31AA88FAD518}"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en-US"/>
        </a:p>
      </dgm:t>
    </dgm:pt>
    <dgm:pt modelId="{6D7F306A-FDA1-4AC3-BA56-2D7894C76803}">
      <dgm:prSet phldrT="[Text]" custT="1"/>
      <dgm:spPr>
        <a:solidFill>
          <a:srgbClr val="0070C0"/>
        </a:solidFill>
        <a:ln>
          <a:solidFill>
            <a:schemeClr val="accent2"/>
          </a:solidFill>
        </a:ln>
      </dgm:spPr>
      <dgm:t>
        <a:bodyPr/>
        <a:lstStyle/>
        <a:p>
          <a:r>
            <a:rPr lang="en-US" sz="1800" b="1" baseline="0" dirty="0" smtClean="0">
              <a:solidFill>
                <a:schemeClr val="bg1"/>
              </a:solidFill>
            </a:rPr>
            <a:t>NGI</a:t>
          </a:r>
          <a:br>
            <a:rPr lang="en-US" sz="1800" b="1" baseline="0" dirty="0" smtClean="0">
              <a:solidFill>
                <a:schemeClr val="bg1"/>
              </a:solidFill>
            </a:rPr>
          </a:br>
          <a:r>
            <a:rPr lang="en-US" sz="1800" b="1" baseline="0" dirty="0" smtClean="0">
              <a:solidFill>
                <a:schemeClr val="bg1"/>
              </a:solidFill>
            </a:rPr>
            <a:t>User Support Teams</a:t>
          </a:r>
          <a:endParaRPr lang="en-US" sz="1800" b="1" baseline="0" dirty="0">
            <a:solidFill>
              <a:schemeClr val="bg1"/>
            </a:solidFill>
          </a:endParaRPr>
        </a:p>
      </dgm:t>
    </dgm:pt>
    <dgm:pt modelId="{F46B204D-A981-4126-B42C-A3FC162A4D56}" type="parTrans" cxnId="{DEB4E3C6-5A91-4674-883A-A502B0916216}">
      <dgm:prSet/>
      <dgm:spPr/>
      <dgm:t>
        <a:bodyPr/>
        <a:lstStyle/>
        <a:p>
          <a:endParaRPr lang="en-US"/>
        </a:p>
      </dgm:t>
    </dgm:pt>
    <dgm:pt modelId="{FA68E245-28F4-4238-AE81-7663A7A6F98B}" type="sibTrans" cxnId="{DEB4E3C6-5A91-4674-883A-A502B0916216}">
      <dgm:prSet/>
      <dgm:spPr/>
      <dgm:t>
        <a:bodyPr/>
        <a:lstStyle/>
        <a:p>
          <a:endParaRPr lang="en-US"/>
        </a:p>
      </dgm:t>
    </dgm:pt>
    <dgm:pt modelId="{2BEED644-BD3D-4528-9215-34AE77DAEBB2}">
      <dgm:prSet phldrT="[Text]" custT="1"/>
      <dgm:spPr/>
      <dgm:t>
        <a:bodyPr lIns="0" tIns="0" rIns="0" bIns="0"/>
        <a:lstStyle/>
        <a:p>
          <a:r>
            <a:rPr lang="en-US" sz="1100" dirty="0" smtClean="0"/>
            <a:t>Consultancy</a:t>
          </a:r>
          <a:endParaRPr lang="en-US" sz="1100" dirty="0"/>
        </a:p>
      </dgm:t>
    </dgm:pt>
    <dgm:pt modelId="{B2DF5D86-95C3-4453-A784-E524B4070363}" type="parTrans" cxnId="{2B84A44C-831F-4E85-B876-B405B6739AF8}">
      <dgm:prSet custT="1"/>
      <dgm:spPr>
        <a:solidFill>
          <a:srgbClr val="0070C0"/>
        </a:solidFill>
        <a:ln>
          <a:solidFill>
            <a:schemeClr val="accent2"/>
          </a:solidFill>
        </a:ln>
      </dgm:spPr>
      <dgm:t>
        <a:bodyPr/>
        <a:lstStyle/>
        <a:p>
          <a:endParaRPr lang="en-US" sz="1050" b="0" baseline="0">
            <a:solidFill>
              <a:schemeClr val="bg1"/>
            </a:solidFill>
          </a:endParaRPr>
        </a:p>
      </dgm:t>
    </dgm:pt>
    <dgm:pt modelId="{E39ED116-E300-4B36-ADF5-66803C4E2206}" type="sibTrans" cxnId="{2B84A44C-831F-4E85-B876-B405B6739AF8}">
      <dgm:prSet/>
      <dgm:spPr/>
      <dgm:t>
        <a:bodyPr/>
        <a:lstStyle/>
        <a:p>
          <a:endParaRPr lang="en-US"/>
        </a:p>
      </dgm:t>
    </dgm:pt>
    <dgm:pt modelId="{813C0E0D-AC7F-4DBE-96CD-93FA5E30ACE4}">
      <dgm:prSet phldrT="[Text]" custT="1"/>
      <dgm:spPr/>
      <dgm:t>
        <a:bodyPr lIns="0" tIns="0" rIns="0" bIns="0"/>
        <a:lstStyle/>
        <a:p>
          <a:r>
            <a:rPr lang="en-US" sz="1100" dirty="0" smtClean="0"/>
            <a:t>Training</a:t>
          </a:r>
          <a:endParaRPr lang="en-US" sz="1100" dirty="0"/>
        </a:p>
      </dgm:t>
    </dgm:pt>
    <dgm:pt modelId="{B824A7EE-F04B-4F7F-AA96-E14D371ADE3F}" type="parTrans" cxnId="{EAB180A5-523A-49F4-9FEA-32127E17A2C7}">
      <dgm:prSet custT="1"/>
      <dgm:spPr>
        <a:solidFill>
          <a:srgbClr val="0070C0"/>
        </a:solidFill>
        <a:ln>
          <a:solidFill>
            <a:schemeClr val="accent2"/>
          </a:solidFill>
        </a:ln>
      </dgm:spPr>
      <dgm:t>
        <a:bodyPr/>
        <a:lstStyle/>
        <a:p>
          <a:endParaRPr lang="en-US" sz="1050" b="0" baseline="0">
            <a:solidFill>
              <a:schemeClr val="bg1"/>
            </a:solidFill>
          </a:endParaRPr>
        </a:p>
      </dgm:t>
    </dgm:pt>
    <dgm:pt modelId="{C331BC85-F791-425D-BCC2-85342FAB9A5A}" type="sibTrans" cxnId="{EAB180A5-523A-49F4-9FEA-32127E17A2C7}">
      <dgm:prSet/>
      <dgm:spPr/>
      <dgm:t>
        <a:bodyPr/>
        <a:lstStyle/>
        <a:p>
          <a:endParaRPr lang="en-US"/>
        </a:p>
      </dgm:t>
    </dgm:pt>
    <dgm:pt modelId="{29B79870-9ADB-455E-8841-92C9B5A5ECE6}">
      <dgm:prSet phldrT="[Text]" custT="1"/>
      <dgm:spPr/>
      <dgm:t>
        <a:bodyPr/>
        <a:lstStyle/>
        <a:p>
          <a:r>
            <a:rPr lang="en-US" sz="1100" dirty="0" smtClean="0"/>
            <a:t>Porting applications</a:t>
          </a:r>
          <a:endParaRPr lang="en-US" sz="1100" dirty="0"/>
        </a:p>
      </dgm:t>
    </dgm:pt>
    <dgm:pt modelId="{4ED8FE78-7499-4C3B-963D-44A27B1C3E83}" type="parTrans" cxnId="{5E060636-66A2-44F7-B84C-B13768021587}">
      <dgm:prSet custT="1"/>
      <dgm:spPr>
        <a:solidFill>
          <a:srgbClr val="0070C0"/>
        </a:solidFill>
        <a:ln>
          <a:solidFill>
            <a:schemeClr val="accent2"/>
          </a:solidFill>
        </a:ln>
      </dgm:spPr>
      <dgm:t>
        <a:bodyPr/>
        <a:lstStyle/>
        <a:p>
          <a:endParaRPr lang="en-US" sz="1050" b="0" baseline="0">
            <a:solidFill>
              <a:schemeClr val="bg1"/>
            </a:solidFill>
          </a:endParaRPr>
        </a:p>
      </dgm:t>
    </dgm:pt>
    <dgm:pt modelId="{AD45FE34-5AF7-46FD-B24B-EE675E1EF60F}" type="sibTrans" cxnId="{5E060636-66A2-44F7-B84C-B13768021587}">
      <dgm:prSet/>
      <dgm:spPr/>
      <dgm:t>
        <a:bodyPr/>
        <a:lstStyle/>
        <a:p>
          <a:endParaRPr lang="en-US"/>
        </a:p>
      </dgm:t>
    </dgm:pt>
    <dgm:pt modelId="{F84D2FD4-46C4-4BFE-9AFD-8AC06F0F93C6}">
      <dgm:prSet custT="1"/>
      <dgm:spPr/>
      <dgm:t>
        <a:bodyPr lIns="0" tIns="0" rIns="0" bIns="0"/>
        <a:lstStyle/>
        <a:p>
          <a:r>
            <a:rPr lang="en-US" sz="1100" dirty="0" smtClean="0"/>
            <a:t>Providing access to grid and software services</a:t>
          </a:r>
          <a:endParaRPr lang="en-US" sz="1100" dirty="0"/>
        </a:p>
      </dgm:t>
    </dgm:pt>
    <dgm:pt modelId="{38089163-A13D-45BD-B805-2BECD0E32FBF}" type="parTrans" cxnId="{3AFE148D-3ABB-4994-8A2C-9B91CE5A0B05}">
      <dgm:prSet custT="1"/>
      <dgm:spPr>
        <a:solidFill>
          <a:srgbClr val="0070C0"/>
        </a:solidFill>
        <a:ln>
          <a:solidFill>
            <a:schemeClr val="accent2"/>
          </a:solidFill>
        </a:ln>
      </dgm:spPr>
      <dgm:t>
        <a:bodyPr/>
        <a:lstStyle/>
        <a:p>
          <a:endParaRPr lang="en-US" sz="1050" b="0" baseline="0">
            <a:solidFill>
              <a:schemeClr val="bg1"/>
            </a:solidFill>
          </a:endParaRPr>
        </a:p>
      </dgm:t>
    </dgm:pt>
    <dgm:pt modelId="{1D68ACAB-90CE-4A7B-8E0B-6DFDBE032C88}" type="sibTrans" cxnId="{3AFE148D-3ABB-4994-8A2C-9B91CE5A0B05}">
      <dgm:prSet/>
      <dgm:spPr/>
      <dgm:t>
        <a:bodyPr/>
        <a:lstStyle/>
        <a:p>
          <a:endParaRPr lang="en-US"/>
        </a:p>
      </dgm:t>
    </dgm:pt>
    <dgm:pt modelId="{2795B3E8-9F94-444D-BBBA-33B943D75BA7}">
      <dgm:prSet custT="1"/>
      <dgm:spPr/>
      <dgm:t>
        <a:bodyPr lIns="0" tIns="0" rIns="0" bIns="0"/>
        <a:lstStyle/>
        <a:p>
          <a:r>
            <a:rPr lang="en-US" sz="1100" dirty="0" smtClean="0"/>
            <a:t>Developing and operating software services</a:t>
          </a:r>
          <a:endParaRPr lang="en-US" sz="1100" dirty="0"/>
        </a:p>
      </dgm:t>
    </dgm:pt>
    <dgm:pt modelId="{6960D3A1-B987-42BE-B03F-B9FA7EB31AEA}" type="parTrans" cxnId="{892D8406-9A87-4FC8-AD7C-38D357B3D9A3}">
      <dgm:prSet custT="1"/>
      <dgm:spPr>
        <a:solidFill>
          <a:srgbClr val="0070C0"/>
        </a:solidFill>
        <a:ln>
          <a:solidFill>
            <a:schemeClr val="accent2"/>
          </a:solidFill>
        </a:ln>
      </dgm:spPr>
      <dgm:t>
        <a:bodyPr/>
        <a:lstStyle/>
        <a:p>
          <a:endParaRPr lang="en-US" sz="1050" b="0" baseline="0">
            <a:solidFill>
              <a:schemeClr val="bg1"/>
            </a:solidFill>
          </a:endParaRPr>
        </a:p>
      </dgm:t>
    </dgm:pt>
    <dgm:pt modelId="{C9348C32-1B14-4840-9353-1DB6CB0A2ABE}" type="sibTrans" cxnId="{892D8406-9A87-4FC8-AD7C-38D357B3D9A3}">
      <dgm:prSet/>
      <dgm:spPr/>
      <dgm:t>
        <a:bodyPr/>
        <a:lstStyle/>
        <a:p>
          <a:endParaRPr lang="en-US"/>
        </a:p>
      </dgm:t>
    </dgm:pt>
    <dgm:pt modelId="{71EDB839-5809-4146-B722-6617A316ADC6}">
      <dgm:prSet custT="1"/>
      <dgm:spPr/>
      <dgm:t>
        <a:bodyPr lIns="0" tIns="0" rIns="0" bIns="0"/>
        <a:lstStyle/>
        <a:p>
          <a:r>
            <a:rPr lang="en-US" sz="1100" dirty="0" smtClean="0"/>
            <a:t>Collecting Feedback</a:t>
          </a:r>
          <a:endParaRPr lang="en-US" sz="1100" dirty="0"/>
        </a:p>
      </dgm:t>
    </dgm:pt>
    <dgm:pt modelId="{31F8CB58-7A48-4FD8-A822-E6378D33B79E}" type="parTrans" cxnId="{C00495F9-4F10-4C22-B6E4-24063A021DBB}">
      <dgm:prSet custT="1"/>
      <dgm:spPr>
        <a:solidFill>
          <a:srgbClr val="0070C0"/>
        </a:solidFill>
        <a:ln>
          <a:solidFill>
            <a:schemeClr val="accent2"/>
          </a:solidFill>
        </a:ln>
      </dgm:spPr>
      <dgm:t>
        <a:bodyPr/>
        <a:lstStyle/>
        <a:p>
          <a:endParaRPr lang="en-US" sz="1050" b="0" baseline="0">
            <a:solidFill>
              <a:schemeClr val="bg1"/>
            </a:solidFill>
          </a:endParaRPr>
        </a:p>
      </dgm:t>
    </dgm:pt>
    <dgm:pt modelId="{8DF45966-95C1-4438-BDF0-5A3B20F22AA4}" type="sibTrans" cxnId="{C00495F9-4F10-4C22-B6E4-24063A021DBB}">
      <dgm:prSet/>
      <dgm:spPr/>
      <dgm:t>
        <a:bodyPr/>
        <a:lstStyle/>
        <a:p>
          <a:endParaRPr lang="en-US"/>
        </a:p>
      </dgm:t>
    </dgm:pt>
    <dgm:pt modelId="{8009705E-1755-4228-91B6-603B432DFE7B}">
      <dgm:prSet custT="1"/>
      <dgm:spPr/>
      <dgm:t>
        <a:bodyPr lIns="0" tIns="0" rIns="0" bIns="0"/>
        <a:lstStyle/>
        <a:p>
          <a:r>
            <a:rPr lang="en-US" sz="1100" dirty="0" err="1" smtClean="0"/>
            <a:t>Documen-tation</a:t>
          </a:r>
          <a:endParaRPr lang="en-US" sz="1100" dirty="0"/>
        </a:p>
      </dgm:t>
    </dgm:pt>
    <dgm:pt modelId="{C35170B3-D2A0-4010-8F29-5B483C9AC320}" type="parTrans" cxnId="{5F8BE2AA-69C9-423A-83C3-D4BD85CDC32F}">
      <dgm:prSet custT="1"/>
      <dgm:spPr>
        <a:solidFill>
          <a:srgbClr val="0070C0"/>
        </a:solidFill>
        <a:ln>
          <a:solidFill>
            <a:schemeClr val="accent2"/>
          </a:solidFill>
        </a:ln>
      </dgm:spPr>
      <dgm:t>
        <a:bodyPr/>
        <a:lstStyle/>
        <a:p>
          <a:endParaRPr lang="en-US" sz="1050" b="0" baseline="0">
            <a:solidFill>
              <a:schemeClr val="bg1"/>
            </a:solidFill>
          </a:endParaRPr>
        </a:p>
      </dgm:t>
    </dgm:pt>
    <dgm:pt modelId="{C438BB31-B817-4E3E-855A-571EE449B676}" type="sibTrans" cxnId="{5F8BE2AA-69C9-423A-83C3-D4BD85CDC32F}">
      <dgm:prSet/>
      <dgm:spPr/>
      <dgm:t>
        <a:bodyPr/>
        <a:lstStyle/>
        <a:p>
          <a:endParaRPr lang="en-US"/>
        </a:p>
      </dgm:t>
    </dgm:pt>
    <dgm:pt modelId="{11018E42-C1EE-4529-97BA-4F21A14DC3AE}">
      <dgm:prSet custT="1"/>
      <dgm:spPr/>
      <dgm:t>
        <a:bodyPr lIns="0" tIns="0" rIns="0" bIns="0"/>
        <a:lstStyle/>
        <a:p>
          <a:r>
            <a:rPr lang="en-US" sz="1100" dirty="0" smtClean="0"/>
            <a:t>Helpdesk</a:t>
          </a:r>
          <a:endParaRPr lang="en-US" sz="1100" dirty="0"/>
        </a:p>
      </dgm:t>
    </dgm:pt>
    <dgm:pt modelId="{4D68E18F-264A-432E-A719-665F1B3EBD05}" type="parTrans" cxnId="{83FC186D-A9BD-495A-9C14-5AD0D420E13D}">
      <dgm:prSet custT="1"/>
      <dgm:spPr>
        <a:solidFill>
          <a:srgbClr val="0070C0"/>
        </a:solidFill>
        <a:ln>
          <a:solidFill>
            <a:schemeClr val="accent2"/>
          </a:solidFill>
        </a:ln>
      </dgm:spPr>
      <dgm:t>
        <a:bodyPr/>
        <a:lstStyle/>
        <a:p>
          <a:endParaRPr lang="en-US" sz="1050" b="0" baseline="0">
            <a:solidFill>
              <a:schemeClr val="bg1"/>
            </a:solidFill>
          </a:endParaRPr>
        </a:p>
      </dgm:t>
    </dgm:pt>
    <dgm:pt modelId="{92B5608A-529C-4EF4-A1A3-503CF2247C01}" type="sibTrans" cxnId="{83FC186D-A9BD-495A-9C14-5AD0D420E13D}">
      <dgm:prSet/>
      <dgm:spPr/>
      <dgm:t>
        <a:bodyPr/>
        <a:lstStyle/>
        <a:p>
          <a:endParaRPr lang="en-US"/>
        </a:p>
      </dgm:t>
    </dgm:pt>
    <dgm:pt modelId="{2495A772-659C-42FA-883E-740F3AC8BC20}" type="pres">
      <dgm:prSet presAssocID="{54E0923E-F5E8-4282-BDEA-31AA88FAD518}" presName="Name0" presStyleCnt="0">
        <dgm:presLayoutVars>
          <dgm:chMax val="1"/>
          <dgm:dir/>
          <dgm:animLvl val="ctr"/>
          <dgm:resizeHandles val="exact"/>
        </dgm:presLayoutVars>
      </dgm:prSet>
      <dgm:spPr/>
      <dgm:t>
        <a:bodyPr/>
        <a:lstStyle/>
        <a:p>
          <a:endParaRPr lang="en-GB"/>
        </a:p>
      </dgm:t>
    </dgm:pt>
    <dgm:pt modelId="{674C17AC-8C23-4AED-9BDE-5D21B13F58DB}" type="pres">
      <dgm:prSet presAssocID="{6D7F306A-FDA1-4AC3-BA56-2D7894C76803}" presName="centerShape" presStyleLbl="node0" presStyleIdx="0" presStyleCnt="1" custScaleX="128051" custScaleY="128050"/>
      <dgm:spPr/>
      <dgm:t>
        <a:bodyPr/>
        <a:lstStyle/>
        <a:p>
          <a:endParaRPr lang="en-US"/>
        </a:p>
      </dgm:t>
    </dgm:pt>
    <dgm:pt modelId="{13E6D694-4FB0-4984-A5F4-0D9EC2CD5FE6}" type="pres">
      <dgm:prSet presAssocID="{B2DF5D86-95C3-4453-A784-E524B4070363}" presName="parTrans" presStyleLbl="sibTrans2D1" presStyleIdx="0" presStyleCnt="8"/>
      <dgm:spPr/>
      <dgm:t>
        <a:bodyPr/>
        <a:lstStyle/>
        <a:p>
          <a:endParaRPr lang="en-GB"/>
        </a:p>
      </dgm:t>
    </dgm:pt>
    <dgm:pt modelId="{CEDF5691-D0CA-4773-B26A-3B577A4DB839}" type="pres">
      <dgm:prSet presAssocID="{B2DF5D86-95C3-4453-A784-E524B4070363}" presName="connectorText" presStyleLbl="sibTrans2D1" presStyleIdx="0" presStyleCnt="8"/>
      <dgm:spPr/>
      <dgm:t>
        <a:bodyPr/>
        <a:lstStyle/>
        <a:p>
          <a:endParaRPr lang="en-GB"/>
        </a:p>
      </dgm:t>
    </dgm:pt>
    <dgm:pt modelId="{0593F763-75B5-4A08-83A0-26ABB4D2FF14}" type="pres">
      <dgm:prSet presAssocID="{2BEED644-BD3D-4528-9215-34AE77DAEBB2}" presName="node" presStyleLbl="node1" presStyleIdx="0" presStyleCnt="8" custRadScaleRad="99250">
        <dgm:presLayoutVars>
          <dgm:bulletEnabled val="1"/>
        </dgm:presLayoutVars>
      </dgm:prSet>
      <dgm:spPr/>
      <dgm:t>
        <a:bodyPr/>
        <a:lstStyle/>
        <a:p>
          <a:endParaRPr lang="en-US"/>
        </a:p>
      </dgm:t>
    </dgm:pt>
    <dgm:pt modelId="{A4BD27F4-58EE-47F6-BB4A-9F57D7840B76}" type="pres">
      <dgm:prSet presAssocID="{B824A7EE-F04B-4F7F-AA96-E14D371ADE3F}" presName="parTrans" presStyleLbl="sibTrans2D1" presStyleIdx="1" presStyleCnt="8"/>
      <dgm:spPr/>
      <dgm:t>
        <a:bodyPr/>
        <a:lstStyle/>
        <a:p>
          <a:endParaRPr lang="en-GB"/>
        </a:p>
      </dgm:t>
    </dgm:pt>
    <dgm:pt modelId="{A200E6D4-AF56-4E6B-9CF2-26A2531747E0}" type="pres">
      <dgm:prSet presAssocID="{B824A7EE-F04B-4F7F-AA96-E14D371ADE3F}" presName="connectorText" presStyleLbl="sibTrans2D1" presStyleIdx="1" presStyleCnt="8"/>
      <dgm:spPr/>
      <dgm:t>
        <a:bodyPr/>
        <a:lstStyle/>
        <a:p>
          <a:endParaRPr lang="en-GB"/>
        </a:p>
      </dgm:t>
    </dgm:pt>
    <dgm:pt modelId="{EE062432-16F0-45B3-AA9A-A4EF053D2026}" type="pres">
      <dgm:prSet presAssocID="{813C0E0D-AC7F-4DBE-96CD-93FA5E30ACE4}" presName="node" presStyleLbl="node1" presStyleIdx="1" presStyleCnt="8" custRadScaleRad="99427" custRadScaleInc="1389">
        <dgm:presLayoutVars>
          <dgm:bulletEnabled val="1"/>
        </dgm:presLayoutVars>
      </dgm:prSet>
      <dgm:spPr/>
      <dgm:t>
        <a:bodyPr/>
        <a:lstStyle/>
        <a:p>
          <a:endParaRPr lang="en-US"/>
        </a:p>
      </dgm:t>
    </dgm:pt>
    <dgm:pt modelId="{963BC3D8-F88F-4C12-9D78-74D441D4060C}" type="pres">
      <dgm:prSet presAssocID="{38089163-A13D-45BD-B805-2BECD0E32FBF}" presName="parTrans" presStyleLbl="sibTrans2D1" presStyleIdx="2" presStyleCnt="8"/>
      <dgm:spPr/>
      <dgm:t>
        <a:bodyPr/>
        <a:lstStyle/>
        <a:p>
          <a:endParaRPr lang="en-GB"/>
        </a:p>
      </dgm:t>
    </dgm:pt>
    <dgm:pt modelId="{0E8DA18C-C765-4588-927A-24D140ECF0BD}" type="pres">
      <dgm:prSet presAssocID="{38089163-A13D-45BD-B805-2BECD0E32FBF}" presName="connectorText" presStyleLbl="sibTrans2D1" presStyleIdx="2" presStyleCnt="8"/>
      <dgm:spPr/>
      <dgm:t>
        <a:bodyPr/>
        <a:lstStyle/>
        <a:p>
          <a:endParaRPr lang="en-GB"/>
        </a:p>
      </dgm:t>
    </dgm:pt>
    <dgm:pt modelId="{18A40F67-A930-4B21-8593-EE1330892D66}" type="pres">
      <dgm:prSet presAssocID="{F84D2FD4-46C4-4BFE-9AFD-8AC06F0F93C6}" presName="node" presStyleLbl="node1" presStyleIdx="2" presStyleCnt="8" custRadScaleRad="101839" custRadScaleInc="2078">
        <dgm:presLayoutVars>
          <dgm:bulletEnabled val="1"/>
        </dgm:presLayoutVars>
      </dgm:prSet>
      <dgm:spPr/>
      <dgm:t>
        <a:bodyPr/>
        <a:lstStyle/>
        <a:p>
          <a:endParaRPr lang="en-US"/>
        </a:p>
      </dgm:t>
    </dgm:pt>
    <dgm:pt modelId="{F9D86F98-770C-444E-9D81-C998A7AEA310}" type="pres">
      <dgm:prSet presAssocID="{4ED8FE78-7499-4C3B-963D-44A27B1C3E83}" presName="parTrans" presStyleLbl="sibTrans2D1" presStyleIdx="3" presStyleCnt="8"/>
      <dgm:spPr/>
      <dgm:t>
        <a:bodyPr/>
        <a:lstStyle/>
        <a:p>
          <a:endParaRPr lang="en-GB"/>
        </a:p>
      </dgm:t>
    </dgm:pt>
    <dgm:pt modelId="{09DF8176-E0AC-43E7-BEC3-CB4AF7331D36}" type="pres">
      <dgm:prSet presAssocID="{4ED8FE78-7499-4C3B-963D-44A27B1C3E83}" presName="connectorText" presStyleLbl="sibTrans2D1" presStyleIdx="3" presStyleCnt="8"/>
      <dgm:spPr/>
      <dgm:t>
        <a:bodyPr/>
        <a:lstStyle/>
        <a:p>
          <a:endParaRPr lang="en-GB"/>
        </a:p>
      </dgm:t>
    </dgm:pt>
    <dgm:pt modelId="{B4404C66-EFFF-4184-B271-EC4AE3432809}" type="pres">
      <dgm:prSet presAssocID="{29B79870-9ADB-455E-8841-92C9B5A5ECE6}" presName="node" presStyleLbl="node1" presStyleIdx="3" presStyleCnt="8">
        <dgm:presLayoutVars>
          <dgm:bulletEnabled val="1"/>
        </dgm:presLayoutVars>
      </dgm:prSet>
      <dgm:spPr/>
      <dgm:t>
        <a:bodyPr/>
        <a:lstStyle/>
        <a:p>
          <a:endParaRPr lang="en-GB"/>
        </a:p>
      </dgm:t>
    </dgm:pt>
    <dgm:pt modelId="{678E943C-EF5E-4FB5-A7B4-0C2C745D9E62}" type="pres">
      <dgm:prSet presAssocID="{6960D3A1-B987-42BE-B03F-B9FA7EB31AEA}" presName="parTrans" presStyleLbl="sibTrans2D1" presStyleIdx="4" presStyleCnt="8"/>
      <dgm:spPr/>
      <dgm:t>
        <a:bodyPr/>
        <a:lstStyle/>
        <a:p>
          <a:endParaRPr lang="en-GB"/>
        </a:p>
      </dgm:t>
    </dgm:pt>
    <dgm:pt modelId="{CDDC6240-1530-4C57-87D9-40EE5B119334}" type="pres">
      <dgm:prSet presAssocID="{6960D3A1-B987-42BE-B03F-B9FA7EB31AEA}" presName="connectorText" presStyleLbl="sibTrans2D1" presStyleIdx="4" presStyleCnt="8"/>
      <dgm:spPr/>
      <dgm:t>
        <a:bodyPr/>
        <a:lstStyle/>
        <a:p>
          <a:endParaRPr lang="en-GB"/>
        </a:p>
      </dgm:t>
    </dgm:pt>
    <dgm:pt modelId="{C38085D6-6012-4F2E-A8F3-EC4A2633FC45}" type="pres">
      <dgm:prSet presAssocID="{2795B3E8-9F94-444D-BBBA-33B943D75BA7}" presName="node" presStyleLbl="node1" presStyleIdx="4" presStyleCnt="8" custRadScaleRad="100705" custRadScaleInc="-729">
        <dgm:presLayoutVars>
          <dgm:bulletEnabled val="1"/>
        </dgm:presLayoutVars>
      </dgm:prSet>
      <dgm:spPr/>
      <dgm:t>
        <a:bodyPr/>
        <a:lstStyle/>
        <a:p>
          <a:endParaRPr lang="en-US"/>
        </a:p>
      </dgm:t>
    </dgm:pt>
    <dgm:pt modelId="{BE329992-0E37-4679-93EF-8EB1F2694B5C}" type="pres">
      <dgm:prSet presAssocID="{31F8CB58-7A48-4FD8-A822-E6378D33B79E}" presName="parTrans" presStyleLbl="sibTrans2D1" presStyleIdx="5" presStyleCnt="8"/>
      <dgm:spPr/>
      <dgm:t>
        <a:bodyPr/>
        <a:lstStyle/>
        <a:p>
          <a:endParaRPr lang="en-GB"/>
        </a:p>
      </dgm:t>
    </dgm:pt>
    <dgm:pt modelId="{D1D31F68-8496-452D-A754-E68BFA838F2A}" type="pres">
      <dgm:prSet presAssocID="{31F8CB58-7A48-4FD8-A822-E6378D33B79E}" presName="connectorText" presStyleLbl="sibTrans2D1" presStyleIdx="5" presStyleCnt="8"/>
      <dgm:spPr/>
      <dgm:t>
        <a:bodyPr/>
        <a:lstStyle/>
        <a:p>
          <a:endParaRPr lang="en-GB"/>
        </a:p>
      </dgm:t>
    </dgm:pt>
    <dgm:pt modelId="{9B1DD7A9-3937-4D43-8C95-DC4D62481026}" type="pres">
      <dgm:prSet presAssocID="{71EDB839-5809-4146-B722-6617A316ADC6}" presName="node" presStyleLbl="node1" presStyleIdx="5" presStyleCnt="8" custRadScaleRad="100377" custRadScaleInc="-1853">
        <dgm:presLayoutVars>
          <dgm:bulletEnabled val="1"/>
        </dgm:presLayoutVars>
      </dgm:prSet>
      <dgm:spPr/>
      <dgm:t>
        <a:bodyPr/>
        <a:lstStyle/>
        <a:p>
          <a:endParaRPr lang="en-GB"/>
        </a:p>
      </dgm:t>
    </dgm:pt>
    <dgm:pt modelId="{BE1AD032-8384-427C-9C58-C74EEA4DED8C}" type="pres">
      <dgm:prSet presAssocID="{C35170B3-D2A0-4010-8F29-5B483C9AC320}" presName="parTrans" presStyleLbl="sibTrans2D1" presStyleIdx="6" presStyleCnt="8"/>
      <dgm:spPr/>
      <dgm:t>
        <a:bodyPr/>
        <a:lstStyle/>
        <a:p>
          <a:endParaRPr lang="en-GB"/>
        </a:p>
      </dgm:t>
    </dgm:pt>
    <dgm:pt modelId="{9213AD82-D3BB-4A9C-8A89-30D650CAB014}" type="pres">
      <dgm:prSet presAssocID="{C35170B3-D2A0-4010-8F29-5B483C9AC320}" presName="connectorText" presStyleLbl="sibTrans2D1" presStyleIdx="6" presStyleCnt="8"/>
      <dgm:spPr/>
      <dgm:t>
        <a:bodyPr/>
        <a:lstStyle/>
        <a:p>
          <a:endParaRPr lang="en-GB"/>
        </a:p>
      </dgm:t>
    </dgm:pt>
    <dgm:pt modelId="{73A6EAE2-A1B6-4289-AC86-35E5E6A9FAB9}" type="pres">
      <dgm:prSet presAssocID="{8009705E-1755-4228-91B6-603B432DFE7B}" presName="node" presStyleLbl="node1" presStyleIdx="6" presStyleCnt="8" custRadScaleRad="99873" custRadScaleInc="-2118">
        <dgm:presLayoutVars>
          <dgm:bulletEnabled val="1"/>
        </dgm:presLayoutVars>
      </dgm:prSet>
      <dgm:spPr/>
      <dgm:t>
        <a:bodyPr/>
        <a:lstStyle/>
        <a:p>
          <a:endParaRPr lang="en-US"/>
        </a:p>
      </dgm:t>
    </dgm:pt>
    <dgm:pt modelId="{7DA913E4-D6FD-4C38-B932-9249EFE7D8B2}" type="pres">
      <dgm:prSet presAssocID="{4D68E18F-264A-432E-A719-665F1B3EBD05}" presName="parTrans" presStyleLbl="sibTrans2D1" presStyleIdx="7" presStyleCnt="8"/>
      <dgm:spPr/>
      <dgm:t>
        <a:bodyPr/>
        <a:lstStyle/>
        <a:p>
          <a:endParaRPr lang="en-GB"/>
        </a:p>
      </dgm:t>
    </dgm:pt>
    <dgm:pt modelId="{CB96CD3D-2A82-463B-B59D-C42006C6DABC}" type="pres">
      <dgm:prSet presAssocID="{4D68E18F-264A-432E-A719-665F1B3EBD05}" presName="connectorText" presStyleLbl="sibTrans2D1" presStyleIdx="7" presStyleCnt="8"/>
      <dgm:spPr/>
      <dgm:t>
        <a:bodyPr/>
        <a:lstStyle/>
        <a:p>
          <a:endParaRPr lang="en-GB"/>
        </a:p>
      </dgm:t>
    </dgm:pt>
    <dgm:pt modelId="{D1547CD5-B43F-4EF8-BF0A-91AD02A26B7B}" type="pres">
      <dgm:prSet presAssocID="{11018E42-C1EE-4529-97BA-4F21A14DC3AE}" presName="node" presStyleLbl="node1" presStyleIdx="7" presStyleCnt="8" custRadScaleRad="99427" custRadScaleInc="-1389">
        <dgm:presLayoutVars>
          <dgm:bulletEnabled val="1"/>
        </dgm:presLayoutVars>
      </dgm:prSet>
      <dgm:spPr/>
      <dgm:t>
        <a:bodyPr/>
        <a:lstStyle/>
        <a:p>
          <a:endParaRPr lang="en-GB"/>
        </a:p>
      </dgm:t>
    </dgm:pt>
  </dgm:ptLst>
  <dgm:cxnLst>
    <dgm:cxn modelId="{EAB180A5-523A-49F4-9FEA-32127E17A2C7}" srcId="{6D7F306A-FDA1-4AC3-BA56-2D7894C76803}" destId="{813C0E0D-AC7F-4DBE-96CD-93FA5E30ACE4}" srcOrd="1" destOrd="0" parTransId="{B824A7EE-F04B-4F7F-AA96-E14D371ADE3F}" sibTransId="{C331BC85-F791-425D-BCC2-85342FAB9A5A}"/>
    <dgm:cxn modelId="{9674DF75-4A14-4A53-A8D2-9F81FF319686}" type="presOf" srcId="{2795B3E8-9F94-444D-BBBA-33B943D75BA7}" destId="{C38085D6-6012-4F2E-A8F3-EC4A2633FC45}" srcOrd="0" destOrd="0" presId="urn:microsoft.com/office/officeart/2005/8/layout/radial5"/>
    <dgm:cxn modelId="{3B921453-1755-4217-9D96-F6C5CD220C3E}" type="presOf" srcId="{2BEED644-BD3D-4528-9215-34AE77DAEBB2}" destId="{0593F763-75B5-4A08-83A0-26ABB4D2FF14}" srcOrd="0" destOrd="0" presId="urn:microsoft.com/office/officeart/2005/8/layout/radial5"/>
    <dgm:cxn modelId="{F03D8B76-620D-4821-BD9C-2B63F72A4FBD}" type="presOf" srcId="{31F8CB58-7A48-4FD8-A822-E6378D33B79E}" destId="{D1D31F68-8496-452D-A754-E68BFA838F2A}" srcOrd="1" destOrd="0" presId="urn:microsoft.com/office/officeart/2005/8/layout/radial5"/>
    <dgm:cxn modelId="{60720E93-3531-45BA-9EBA-93B419781AFB}" type="presOf" srcId="{8009705E-1755-4228-91B6-603B432DFE7B}" destId="{73A6EAE2-A1B6-4289-AC86-35E5E6A9FAB9}" srcOrd="0" destOrd="0" presId="urn:microsoft.com/office/officeart/2005/8/layout/radial5"/>
    <dgm:cxn modelId="{2D4CB7F5-609F-4D5F-9697-E1D30F6CBF81}" type="presOf" srcId="{B824A7EE-F04B-4F7F-AA96-E14D371ADE3F}" destId="{A200E6D4-AF56-4E6B-9CF2-26A2531747E0}" srcOrd="1" destOrd="0" presId="urn:microsoft.com/office/officeart/2005/8/layout/radial5"/>
    <dgm:cxn modelId="{40936600-EC7F-4F08-AF0F-6F27A4DA6D49}" type="presOf" srcId="{B2DF5D86-95C3-4453-A784-E524B4070363}" destId="{CEDF5691-D0CA-4773-B26A-3B577A4DB839}" srcOrd="1" destOrd="0" presId="urn:microsoft.com/office/officeart/2005/8/layout/radial5"/>
    <dgm:cxn modelId="{83FC186D-A9BD-495A-9C14-5AD0D420E13D}" srcId="{6D7F306A-FDA1-4AC3-BA56-2D7894C76803}" destId="{11018E42-C1EE-4529-97BA-4F21A14DC3AE}" srcOrd="7" destOrd="0" parTransId="{4D68E18F-264A-432E-A719-665F1B3EBD05}" sibTransId="{92B5608A-529C-4EF4-A1A3-503CF2247C01}"/>
    <dgm:cxn modelId="{892D8406-9A87-4FC8-AD7C-38D357B3D9A3}" srcId="{6D7F306A-FDA1-4AC3-BA56-2D7894C76803}" destId="{2795B3E8-9F94-444D-BBBA-33B943D75BA7}" srcOrd="4" destOrd="0" parTransId="{6960D3A1-B987-42BE-B03F-B9FA7EB31AEA}" sibTransId="{C9348C32-1B14-4840-9353-1DB6CB0A2ABE}"/>
    <dgm:cxn modelId="{5F8BE2AA-69C9-423A-83C3-D4BD85CDC32F}" srcId="{6D7F306A-FDA1-4AC3-BA56-2D7894C76803}" destId="{8009705E-1755-4228-91B6-603B432DFE7B}" srcOrd="6" destOrd="0" parTransId="{C35170B3-D2A0-4010-8F29-5B483C9AC320}" sibTransId="{C438BB31-B817-4E3E-855A-571EE449B676}"/>
    <dgm:cxn modelId="{B641CA80-8A3A-4C77-973C-5AD540908D23}" type="presOf" srcId="{54E0923E-F5E8-4282-BDEA-31AA88FAD518}" destId="{2495A772-659C-42FA-883E-740F3AC8BC20}" srcOrd="0" destOrd="0" presId="urn:microsoft.com/office/officeart/2005/8/layout/radial5"/>
    <dgm:cxn modelId="{2B84A44C-831F-4E85-B876-B405B6739AF8}" srcId="{6D7F306A-FDA1-4AC3-BA56-2D7894C76803}" destId="{2BEED644-BD3D-4528-9215-34AE77DAEBB2}" srcOrd="0" destOrd="0" parTransId="{B2DF5D86-95C3-4453-A784-E524B4070363}" sibTransId="{E39ED116-E300-4B36-ADF5-66803C4E2206}"/>
    <dgm:cxn modelId="{469F0968-8B90-498A-8248-A4FE7EA4D600}" type="presOf" srcId="{C35170B3-D2A0-4010-8F29-5B483C9AC320}" destId="{BE1AD032-8384-427C-9C58-C74EEA4DED8C}" srcOrd="0" destOrd="0" presId="urn:microsoft.com/office/officeart/2005/8/layout/radial5"/>
    <dgm:cxn modelId="{50E87887-597E-464E-8996-BC6DBEF22673}" type="presOf" srcId="{4ED8FE78-7499-4C3B-963D-44A27B1C3E83}" destId="{F9D86F98-770C-444E-9D81-C998A7AEA310}" srcOrd="0" destOrd="0" presId="urn:microsoft.com/office/officeart/2005/8/layout/radial5"/>
    <dgm:cxn modelId="{DEB4E3C6-5A91-4674-883A-A502B0916216}" srcId="{54E0923E-F5E8-4282-BDEA-31AA88FAD518}" destId="{6D7F306A-FDA1-4AC3-BA56-2D7894C76803}" srcOrd="0" destOrd="0" parTransId="{F46B204D-A981-4126-B42C-A3FC162A4D56}" sibTransId="{FA68E245-28F4-4238-AE81-7663A7A6F98B}"/>
    <dgm:cxn modelId="{86E52F52-9B15-45F7-9BF5-921DF99EE5CE}" type="presOf" srcId="{71EDB839-5809-4146-B722-6617A316ADC6}" destId="{9B1DD7A9-3937-4D43-8C95-DC4D62481026}" srcOrd="0" destOrd="0" presId="urn:microsoft.com/office/officeart/2005/8/layout/radial5"/>
    <dgm:cxn modelId="{A5472AAC-1524-4D84-96FC-18CF3C7F8D4A}" type="presOf" srcId="{4D68E18F-264A-432E-A719-665F1B3EBD05}" destId="{CB96CD3D-2A82-463B-B59D-C42006C6DABC}" srcOrd="1" destOrd="0" presId="urn:microsoft.com/office/officeart/2005/8/layout/radial5"/>
    <dgm:cxn modelId="{5E060636-66A2-44F7-B84C-B13768021587}" srcId="{6D7F306A-FDA1-4AC3-BA56-2D7894C76803}" destId="{29B79870-9ADB-455E-8841-92C9B5A5ECE6}" srcOrd="3" destOrd="0" parTransId="{4ED8FE78-7499-4C3B-963D-44A27B1C3E83}" sibTransId="{AD45FE34-5AF7-46FD-B24B-EE675E1EF60F}"/>
    <dgm:cxn modelId="{90C03817-0E28-49F6-92D6-D16FF07F9A4D}" type="presOf" srcId="{B2DF5D86-95C3-4453-A784-E524B4070363}" destId="{13E6D694-4FB0-4984-A5F4-0D9EC2CD5FE6}" srcOrd="0" destOrd="0" presId="urn:microsoft.com/office/officeart/2005/8/layout/radial5"/>
    <dgm:cxn modelId="{96D738AC-549A-4C51-A28C-8D42258B22D8}" type="presOf" srcId="{38089163-A13D-45BD-B805-2BECD0E32FBF}" destId="{963BC3D8-F88F-4C12-9D78-74D441D4060C}" srcOrd="0" destOrd="0" presId="urn:microsoft.com/office/officeart/2005/8/layout/radial5"/>
    <dgm:cxn modelId="{EF9E9365-D3C5-47B9-9609-5C6A19AE04B4}" type="presOf" srcId="{6960D3A1-B987-42BE-B03F-B9FA7EB31AEA}" destId="{678E943C-EF5E-4FB5-A7B4-0C2C745D9E62}" srcOrd="0" destOrd="0" presId="urn:microsoft.com/office/officeart/2005/8/layout/radial5"/>
    <dgm:cxn modelId="{B75091CB-54B0-4A12-8B47-30FD008B701F}" type="presOf" srcId="{11018E42-C1EE-4529-97BA-4F21A14DC3AE}" destId="{D1547CD5-B43F-4EF8-BF0A-91AD02A26B7B}" srcOrd="0" destOrd="0" presId="urn:microsoft.com/office/officeart/2005/8/layout/radial5"/>
    <dgm:cxn modelId="{6D898C24-4126-4A79-B947-C8035A7A65FC}" type="presOf" srcId="{4D68E18F-264A-432E-A719-665F1B3EBD05}" destId="{7DA913E4-D6FD-4C38-B932-9249EFE7D8B2}" srcOrd="0" destOrd="0" presId="urn:microsoft.com/office/officeart/2005/8/layout/radial5"/>
    <dgm:cxn modelId="{3AFE148D-3ABB-4994-8A2C-9B91CE5A0B05}" srcId="{6D7F306A-FDA1-4AC3-BA56-2D7894C76803}" destId="{F84D2FD4-46C4-4BFE-9AFD-8AC06F0F93C6}" srcOrd="2" destOrd="0" parTransId="{38089163-A13D-45BD-B805-2BECD0E32FBF}" sibTransId="{1D68ACAB-90CE-4A7B-8E0B-6DFDBE032C88}"/>
    <dgm:cxn modelId="{0FA855EA-BDB6-40B8-A254-42FC75D451BF}" type="presOf" srcId="{31F8CB58-7A48-4FD8-A822-E6378D33B79E}" destId="{BE329992-0E37-4679-93EF-8EB1F2694B5C}" srcOrd="0" destOrd="0" presId="urn:microsoft.com/office/officeart/2005/8/layout/radial5"/>
    <dgm:cxn modelId="{BE4257B3-2DA8-45F3-85F2-51091429ED07}" type="presOf" srcId="{38089163-A13D-45BD-B805-2BECD0E32FBF}" destId="{0E8DA18C-C765-4588-927A-24D140ECF0BD}" srcOrd="1" destOrd="0" presId="urn:microsoft.com/office/officeart/2005/8/layout/radial5"/>
    <dgm:cxn modelId="{4941C573-B452-4F70-BF0B-C8DA74F5BCA5}" type="presOf" srcId="{6960D3A1-B987-42BE-B03F-B9FA7EB31AEA}" destId="{CDDC6240-1530-4C57-87D9-40EE5B119334}" srcOrd="1" destOrd="0" presId="urn:microsoft.com/office/officeart/2005/8/layout/radial5"/>
    <dgm:cxn modelId="{C899B37D-D5C6-4478-B50C-B437A3DE1E85}" type="presOf" srcId="{813C0E0D-AC7F-4DBE-96CD-93FA5E30ACE4}" destId="{EE062432-16F0-45B3-AA9A-A4EF053D2026}" srcOrd="0" destOrd="0" presId="urn:microsoft.com/office/officeart/2005/8/layout/radial5"/>
    <dgm:cxn modelId="{C00495F9-4F10-4C22-B6E4-24063A021DBB}" srcId="{6D7F306A-FDA1-4AC3-BA56-2D7894C76803}" destId="{71EDB839-5809-4146-B722-6617A316ADC6}" srcOrd="5" destOrd="0" parTransId="{31F8CB58-7A48-4FD8-A822-E6378D33B79E}" sibTransId="{8DF45966-95C1-4438-BDF0-5A3B20F22AA4}"/>
    <dgm:cxn modelId="{EB8F9465-1337-498C-815D-825467246B31}" type="presOf" srcId="{4ED8FE78-7499-4C3B-963D-44A27B1C3E83}" destId="{09DF8176-E0AC-43E7-BEC3-CB4AF7331D36}" srcOrd="1" destOrd="0" presId="urn:microsoft.com/office/officeart/2005/8/layout/radial5"/>
    <dgm:cxn modelId="{57A38DC5-2B9B-48E4-BE0E-9FA8133BE1BB}" type="presOf" srcId="{29B79870-9ADB-455E-8841-92C9B5A5ECE6}" destId="{B4404C66-EFFF-4184-B271-EC4AE3432809}" srcOrd="0" destOrd="0" presId="urn:microsoft.com/office/officeart/2005/8/layout/radial5"/>
    <dgm:cxn modelId="{9E1CA9EE-10C7-4186-AC90-948F83123882}" type="presOf" srcId="{C35170B3-D2A0-4010-8F29-5B483C9AC320}" destId="{9213AD82-D3BB-4A9C-8A89-30D650CAB014}" srcOrd="1" destOrd="0" presId="urn:microsoft.com/office/officeart/2005/8/layout/radial5"/>
    <dgm:cxn modelId="{C7A8122E-47BF-4B4C-A046-E90654163193}" type="presOf" srcId="{6D7F306A-FDA1-4AC3-BA56-2D7894C76803}" destId="{674C17AC-8C23-4AED-9BDE-5D21B13F58DB}" srcOrd="0" destOrd="0" presId="urn:microsoft.com/office/officeart/2005/8/layout/radial5"/>
    <dgm:cxn modelId="{CACBAA84-1F7D-4263-BFC7-ED0097495B6C}" type="presOf" srcId="{B824A7EE-F04B-4F7F-AA96-E14D371ADE3F}" destId="{A4BD27F4-58EE-47F6-BB4A-9F57D7840B76}" srcOrd="0" destOrd="0" presId="urn:microsoft.com/office/officeart/2005/8/layout/radial5"/>
    <dgm:cxn modelId="{A1ED11E7-0D69-40E5-84E9-04743F9CCBDE}" type="presOf" srcId="{F84D2FD4-46C4-4BFE-9AFD-8AC06F0F93C6}" destId="{18A40F67-A930-4B21-8593-EE1330892D66}" srcOrd="0" destOrd="0" presId="urn:microsoft.com/office/officeart/2005/8/layout/radial5"/>
    <dgm:cxn modelId="{EB68BA2F-2F8A-49B7-ABB3-CD0F1FCC5E2C}" type="presParOf" srcId="{2495A772-659C-42FA-883E-740F3AC8BC20}" destId="{674C17AC-8C23-4AED-9BDE-5D21B13F58DB}" srcOrd="0" destOrd="0" presId="urn:microsoft.com/office/officeart/2005/8/layout/radial5"/>
    <dgm:cxn modelId="{587B1846-9A47-417C-ADE9-EF9C9BA16D95}" type="presParOf" srcId="{2495A772-659C-42FA-883E-740F3AC8BC20}" destId="{13E6D694-4FB0-4984-A5F4-0D9EC2CD5FE6}" srcOrd="1" destOrd="0" presId="urn:microsoft.com/office/officeart/2005/8/layout/radial5"/>
    <dgm:cxn modelId="{555E0C26-4BE9-49C9-B7A3-0BACC118B308}" type="presParOf" srcId="{13E6D694-4FB0-4984-A5F4-0D9EC2CD5FE6}" destId="{CEDF5691-D0CA-4773-B26A-3B577A4DB839}" srcOrd="0" destOrd="0" presId="urn:microsoft.com/office/officeart/2005/8/layout/radial5"/>
    <dgm:cxn modelId="{688FE240-829A-431A-A0CC-65376C9019D7}" type="presParOf" srcId="{2495A772-659C-42FA-883E-740F3AC8BC20}" destId="{0593F763-75B5-4A08-83A0-26ABB4D2FF14}" srcOrd="2" destOrd="0" presId="urn:microsoft.com/office/officeart/2005/8/layout/radial5"/>
    <dgm:cxn modelId="{87A663A0-BD61-418E-BB77-2629D7718BA4}" type="presParOf" srcId="{2495A772-659C-42FA-883E-740F3AC8BC20}" destId="{A4BD27F4-58EE-47F6-BB4A-9F57D7840B76}" srcOrd="3" destOrd="0" presId="urn:microsoft.com/office/officeart/2005/8/layout/radial5"/>
    <dgm:cxn modelId="{4EFF9A19-0467-4B09-AC46-99F75C9F521B}" type="presParOf" srcId="{A4BD27F4-58EE-47F6-BB4A-9F57D7840B76}" destId="{A200E6D4-AF56-4E6B-9CF2-26A2531747E0}" srcOrd="0" destOrd="0" presId="urn:microsoft.com/office/officeart/2005/8/layout/radial5"/>
    <dgm:cxn modelId="{0A8F68B1-49A9-484A-839E-78A20361EA3C}" type="presParOf" srcId="{2495A772-659C-42FA-883E-740F3AC8BC20}" destId="{EE062432-16F0-45B3-AA9A-A4EF053D2026}" srcOrd="4" destOrd="0" presId="urn:microsoft.com/office/officeart/2005/8/layout/radial5"/>
    <dgm:cxn modelId="{1580777C-3480-490A-B517-39153C07E4A4}" type="presParOf" srcId="{2495A772-659C-42FA-883E-740F3AC8BC20}" destId="{963BC3D8-F88F-4C12-9D78-74D441D4060C}" srcOrd="5" destOrd="0" presId="urn:microsoft.com/office/officeart/2005/8/layout/radial5"/>
    <dgm:cxn modelId="{9258DED3-E47B-46F6-94AB-1DE04AB1578C}" type="presParOf" srcId="{963BC3D8-F88F-4C12-9D78-74D441D4060C}" destId="{0E8DA18C-C765-4588-927A-24D140ECF0BD}" srcOrd="0" destOrd="0" presId="urn:microsoft.com/office/officeart/2005/8/layout/radial5"/>
    <dgm:cxn modelId="{4F1285F5-160C-489F-921E-2D2EC8C69A6A}" type="presParOf" srcId="{2495A772-659C-42FA-883E-740F3AC8BC20}" destId="{18A40F67-A930-4B21-8593-EE1330892D66}" srcOrd="6" destOrd="0" presId="urn:microsoft.com/office/officeart/2005/8/layout/radial5"/>
    <dgm:cxn modelId="{F119EDE4-6C3A-4E66-BE25-BAC176290BE4}" type="presParOf" srcId="{2495A772-659C-42FA-883E-740F3AC8BC20}" destId="{F9D86F98-770C-444E-9D81-C998A7AEA310}" srcOrd="7" destOrd="0" presId="urn:microsoft.com/office/officeart/2005/8/layout/radial5"/>
    <dgm:cxn modelId="{836F7CD8-3281-4FCA-A3EA-62A11B050D9E}" type="presParOf" srcId="{F9D86F98-770C-444E-9D81-C998A7AEA310}" destId="{09DF8176-E0AC-43E7-BEC3-CB4AF7331D36}" srcOrd="0" destOrd="0" presId="urn:microsoft.com/office/officeart/2005/8/layout/radial5"/>
    <dgm:cxn modelId="{9637E66E-400F-46F8-BF57-6D3F15B9530A}" type="presParOf" srcId="{2495A772-659C-42FA-883E-740F3AC8BC20}" destId="{B4404C66-EFFF-4184-B271-EC4AE3432809}" srcOrd="8" destOrd="0" presId="urn:microsoft.com/office/officeart/2005/8/layout/radial5"/>
    <dgm:cxn modelId="{9DAE00F0-F615-4F21-B39A-A18389684A33}" type="presParOf" srcId="{2495A772-659C-42FA-883E-740F3AC8BC20}" destId="{678E943C-EF5E-4FB5-A7B4-0C2C745D9E62}" srcOrd="9" destOrd="0" presId="urn:microsoft.com/office/officeart/2005/8/layout/radial5"/>
    <dgm:cxn modelId="{AAFAB1BD-4E03-4C29-AE8C-6904C751D48B}" type="presParOf" srcId="{678E943C-EF5E-4FB5-A7B4-0C2C745D9E62}" destId="{CDDC6240-1530-4C57-87D9-40EE5B119334}" srcOrd="0" destOrd="0" presId="urn:microsoft.com/office/officeart/2005/8/layout/radial5"/>
    <dgm:cxn modelId="{515234FB-E5AF-4FFE-BF64-467FFCE4A323}" type="presParOf" srcId="{2495A772-659C-42FA-883E-740F3AC8BC20}" destId="{C38085D6-6012-4F2E-A8F3-EC4A2633FC45}" srcOrd="10" destOrd="0" presId="urn:microsoft.com/office/officeart/2005/8/layout/radial5"/>
    <dgm:cxn modelId="{A8D7472D-8A5D-48AB-A7C7-BD7A8B772831}" type="presParOf" srcId="{2495A772-659C-42FA-883E-740F3AC8BC20}" destId="{BE329992-0E37-4679-93EF-8EB1F2694B5C}" srcOrd="11" destOrd="0" presId="urn:microsoft.com/office/officeart/2005/8/layout/radial5"/>
    <dgm:cxn modelId="{9172B057-330F-4D90-A188-07C10559EB1E}" type="presParOf" srcId="{BE329992-0E37-4679-93EF-8EB1F2694B5C}" destId="{D1D31F68-8496-452D-A754-E68BFA838F2A}" srcOrd="0" destOrd="0" presId="urn:microsoft.com/office/officeart/2005/8/layout/radial5"/>
    <dgm:cxn modelId="{4730702C-0DFA-4D6F-96B7-22549AA9EAFE}" type="presParOf" srcId="{2495A772-659C-42FA-883E-740F3AC8BC20}" destId="{9B1DD7A9-3937-4D43-8C95-DC4D62481026}" srcOrd="12" destOrd="0" presId="urn:microsoft.com/office/officeart/2005/8/layout/radial5"/>
    <dgm:cxn modelId="{04E8AAEE-7670-49C1-8642-8CADC706B608}" type="presParOf" srcId="{2495A772-659C-42FA-883E-740F3AC8BC20}" destId="{BE1AD032-8384-427C-9C58-C74EEA4DED8C}" srcOrd="13" destOrd="0" presId="urn:microsoft.com/office/officeart/2005/8/layout/radial5"/>
    <dgm:cxn modelId="{356CC386-46B0-4F5F-890D-30369AC9BF0B}" type="presParOf" srcId="{BE1AD032-8384-427C-9C58-C74EEA4DED8C}" destId="{9213AD82-D3BB-4A9C-8A89-30D650CAB014}" srcOrd="0" destOrd="0" presId="urn:microsoft.com/office/officeart/2005/8/layout/radial5"/>
    <dgm:cxn modelId="{10221F95-803D-4880-8609-C98B140A363F}" type="presParOf" srcId="{2495A772-659C-42FA-883E-740F3AC8BC20}" destId="{73A6EAE2-A1B6-4289-AC86-35E5E6A9FAB9}" srcOrd="14" destOrd="0" presId="urn:microsoft.com/office/officeart/2005/8/layout/radial5"/>
    <dgm:cxn modelId="{1534273F-165D-4194-81BA-43ECF904B4C1}" type="presParOf" srcId="{2495A772-659C-42FA-883E-740F3AC8BC20}" destId="{7DA913E4-D6FD-4C38-B932-9249EFE7D8B2}" srcOrd="15" destOrd="0" presId="urn:microsoft.com/office/officeart/2005/8/layout/radial5"/>
    <dgm:cxn modelId="{7902ED1D-E6A3-4273-B37C-CB0495FB29D7}" type="presParOf" srcId="{7DA913E4-D6FD-4C38-B932-9249EFE7D8B2}" destId="{CB96CD3D-2A82-463B-B59D-C42006C6DABC}" srcOrd="0" destOrd="0" presId="urn:microsoft.com/office/officeart/2005/8/layout/radial5"/>
    <dgm:cxn modelId="{FBE582B7-48A3-4A98-B2DE-533A7B2953BA}" type="presParOf" srcId="{2495A772-659C-42FA-883E-740F3AC8BC20}" destId="{D1547CD5-B43F-4EF8-BF0A-91AD02A26B7B}" srcOrd="1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D0C85EA-A364-4AF4-990E-1BC4B09E4B58}">
      <dsp:nvSpPr>
        <dsp:cNvPr id="0" name=""/>
        <dsp:cNvSpPr/>
      </dsp:nvSpPr>
      <dsp:spPr>
        <a:xfrm>
          <a:off x="3003088" y="86095"/>
          <a:ext cx="1383200" cy="138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Used by Researchers</a:t>
          </a:r>
        </a:p>
      </dsp:txBody>
      <dsp:txXfrm>
        <a:off x="3003088" y="86095"/>
        <a:ext cx="1383200" cy="1383200"/>
      </dsp:txXfrm>
    </dsp:sp>
    <dsp:sp modelId="{46768807-E369-4E6F-A363-28A7FECACF93}">
      <dsp:nvSpPr>
        <dsp:cNvPr id="0" name=""/>
        <dsp:cNvSpPr/>
      </dsp:nvSpPr>
      <dsp:spPr>
        <a:xfrm>
          <a:off x="567214" y="-961"/>
          <a:ext cx="3906130" cy="3906130"/>
        </a:xfrm>
        <a:prstGeom prst="circularArrow">
          <a:avLst>
            <a:gd name="adj1" fmla="val 6905"/>
            <a:gd name="adj2" fmla="val 465597"/>
            <a:gd name="adj3" fmla="val 548384"/>
            <a:gd name="adj4" fmla="val 20586019"/>
            <a:gd name="adj5" fmla="val 8056"/>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61C9349-F176-47C8-BE21-7C4F99462F4D}">
      <dsp:nvSpPr>
        <dsp:cNvPr id="0" name=""/>
        <dsp:cNvSpPr/>
      </dsp:nvSpPr>
      <dsp:spPr>
        <a:xfrm>
          <a:off x="3003088" y="2434912"/>
          <a:ext cx="1383200" cy="138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Gathering New Requirements</a:t>
          </a:r>
          <a:endParaRPr lang="en-GB" sz="1800" kern="1200" dirty="0"/>
        </a:p>
      </dsp:txBody>
      <dsp:txXfrm>
        <a:off x="3003088" y="2434912"/>
        <a:ext cx="1383200" cy="1383200"/>
      </dsp:txXfrm>
    </dsp:sp>
    <dsp:sp modelId="{05434F62-1945-425B-A943-C0564BA62B0A}">
      <dsp:nvSpPr>
        <dsp:cNvPr id="0" name=""/>
        <dsp:cNvSpPr/>
      </dsp:nvSpPr>
      <dsp:spPr>
        <a:xfrm>
          <a:off x="567214" y="-961"/>
          <a:ext cx="3906130" cy="3906130"/>
        </a:xfrm>
        <a:prstGeom prst="circularArrow">
          <a:avLst>
            <a:gd name="adj1" fmla="val 6905"/>
            <a:gd name="adj2" fmla="val 465597"/>
            <a:gd name="adj3" fmla="val 5948384"/>
            <a:gd name="adj4" fmla="val 4386019"/>
            <a:gd name="adj5" fmla="val 8056"/>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69EBAC1-2975-4EEE-9DBE-DD58A0C962C3}">
      <dsp:nvSpPr>
        <dsp:cNvPr id="0" name=""/>
        <dsp:cNvSpPr/>
      </dsp:nvSpPr>
      <dsp:spPr>
        <a:xfrm>
          <a:off x="654271" y="2434912"/>
          <a:ext cx="1383200" cy="138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New Technology Assessed</a:t>
          </a:r>
          <a:endParaRPr lang="en-GB" sz="1800" kern="1200" dirty="0"/>
        </a:p>
      </dsp:txBody>
      <dsp:txXfrm>
        <a:off x="654271" y="2434912"/>
        <a:ext cx="1383200" cy="1383200"/>
      </dsp:txXfrm>
    </dsp:sp>
    <dsp:sp modelId="{B757D91A-88B8-4BEA-A2DC-76BD862C4D80}">
      <dsp:nvSpPr>
        <dsp:cNvPr id="0" name=""/>
        <dsp:cNvSpPr/>
      </dsp:nvSpPr>
      <dsp:spPr>
        <a:xfrm>
          <a:off x="567214" y="-961"/>
          <a:ext cx="3906130" cy="3906130"/>
        </a:xfrm>
        <a:prstGeom prst="circularArrow">
          <a:avLst>
            <a:gd name="adj1" fmla="val 6905"/>
            <a:gd name="adj2" fmla="val 465597"/>
            <a:gd name="adj3" fmla="val 11348384"/>
            <a:gd name="adj4" fmla="val 9786019"/>
            <a:gd name="adj5" fmla="val 8056"/>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215830D-5C31-4375-96B9-4B6A9D83C7BF}">
      <dsp:nvSpPr>
        <dsp:cNvPr id="0" name=""/>
        <dsp:cNvSpPr/>
      </dsp:nvSpPr>
      <dsp:spPr>
        <a:xfrm>
          <a:off x="654271" y="86095"/>
          <a:ext cx="1383200" cy="138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t>Deployed Infrastructure Services</a:t>
          </a:r>
          <a:endParaRPr lang="en-GB" sz="1800" kern="1200" dirty="0"/>
        </a:p>
      </dsp:txBody>
      <dsp:txXfrm>
        <a:off x="654271" y="86095"/>
        <a:ext cx="1383200" cy="1383200"/>
      </dsp:txXfrm>
    </dsp:sp>
    <dsp:sp modelId="{57F597DC-5D98-41ED-A0B0-C06C8D4E4560}">
      <dsp:nvSpPr>
        <dsp:cNvPr id="0" name=""/>
        <dsp:cNvSpPr/>
      </dsp:nvSpPr>
      <dsp:spPr>
        <a:xfrm>
          <a:off x="720061" y="-144004"/>
          <a:ext cx="3906130" cy="3906130"/>
        </a:xfrm>
        <a:prstGeom prst="circularArrow">
          <a:avLst>
            <a:gd name="adj1" fmla="val 6905"/>
            <a:gd name="adj2" fmla="val 465597"/>
            <a:gd name="adj3" fmla="val 16748384"/>
            <a:gd name="adj4" fmla="val 15186019"/>
            <a:gd name="adj5" fmla="val 8056"/>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728FA1-3618-48D1-B1F1-ADA7DBF7ACDE}">
      <dsp:nvSpPr>
        <dsp:cNvPr id="0" name=""/>
        <dsp:cNvSpPr/>
      </dsp:nvSpPr>
      <dsp:spPr>
        <a:xfrm>
          <a:off x="4618246" y="333714"/>
          <a:ext cx="1707392" cy="1707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Design</a:t>
          </a:r>
          <a:endParaRPr lang="en-GB" sz="3600" kern="1200" dirty="0"/>
        </a:p>
      </dsp:txBody>
      <dsp:txXfrm>
        <a:off x="4618246" y="333714"/>
        <a:ext cx="1707392" cy="1707392"/>
      </dsp:txXfrm>
    </dsp:sp>
    <dsp:sp modelId="{894E585C-8260-4B33-8B5C-FACB2F78650E}">
      <dsp:nvSpPr>
        <dsp:cNvPr id="0" name=""/>
        <dsp:cNvSpPr/>
      </dsp:nvSpPr>
      <dsp:spPr>
        <a:xfrm>
          <a:off x="2021120" y="-1275"/>
          <a:ext cx="4033370" cy="4033370"/>
        </a:xfrm>
        <a:prstGeom prst="circularArrow">
          <a:avLst>
            <a:gd name="adj1" fmla="val 8255"/>
            <a:gd name="adj2" fmla="val 576647"/>
            <a:gd name="adj3" fmla="val 2961430"/>
            <a:gd name="adj4" fmla="val 53348"/>
            <a:gd name="adj5" fmla="val 963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5AAD92-1AF7-48DD-BDA9-2907C53F688E}">
      <dsp:nvSpPr>
        <dsp:cNvPr id="0" name=""/>
        <dsp:cNvSpPr/>
      </dsp:nvSpPr>
      <dsp:spPr>
        <a:xfrm>
          <a:off x="3184109" y="2817711"/>
          <a:ext cx="1707392" cy="1707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Deliver</a:t>
          </a:r>
          <a:endParaRPr lang="en-GB" sz="3600" kern="1200" dirty="0"/>
        </a:p>
      </dsp:txBody>
      <dsp:txXfrm>
        <a:off x="3184109" y="2817711"/>
        <a:ext cx="1707392" cy="1707392"/>
      </dsp:txXfrm>
    </dsp:sp>
    <dsp:sp modelId="{36FC3480-6574-4906-86D6-C27115B899F4}">
      <dsp:nvSpPr>
        <dsp:cNvPr id="0" name=""/>
        <dsp:cNvSpPr/>
      </dsp:nvSpPr>
      <dsp:spPr>
        <a:xfrm>
          <a:off x="2021120" y="-1275"/>
          <a:ext cx="4033370" cy="4033370"/>
        </a:xfrm>
        <a:prstGeom prst="circularArrow">
          <a:avLst>
            <a:gd name="adj1" fmla="val 8255"/>
            <a:gd name="adj2" fmla="val 576647"/>
            <a:gd name="adj3" fmla="val 10170005"/>
            <a:gd name="adj4" fmla="val 7261923"/>
            <a:gd name="adj5" fmla="val 963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65769-68EB-4034-A125-79BE766048F3}">
      <dsp:nvSpPr>
        <dsp:cNvPr id="0" name=""/>
        <dsp:cNvSpPr/>
      </dsp:nvSpPr>
      <dsp:spPr>
        <a:xfrm>
          <a:off x="1749973" y="333714"/>
          <a:ext cx="1707392" cy="1707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GB" sz="3600" kern="1200" dirty="0" smtClean="0"/>
            <a:t>Discover</a:t>
          </a:r>
          <a:endParaRPr lang="en-GB" sz="3600" kern="1200" dirty="0"/>
        </a:p>
      </dsp:txBody>
      <dsp:txXfrm>
        <a:off x="1749973" y="333714"/>
        <a:ext cx="1707392" cy="1707392"/>
      </dsp:txXfrm>
    </dsp:sp>
    <dsp:sp modelId="{961A33E0-C385-4B7A-919A-77A0EF5D57EA}">
      <dsp:nvSpPr>
        <dsp:cNvPr id="0" name=""/>
        <dsp:cNvSpPr/>
      </dsp:nvSpPr>
      <dsp:spPr>
        <a:xfrm>
          <a:off x="2021120" y="-1275"/>
          <a:ext cx="4033370" cy="4033370"/>
        </a:xfrm>
        <a:prstGeom prst="circularArrow">
          <a:avLst>
            <a:gd name="adj1" fmla="val 8255"/>
            <a:gd name="adj2" fmla="val 576647"/>
            <a:gd name="adj3" fmla="val 16854456"/>
            <a:gd name="adj4" fmla="val 14968897"/>
            <a:gd name="adj5" fmla="val 963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69A17E-05A8-48BD-AFF8-EDA3F3B562BE}">
      <dsp:nvSpPr>
        <dsp:cNvPr id="0" name=""/>
        <dsp:cNvSpPr/>
      </dsp:nvSpPr>
      <dsp:spPr>
        <a:xfrm>
          <a:off x="2504542" y="1983874"/>
          <a:ext cx="1279274" cy="12792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t>User Support</a:t>
          </a:r>
          <a:endParaRPr lang="en-GB" sz="2400" kern="1200" dirty="0"/>
        </a:p>
      </dsp:txBody>
      <dsp:txXfrm>
        <a:off x="2504542" y="1983874"/>
        <a:ext cx="1279274" cy="1279274"/>
      </dsp:txXfrm>
    </dsp:sp>
    <dsp:sp modelId="{55CF5B3E-4BC5-4441-BB79-C7C1911EC5DE}">
      <dsp:nvSpPr>
        <dsp:cNvPr id="0" name=""/>
        <dsp:cNvSpPr/>
      </dsp:nvSpPr>
      <dsp:spPr>
        <a:xfrm rot="16200000">
          <a:off x="2695501" y="1535195"/>
          <a:ext cx="897357" cy="0"/>
        </a:xfrm>
        <a:custGeom>
          <a:avLst/>
          <a:gdLst/>
          <a:ahLst/>
          <a:cxnLst/>
          <a:rect l="0" t="0" r="0" b="0"/>
          <a:pathLst>
            <a:path>
              <a:moveTo>
                <a:pt x="0" y="0"/>
              </a:moveTo>
              <a:lnTo>
                <a:pt x="89735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3C2DD7-79AB-404D-8336-8FE6B89506C6}">
      <dsp:nvSpPr>
        <dsp:cNvPr id="0" name=""/>
        <dsp:cNvSpPr/>
      </dsp:nvSpPr>
      <dsp:spPr>
        <a:xfrm>
          <a:off x="2715623" y="229403"/>
          <a:ext cx="857113" cy="8571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smtClean="0"/>
            <a:t>Teams</a:t>
          </a:r>
          <a:endParaRPr lang="en-GB" sz="2000" kern="1200" dirty="0"/>
        </a:p>
      </dsp:txBody>
      <dsp:txXfrm>
        <a:off x="2715623" y="229403"/>
        <a:ext cx="857113" cy="857113"/>
      </dsp:txXfrm>
    </dsp:sp>
    <dsp:sp modelId="{3697668E-7911-4AB0-9B21-B1C439056E17}">
      <dsp:nvSpPr>
        <dsp:cNvPr id="0" name=""/>
        <dsp:cNvSpPr/>
      </dsp:nvSpPr>
      <dsp:spPr>
        <a:xfrm rot="1800000">
          <a:off x="3734775" y="3175833"/>
          <a:ext cx="732107" cy="0"/>
        </a:xfrm>
        <a:custGeom>
          <a:avLst/>
          <a:gdLst/>
          <a:ahLst/>
          <a:cxnLst/>
          <a:rect l="0" t="0" r="0" b="0"/>
          <a:pathLst>
            <a:path>
              <a:moveTo>
                <a:pt x="0" y="0"/>
              </a:moveTo>
              <a:lnTo>
                <a:pt x="73210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6367BA-0930-4AF0-9DA6-6446D3B747BB}">
      <dsp:nvSpPr>
        <dsp:cNvPr id="0" name=""/>
        <dsp:cNvSpPr/>
      </dsp:nvSpPr>
      <dsp:spPr>
        <a:xfrm>
          <a:off x="4417840" y="3177730"/>
          <a:ext cx="857113" cy="8571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en-US" sz="1300" kern="1200" dirty="0" smtClean="0"/>
            <a:t>Processes</a:t>
          </a:r>
          <a:endParaRPr lang="en-GB" sz="1300" kern="1200" dirty="0"/>
        </a:p>
      </dsp:txBody>
      <dsp:txXfrm>
        <a:off x="4417840" y="3177730"/>
        <a:ext cx="857113" cy="857113"/>
      </dsp:txXfrm>
    </dsp:sp>
    <dsp:sp modelId="{A374F2F2-0837-4A21-99E3-5DC4757028B0}">
      <dsp:nvSpPr>
        <dsp:cNvPr id="0" name=""/>
        <dsp:cNvSpPr/>
      </dsp:nvSpPr>
      <dsp:spPr>
        <a:xfrm rot="9000000">
          <a:off x="1821477" y="3175833"/>
          <a:ext cx="732107" cy="0"/>
        </a:xfrm>
        <a:custGeom>
          <a:avLst/>
          <a:gdLst/>
          <a:ahLst/>
          <a:cxnLst/>
          <a:rect l="0" t="0" r="0" b="0"/>
          <a:pathLst>
            <a:path>
              <a:moveTo>
                <a:pt x="0" y="0"/>
              </a:moveTo>
              <a:lnTo>
                <a:pt x="73210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3A5947-CF30-4DB8-920E-E6A5EC4DD048}">
      <dsp:nvSpPr>
        <dsp:cNvPr id="0" name=""/>
        <dsp:cNvSpPr/>
      </dsp:nvSpPr>
      <dsp:spPr>
        <a:xfrm>
          <a:off x="1013405" y="3177730"/>
          <a:ext cx="857113" cy="8571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Services</a:t>
          </a:r>
          <a:endParaRPr lang="en-GB" sz="1600" kern="1200" dirty="0"/>
        </a:p>
      </dsp:txBody>
      <dsp:txXfrm>
        <a:off x="1013405" y="3177730"/>
        <a:ext cx="857113" cy="85711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4C17AC-8C23-4AED-9BDE-5D21B13F58DB}">
      <dsp:nvSpPr>
        <dsp:cNvPr id="0" name=""/>
        <dsp:cNvSpPr/>
      </dsp:nvSpPr>
      <dsp:spPr>
        <a:xfrm>
          <a:off x="1906334" y="1589128"/>
          <a:ext cx="1515922" cy="1515910"/>
        </a:xfrm>
        <a:prstGeom prst="ellipse">
          <a:avLst/>
        </a:prstGeom>
        <a:solidFill>
          <a:srgbClr val="0070C0"/>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baseline="0" dirty="0" smtClean="0">
              <a:solidFill>
                <a:schemeClr val="bg1"/>
              </a:solidFill>
            </a:rPr>
            <a:t>NGI</a:t>
          </a:r>
          <a:br>
            <a:rPr lang="en-US" sz="1800" b="1" kern="1200" baseline="0" dirty="0" smtClean="0">
              <a:solidFill>
                <a:schemeClr val="bg1"/>
              </a:solidFill>
            </a:rPr>
          </a:br>
          <a:r>
            <a:rPr lang="en-US" sz="1800" b="1" kern="1200" baseline="0" dirty="0" smtClean="0">
              <a:solidFill>
                <a:schemeClr val="bg1"/>
              </a:solidFill>
            </a:rPr>
            <a:t>User Support Teams</a:t>
          </a:r>
          <a:endParaRPr lang="en-US" sz="1800" b="1" kern="1200" baseline="0" dirty="0">
            <a:solidFill>
              <a:schemeClr val="bg1"/>
            </a:solidFill>
          </a:endParaRPr>
        </a:p>
      </dsp:txBody>
      <dsp:txXfrm>
        <a:off x="1906334" y="1589128"/>
        <a:ext cx="1515922" cy="1515910"/>
      </dsp:txXfrm>
    </dsp:sp>
    <dsp:sp modelId="{13E6D694-4FB0-4984-A5F4-0D9EC2CD5FE6}">
      <dsp:nvSpPr>
        <dsp:cNvPr id="0" name=""/>
        <dsp:cNvSpPr/>
      </dsp:nvSpPr>
      <dsp:spPr>
        <a:xfrm rot="16200000">
          <a:off x="2530193" y="1142441"/>
          <a:ext cx="268205" cy="402506"/>
        </a:xfrm>
        <a:prstGeom prst="rightArrow">
          <a:avLst>
            <a:gd name="adj1" fmla="val 60000"/>
            <a:gd name="adj2" fmla="val 50000"/>
          </a:avLst>
        </a:prstGeom>
        <a:solidFill>
          <a:srgbClr val="0070C0"/>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0" kern="1200" baseline="0">
            <a:solidFill>
              <a:schemeClr val="bg1"/>
            </a:solidFill>
          </a:endParaRPr>
        </a:p>
      </dsp:txBody>
      <dsp:txXfrm rot="16200000">
        <a:off x="2530193" y="1142441"/>
        <a:ext cx="268205" cy="402506"/>
      </dsp:txXfrm>
    </dsp:sp>
    <dsp:sp modelId="{0593F763-75B5-4A08-83A0-26ABB4D2FF14}">
      <dsp:nvSpPr>
        <dsp:cNvPr id="0" name=""/>
        <dsp:cNvSpPr/>
      </dsp:nvSpPr>
      <dsp:spPr>
        <a:xfrm>
          <a:off x="2131566" y="17621"/>
          <a:ext cx="1065458" cy="10654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Consultancy</a:t>
          </a:r>
          <a:endParaRPr lang="en-US" sz="1100" kern="1200" dirty="0"/>
        </a:p>
      </dsp:txBody>
      <dsp:txXfrm>
        <a:off x="2131566" y="17621"/>
        <a:ext cx="1065458" cy="1065458"/>
      </dsp:txXfrm>
    </dsp:sp>
    <dsp:sp modelId="{A4BD27F4-58EE-47F6-BB4A-9F57D7840B76}">
      <dsp:nvSpPr>
        <dsp:cNvPr id="0" name=""/>
        <dsp:cNvSpPr/>
      </dsp:nvSpPr>
      <dsp:spPr>
        <a:xfrm rot="18918752">
          <a:off x="3243813" y="1439113"/>
          <a:ext cx="269902" cy="402506"/>
        </a:xfrm>
        <a:prstGeom prst="rightArrow">
          <a:avLst>
            <a:gd name="adj1" fmla="val 60000"/>
            <a:gd name="adj2" fmla="val 50000"/>
          </a:avLst>
        </a:prstGeom>
        <a:solidFill>
          <a:srgbClr val="0070C0"/>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0" kern="1200" baseline="0">
            <a:solidFill>
              <a:schemeClr val="bg1"/>
            </a:solidFill>
          </a:endParaRPr>
        </a:p>
      </dsp:txBody>
      <dsp:txXfrm rot="18918752">
        <a:off x="3243813" y="1439113"/>
        <a:ext cx="269902" cy="402506"/>
      </dsp:txXfrm>
    </dsp:sp>
    <dsp:sp modelId="{EE062432-16F0-45B3-AA9A-A4EF053D2026}">
      <dsp:nvSpPr>
        <dsp:cNvPr id="0" name=""/>
        <dsp:cNvSpPr/>
      </dsp:nvSpPr>
      <dsp:spPr>
        <a:xfrm>
          <a:off x="3411238" y="548567"/>
          <a:ext cx="1065458" cy="10654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Training</a:t>
          </a:r>
          <a:endParaRPr lang="en-US" sz="1100" kern="1200" dirty="0"/>
        </a:p>
      </dsp:txBody>
      <dsp:txXfrm>
        <a:off x="3411238" y="548567"/>
        <a:ext cx="1065458" cy="1065458"/>
      </dsp:txXfrm>
    </dsp:sp>
    <dsp:sp modelId="{963BC3D8-F88F-4C12-9D78-74D441D4060C}">
      <dsp:nvSpPr>
        <dsp:cNvPr id="0" name=""/>
        <dsp:cNvSpPr/>
      </dsp:nvSpPr>
      <dsp:spPr>
        <a:xfrm rot="28053">
          <a:off x="3543863" y="2154203"/>
          <a:ext cx="293043" cy="402506"/>
        </a:xfrm>
        <a:prstGeom prst="rightArrow">
          <a:avLst>
            <a:gd name="adj1" fmla="val 60000"/>
            <a:gd name="adj2" fmla="val 50000"/>
          </a:avLst>
        </a:prstGeom>
        <a:solidFill>
          <a:srgbClr val="0070C0"/>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0" kern="1200" baseline="0">
            <a:solidFill>
              <a:schemeClr val="bg1"/>
            </a:solidFill>
          </a:endParaRPr>
        </a:p>
      </dsp:txBody>
      <dsp:txXfrm rot="28053">
        <a:off x="3543863" y="2154203"/>
        <a:ext cx="293043" cy="402506"/>
      </dsp:txXfrm>
    </dsp:sp>
    <dsp:sp modelId="{18A40F67-A930-4B21-8593-EE1330892D66}">
      <dsp:nvSpPr>
        <dsp:cNvPr id="0" name=""/>
        <dsp:cNvSpPr/>
      </dsp:nvSpPr>
      <dsp:spPr>
        <a:xfrm>
          <a:off x="3975107" y="1829398"/>
          <a:ext cx="1065458" cy="10654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Providing access to grid and software services</a:t>
          </a:r>
          <a:endParaRPr lang="en-US" sz="1100" kern="1200" dirty="0"/>
        </a:p>
      </dsp:txBody>
      <dsp:txXfrm>
        <a:off x="3975107" y="1829398"/>
        <a:ext cx="1065458" cy="1065458"/>
      </dsp:txXfrm>
    </dsp:sp>
    <dsp:sp modelId="{F9D86F98-770C-444E-9D81-C998A7AEA310}">
      <dsp:nvSpPr>
        <dsp:cNvPr id="0" name=""/>
        <dsp:cNvSpPr/>
      </dsp:nvSpPr>
      <dsp:spPr>
        <a:xfrm rot="2700000">
          <a:off x="3240756" y="2859990"/>
          <a:ext cx="275400" cy="402506"/>
        </a:xfrm>
        <a:prstGeom prst="rightArrow">
          <a:avLst>
            <a:gd name="adj1" fmla="val 60000"/>
            <a:gd name="adj2" fmla="val 50000"/>
          </a:avLst>
        </a:prstGeom>
        <a:solidFill>
          <a:srgbClr val="0070C0"/>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0" kern="1200" baseline="0">
            <a:solidFill>
              <a:schemeClr val="bg1"/>
            </a:solidFill>
          </a:endParaRPr>
        </a:p>
      </dsp:txBody>
      <dsp:txXfrm rot="2700000">
        <a:off x="3240756" y="2859990"/>
        <a:ext cx="275400" cy="402506"/>
      </dsp:txXfrm>
    </dsp:sp>
    <dsp:sp modelId="{B4404C66-EFFF-4184-B271-EC4AE3432809}">
      <dsp:nvSpPr>
        <dsp:cNvPr id="0" name=""/>
        <dsp:cNvSpPr/>
      </dsp:nvSpPr>
      <dsp:spPr>
        <a:xfrm>
          <a:off x="3411649" y="3094437"/>
          <a:ext cx="1065458" cy="10654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Porting applications</a:t>
          </a:r>
          <a:endParaRPr lang="en-US" sz="1100" kern="1200" dirty="0"/>
        </a:p>
      </dsp:txBody>
      <dsp:txXfrm>
        <a:off x="3411649" y="3094437"/>
        <a:ext cx="1065458" cy="1065458"/>
      </dsp:txXfrm>
    </dsp:sp>
    <dsp:sp modelId="{678E943C-EF5E-4FB5-A7B4-0C2C745D9E62}">
      <dsp:nvSpPr>
        <dsp:cNvPr id="0" name=""/>
        <dsp:cNvSpPr/>
      </dsp:nvSpPr>
      <dsp:spPr>
        <a:xfrm rot="5390111">
          <a:off x="2528432" y="3157764"/>
          <a:ext cx="277549" cy="402506"/>
        </a:xfrm>
        <a:prstGeom prst="rightArrow">
          <a:avLst>
            <a:gd name="adj1" fmla="val 60000"/>
            <a:gd name="adj2" fmla="val 50000"/>
          </a:avLst>
        </a:prstGeom>
        <a:solidFill>
          <a:srgbClr val="0070C0"/>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0" kern="1200" baseline="0">
            <a:solidFill>
              <a:schemeClr val="bg1"/>
            </a:solidFill>
          </a:endParaRPr>
        </a:p>
      </dsp:txBody>
      <dsp:txXfrm rot="5390111">
        <a:off x="2528432" y="3157764"/>
        <a:ext cx="277549" cy="402506"/>
      </dsp:txXfrm>
    </dsp:sp>
    <dsp:sp modelId="{C38085D6-6012-4F2E-A8F3-EC4A2633FC45}">
      <dsp:nvSpPr>
        <dsp:cNvPr id="0" name=""/>
        <dsp:cNvSpPr/>
      </dsp:nvSpPr>
      <dsp:spPr>
        <a:xfrm>
          <a:off x="2136785" y="3628708"/>
          <a:ext cx="1065458" cy="10654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Developing and operating software services</a:t>
          </a:r>
          <a:endParaRPr lang="en-US" sz="1100" kern="1200" dirty="0"/>
        </a:p>
      </dsp:txBody>
      <dsp:txXfrm>
        <a:off x="2136785" y="3628708"/>
        <a:ext cx="1065458" cy="1065458"/>
      </dsp:txXfrm>
    </dsp:sp>
    <dsp:sp modelId="{BE329992-0E37-4679-93EF-8EB1F2694B5C}">
      <dsp:nvSpPr>
        <dsp:cNvPr id="0" name=""/>
        <dsp:cNvSpPr/>
      </dsp:nvSpPr>
      <dsp:spPr>
        <a:xfrm rot="8074984">
          <a:off x="1813518" y="2867526"/>
          <a:ext cx="279017" cy="402506"/>
        </a:xfrm>
        <a:prstGeom prst="rightArrow">
          <a:avLst>
            <a:gd name="adj1" fmla="val 60000"/>
            <a:gd name="adj2" fmla="val 50000"/>
          </a:avLst>
        </a:prstGeom>
        <a:solidFill>
          <a:srgbClr val="0070C0"/>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0" kern="1200" baseline="0">
            <a:solidFill>
              <a:schemeClr val="bg1"/>
            </a:solidFill>
          </a:endParaRPr>
        </a:p>
      </dsp:txBody>
      <dsp:txXfrm rot="8074984">
        <a:off x="1813518" y="2867526"/>
        <a:ext cx="279017" cy="402506"/>
      </dsp:txXfrm>
    </dsp:sp>
    <dsp:sp modelId="{9B1DD7A9-3937-4D43-8C95-DC4D62481026}">
      <dsp:nvSpPr>
        <dsp:cNvPr id="0" name=""/>
        <dsp:cNvSpPr/>
      </dsp:nvSpPr>
      <dsp:spPr>
        <a:xfrm>
          <a:off x="856041" y="3108579"/>
          <a:ext cx="1065458" cy="10654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Collecting Feedback</a:t>
          </a:r>
          <a:endParaRPr lang="en-US" sz="1100" kern="1200" dirty="0"/>
        </a:p>
      </dsp:txBody>
      <dsp:txXfrm>
        <a:off x="856041" y="3108579"/>
        <a:ext cx="1065458" cy="1065458"/>
      </dsp:txXfrm>
    </dsp:sp>
    <dsp:sp modelId="{BE1AD032-8384-427C-9C58-C74EEA4DED8C}">
      <dsp:nvSpPr>
        <dsp:cNvPr id="0" name=""/>
        <dsp:cNvSpPr/>
      </dsp:nvSpPr>
      <dsp:spPr>
        <a:xfrm rot="10771407">
          <a:off x="1518378" y="2154221"/>
          <a:ext cx="274180" cy="402506"/>
        </a:xfrm>
        <a:prstGeom prst="rightArrow">
          <a:avLst>
            <a:gd name="adj1" fmla="val 60000"/>
            <a:gd name="adj2" fmla="val 50000"/>
          </a:avLst>
        </a:prstGeom>
        <a:solidFill>
          <a:srgbClr val="0070C0"/>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0" kern="1200" baseline="0">
            <a:solidFill>
              <a:schemeClr val="bg1"/>
            </a:solidFill>
          </a:endParaRPr>
        </a:p>
      </dsp:txBody>
      <dsp:txXfrm rot="10771407">
        <a:off x="1518378" y="2154221"/>
        <a:ext cx="274180" cy="402506"/>
      </dsp:txXfrm>
    </dsp:sp>
    <dsp:sp modelId="{73A6EAE2-A1B6-4289-AC86-35E5E6A9FAB9}">
      <dsp:nvSpPr>
        <dsp:cNvPr id="0" name=""/>
        <dsp:cNvSpPr/>
      </dsp:nvSpPr>
      <dsp:spPr>
        <a:xfrm>
          <a:off x="323617" y="1829392"/>
          <a:ext cx="1065458" cy="10654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err="1" smtClean="0"/>
            <a:t>Documen-tation</a:t>
          </a:r>
          <a:endParaRPr lang="en-US" sz="1100" kern="1200" dirty="0"/>
        </a:p>
      </dsp:txBody>
      <dsp:txXfrm>
        <a:off x="323617" y="1829392"/>
        <a:ext cx="1065458" cy="1065458"/>
      </dsp:txXfrm>
    </dsp:sp>
    <dsp:sp modelId="{7DA913E4-D6FD-4C38-B932-9249EFE7D8B2}">
      <dsp:nvSpPr>
        <dsp:cNvPr id="0" name=""/>
        <dsp:cNvSpPr/>
      </dsp:nvSpPr>
      <dsp:spPr>
        <a:xfrm rot="13481249">
          <a:off x="1814876" y="1439113"/>
          <a:ext cx="269902" cy="402506"/>
        </a:xfrm>
        <a:prstGeom prst="rightArrow">
          <a:avLst>
            <a:gd name="adj1" fmla="val 60000"/>
            <a:gd name="adj2" fmla="val 50000"/>
          </a:avLst>
        </a:prstGeom>
        <a:solidFill>
          <a:srgbClr val="0070C0"/>
        </a:solidFill>
        <a:ln>
          <a:solidFill>
            <a:schemeClr val="accent2"/>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n-US" sz="1050" b="0" kern="1200" baseline="0">
            <a:solidFill>
              <a:schemeClr val="bg1"/>
            </a:solidFill>
          </a:endParaRPr>
        </a:p>
      </dsp:txBody>
      <dsp:txXfrm rot="13481249">
        <a:off x="1814876" y="1439113"/>
        <a:ext cx="269902" cy="402506"/>
      </dsp:txXfrm>
    </dsp:sp>
    <dsp:sp modelId="{D1547CD5-B43F-4EF8-BF0A-91AD02A26B7B}">
      <dsp:nvSpPr>
        <dsp:cNvPr id="0" name=""/>
        <dsp:cNvSpPr/>
      </dsp:nvSpPr>
      <dsp:spPr>
        <a:xfrm>
          <a:off x="851895" y="548567"/>
          <a:ext cx="1065458" cy="106545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kern="1200" dirty="0" smtClean="0"/>
            <a:t>Helpdesk</a:t>
          </a:r>
          <a:endParaRPr lang="en-US" sz="1100" kern="1200" dirty="0"/>
        </a:p>
      </dsp:txBody>
      <dsp:txXfrm>
        <a:off x="851895" y="548567"/>
        <a:ext cx="1065458" cy="1065458"/>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99C0BA9-8270-461C-BA30-E325EBD4642F}" type="datetimeFigureOut">
              <a:rPr lang="en-US"/>
              <a:pPr>
                <a:defRPr/>
              </a:pPr>
              <a:t>8/3/2011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86FC97E-D4CA-4D5D-8F3D-BA3B2C598123}" type="slidenum">
              <a:rPr lang="en-US"/>
              <a:pPr>
                <a:defRPr/>
              </a:pPr>
              <a:t>‹#›</a:t>
            </a:fld>
            <a:endParaRPr lang="en-US"/>
          </a:p>
        </p:txBody>
      </p:sp>
    </p:spTree>
    <p:extLst>
      <p:ext uri="{BB962C8B-B14F-4D97-AF65-F5344CB8AC3E}">
        <p14:creationId xmlns:p14="http://schemas.microsoft.com/office/powerpoint/2010/main" xmlns="" val="3319969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02F30AF2-B3AC-4C0D-ACCB-2B4716911F41}" type="slidenum">
              <a:rPr lang="en-GB" smtClean="0"/>
              <a:pPr eaLnBrk="1" fontAlgn="base" hangingPunct="1">
                <a:spcBef>
                  <a:spcPct val="0"/>
                </a:spcBef>
                <a:spcAft>
                  <a:spcPct val="0"/>
                </a:spcAft>
              </a:pPr>
              <a:t>1</a:t>
            </a:fld>
            <a:endParaRPr lang="en-GB" smtClean="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18</a:t>
            </a:fld>
            <a:endParaRPr lang="en-US"/>
          </a:p>
        </p:txBody>
      </p:sp>
    </p:spTree>
    <p:extLst>
      <p:ext uri="{BB962C8B-B14F-4D97-AF65-F5344CB8AC3E}">
        <p14:creationId xmlns="" xmlns:p14="http://schemas.microsoft.com/office/powerpoint/2010/main" val="1265192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26</a:t>
            </a:fld>
            <a:endParaRPr lang="en-US"/>
          </a:p>
        </p:txBody>
      </p:sp>
    </p:spTree>
    <p:extLst>
      <p:ext uri="{BB962C8B-B14F-4D97-AF65-F5344CB8AC3E}">
        <p14:creationId xmlns="" xmlns:p14="http://schemas.microsoft.com/office/powerpoint/2010/main" val="1430457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2</a:t>
            </a:fld>
            <a:endParaRPr lang="en-US"/>
          </a:p>
        </p:txBody>
      </p:sp>
    </p:spTree>
    <p:extLst>
      <p:ext uri="{BB962C8B-B14F-4D97-AF65-F5344CB8AC3E}">
        <p14:creationId xmlns:p14="http://schemas.microsoft.com/office/powerpoint/2010/main" xmlns="" val="14695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3</a:t>
            </a:fld>
            <a:endParaRPr lang="en-US"/>
          </a:p>
        </p:txBody>
      </p:sp>
    </p:spTree>
    <p:extLst>
      <p:ext uri="{BB962C8B-B14F-4D97-AF65-F5344CB8AC3E}">
        <p14:creationId xmlns:p14="http://schemas.microsoft.com/office/powerpoint/2010/main" xmlns="" val="4246118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4</a:t>
            </a:fld>
            <a:endParaRPr lang="en-US"/>
          </a:p>
        </p:txBody>
      </p:sp>
    </p:spTree>
    <p:extLst>
      <p:ext uri="{BB962C8B-B14F-4D97-AF65-F5344CB8AC3E}">
        <p14:creationId xmlns:p14="http://schemas.microsoft.com/office/powerpoint/2010/main" xmlns="" val="230452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5</a:t>
            </a:fld>
            <a:endParaRPr lang="en-US"/>
          </a:p>
        </p:txBody>
      </p:sp>
    </p:spTree>
    <p:extLst>
      <p:ext uri="{BB962C8B-B14F-4D97-AF65-F5344CB8AC3E}">
        <p14:creationId xmlns:p14="http://schemas.microsoft.com/office/powerpoint/2010/main" xmlns="" val="1665461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A3990A-3D53-48D0-B6E9-8EAE4ED2FFB0}" type="slidenum">
              <a:rPr lang="en-GB" sz="1200" smtClean="0"/>
              <a:pPr eaLnBrk="1" hangingPunct="1"/>
              <a:t>6</a:t>
            </a:fld>
            <a:endParaRPr lang="en-GB" sz="120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7</a:t>
            </a:fld>
            <a:endParaRPr lang="en-US"/>
          </a:p>
        </p:txBody>
      </p:sp>
    </p:spTree>
    <p:extLst>
      <p:ext uri="{BB962C8B-B14F-4D97-AF65-F5344CB8AC3E}">
        <p14:creationId xmlns:p14="http://schemas.microsoft.com/office/powerpoint/2010/main" xmlns="" val="2106523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8</a:t>
            </a:fld>
            <a:endParaRPr lang="en-US"/>
          </a:p>
        </p:txBody>
      </p:sp>
    </p:spTree>
    <p:extLst>
      <p:ext uri="{BB962C8B-B14F-4D97-AF65-F5344CB8AC3E}">
        <p14:creationId xmlns:p14="http://schemas.microsoft.com/office/powerpoint/2010/main" xmlns="" val="16488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86FC97E-D4CA-4D5D-8F3D-BA3B2C598123}" type="slidenum">
              <a:rPr lang="en-US" smtClean="0"/>
              <a:pPr>
                <a:defRPr/>
              </a:pPr>
              <a:t>9</a:t>
            </a:fld>
            <a:endParaRPr lang="en-US"/>
          </a:p>
        </p:txBody>
      </p:sp>
    </p:spTree>
    <p:extLst>
      <p:ext uri="{BB962C8B-B14F-4D97-AF65-F5344CB8AC3E}">
        <p14:creationId xmlns:p14="http://schemas.microsoft.com/office/powerpoint/2010/main" xmlns="" val="3992216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 name="Text Box 2"/>
          <p:cNvSpPr txBox="1">
            <a:spLocks noChangeArrowheads="1"/>
          </p:cNvSpPr>
          <p:nvPr userDrawn="1"/>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atin typeface="Calibri" pitchFamily="34" charset="0"/>
            </a:endParaRPr>
          </a:p>
        </p:txBody>
      </p:sp>
      <p:grpSp>
        <p:nvGrpSpPr>
          <p:cNvPr id="6" name="Group 21"/>
          <p:cNvGrpSpPr>
            <a:grpSpLocks/>
          </p:cNvGrpSpPr>
          <p:nvPr userDrawn="1"/>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endParaRPr lang="en-US">
                <a:latin typeface="Calibri" pitchFamily="34" charset="0"/>
              </a:endParaRPr>
            </a:p>
          </p:txBody>
        </p:sp>
        <p:pic>
          <p:nvPicPr>
            <p:cNvPr id="8"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endParaRPr lang="en-US">
                <a:latin typeface="Calibri" pitchFamily="34" charset="0"/>
              </a:endParaRPr>
            </a:p>
          </p:txBody>
        </p:sp>
        <p:sp>
          <p:nvSpPr>
            <p:cNvPr id="10"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endParaRPr lang="en-GB"/>
            </a:p>
          </p:txBody>
        </p:sp>
        <p:sp>
          <p:nvSpPr>
            <p:cNvPr id="11" name="Text Box 12"/>
            <p:cNvSpPr txBox="1">
              <a:spLocks noChangeArrowheads="1"/>
            </p:cNvSpPr>
            <p:nvPr userDrawn="1"/>
          </p:nvSpPr>
          <p:spPr bwMode="auto">
            <a:xfrm>
              <a:off x="6551613" y="503238"/>
              <a:ext cx="2663825"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eaLnBrk="1" hangingPunct="1"/>
              <a:r>
                <a:rPr lang="en-GB" sz="3200" b="1">
                  <a:solidFill>
                    <a:srgbClr val="FFFFFF"/>
                  </a:solidFill>
                  <a:ea typeface="SimSun" pitchFamily="2" charset="-122"/>
                </a:rPr>
                <a:t>EGI-InSPIRE</a:t>
              </a:r>
            </a:p>
          </p:txBody>
        </p:sp>
      </p:grpSp>
      <p:pic>
        <p:nvPicPr>
          <p:cNvPr id="12"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 name="Picture 4"/>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4" name="Rectangle 17"/>
          <p:cNvSpPr>
            <a:spLocks noChangeArrowheads="1"/>
          </p:cNvSpPr>
          <p:nvPr userDrawn="1"/>
        </p:nvSpPr>
        <p:spPr bwMode="auto">
          <a:xfrm>
            <a:off x="7667625" y="6586538"/>
            <a:ext cx="14478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www.egi.eu</a:t>
            </a:r>
          </a:p>
        </p:txBody>
      </p:sp>
      <p:sp>
        <p:nvSpPr>
          <p:cNvPr id="15" name="Rectangle 18"/>
          <p:cNvSpPr>
            <a:spLocks noChangeArrowheads="1"/>
          </p:cNvSpPr>
          <p:nvPr userDrawn="1"/>
        </p:nvSpPr>
        <p:spPr bwMode="auto">
          <a:xfrm>
            <a:off x="53975" y="6605588"/>
            <a:ext cx="22860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Date Placeholder 3"/>
          <p:cNvSpPr>
            <a:spLocks noGrp="1"/>
          </p:cNvSpPr>
          <p:nvPr>
            <p:ph type="dt" sz="half" idx="10"/>
          </p:nvPr>
        </p:nvSpPr>
        <p:spPr/>
        <p:txBody>
          <a:bodyPr/>
          <a:lstStyle>
            <a:lvl1pPr>
              <a:defRPr smtClean="0">
                <a:solidFill>
                  <a:schemeClr val="bg1"/>
                </a:solidFill>
                <a:latin typeface="Arial" pitchFamily="34" charset="0"/>
                <a:cs typeface="Arial" pitchFamily="34" charset="0"/>
              </a:defRPr>
            </a:lvl1pPr>
          </a:lstStyle>
          <a:p>
            <a:pPr>
              <a:defRPr/>
            </a:pPr>
            <a:fld id="{F797D46E-FE48-44A4-AD90-540913E2D176}" type="datetime1">
              <a:rPr lang="en-GB" smtClean="0"/>
              <a:pPr>
                <a:defRPr/>
              </a:pPr>
              <a:t>03/08/2011</a:t>
            </a:fld>
            <a:endParaRPr lang="en-US" dirty="0"/>
          </a:p>
        </p:txBody>
      </p:sp>
      <p:sp>
        <p:nvSpPr>
          <p:cNvPr id="17" name="Footer Placeholder 4"/>
          <p:cNvSpPr>
            <a:spLocks noGrp="1"/>
          </p:cNvSpPr>
          <p:nvPr>
            <p:ph type="ftr" sz="quarter" idx="11"/>
          </p:nvPr>
        </p:nvSpPr>
        <p:spPr/>
        <p:txBody>
          <a:bodyPr/>
          <a:lstStyle>
            <a:lvl1pPr>
              <a:defRPr smtClean="0">
                <a:solidFill>
                  <a:schemeClr val="bg1"/>
                </a:solidFill>
                <a:latin typeface="Arial" pitchFamily="34" charset="0"/>
                <a:cs typeface="Arial" pitchFamily="34" charset="0"/>
              </a:defRPr>
            </a:lvl1pPr>
          </a:lstStyle>
          <a:p>
            <a:pPr>
              <a:defRPr/>
            </a:pPr>
            <a:r>
              <a:rPr lang="en-GB" smtClean="0"/>
              <a:t>EGI Life Sciences - May 2011</a:t>
            </a:r>
            <a:endParaRPr lang="en-US"/>
          </a:p>
        </p:txBody>
      </p:sp>
      <p:sp>
        <p:nvSpPr>
          <p:cNvPr id="18" name="Slide Number Placeholder 5"/>
          <p:cNvSpPr>
            <a:spLocks noGrp="1"/>
          </p:cNvSpPr>
          <p:nvPr>
            <p:ph type="sldNum" sz="quarter" idx="12"/>
          </p:nvPr>
        </p:nvSpPr>
        <p:spPr>
          <a:xfrm>
            <a:off x="6975475" y="6356350"/>
            <a:ext cx="2133600" cy="365125"/>
          </a:xfrm>
        </p:spPr>
        <p:txBody>
          <a:bodyPr/>
          <a:lstStyle>
            <a:lvl1pPr>
              <a:defRPr>
                <a:solidFill>
                  <a:schemeClr val="bg1"/>
                </a:solidFill>
                <a:latin typeface="Arial" pitchFamily="34" charset="0"/>
                <a:cs typeface="Arial" pitchFamily="34" charset="0"/>
              </a:defRPr>
            </a:lvl1pPr>
          </a:lstStyle>
          <a:p>
            <a:pPr>
              <a:defRPr/>
            </a:pPr>
            <a:fld id="{15715CC5-53A4-439F-A85F-0604235AB755}" type="slidenum">
              <a:rPr lang="en-US"/>
              <a:pPr>
                <a:defRPr/>
              </a:pPr>
              <a:t>‹#›</a:t>
            </a:fld>
            <a:endParaRPr lang="en-US" dirty="0"/>
          </a:p>
        </p:txBody>
      </p:sp>
    </p:spTree>
    <p:extLst>
      <p:ext uri="{BB962C8B-B14F-4D97-AF65-F5344CB8AC3E}">
        <p14:creationId xmlns:p14="http://schemas.microsoft.com/office/powerpoint/2010/main" xmlns="" val="353958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1FFF59-8002-46C8-86C4-211EE22B39B7}" type="datetime1">
              <a:rPr lang="en-GB" smtClean="0"/>
              <a:pPr/>
              <a:t>03/08/2011</a:t>
            </a:fld>
            <a:endParaRPr lang="en-GB"/>
          </a:p>
        </p:txBody>
      </p:sp>
      <p:sp>
        <p:nvSpPr>
          <p:cNvPr id="4" name="Footer Placeholder 3"/>
          <p:cNvSpPr>
            <a:spLocks noGrp="1"/>
          </p:cNvSpPr>
          <p:nvPr>
            <p:ph type="ftr" sz="quarter" idx="11"/>
          </p:nvPr>
        </p:nvSpPr>
        <p:spPr/>
        <p:txBody>
          <a:bodyPr/>
          <a:lstStyle/>
          <a:p>
            <a:r>
              <a:rPr lang="en-GB" smtClean="0"/>
              <a:t>EGI Life Sciences - May 2011</a:t>
            </a:r>
            <a:endParaRPr lang="en-GB"/>
          </a:p>
        </p:txBody>
      </p:sp>
      <p:sp>
        <p:nvSpPr>
          <p:cNvPr id="5" name="Slide Number Placeholder 4"/>
          <p:cNvSpPr>
            <a:spLocks noGrp="1"/>
          </p:cNvSpPr>
          <p:nvPr>
            <p:ph type="sldNum" sz="quarter" idx="12"/>
          </p:nvPr>
        </p:nvSpPr>
        <p:spPr/>
        <p:txBody>
          <a:bodyPr/>
          <a:lstStyle/>
          <a:p>
            <a:fld id="{DF03BA7E-98DB-430E-AE39-8AE2A08777D6}" type="slidenum">
              <a:rPr lang="en-GB" smtClean="0"/>
              <a:pPr/>
              <a:t>‹#›</a:t>
            </a:fld>
            <a:endParaRPr lang="en-GB"/>
          </a:p>
        </p:txBody>
      </p:sp>
    </p:spTree>
    <p:extLst>
      <p:ext uri="{BB962C8B-B14F-4D97-AF65-F5344CB8AC3E}">
        <p14:creationId xmlns:p14="http://schemas.microsoft.com/office/powerpoint/2010/main" xmlns="" val="48825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CDE62C6-D1EF-4B99-989A-B9519A5E871F}" type="datetime1">
              <a:rPr lang="en-GB" smtClean="0"/>
              <a:pPr>
                <a:defRPr/>
              </a:pPr>
              <a:t>03/08/2011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smtClean="0"/>
              <a:t>EGI Life Sciences - May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F35EAE03-69BD-4C08-B18E-8C9F5694E65D}" type="slidenum">
              <a:rPr lang="en-US"/>
              <a:pPr>
                <a:defRPr/>
              </a:pPr>
              <a:t>‹#›</a:t>
            </a:fld>
            <a:endParaRPr lang="en-US" dirty="0"/>
          </a:p>
        </p:txBody>
      </p:sp>
    </p:spTree>
    <p:extLst>
      <p:ext uri="{BB962C8B-B14F-4D97-AF65-F5344CB8AC3E}">
        <p14:creationId xmlns:p14="http://schemas.microsoft.com/office/powerpoint/2010/main" xmlns="" val="116374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D070CC5-E9F9-4C4F-9E6E-CE4C8550E4EA}" type="datetime1">
              <a:rPr lang="en-GB" smtClean="0"/>
              <a:pPr>
                <a:defRPr/>
              </a:pPr>
              <a:t>03/08/2011</a:t>
            </a:fld>
            <a:endParaRPr lang="en-US"/>
          </a:p>
        </p:txBody>
      </p:sp>
      <p:sp>
        <p:nvSpPr>
          <p:cNvPr id="4" name="Footer Placeholder 4"/>
          <p:cNvSpPr>
            <a:spLocks noGrp="1"/>
          </p:cNvSpPr>
          <p:nvPr>
            <p:ph type="ftr" sz="quarter" idx="11"/>
          </p:nvPr>
        </p:nvSpPr>
        <p:spPr/>
        <p:txBody>
          <a:bodyPr/>
          <a:lstStyle>
            <a:lvl1pPr>
              <a:defRPr/>
            </a:lvl1pPr>
          </a:lstStyle>
          <a:p>
            <a:pPr>
              <a:defRPr/>
            </a:pPr>
            <a:r>
              <a:rPr lang="en-GB" smtClean="0"/>
              <a:t>EGI Life Sciences - May 2011</a:t>
            </a:r>
            <a:endParaRPr lang="en-US"/>
          </a:p>
        </p:txBody>
      </p:sp>
      <p:sp>
        <p:nvSpPr>
          <p:cNvPr id="5" name="Slide Number Placeholder 5"/>
          <p:cNvSpPr>
            <a:spLocks noGrp="1"/>
          </p:cNvSpPr>
          <p:nvPr>
            <p:ph type="sldNum" sz="quarter" idx="12"/>
          </p:nvPr>
        </p:nvSpPr>
        <p:spPr/>
        <p:txBody>
          <a:bodyPr/>
          <a:lstStyle>
            <a:lvl1pPr>
              <a:defRPr/>
            </a:lvl1pPr>
          </a:lstStyle>
          <a:p>
            <a:pPr>
              <a:defRPr/>
            </a:pPr>
            <a:fld id="{1D53C9E4-42E2-402A-B0B1-17451789FE1F}" type="slidenum">
              <a:rPr lang="en-US"/>
              <a:pPr>
                <a:defRPr/>
              </a:pPr>
              <a:t>‹#›</a:t>
            </a:fld>
            <a:endParaRPr lang="en-US" dirty="0"/>
          </a:p>
        </p:txBody>
      </p:sp>
    </p:spTree>
    <p:extLst>
      <p:ext uri="{BB962C8B-B14F-4D97-AF65-F5344CB8AC3E}">
        <p14:creationId xmlns:p14="http://schemas.microsoft.com/office/powerpoint/2010/main" xmlns="" val="72459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8"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ea typeface="SimSun" charset="0"/>
                  <a:cs typeface="Arial" pitchFamily="34" charset="0"/>
                </a:rPr>
                <a:t>EGI-</a:t>
              </a:r>
              <a:r>
                <a:rPr lang="en-GB" sz="3200" b="1" dirty="0" err="1">
                  <a:solidFill>
                    <a:srgbClr val="FFFFFF"/>
                  </a:solidFill>
                  <a:ea typeface="SimSun" charset="0"/>
                  <a:cs typeface="Arial" pitchFamily="34" charset="0"/>
                </a:rPr>
                <a:t>InSPIRE</a:t>
              </a:r>
              <a:endParaRPr lang="en-GB" sz="3200" b="1" dirty="0">
                <a:solidFill>
                  <a:srgbClr val="FFFFFF"/>
                </a:solidFill>
                <a:ea typeface="SimSun" charset="0"/>
                <a:cs typeface="Arial" pitchFamily="34" charset="0"/>
              </a:endParaRPr>
            </a:p>
          </p:txBody>
        </p:sp>
      </p:gr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5" name="Rectangle 18"/>
          <p:cNvSpPr>
            <a:spLocks noChangeArrowheads="1"/>
          </p:cNvSpPr>
          <p:nvPr/>
        </p:nvSpPr>
        <p:spPr bwMode="auto">
          <a:xfrm>
            <a:off x="53752"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pPr>
              <a:defRPr/>
            </a:pPr>
            <a:fld id="{05CEFB69-3A1A-40F9-A725-6A056CDB5DB5}" type="datetime1">
              <a:rPr lang="en-GB" smtClean="0"/>
              <a:pPr>
                <a:defRPr/>
              </a:pPr>
              <a:t>03/08/2011</a:t>
            </a:fld>
            <a:endParaRPr lang="en-US" dirty="0"/>
          </a:p>
        </p:txBody>
      </p:sp>
      <p:sp>
        <p:nvSpPr>
          <p:cNvPr id="17" name="Footer Placeholder 4"/>
          <p:cNvSpPr>
            <a:spLocks noGrp="1"/>
          </p:cNvSpPr>
          <p:nvPr>
            <p:ph type="ftr" sz="quarter" idx="11"/>
          </p:nvPr>
        </p:nvSpPr>
        <p:spPr/>
        <p:txBody>
          <a:bodyPr/>
          <a:lstStyle>
            <a:lvl1pPr>
              <a:defRPr dirty="0" smtClean="0">
                <a:solidFill>
                  <a:schemeClr val="bg1"/>
                </a:solidFill>
                <a:latin typeface="Arial" pitchFamily="34" charset="0"/>
                <a:cs typeface="Arial" pitchFamily="34" charset="0"/>
              </a:defRPr>
            </a:lvl1pPr>
          </a:lstStyle>
          <a:p>
            <a:pPr>
              <a:defRPr/>
            </a:pPr>
            <a:r>
              <a:rPr lang="en-GB" smtClean="0"/>
              <a:t>EGI Life Sciences - May 2011</a:t>
            </a:r>
            <a:endParaRPr lang="en-US"/>
          </a:p>
        </p:txBody>
      </p:sp>
      <p:sp>
        <p:nvSpPr>
          <p:cNvPr id="18"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pPr>
              <a:defRPr/>
            </a:pPr>
            <a:fld id="{15715CC5-53A4-439F-A85F-0604235AB755}" type="slidenum">
              <a:rPr lang="en-US" smtClean="0"/>
              <a:pPr>
                <a:defRPr/>
              </a:pPr>
              <a:t>‹#›</a:t>
            </a:fld>
            <a:endParaRPr lang="en-US" dirty="0"/>
          </a:p>
        </p:txBody>
      </p:sp>
      <p:pic>
        <p:nvPicPr>
          <p:cNvPr id="19" name="Picture 1"/>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0" name="Text Box 2"/>
          <p:cNvSpPr txBox="1">
            <a:spLocks noChangeArrowheads="1"/>
          </p:cNvSpPr>
          <p:nvPr userDrawn="1"/>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atin typeface="Calibri" pitchFamily="34" charset="0"/>
            </a:endParaRPr>
          </a:p>
        </p:txBody>
      </p:sp>
      <p:grpSp>
        <p:nvGrpSpPr>
          <p:cNvPr id="21" name="Group 21"/>
          <p:cNvGrpSpPr>
            <a:grpSpLocks/>
          </p:cNvGrpSpPr>
          <p:nvPr userDrawn="1"/>
        </p:nvGrpSpPr>
        <p:grpSpPr bwMode="auto">
          <a:xfrm>
            <a:off x="0" y="0"/>
            <a:ext cx="9215438" cy="1081088"/>
            <a:chOff x="-1" y="0"/>
            <a:chExt cx="9215439" cy="1081088"/>
          </a:xfrm>
        </p:grpSpPr>
        <p:sp>
          <p:nvSpPr>
            <p:cNvPr id="22"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endParaRPr lang="en-US">
                <a:latin typeface="Calibri" pitchFamily="34" charset="0"/>
              </a:endParaRPr>
            </a:p>
          </p:txBody>
        </p:sp>
        <p:pic>
          <p:nvPicPr>
            <p:cNvPr id="23"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4"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endParaRPr lang="en-US">
                <a:latin typeface="Calibri" pitchFamily="34" charset="0"/>
              </a:endParaRPr>
            </a:p>
          </p:txBody>
        </p:sp>
        <p:sp>
          <p:nvSpPr>
            <p:cNvPr id="25"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endParaRPr lang="en-GB"/>
            </a:p>
          </p:txBody>
        </p:sp>
        <p:sp>
          <p:nvSpPr>
            <p:cNvPr id="26" name="Text Box 12"/>
            <p:cNvSpPr txBox="1">
              <a:spLocks noChangeArrowheads="1"/>
            </p:cNvSpPr>
            <p:nvPr userDrawn="1"/>
          </p:nvSpPr>
          <p:spPr bwMode="auto">
            <a:xfrm>
              <a:off x="6551613" y="503238"/>
              <a:ext cx="2663825"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itchFamily="34" charset="0"/>
                </a:defRPr>
              </a:lvl9pPr>
            </a:lstStyle>
            <a:p>
              <a:pPr eaLnBrk="1" hangingPunct="1"/>
              <a:r>
                <a:rPr lang="en-GB" sz="3200" b="1">
                  <a:solidFill>
                    <a:srgbClr val="FFFFFF"/>
                  </a:solidFill>
                  <a:ea typeface="SimSun" pitchFamily="2" charset="-122"/>
                </a:rPr>
                <a:t>EGI-InSPIRE</a:t>
              </a:r>
            </a:p>
          </p:txBody>
        </p:sp>
      </p:grpSp>
      <p:pic>
        <p:nvPicPr>
          <p:cNvPr id="27"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28" name="Picture 4"/>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9" name="Rectangle 17"/>
          <p:cNvSpPr>
            <a:spLocks noChangeArrowheads="1"/>
          </p:cNvSpPr>
          <p:nvPr userDrawn="1"/>
        </p:nvSpPr>
        <p:spPr bwMode="auto">
          <a:xfrm>
            <a:off x="7667625" y="6586538"/>
            <a:ext cx="14478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www.egi.eu</a:t>
            </a:r>
          </a:p>
        </p:txBody>
      </p:sp>
      <p:sp>
        <p:nvSpPr>
          <p:cNvPr id="30" name="Rectangle 18"/>
          <p:cNvSpPr>
            <a:spLocks noChangeArrowheads="1"/>
          </p:cNvSpPr>
          <p:nvPr userDrawn="1"/>
        </p:nvSpPr>
        <p:spPr bwMode="auto">
          <a:xfrm>
            <a:off x="53975" y="6605588"/>
            <a:ext cx="22860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EGI-InSPIRE RI-261323</a:t>
            </a:r>
          </a:p>
        </p:txBody>
      </p:sp>
    </p:spTree>
    <p:extLst>
      <p:ext uri="{BB962C8B-B14F-4D97-AF65-F5344CB8AC3E}">
        <p14:creationId xmlns:p14="http://schemas.microsoft.com/office/powerpoint/2010/main" xmlns="" val="2296410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FF7A3A6-4ECE-4A33-8B95-A9F524F2275D}" type="datetime1">
              <a:rPr lang="en-GB" smtClean="0"/>
              <a:pPr>
                <a:defRPr/>
              </a:pPr>
              <a:t>03/08/2011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smtClean="0"/>
              <a:t>EGI Life Sciences - May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F35EAE03-69BD-4C08-B18E-8C9F5694E65D}" type="slidenum">
              <a:rPr lang="en-US" smtClean="0"/>
              <a:pPr>
                <a:defRPr/>
              </a:pPr>
              <a:t>‹#›</a:t>
            </a:fld>
            <a:endParaRPr lang="en-US" dirty="0"/>
          </a:p>
        </p:txBody>
      </p:sp>
    </p:spTree>
    <p:extLst>
      <p:ext uri="{BB962C8B-B14F-4D97-AF65-F5344CB8AC3E}">
        <p14:creationId xmlns:p14="http://schemas.microsoft.com/office/powerpoint/2010/main" xmlns="" val="2238490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62C8EB56-51B2-4437-9BE3-4E42C28E0E2C}" type="datetime1">
              <a:rPr lang="en-GB" smtClean="0"/>
              <a:pPr>
                <a:defRPr/>
              </a:pPr>
              <a:t>03/08/2011</a:t>
            </a:fld>
            <a:endParaRPr lang="en-US"/>
          </a:p>
        </p:txBody>
      </p:sp>
      <p:sp>
        <p:nvSpPr>
          <p:cNvPr id="4" name="Footer Placeholder 3"/>
          <p:cNvSpPr>
            <a:spLocks noGrp="1"/>
          </p:cNvSpPr>
          <p:nvPr>
            <p:ph type="ftr" sz="quarter" idx="11"/>
          </p:nvPr>
        </p:nvSpPr>
        <p:spPr/>
        <p:txBody>
          <a:bodyPr/>
          <a:lstStyle/>
          <a:p>
            <a:pPr>
              <a:defRPr/>
            </a:pPr>
            <a:r>
              <a:rPr lang="en-GB" smtClean="0"/>
              <a:t>EGI Life Sciences - May 2011</a:t>
            </a:r>
            <a:endParaRPr lang="en-US"/>
          </a:p>
        </p:txBody>
      </p:sp>
      <p:sp>
        <p:nvSpPr>
          <p:cNvPr id="5" name="Slide Number Placeholder 4"/>
          <p:cNvSpPr>
            <a:spLocks noGrp="1"/>
          </p:cNvSpPr>
          <p:nvPr>
            <p:ph type="sldNum" sz="quarter" idx="12"/>
          </p:nvPr>
        </p:nvSpPr>
        <p:spPr/>
        <p:txBody>
          <a:bodyPr/>
          <a:lstStyle/>
          <a:p>
            <a:pPr>
              <a:defRPr/>
            </a:pPr>
            <a:fld id="{1D53C9E4-42E2-402A-B0B1-17451789FE1F}" type="slidenum">
              <a:rPr lang="en-US" smtClean="0"/>
              <a:pPr>
                <a:defRPr/>
              </a:pPr>
              <a:t>‹#›</a:t>
            </a:fld>
            <a:endParaRPr lang="en-US" dirty="0"/>
          </a:p>
        </p:txBody>
      </p:sp>
    </p:spTree>
    <p:extLst>
      <p:ext uri="{BB962C8B-B14F-4D97-AF65-F5344CB8AC3E}">
        <p14:creationId xmlns:p14="http://schemas.microsoft.com/office/powerpoint/2010/main" xmlns="" val="227763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6" name="Group 21"/>
          <p:cNvGrpSpPr>
            <a:grpSpLocks/>
          </p:cNvGrpSpPr>
          <p:nvPr/>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8"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ea typeface="SimSun" charset="0"/>
                  <a:cs typeface="Arial" pitchFamily="34" charset="0"/>
                </a:rPr>
                <a:t>EGI-</a:t>
              </a:r>
              <a:r>
                <a:rPr lang="en-GB" sz="3200" b="1" dirty="0" err="1">
                  <a:solidFill>
                    <a:srgbClr val="FFFFFF"/>
                  </a:solidFill>
                  <a:ea typeface="SimSun" charset="0"/>
                  <a:cs typeface="Arial" pitchFamily="34" charset="0"/>
                </a:rPr>
                <a:t>InSPIRE</a:t>
              </a:r>
              <a:endParaRPr lang="en-GB" sz="3200" b="1" dirty="0">
                <a:solidFill>
                  <a:srgbClr val="FFFFFF"/>
                </a:solidFill>
                <a:ea typeface="SimSun" charset="0"/>
                <a:cs typeface="Arial" pitchFamily="34" charset="0"/>
              </a:endParaRPr>
            </a:p>
          </p:txBody>
        </p:sp>
      </p:gr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5" name="Rectangle 18"/>
          <p:cNvSpPr>
            <a:spLocks noChangeArrowheads="1"/>
          </p:cNvSpPr>
          <p:nvPr/>
        </p:nvSpPr>
        <p:spPr bwMode="auto">
          <a:xfrm>
            <a:off x="53752"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pPr>
              <a:defRPr/>
            </a:pPr>
            <a:fld id="{FB0A0A1B-C4C1-4A44-A1B4-F234FFA1D13E}" type="datetime1">
              <a:rPr lang="en-GB" smtClean="0"/>
              <a:pPr>
                <a:defRPr/>
              </a:pPr>
              <a:t>03/08/2011</a:t>
            </a:fld>
            <a:endParaRPr lang="en-US" dirty="0"/>
          </a:p>
        </p:txBody>
      </p:sp>
      <p:sp>
        <p:nvSpPr>
          <p:cNvPr id="17" name="Footer Placeholder 4"/>
          <p:cNvSpPr>
            <a:spLocks noGrp="1"/>
          </p:cNvSpPr>
          <p:nvPr>
            <p:ph type="ftr" sz="quarter" idx="11"/>
          </p:nvPr>
        </p:nvSpPr>
        <p:spPr/>
        <p:txBody>
          <a:bodyPr/>
          <a:lstStyle>
            <a:lvl1pPr>
              <a:defRPr dirty="0" smtClean="0">
                <a:solidFill>
                  <a:schemeClr val="bg1"/>
                </a:solidFill>
                <a:latin typeface="Arial" pitchFamily="34" charset="0"/>
                <a:cs typeface="Arial" pitchFamily="34" charset="0"/>
              </a:defRPr>
            </a:lvl1pPr>
          </a:lstStyle>
          <a:p>
            <a:pPr>
              <a:defRPr/>
            </a:pPr>
            <a:r>
              <a:rPr lang="en-GB" smtClean="0"/>
              <a:t>EGI Life Sciences - May 2011</a:t>
            </a:r>
            <a:endParaRPr lang="en-US"/>
          </a:p>
        </p:txBody>
      </p:sp>
      <p:sp>
        <p:nvSpPr>
          <p:cNvPr id="18"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pPr>
              <a:defRPr/>
            </a:pPr>
            <a:fld id="{15715CC5-53A4-439F-A85F-0604235AB755}" type="slidenum">
              <a:rPr lang="en-US" smtClean="0"/>
              <a:pPr>
                <a:defRPr/>
              </a:pPr>
              <a:t>‹#›</a:t>
            </a:fld>
            <a:endParaRPr lang="en-US" dirty="0"/>
          </a:p>
        </p:txBody>
      </p:sp>
    </p:spTree>
    <p:extLst>
      <p:ext uri="{BB962C8B-B14F-4D97-AF65-F5344CB8AC3E}">
        <p14:creationId xmlns:p14="http://schemas.microsoft.com/office/powerpoint/2010/main" xmlns="" val="229641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73C8DB4-B70D-4CC6-8334-FBF47B8B0DDA}" type="datetime1">
              <a:rPr lang="en-GB" smtClean="0"/>
              <a:pPr>
                <a:defRPr/>
              </a:pPr>
              <a:t>03/08/2011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dirty="0" smtClean="0"/>
              <a:t>IWSG-Life2011, 9 June 2011</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5EAE03-69BD-4C08-B18E-8C9F5694E65D}" type="slidenum">
              <a:rPr lang="en-US" smtClean="0"/>
              <a:pPr>
                <a:defRPr/>
              </a:pPr>
              <a:t>‹#›</a:t>
            </a:fld>
            <a:endParaRPr lang="en-US" dirty="0"/>
          </a:p>
        </p:txBody>
      </p:sp>
    </p:spTree>
    <p:extLst>
      <p:ext uri="{BB962C8B-B14F-4D97-AF65-F5344CB8AC3E}">
        <p14:creationId xmlns:p14="http://schemas.microsoft.com/office/powerpoint/2010/main" xmlns="" val="223849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7D9978D5-D72A-4623-A9C8-7EA007951FE5}" type="datetime1">
              <a:rPr lang="en-GB" smtClean="0"/>
              <a:pPr>
                <a:defRPr/>
              </a:pPr>
              <a:t>03/08/2011</a:t>
            </a:fld>
            <a:endParaRPr lang="en-US"/>
          </a:p>
        </p:txBody>
      </p:sp>
      <p:sp>
        <p:nvSpPr>
          <p:cNvPr id="4" name="Footer Placeholder 3"/>
          <p:cNvSpPr>
            <a:spLocks noGrp="1"/>
          </p:cNvSpPr>
          <p:nvPr>
            <p:ph type="ftr" sz="quarter" idx="11"/>
          </p:nvPr>
        </p:nvSpPr>
        <p:spPr/>
        <p:txBody>
          <a:bodyPr/>
          <a:lstStyle/>
          <a:p>
            <a:pPr>
              <a:defRPr/>
            </a:pPr>
            <a:r>
              <a:rPr lang="en-GB" smtClean="0"/>
              <a:t>EGI Life Sciences - May 2011</a:t>
            </a:r>
            <a:endParaRPr lang="en-US"/>
          </a:p>
        </p:txBody>
      </p:sp>
      <p:sp>
        <p:nvSpPr>
          <p:cNvPr id="5" name="Slide Number Placeholder 4"/>
          <p:cNvSpPr>
            <a:spLocks noGrp="1"/>
          </p:cNvSpPr>
          <p:nvPr>
            <p:ph type="sldNum" sz="quarter" idx="12"/>
          </p:nvPr>
        </p:nvSpPr>
        <p:spPr/>
        <p:txBody>
          <a:bodyPr/>
          <a:lstStyle/>
          <a:p>
            <a:pPr>
              <a:defRPr/>
            </a:pPr>
            <a:fld id="{1D53C9E4-42E2-402A-B0B1-17451789FE1F}" type="slidenum">
              <a:rPr lang="en-US" smtClean="0"/>
              <a:pPr>
                <a:defRPr/>
              </a:pPr>
              <a:t>‹#›</a:t>
            </a:fld>
            <a:endParaRPr lang="en-US" dirty="0"/>
          </a:p>
        </p:txBody>
      </p:sp>
    </p:spTree>
    <p:extLst>
      <p:ext uri="{BB962C8B-B14F-4D97-AF65-F5344CB8AC3E}">
        <p14:creationId xmlns:p14="http://schemas.microsoft.com/office/powerpoint/2010/main" xmlns="" val="22776320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Box 2"/>
          <p:cNvSpPr txBox="1">
            <a:spLocks noChangeArrowheads="1"/>
          </p:cNvSpPr>
          <p:nvPr userDrawn="1"/>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atin typeface="Calibri" pitchFamily="34" charset="0"/>
            </a:endParaRPr>
          </a:p>
        </p:txBody>
      </p:sp>
      <p:grpSp>
        <p:nvGrpSpPr>
          <p:cNvPr id="1027" name="Group 12"/>
          <p:cNvGrpSpPr>
            <a:grpSpLocks/>
          </p:cNvGrpSpPr>
          <p:nvPr userDrawn="1"/>
        </p:nvGrpSpPr>
        <p:grpSpPr bwMode="auto">
          <a:xfrm>
            <a:off x="0" y="0"/>
            <a:ext cx="9144000" cy="1044575"/>
            <a:chOff x="-1" y="0"/>
            <a:chExt cx="9144001" cy="1044575"/>
          </a:xfrm>
        </p:grpSpPr>
        <p:sp>
          <p:nvSpPr>
            <p:cNvPr id="1035"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endParaRPr lang="en-US">
                <a:latin typeface="Calibri" pitchFamily="34" charset="0"/>
              </a:endParaRPr>
            </a:p>
          </p:txBody>
        </p:sp>
        <p:pic>
          <p:nvPicPr>
            <p:cNvPr id="1036" name="Picture 5"/>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037"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endParaRPr lang="en-US">
                <a:latin typeface="Calibri" pitchFamily="34" charset="0"/>
              </a:endParaRPr>
            </a:p>
          </p:txBody>
        </p:sp>
        <p:sp>
          <p:nvSpPr>
            <p:cNvPr id="1038"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endParaRPr lang="en-GB"/>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dirty="0" smtClean="0">
                <a:solidFill>
                  <a:schemeClr val="bg1"/>
                </a:solidFill>
                <a:latin typeface="Arial" pitchFamily="34" charset="0"/>
                <a:cs typeface="Arial" pitchFamily="34" charset="0"/>
              </a:defRPr>
            </a:lvl1pPr>
          </a:lstStyle>
          <a:p>
            <a:pPr>
              <a:defRPr/>
            </a:pPr>
            <a:fld id="{193306D1-B4EE-4158-A0CE-5BE46619B428}" type="datetime1">
              <a:rPr lang="en-GB" smtClean="0"/>
              <a:pPr>
                <a:defRPr/>
              </a:pPr>
              <a:t>03/08/2011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Arial" pitchFamily="34" charset="0"/>
                <a:cs typeface="Arial" pitchFamily="34" charset="0"/>
              </a:defRPr>
            </a:lvl1pPr>
          </a:lstStyle>
          <a:p>
            <a:pPr>
              <a:defRPr/>
            </a:pPr>
            <a:r>
              <a:rPr lang="en-GB" smtClean="0"/>
              <a:t>EGI Life Sciences - May 2011</a:t>
            </a:r>
            <a:endParaRPr lang="en-US"/>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a:defRPr/>
            </a:pPr>
            <a:fld id="{52F56AE5-EB24-4633-A586-FC60E5A6913F}" type="slidenum">
              <a:rPr lang="en-US"/>
              <a:pPr>
                <a:defRPr/>
              </a:pPr>
              <a:t>‹#›</a:t>
            </a:fld>
            <a:endParaRPr lang="en-US" dirty="0"/>
          </a:p>
        </p:txBody>
      </p:sp>
      <p:sp>
        <p:nvSpPr>
          <p:cNvPr id="1033" name="Rectangle 17"/>
          <p:cNvSpPr>
            <a:spLocks noChangeArrowheads="1"/>
          </p:cNvSpPr>
          <p:nvPr userDrawn="1"/>
        </p:nvSpPr>
        <p:spPr bwMode="auto">
          <a:xfrm>
            <a:off x="7667625" y="6586538"/>
            <a:ext cx="14478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www.egi.eu</a:t>
            </a:r>
          </a:p>
        </p:txBody>
      </p:sp>
      <p:sp>
        <p:nvSpPr>
          <p:cNvPr id="1034" name="Rectangle 18"/>
          <p:cNvSpPr>
            <a:spLocks noChangeArrowheads="1"/>
          </p:cNvSpPr>
          <p:nvPr userDrawn="1"/>
        </p:nvSpPr>
        <p:spPr bwMode="auto">
          <a:xfrm>
            <a:off x="53975" y="6605588"/>
            <a:ext cx="22860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EGI-InSPIRE RI-261323</a:t>
            </a:r>
          </a:p>
        </p:txBody>
      </p:sp>
    </p:spTree>
  </p:cSld>
  <p:clrMap bg1="lt1" tx1="dk1" bg2="lt2" tx2="dk2" accent1="accent1" accent2="accent2" accent3="accent3" accent4="accent4" accent5="accent5" accent6="accent6" hlink="hlink" folHlink="folHlink"/>
  <p:sldLayoutIdLst>
    <p:sldLayoutId id="2147483662" r:id="rId1"/>
    <p:sldLayoutId id="2147483660" r:id="rId2"/>
    <p:sldLayoutId id="2147483661" r:id="rId3"/>
  </p:sldLayoutIdLst>
  <p:hf hdr="0"/>
  <p:txStyles>
    <p:titleStyle>
      <a:lvl1pPr algn="ctr" rtl="0" eaLnBrk="0" fontAlgn="base" hangingPunct="0">
        <a:spcBef>
          <a:spcPct val="0"/>
        </a:spcBef>
        <a:spcAft>
          <a:spcPct val="0"/>
        </a:spcAft>
        <a:defRPr sz="44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fontAlgn="base">
        <a:spcBef>
          <a:spcPct val="0"/>
        </a:spcBef>
        <a:spcAft>
          <a:spcPct val="0"/>
        </a:spcAft>
        <a:defRPr sz="4400">
          <a:solidFill>
            <a:schemeClr val="bg1"/>
          </a:solidFill>
          <a:latin typeface="Arial" pitchFamily="34" charset="0"/>
          <a:cs typeface="Arial" pitchFamily="34" charset="0"/>
        </a:defRPr>
      </a:lvl6pPr>
      <a:lvl7pPr marL="914400" algn="ctr" rtl="0" fontAlgn="base">
        <a:spcBef>
          <a:spcPct val="0"/>
        </a:spcBef>
        <a:spcAft>
          <a:spcPct val="0"/>
        </a:spcAft>
        <a:defRPr sz="4400">
          <a:solidFill>
            <a:schemeClr val="bg1"/>
          </a:solidFill>
          <a:latin typeface="Arial" pitchFamily="34" charset="0"/>
          <a:cs typeface="Arial" pitchFamily="34" charset="0"/>
        </a:defRPr>
      </a:lvl7pPr>
      <a:lvl8pPr marL="1371600" algn="ctr" rtl="0" fontAlgn="base">
        <a:spcBef>
          <a:spcPct val="0"/>
        </a:spcBef>
        <a:spcAft>
          <a:spcPct val="0"/>
        </a:spcAft>
        <a:defRPr sz="4400">
          <a:solidFill>
            <a:schemeClr val="bg1"/>
          </a:solidFill>
          <a:latin typeface="Arial" pitchFamily="34" charset="0"/>
          <a:cs typeface="Arial" pitchFamily="34" charset="0"/>
        </a:defRPr>
      </a:lvl8pPr>
      <a:lvl9pPr marL="1828800" algn="ctr" rtl="0" fontAlgn="base">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1027"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1036" name="Picture 5"/>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a:defRPr/>
            </a:pPr>
            <a:fld id="{745F0523-ED96-41FF-B10D-24B87089AAC0}" type="datetime1">
              <a:rPr lang="en-GB" smtClean="0"/>
              <a:pPr>
                <a:defRPr/>
              </a:pPr>
              <a:t>03/08/2011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Arial" pitchFamily="34" charset="0"/>
                <a:cs typeface="Arial" pitchFamily="34" charset="0"/>
              </a:defRPr>
            </a:lvl1pPr>
          </a:lstStyle>
          <a:p>
            <a:pPr>
              <a:defRPr/>
            </a:pPr>
            <a:r>
              <a:rPr lang="en-GB" smtClean="0"/>
              <a:t>EGI Life Sciences - May 2011</a:t>
            </a:r>
            <a:endParaRPr lang="en-US"/>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a:defRPr/>
            </a:pPr>
            <a:fld id="{52F56AE5-EB24-4633-A586-FC60E5A6913F}" type="slidenum">
              <a:rPr lang="en-US" smtClean="0"/>
              <a:pPr>
                <a:defRPr/>
              </a:pPr>
              <a:t>‹#›</a:t>
            </a:fld>
            <a:endParaRPr lang="en-US" dirty="0"/>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
        <p:nvSpPr>
          <p:cNvPr id="17" name="Text Box 2"/>
          <p:cNvSpPr txBox="1">
            <a:spLocks noChangeArrowheads="1"/>
          </p:cNvSpPr>
          <p:nvPr userDrawn="1"/>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atin typeface="Calibri" pitchFamily="34" charset="0"/>
            </a:endParaRPr>
          </a:p>
        </p:txBody>
      </p:sp>
      <p:grpSp>
        <p:nvGrpSpPr>
          <p:cNvPr id="18" name="Group 12"/>
          <p:cNvGrpSpPr>
            <a:grpSpLocks/>
          </p:cNvGrpSpPr>
          <p:nvPr userDrawn="1"/>
        </p:nvGrpSpPr>
        <p:grpSpPr bwMode="auto">
          <a:xfrm>
            <a:off x="0" y="0"/>
            <a:ext cx="9144000" cy="1044575"/>
            <a:chOff x="-1" y="0"/>
            <a:chExt cx="9144001" cy="1044575"/>
          </a:xfrm>
        </p:grpSpPr>
        <p:sp>
          <p:nvSpPr>
            <p:cNvPr id="19"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endParaRPr lang="en-US">
                <a:latin typeface="Calibri" pitchFamily="34" charset="0"/>
              </a:endParaRPr>
            </a:p>
          </p:txBody>
        </p:sp>
        <p:pic>
          <p:nvPicPr>
            <p:cNvPr id="20" name="Picture 5"/>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21"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endParaRPr lang="en-US">
                <a:latin typeface="Calibri" pitchFamily="34" charset="0"/>
              </a:endParaRPr>
            </a:p>
          </p:txBody>
        </p:sp>
        <p:sp>
          <p:nvSpPr>
            <p:cNvPr id="22" name="Freeform 7"/>
            <p:cNvSpPr>
              <a:spLocks noChangeArrowheads="1"/>
            </p:cNvSpPr>
            <p:nvPr/>
          </p:nvSpPr>
          <p:spPr bwMode="auto">
            <a:xfrm>
              <a:off x="1619249" y="0"/>
              <a:ext cx="1800225" cy="979488"/>
            </a:xfrm>
            <a:custGeom>
              <a:avLst/>
              <a:gdLst>
                <a:gd name="T0" fmla="*/ 5000 w 5001"/>
                <a:gd name="T1" fmla="*/ 0 h 2721"/>
                <a:gd name="T2" fmla="*/ 5000 w 5001"/>
                <a:gd name="T3" fmla="*/ 2720 h 2721"/>
                <a:gd name="T4" fmla="*/ 0 w 5001"/>
                <a:gd name="T5" fmla="*/ 2720 h 2721"/>
                <a:gd name="T6" fmla="*/ 2000 w 5001"/>
                <a:gd name="T7" fmla="*/ 0 h 2721"/>
                <a:gd name="T8" fmla="*/ 5000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endParaRPr lang="en-GB"/>
            </a:p>
          </p:txBody>
        </p:sp>
      </p:grpSp>
      <p:sp>
        <p:nvSpPr>
          <p:cNvPr id="23" name="Rectangle 17"/>
          <p:cNvSpPr>
            <a:spLocks noChangeArrowheads="1"/>
          </p:cNvSpPr>
          <p:nvPr userDrawn="1"/>
        </p:nvSpPr>
        <p:spPr bwMode="auto">
          <a:xfrm>
            <a:off x="7667625" y="6586538"/>
            <a:ext cx="14478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www.egi.eu</a:t>
            </a:r>
          </a:p>
        </p:txBody>
      </p:sp>
      <p:sp>
        <p:nvSpPr>
          <p:cNvPr id="24" name="Rectangle 18"/>
          <p:cNvSpPr>
            <a:spLocks noChangeArrowheads="1"/>
          </p:cNvSpPr>
          <p:nvPr userDrawn="1"/>
        </p:nvSpPr>
        <p:spPr bwMode="auto">
          <a:xfrm>
            <a:off x="53975" y="6605588"/>
            <a:ext cx="2286000" cy="27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p>
            <a:pP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200">
                <a:solidFill>
                  <a:srgbClr val="FFFFFF"/>
                </a:solidFill>
                <a:ea typeface="SimSun" pitchFamily="2" charset="-122"/>
              </a:rPr>
              <a:t>EGI-InSPIRE RI-261323</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hf hdr="0"/>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1027" name="Group 12"/>
          <p:cNvGrpSpPr>
            <a:grpSpLocks/>
          </p:cNvGrpSpPr>
          <p:nvPr/>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1036" name="Picture 5"/>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a:defRPr/>
            </a:pPr>
            <a:fld id="{A3792988-DDA9-4FE9-9344-81D3F27A3F97}" type="datetime1">
              <a:rPr lang="en-GB" smtClean="0"/>
              <a:pPr>
                <a:defRPr/>
              </a:pPr>
              <a:t>03/08/2011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Arial" pitchFamily="34" charset="0"/>
                <a:cs typeface="Arial" pitchFamily="34" charset="0"/>
              </a:defRPr>
            </a:lvl1pPr>
          </a:lstStyle>
          <a:p>
            <a:pPr>
              <a:defRPr/>
            </a:pPr>
            <a:r>
              <a:rPr lang="en-GB" smtClean="0"/>
              <a:t>EGI Life Sciences - May 2011</a:t>
            </a:r>
            <a:endParaRPr lang="en-US"/>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a:defRPr/>
            </a:pPr>
            <a:fld id="{52F56AE5-EB24-4633-A586-FC60E5A6913F}" type="slidenum">
              <a:rPr lang="en-US" smtClean="0"/>
              <a:pPr>
                <a:defRPr/>
              </a:pPr>
              <a:t>‹#›</a:t>
            </a:fld>
            <a:endParaRPr lang="en-US" dirty="0"/>
          </a:p>
        </p:txBody>
      </p:sp>
      <p:sp>
        <p:nvSpPr>
          <p:cNvPr id="15" name="Rectangle 17"/>
          <p:cNvSpPr>
            <a:spLocks noChangeArrowheads="1"/>
          </p:cNvSpPr>
          <p:nvPr/>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6" name="Rectangle 18"/>
          <p:cNvSpPr>
            <a:spLocks noChangeArrowheads="1"/>
          </p:cNvSpPr>
          <p:nvPr/>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pitchFamily="34" charset="0"/>
          <a:cs typeface="Arial" pitchFamily="34" charset="0"/>
        </a:defRPr>
      </a:lvl2pPr>
      <a:lvl3pPr algn="ctr" rtl="0" eaLnBrk="1" fontAlgn="base" hangingPunct="1">
        <a:spcBef>
          <a:spcPct val="0"/>
        </a:spcBef>
        <a:spcAft>
          <a:spcPct val="0"/>
        </a:spcAft>
        <a:defRPr sz="4400">
          <a:solidFill>
            <a:schemeClr val="bg1"/>
          </a:solidFill>
          <a:latin typeface="Arial" pitchFamily="34" charset="0"/>
          <a:cs typeface="Arial" pitchFamily="34" charset="0"/>
        </a:defRPr>
      </a:lvl3pPr>
      <a:lvl4pPr algn="ctr" rtl="0" eaLnBrk="1" fontAlgn="base" hangingPunct="1">
        <a:spcBef>
          <a:spcPct val="0"/>
        </a:spcBef>
        <a:spcAft>
          <a:spcPct val="0"/>
        </a:spcAft>
        <a:defRPr sz="4400">
          <a:solidFill>
            <a:schemeClr val="bg1"/>
          </a:solidFill>
          <a:latin typeface="Arial" pitchFamily="34" charset="0"/>
          <a:cs typeface="Arial" pitchFamily="34" charset="0"/>
        </a:defRPr>
      </a:lvl4pPr>
      <a:lvl5pPr algn="ctr" rtl="0" eaLnBrk="1" fontAlgn="base" hangingPunct="1">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egi.eu/user-support/vrc_gateways" TargetMode="External"/><Relationship Id="rId2" Type="http://schemas.openxmlformats.org/officeDocument/2006/relationships/hyperlink" Target="https://www.egi.eu/indico/categoryDisplay.py?categId=21"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www.igtf.net/"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mailto:UCST@egi.eu" TargetMode="Externa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8.e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19672" y="1484784"/>
            <a:ext cx="7524328" cy="2450703"/>
          </a:xfrm>
        </p:spPr>
        <p:txBody>
          <a:bodyPr/>
          <a:lstStyle/>
          <a:p>
            <a:r>
              <a:rPr lang="en-GB" sz="4000" dirty="0" smtClean="0"/>
              <a:t>The European Grid Infrastructure collaboration</a:t>
            </a:r>
          </a:p>
        </p:txBody>
      </p:sp>
      <p:sp>
        <p:nvSpPr>
          <p:cNvPr id="3076" name="Date Placeholder 4"/>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2A79CEE8-73BE-4A9D-9D9C-35F056CEE5FF}" type="datetime1">
              <a:rPr lang="en-GB" smtClean="0">
                <a:solidFill>
                  <a:schemeClr val="bg1"/>
                </a:solidFill>
              </a:rPr>
              <a:pPr fontAlgn="base">
                <a:spcBef>
                  <a:spcPct val="0"/>
                </a:spcBef>
                <a:spcAft>
                  <a:spcPct val="0"/>
                </a:spcAft>
              </a:pPr>
              <a:t>03/08/2011</a:t>
            </a:fld>
            <a:endParaRPr lang="en-US" dirty="0">
              <a:solidFill>
                <a:schemeClr val="bg1"/>
              </a:solidFill>
            </a:endParaRPr>
          </a:p>
        </p:txBody>
      </p:sp>
      <p:sp>
        <p:nvSpPr>
          <p:cNvPr id="3078" name="Slide Number Placeholder 6"/>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18574633-1977-4342-8111-E3D962A32562}" type="slidenum">
              <a:rPr lang="fi-FI" smtClean="0">
                <a:solidFill>
                  <a:schemeClr val="bg1"/>
                </a:solidFill>
              </a:rPr>
              <a:pPr fontAlgn="base">
                <a:spcBef>
                  <a:spcPct val="0"/>
                </a:spcBef>
                <a:spcAft>
                  <a:spcPct val="0"/>
                </a:spcAft>
              </a:pPr>
              <a:t>1</a:t>
            </a:fld>
            <a:endParaRPr lang="fi-FI" smtClean="0">
              <a:solidFill>
                <a:schemeClr val="bg1"/>
              </a:solidFill>
            </a:endParaRPr>
          </a:p>
        </p:txBody>
      </p:sp>
      <p:sp>
        <p:nvSpPr>
          <p:cNvPr id="7" name="Subtitle 6"/>
          <p:cNvSpPr>
            <a:spLocks noGrp="1"/>
          </p:cNvSpPr>
          <p:nvPr>
            <p:ph type="subTitle" idx="1"/>
          </p:nvPr>
        </p:nvSpPr>
        <p:spPr/>
        <p:txBody>
          <a:bodyPr/>
          <a:lstStyle/>
          <a:p>
            <a:r>
              <a:rPr lang="en-GB" dirty="0" smtClean="0"/>
              <a:t>Overview and requirements</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 Community Board</a:t>
            </a:r>
            <a:endParaRPr lang="en-GB" dirty="0"/>
          </a:p>
        </p:txBody>
      </p:sp>
      <p:sp>
        <p:nvSpPr>
          <p:cNvPr id="3" name="Content Placeholder 2"/>
          <p:cNvSpPr>
            <a:spLocks noGrp="1"/>
          </p:cNvSpPr>
          <p:nvPr>
            <p:ph idx="1"/>
          </p:nvPr>
        </p:nvSpPr>
        <p:spPr/>
        <p:txBody>
          <a:bodyPr/>
          <a:lstStyle/>
          <a:p>
            <a:r>
              <a:rPr lang="en-GB" sz="2000" dirty="0" smtClean="0"/>
              <a:t>Develops the strategy and defines the priorities for the human and technical user community support services provided by EGI</a:t>
            </a:r>
          </a:p>
          <a:p>
            <a:r>
              <a:rPr lang="en-GB" sz="2000" dirty="0" smtClean="0"/>
              <a:t>Monthly meetings </a:t>
            </a:r>
            <a:r>
              <a:rPr lang="en-GB" sz="1400" dirty="0" smtClean="0"/>
              <a:t>(</a:t>
            </a:r>
            <a:r>
              <a:rPr lang="en-GB" sz="1400" dirty="0" smtClean="0">
                <a:hlinkClick r:id="rId2"/>
              </a:rPr>
              <a:t>https://www.egi.eu/indico/categoryDisplay.py?categId=21</a:t>
            </a:r>
            <a:r>
              <a:rPr lang="en-GB" sz="1400" dirty="0" smtClean="0"/>
              <a:t>)</a:t>
            </a:r>
            <a:r>
              <a:rPr lang="en-GB" sz="1600" dirty="0" smtClean="0"/>
              <a:t> </a:t>
            </a:r>
            <a:endParaRPr lang="en-GB" sz="2000" dirty="0" smtClean="0"/>
          </a:p>
          <a:p>
            <a:r>
              <a:rPr lang="en-GB" sz="2000" dirty="0" smtClean="0"/>
              <a:t>Representatives of EGI VRCs and Heavy User Communities </a:t>
            </a:r>
            <a:r>
              <a:rPr lang="en-GB" sz="1400" dirty="0" smtClean="0">
                <a:hlinkClick r:id="rId3"/>
              </a:rPr>
              <a:t>http://www.egi.eu/user-support/vrc_gateways</a:t>
            </a:r>
            <a:r>
              <a:rPr lang="en-GB" sz="1800" dirty="0" smtClean="0"/>
              <a:t>:</a:t>
            </a:r>
          </a:p>
          <a:p>
            <a:pPr lvl="1"/>
            <a:r>
              <a:rPr lang="en-GB" sz="1400" dirty="0" smtClean="0"/>
              <a:t>Structural Biology and NMR</a:t>
            </a:r>
          </a:p>
          <a:p>
            <a:pPr lvl="1"/>
            <a:r>
              <a:rPr lang="en-GB" sz="1400" dirty="0" smtClean="0"/>
              <a:t>High Energy Physics</a:t>
            </a:r>
          </a:p>
          <a:p>
            <a:pPr lvl="1"/>
            <a:r>
              <a:rPr lang="en-GB" sz="1400" dirty="0" smtClean="0"/>
              <a:t>Digital Research Infrastructure for the Arts and Humanities</a:t>
            </a:r>
          </a:p>
          <a:p>
            <a:pPr lvl="1"/>
            <a:r>
              <a:rPr lang="en-GB" sz="1400" dirty="0" smtClean="0"/>
              <a:t>Research Infrastructure for Language Resources</a:t>
            </a:r>
          </a:p>
          <a:p>
            <a:pPr lvl="1"/>
            <a:r>
              <a:rPr lang="en-GB" sz="1400" dirty="0" smtClean="0"/>
              <a:t>Life Sciences</a:t>
            </a:r>
          </a:p>
          <a:p>
            <a:pPr lvl="1"/>
            <a:r>
              <a:rPr lang="en-GB" sz="1400" dirty="0" smtClean="0"/>
              <a:t>Earth Science</a:t>
            </a:r>
          </a:p>
          <a:p>
            <a:pPr lvl="1"/>
            <a:r>
              <a:rPr lang="en-GB" sz="1400" dirty="0" smtClean="0"/>
              <a:t>Computational Chemistry and Material Science</a:t>
            </a:r>
          </a:p>
          <a:p>
            <a:pPr lvl="1"/>
            <a:r>
              <a:rPr lang="en-GB" sz="1400" dirty="0" smtClean="0"/>
              <a:t>Fusion</a:t>
            </a:r>
          </a:p>
          <a:p>
            <a:pPr lvl="1"/>
            <a:r>
              <a:rPr lang="en-GB" sz="1400" dirty="0" smtClean="0"/>
              <a:t>The study of e-Science</a:t>
            </a:r>
          </a:p>
          <a:p>
            <a:pPr lvl="1"/>
            <a:r>
              <a:rPr lang="en-GB" sz="1400" dirty="0" smtClean="0"/>
              <a:t>Astronomy and Astrophysics</a:t>
            </a:r>
          </a:p>
          <a:p>
            <a:pPr lvl="1"/>
            <a:r>
              <a:rPr lang="en-GB" sz="1400" dirty="0" smtClean="0"/>
              <a:t>Hydrometeorology</a:t>
            </a:r>
          </a:p>
          <a:p>
            <a:endParaRPr lang="en-GB" sz="2000" dirty="0" smtClean="0"/>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Requirements Tracker (RT)</a:t>
            </a:r>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11</a:t>
            </a:fld>
            <a:endParaRPr lang="en-US" dirty="0"/>
          </a:p>
        </p:txBody>
      </p:sp>
      <p:sp>
        <p:nvSpPr>
          <p:cNvPr id="7" name="Content Placeholder 4"/>
          <p:cNvSpPr>
            <a:spLocks noGrp="1"/>
          </p:cNvSpPr>
          <p:nvPr>
            <p:ph idx="1"/>
          </p:nvPr>
        </p:nvSpPr>
        <p:spPr>
          <a:xfrm>
            <a:off x="179140" y="1340768"/>
            <a:ext cx="3960812" cy="4525963"/>
          </a:xfrm>
        </p:spPr>
        <p:txBody>
          <a:bodyPr/>
          <a:lstStyle/>
          <a:p>
            <a:r>
              <a:rPr lang="en-GB" sz="2000" dirty="0" smtClean="0">
                <a:solidFill>
                  <a:srgbClr val="FF0000"/>
                </a:solidFill>
              </a:rPr>
              <a:t>Permanent</a:t>
            </a:r>
            <a:r>
              <a:rPr lang="en-GB" sz="2000" dirty="0" smtClean="0"/>
              <a:t> storage for EGI requirements</a:t>
            </a:r>
          </a:p>
          <a:p>
            <a:pPr lvl="1"/>
            <a:r>
              <a:rPr lang="en-GB" sz="1800" dirty="0" smtClean="0"/>
              <a:t>User</a:t>
            </a:r>
          </a:p>
          <a:p>
            <a:pPr lvl="1"/>
            <a:r>
              <a:rPr lang="en-GB" sz="1800" dirty="0" smtClean="0"/>
              <a:t>Operational</a:t>
            </a:r>
          </a:p>
          <a:p>
            <a:r>
              <a:rPr lang="en-GB" sz="2000" dirty="0" smtClean="0"/>
              <a:t>Complete </a:t>
            </a:r>
            <a:r>
              <a:rPr lang="en-GB" sz="2000" dirty="0" smtClean="0">
                <a:solidFill>
                  <a:srgbClr val="FF0000"/>
                </a:solidFill>
              </a:rPr>
              <a:t>transparency</a:t>
            </a:r>
          </a:p>
          <a:p>
            <a:pPr lvl="1"/>
            <a:r>
              <a:rPr lang="en-GB" sz="1600" dirty="0" smtClean="0"/>
              <a:t>For user communities</a:t>
            </a:r>
          </a:p>
          <a:p>
            <a:pPr lvl="1"/>
            <a:r>
              <a:rPr lang="en-GB" sz="1600" dirty="0" smtClean="0"/>
              <a:t>For NGIs</a:t>
            </a:r>
          </a:p>
          <a:p>
            <a:pPr lvl="1"/>
            <a:r>
              <a:rPr lang="en-GB" sz="1600" dirty="0" smtClean="0"/>
              <a:t>For technology providers</a:t>
            </a:r>
          </a:p>
          <a:p>
            <a:r>
              <a:rPr lang="en-GB" sz="2000" dirty="0" smtClean="0"/>
              <a:t>Requirement submission interface</a:t>
            </a:r>
          </a:p>
          <a:p>
            <a:r>
              <a:rPr lang="en-GB" sz="2000" dirty="0" smtClean="0"/>
              <a:t>Query interfaces</a:t>
            </a:r>
          </a:p>
          <a:p>
            <a:r>
              <a:rPr lang="en-GB" sz="2000" dirty="0" smtClean="0"/>
              <a:t>Manuals available</a:t>
            </a:r>
            <a:endParaRPr lang="en-GB" sz="2000" dirty="0"/>
          </a:p>
        </p:txBody>
      </p:sp>
      <p:pic>
        <p:nvPicPr>
          <p:cNvPr id="8" name="Picture 2"/>
          <p:cNvPicPr>
            <a:picLocks noChangeAspect="1" noChangeArrowheads="1"/>
          </p:cNvPicPr>
          <p:nvPr/>
        </p:nvPicPr>
        <p:blipFill>
          <a:blip r:embed="rId2" cstate="print"/>
          <a:srcRect/>
          <a:stretch>
            <a:fillRect/>
          </a:stretch>
        </p:blipFill>
        <p:spPr bwMode="auto">
          <a:xfrm>
            <a:off x="4209710" y="1268760"/>
            <a:ext cx="4610762" cy="2592288"/>
          </a:xfrm>
          <a:prstGeom prst="rect">
            <a:avLst/>
          </a:prstGeom>
          <a:noFill/>
          <a:ln w="9525">
            <a:noFill/>
            <a:miter lim="800000"/>
            <a:headEnd/>
            <a:tailEnd/>
          </a:ln>
        </p:spPr>
      </p:pic>
      <p:pic>
        <p:nvPicPr>
          <p:cNvPr id="9" name="Picture 3"/>
          <p:cNvPicPr>
            <a:picLocks noChangeAspect="1" noChangeArrowheads="1"/>
          </p:cNvPicPr>
          <p:nvPr/>
        </p:nvPicPr>
        <p:blipFill>
          <a:blip r:embed="rId3" cstate="print"/>
          <a:srcRect/>
          <a:stretch>
            <a:fillRect/>
          </a:stretch>
        </p:blipFill>
        <p:spPr bwMode="auto">
          <a:xfrm>
            <a:off x="3734369" y="3429000"/>
            <a:ext cx="4584424" cy="2577480"/>
          </a:xfrm>
          <a:prstGeom prst="rect">
            <a:avLst/>
          </a:prstGeom>
          <a:noFill/>
          <a:ln w="9525">
            <a:noFill/>
            <a:miter lim="800000"/>
            <a:headEnd/>
            <a:tailEnd/>
          </a:ln>
        </p:spPr>
      </p:pic>
    </p:spTree>
    <p:extLst>
      <p:ext uri="{BB962C8B-B14F-4D97-AF65-F5344CB8AC3E}">
        <p14:creationId xmlns="" xmlns:p14="http://schemas.microsoft.com/office/powerpoint/2010/main" val="4036913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Processing EGI requirements, implementing solutions</a:t>
            </a:r>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12</a:t>
            </a:fld>
            <a:endParaRPr lang="en-US" dirty="0"/>
          </a:p>
        </p:txBody>
      </p:sp>
      <p:sp>
        <p:nvSpPr>
          <p:cNvPr id="8" name="Rounded Rectangle 7"/>
          <p:cNvSpPr/>
          <p:nvPr/>
        </p:nvSpPr>
        <p:spPr>
          <a:xfrm>
            <a:off x="6948488" y="3699252"/>
            <a:ext cx="719137" cy="1007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TCB</a:t>
            </a:r>
          </a:p>
        </p:txBody>
      </p:sp>
      <p:sp>
        <p:nvSpPr>
          <p:cNvPr id="9" name="Rectangle 8"/>
          <p:cNvSpPr/>
          <p:nvPr/>
        </p:nvSpPr>
        <p:spPr>
          <a:xfrm>
            <a:off x="2916238" y="3626475"/>
            <a:ext cx="2160587" cy="115289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nchorCtr="0"/>
          <a:lstStyle/>
          <a:p>
            <a:pPr algn="ctr">
              <a:defRPr/>
            </a:pPr>
            <a:r>
              <a:rPr lang="en-GB" sz="2000" b="1" dirty="0" smtClean="0">
                <a:solidFill>
                  <a:schemeClr val="tx1"/>
                </a:solidFill>
              </a:rPr>
              <a:t>EGI</a:t>
            </a:r>
            <a:br>
              <a:rPr lang="en-GB" sz="2000" b="1" dirty="0" smtClean="0">
                <a:solidFill>
                  <a:schemeClr val="tx1"/>
                </a:solidFill>
              </a:rPr>
            </a:br>
            <a:r>
              <a:rPr lang="en-GB" sz="2000" b="1" dirty="0" smtClean="0">
                <a:solidFill>
                  <a:schemeClr val="tx1"/>
                </a:solidFill>
              </a:rPr>
              <a:t>Requirements Tracker</a:t>
            </a:r>
            <a:endParaRPr lang="en-GB" sz="2000" b="1" dirty="0">
              <a:solidFill>
                <a:schemeClr val="tx1"/>
              </a:solidFill>
            </a:endParaRPr>
          </a:p>
        </p:txBody>
      </p:sp>
      <p:sp>
        <p:nvSpPr>
          <p:cNvPr id="10" name="Oval 9"/>
          <p:cNvSpPr/>
          <p:nvPr/>
        </p:nvSpPr>
        <p:spPr>
          <a:xfrm>
            <a:off x="539552" y="3430146"/>
            <a:ext cx="1547812" cy="1511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VRCs</a:t>
            </a:r>
          </a:p>
        </p:txBody>
      </p:sp>
      <p:cxnSp>
        <p:nvCxnSpPr>
          <p:cNvPr id="11" name="Straight Arrow Connector 10"/>
          <p:cNvCxnSpPr>
            <a:stCxn id="21" idx="2"/>
          </p:cNvCxnSpPr>
          <p:nvPr/>
        </p:nvCxnSpPr>
        <p:spPr>
          <a:xfrm rot="5400000">
            <a:off x="2769494" y="3354610"/>
            <a:ext cx="580827"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a:off x="1619672" y="3718772"/>
            <a:ext cx="1512144" cy="917353"/>
          </a:xfrm>
          <a:prstGeom prst="rightArrow">
            <a:avLst>
              <a:gd name="adj1" fmla="val 72054"/>
              <a:gd name="adj2" fmla="val 324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dirty="0">
                <a:solidFill>
                  <a:schemeClr val="tx1"/>
                </a:solidFill>
              </a:rPr>
              <a:t>Input Channels for </a:t>
            </a:r>
            <a:r>
              <a:rPr lang="en-GB" sz="1200" b="1" dirty="0" smtClean="0">
                <a:solidFill>
                  <a:srgbClr val="C00000"/>
                </a:solidFill>
              </a:rPr>
              <a:t>User requirements</a:t>
            </a:r>
            <a:endParaRPr lang="en-GB" sz="1200" b="1" dirty="0">
              <a:solidFill>
                <a:srgbClr val="C00000"/>
              </a:solidFill>
            </a:endParaRPr>
          </a:p>
        </p:txBody>
      </p:sp>
      <p:sp>
        <p:nvSpPr>
          <p:cNvPr id="13" name="TextBox 15"/>
          <p:cNvSpPr txBox="1">
            <a:spLocks noChangeArrowheads="1"/>
          </p:cNvSpPr>
          <p:nvPr/>
        </p:nvSpPr>
        <p:spPr bwMode="auto">
          <a:xfrm>
            <a:off x="224334" y="4582869"/>
            <a:ext cx="603250" cy="307975"/>
          </a:xfrm>
          <a:prstGeom prst="rect">
            <a:avLst/>
          </a:prstGeom>
          <a:noFill/>
          <a:ln w="9525">
            <a:noFill/>
            <a:miter lim="800000"/>
            <a:headEnd/>
            <a:tailEnd/>
          </a:ln>
        </p:spPr>
        <p:txBody>
          <a:bodyPr wrap="none">
            <a:spAutoFit/>
          </a:bodyPr>
          <a:lstStyle/>
          <a:p>
            <a:pPr algn="ctr"/>
            <a:r>
              <a:rPr lang="en-US" sz="1400" b="1" dirty="0"/>
              <a:t>NGIs</a:t>
            </a:r>
          </a:p>
        </p:txBody>
      </p:sp>
      <p:sp>
        <p:nvSpPr>
          <p:cNvPr id="14" name="TextBox 15"/>
          <p:cNvSpPr txBox="1">
            <a:spLocks noChangeArrowheads="1"/>
          </p:cNvSpPr>
          <p:nvPr/>
        </p:nvSpPr>
        <p:spPr bwMode="auto">
          <a:xfrm>
            <a:off x="802556" y="3122766"/>
            <a:ext cx="673100" cy="307975"/>
          </a:xfrm>
          <a:prstGeom prst="rect">
            <a:avLst/>
          </a:prstGeom>
          <a:noFill/>
          <a:ln w="9525">
            <a:noFill/>
            <a:miter lim="800000"/>
            <a:headEnd/>
            <a:tailEnd/>
          </a:ln>
        </p:spPr>
        <p:txBody>
          <a:bodyPr wrap="none">
            <a:spAutoFit/>
          </a:bodyPr>
          <a:lstStyle/>
          <a:p>
            <a:pPr algn="ctr"/>
            <a:r>
              <a:rPr lang="en-US" sz="1400" b="1" dirty="0"/>
              <a:t>HUCs</a:t>
            </a:r>
          </a:p>
        </p:txBody>
      </p:sp>
      <p:sp>
        <p:nvSpPr>
          <p:cNvPr id="15" name="TextBox 15"/>
          <p:cNvSpPr txBox="1">
            <a:spLocks noChangeArrowheads="1"/>
          </p:cNvSpPr>
          <p:nvPr/>
        </p:nvSpPr>
        <p:spPr bwMode="auto">
          <a:xfrm>
            <a:off x="662855" y="4942909"/>
            <a:ext cx="812801" cy="307975"/>
          </a:xfrm>
          <a:prstGeom prst="rect">
            <a:avLst/>
          </a:prstGeom>
          <a:noFill/>
          <a:ln w="9525">
            <a:noFill/>
            <a:miter lim="800000"/>
            <a:headEnd/>
            <a:tailEnd/>
          </a:ln>
        </p:spPr>
        <p:txBody>
          <a:bodyPr wrap="none">
            <a:spAutoFit/>
          </a:bodyPr>
          <a:lstStyle/>
          <a:p>
            <a:pPr algn="ctr"/>
            <a:r>
              <a:rPr lang="en-US" sz="1400" b="1" dirty="0"/>
              <a:t>ESFRIs</a:t>
            </a:r>
          </a:p>
        </p:txBody>
      </p:sp>
      <p:sp>
        <p:nvSpPr>
          <p:cNvPr id="16" name="TextBox 15"/>
          <p:cNvSpPr txBox="1">
            <a:spLocks noChangeArrowheads="1"/>
          </p:cNvSpPr>
          <p:nvPr/>
        </p:nvSpPr>
        <p:spPr bwMode="auto">
          <a:xfrm>
            <a:off x="76572" y="3718773"/>
            <a:ext cx="534988" cy="307975"/>
          </a:xfrm>
          <a:prstGeom prst="rect">
            <a:avLst/>
          </a:prstGeom>
          <a:noFill/>
          <a:ln w="9525">
            <a:noFill/>
            <a:miter lim="800000"/>
            <a:headEnd/>
            <a:tailEnd/>
          </a:ln>
        </p:spPr>
        <p:txBody>
          <a:bodyPr wrap="none">
            <a:spAutoFit/>
          </a:bodyPr>
          <a:lstStyle/>
          <a:p>
            <a:pPr algn="ctr"/>
            <a:r>
              <a:rPr lang="en-US" sz="1400" b="1" dirty="0"/>
              <a:t>EEF</a:t>
            </a:r>
          </a:p>
        </p:txBody>
      </p:sp>
      <p:sp>
        <p:nvSpPr>
          <p:cNvPr id="17" name="TextBox 15"/>
          <p:cNvSpPr txBox="1">
            <a:spLocks noChangeArrowheads="1"/>
          </p:cNvSpPr>
          <p:nvPr/>
        </p:nvSpPr>
        <p:spPr bwMode="auto">
          <a:xfrm>
            <a:off x="67048" y="4202886"/>
            <a:ext cx="544512" cy="307975"/>
          </a:xfrm>
          <a:prstGeom prst="rect">
            <a:avLst/>
          </a:prstGeom>
          <a:noFill/>
          <a:ln w="9525">
            <a:noFill/>
            <a:miter lim="800000"/>
            <a:headEnd/>
            <a:tailEnd/>
          </a:ln>
        </p:spPr>
        <p:txBody>
          <a:bodyPr wrap="none">
            <a:spAutoFit/>
          </a:bodyPr>
          <a:lstStyle/>
          <a:p>
            <a:pPr algn="ctr"/>
            <a:r>
              <a:rPr lang="en-US" sz="1400" b="1" dirty="0"/>
              <a:t>VOs</a:t>
            </a:r>
          </a:p>
        </p:txBody>
      </p:sp>
      <p:sp>
        <p:nvSpPr>
          <p:cNvPr id="18" name="TextBox 32"/>
          <p:cNvSpPr txBox="1">
            <a:spLocks noChangeArrowheads="1"/>
          </p:cNvSpPr>
          <p:nvPr/>
        </p:nvSpPr>
        <p:spPr bwMode="auto">
          <a:xfrm>
            <a:off x="2756444" y="3239398"/>
            <a:ext cx="2175596" cy="261610"/>
          </a:xfrm>
          <a:prstGeom prst="rect">
            <a:avLst/>
          </a:prstGeom>
          <a:noFill/>
          <a:ln w="9525">
            <a:noFill/>
            <a:miter lim="800000"/>
            <a:headEnd/>
            <a:tailEnd/>
          </a:ln>
        </p:spPr>
        <p:txBody>
          <a:bodyPr wrap="none">
            <a:spAutoFit/>
          </a:bodyPr>
          <a:lstStyle/>
          <a:p>
            <a:pPr algn="r"/>
            <a:r>
              <a:rPr lang="en-GB" sz="1100" b="1" dirty="0" smtClean="0"/>
              <a:t>1)                     2)                     3)</a:t>
            </a:r>
            <a:endParaRPr lang="en-GB" sz="1100" b="1" dirty="0"/>
          </a:p>
        </p:txBody>
      </p:sp>
      <p:cxnSp>
        <p:nvCxnSpPr>
          <p:cNvPr id="19" name="Straight Arrow Connector 18"/>
          <p:cNvCxnSpPr>
            <a:stCxn id="20" idx="2"/>
            <a:endCxn id="9" idx="0"/>
          </p:cNvCxnSpPr>
          <p:nvPr/>
        </p:nvCxnSpPr>
        <p:spPr>
          <a:xfrm rot="5400000">
            <a:off x="3717775" y="3347717"/>
            <a:ext cx="557515"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3563938" y="2272035"/>
            <a:ext cx="865187" cy="796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dirty="0" smtClean="0"/>
              <a:t>NGIs and VRCs</a:t>
            </a:r>
            <a:endParaRPr lang="en-US" sz="1200" b="1" dirty="0"/>
          </a:p>
        </p:txBody>
      </p:sp>
      <p:sp>
        <p:nvSpPr>
          <p:cNvPr id="21" name="Rounded Rectangle 20"/>
          <p:cNvSpPr/>
          <p:nvPr/>
        </p:nvSpPr>
        <p:spPr>
          <a:xfrm>
            <a:off x="2627313" y="2272035"/>
            <a:ext cx="865187" cy="7921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dirty="0" smtClean="0"/>
              <a:t>UCST and EGI-</a:t>
            </a:r>
            <a:r>
              <a:rPr lang="en-US" sz="1200" b="1" dirty="0" err="1" smtClean="0"/>
              <a:t>InSPIRE</a:t>
            </a:r>
            <a:r>
              <a:rPr lang="en-US" sz="1200" b="1" dirty="0" smtClean="0"/>
              <a:t> developers</a:t>
            </a:r>
            <a:endParaRPr lang="en-US" sz="1200" b="1" dirty="0"/>
          </a:p>
        </p:txBody>
      </p:sp>
      <p:cxnSp>
        <p:nvCxnSpPr>
          <p:cNvPr id="22" name="Straight Arrow Connector 21"/>
          <p:cNvCxnSpPr>
            <a:stCxn id="23" idx="2"/>
          </p:cNvCxnSpPr>
          <p:nvPr/>
        </p:nvCxnSpPr>
        <p:spPr>
          <a:xfrm rot="16200000" flipH="1">
            <a:off x="4644330" y="3356992"/>
            <a:ext cx="576066" cy="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500563" y="2272035"/>
            <a:ext cx="863600" cy="796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dirty="0" smtClean="0"/>
              <a:t>User Services Advisory Group</a:t>
            </a:r>
            <a:endParaRPr lang="en-US" sz="1200" b="1" dirty="0"/>
          </a:p>
        </p:txBody>
      </p:sp>
      <p:sp>
        <p:nvSpPr>
          <p:cNvPr id="24" name="Right Arrow 23"/>
          <p:cNvSpPr/>
          <p:nvPr/>
        </p:nvSpPr>
        <p:spPr>
          <a:xfrm>
            <a:off x="6372225" y="3915400"/>
            <a:ext cx="647700" cy="576263"/>
          </a:xfrm>
          <a:prstGeom prst="rightArrow">
            <a:avLst>
              <a:gd name="adj1" fmla="val 72054"/>
              <a:gd name="adj2" fmla="val 606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25" name="Oval 24"/>
          <p:cNvSpPr/>
          <p:nvPr/>
        </p:nvSpPr>
        <p:spPr>
          <a:xfrm>
            <a:off x="5578475" y="3770938"/>
            <a:ext cx="865188" cy="8651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UCB</a:t>
            </a:r>
          </a:p>
        </p:txBody>
      </p:sp>
      <p:sp>
        <p:nvSpPr>
          <p:cNvPr id="26" name="Rounded Rectangle 25"/>
          <p:cNvSpPr/>
          <p:nvPr/>
        </p:nvSpPr>
        <p:spPr>
          <a:xfrm>
            <a:off x="8101013" y="3699252"/>
            <a:ext cx="935037" cy="100811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dirty="0">
                <a:solidFill>
                  <a:schemeClr val="tx1"/>
                </a:solidFill>
              </a:rPr>
              <a:t>External technology providers</a:t>
            </a:r>
          </a:p>
        </p:txBody>
      </p:sp>
      <p:sp>
        <p:nvSpPr>
          <p:cNvPr id="27" name="Left-Right Arrow 26"/>
          <p:cNvSpPr/>
          <p:nvPr/>
        </p:nvSpPr>
        <p:spPr>
          <a:xfrm>
            <a:off x="7596188" y="3934128"/>
            <a:ext cx="576262" cy="557212"/>
          </a:xfrm>
          <a:prstGeom prst="leftRightArrow">
            <a:avLst>
              <a:gd name="adj1" fmla="val 50415"/>
              <a:gd name="adj2" fmla="val 357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Right Arrow 27"/>
          <p:cNvSpPr/>
          <p:nvPr/>
        </p:nvSpPr>
        <p:spPr>
          <a:xfrm>
            <a:off x="5003800" y="3915400"/>
            <a:ext cx="647700" cy="576263"/>
          </a:xfrm>
          <a:prstGeom prst="rightArrow">
            <a:avLst>
              <a:gd name="adj1" fmla="val 72054"/>
              <a:gd name="adj2" fmla="val 606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solidFill>
                <a:schemeClr val="tx1"/>
              </a:solidFill>
            </a:endParaRPr>
          </a:p>
        </p:txBody>
      </p:sp>
      <p:sp>
        <p:nvSpPr>
          <p:cNvPr id="29" name="TextBox 15"/>
          <p:cNvSpPr txBox="1">
            <a:spLocks noChangeArrowheads="1"/>
          </p:cNvSpPr>
          <p:nvPr/>
        </p:nvSpPr>
        <p:spPr bwMode="auto">
          <a:xfrm>
            <a:off x="179512" y="3338988"/>
            <a:ext cx="723276" cy="307777"/>
          </a:xfrm>
          <a:prstGeom prst="rect">
            <a:avLst/>
          </a:prstGeom>
          <a:noFill/>
          <a:ln w="9525">
            <a:noFill/>
            <a:miter lim="800000"/>
            <a:headEnd/>
            <a:tailEnd/>
          </a:ln>
        </p:spPr>
        <p:txBody>
          <a:bodyPr wrap="none">
            <a:spAutoFit/>
          </a:bodyPr>
          <a:lstStyle/>
          <a:p>
            <a:pPr algn="ctr"/>
            <a:r>
              <a:rPr lang="en-US" sz="1400" b="1" dirty="0" smtClean="0"/>
              <a:t>EIROs</a:t>
            </a:r>
            <a:endParaRPr lang="en-US" sz="1400" b="1" dirty="0"/>
          </a:p>
        </p:txBody>
      </p:sp>
      <p:sp>
        <p:nvSpPr>
          <p:cNvPr id="30" name="Right Arrow 29"/>
          <p:cNvSpPr/>
          <p:nvPr/>
        </p:nvSpPr>
        <p:spPr>
          <a:xfrm rot="16200000">
            <a:off x="2588213" y="4548691"/>
            <a:ext cx="1231046" cy="1439936"/>
          </a:xfrm>
          <a:prstGeom prst="rightArrow">
            <a:avLst>
              <a:gd name="adj1" fmla="val 72054"/>
              <a:gd name="adj2" fmla="val 3242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GB" sz="1200" dirty="0">
                <a:solidFill>
                  <a:schemeClr val="tx1"/>
                </a:solidFill>
              </a:rPr>
              <a:t>Input Channels for </a:t>
            </a:r>
            <a:r>
              <a:rPr lang="en-GB" sz="1200" b="1" dirty="0" smtClean="0">
                <a:solidFill>
                  <a:srgbClr val="C00000"/>
                </a:solidFill>
              </a:rPr>
              <a:t>Operation requirements</a:t>
            </a:r>
            <a:endParaRPr lang="en-GB" sz="1200" b="1" dirty="0">
              <a:solidFill>
                <a:srgbClr val="C00000"/>
              </a:solidFill>
            </a:endParaRPr>
          </a:p>
        </p:txBody>
      </p:sp>
      <p:sp>
        <p:nvSpPr>
          <p:cNvPr id="31" name="TextBox 44"/>
          <p:cNvSpPr txBox="1">
            <a:spLocks noChangeArrowheads="1"/>
          </p:cNvSpPr>
          <p:nvPr/>
        </p:nvSpPr>
        <p:spPr bwMode="auto">
          <a:xfrm>
            <a:off x="5069085" y="4053170"/>
            <a:ext cx="1704313" cy="261610"/>
          </a:xfrm>
          <a:prstGeom prst="rect">
            <a:avLst/>
          </a:prstGeom>
          <a:noFill/>
          <a:ln w="9525">
            <a:noFill/>
            <a:miter lim="800000"/>
            <a:headEnd/>
            <a:tailEnd/>
          </a:ln>
        </p:spPr>
        <p:txBody>
          <a:bodyPr wrap="none">
            <a:spAutoFit/>
          </a:bodyPr>
          <a:lstStyle/>
          <a:p>
            <a:pPr algn="r"/>
            <a:r>
              <a:rPr lang="en-GB" sz="1100" b="1" dirty="0"/>
              <a:t>4</a:t>
            </a:r>
            <a:r>
              <a:rPr lang="en-GB" sz="1100" b="1" dirty="0" smtClean="0"/>
              <a:t>)                                 5)</a:t>
            </a:r>
            <a:endParaRPr lang="en-GB" sz="1100" b="1" dirty="0"/>
          </a:p>
        </p:txBody>
      </p:sp>
      <p:sp>
        <p:nvSpPr>
          <p:cNvPr id="32" name="Up-Down Arrow 31"/>
          <p:cNvSpPr/>
          <p:nvPr/>
        </p:nvSpPr>
        <p:spPr>
          <a:xfrm>
            <a:off x="4139952" y="4581128"/>
            <a:ext cx="792088" cy="1296144"/>
          </a:xfrm>
          <a:prstGeom prst="upDownArrow">
            <a:avLst/>
          </a:pr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3864960" y="5786100"/>
            <a:ext cx="1499128" cy="523220"/>
          </a:xfrm>
          <a:prstGeom prst="rect">
            <a:avLst/>
          </a:prstGeom>
          <a:noFill/>
        </p:spPr>
        <p:txBody>
          <a:bodyPr wrap="none" rtlCol="0">
            <a:spAutoFit/>
          </a:bodyPr>
          <a:lstStyle/>
          <a:p>
            <a:r>
              <a:rPr lang="en-GB" sz="1400" b="1" dirty="0" smtClean="0">
                <a:solidFill>
                  <a:srgbClr val="C00000"/>
                </a:solidFill>
              </a:rPr>
              <a:t>EGI </a:t>
            </a:r>
            <a:r>
              <a:rPr lang="en-GB" sz="1400" b="1" dirty="0" err="1" smtClean="0">
                <a:solidFill>
                  <a:srgbClr val="C00000"/>
                </a:solidFill>
              </a:rPr>
              <a:t>Heldpesk</a:t>
            </a:r>
            <a:r>
              <a:rPr lang="en-GB" sz="1400" b="1" dirty="0" smtClean="0">
                <a:solidFill>
                  <a:srgbClr val="C00000"/>
                </a:solidFill>
              </a:rPr>
              <a:t/>
            </a:r>
            <a:br>
              <a:rPr lang="en-GB" sz="1400" b="1" dirty="0" smtClean="0">
                <a:solidFill>
                  <a:srgbClr val="C00000"/>
                </a:solidFill>
              </a:rPr>
            </a:br>
            <a:r>
              <a:rPr lang="en-GB" sz="1400" b="1" dirty="0" smtClean="0">
                <a:solidFill>
                  <a:srgbClr val="C00000"/>
                </a:solidFill>
              </a:rPr>
              <a:t>(GGUS system)</a:t>
            </a:r>
            <a:endParaRPr lang="en-GB" sz="1400" b="1" dirty="0">
              <a:solidFill>
                <a:srgbClr val="C00000"/>
              </a:solidFill>
            </a:endParaRPr>
          </a:p>
        </p:txBody>
      </p:sp>
      <p:sp>
        <p:nvSpPr>
          <p:cNvPr id="34" name="TextBox 33"/>
          <p:cNvSpPr txBox="1"/>
          <p:nvPr/>
        </p:nvSpPr>
        <p:spPr>
          <a:xfrm>
            <a:off x="8100392" y="4707141"/>
            <a:ext cx="875881" cy="954107"/>
          </a:xfrm>
          <a:prstGeom prst="rect">
            <a:avLst/>
          </a:prstGeom>
          <a:noFill/>
        </p:spPr>
        <p:txBody>
          <a:bodyPr wrap="none" rtlCol="0">
            <a:spAutoFit/>
          </a:bodyPr>
          <a:lstStyle/>
          <a:p>
            <a:pPr indent="90488">
              <a:buFont typeface="Arial" pitchFamily="34" charset="0"/>
              <a:buChar char="•"/>
            </a:pPr>
            <a:r>
              <a:rPr lang="en-GB" sz="1400" dirty="0" smtClean="0"/>
              <a:t>EMI</a:t>
            </a:r>
          </a:p>
          <a:p>
            <a:pPr indent="90488">
              <a:buFont typeface="Arial" pitchFamily="34" charset="0"/>
              <a:buChar char="•"/>
            </a:pPr>
            <a:r>
              <a:rPr lang="en-GB" sz="1400" dirty="0" smtClean="0"/>
              <a:t>IGE</a:t>
            </a:r>
          </a:p>
          <a:p>
            <a:pPr indent="90488">
              <a:buFont typeface="Arial" pitchFamily="34" charset="0"/>
              <a:buChar char="•"/>
            </a:pPr>
            <a:r>
              <a:rPr lang="en-GB" sz="1400" dirty="0" smtClean="0"/>
              <a:t>SAGA, </a:t>
            </a:r>
          </a:p>
          <a:p>
            <a:pPr indent="90488">
              <a:buFont typeface="Arial" pitchFamily="34" charset="0"/>
              <a:buChar char="•"/>
            </a:pPr>
            <a:r>
              <a:rPr lang="en-GB" sz="1400" dirty="0" smtClean="0"/>
              <a:t>...</a:t>
            </a:r>
            <a:endParaRPr lang="en-GB" sz="1400" dirty="0"/>
          </a:p>
        </p:txBody>
      </p:sp>
      <p:cxnSp>
        <p:nvCxnSpPr>
          <p:cNvPr id="35" name="Straight Arrow Connector 34"/>
          <p:cNvCxnSpPr>
            <a:stCxn id="36" idx="2"/>
            <a:endCxn id="21" idx="0"/>
          </p:cNvCxnSpPr>
          <p:nvPr/>
        </p:nvCxnSpPr>
        <p:spPr>
          <a:xfrm rot="5400000">
            <a:off x="2846575" y="2058231"/>
            <a:ext cx="427137" cy="47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2627784" y="1268760"/>
            <a:ext cx="865187" cy="57613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sz="1200" b="1" dirty="0" smtClean="0">
                <a:solidFill>
                  <a:schemeClr val="tx1"/>
                </a:solidFill>
              </a:rPr>
              <a:t>External partners</a:t>
            </a:r>
            <a:endParaRPr lang="en-US" sz="1200" b="1" dirty="0">
              <a:solidFill>
                <a:schemeClr val="tx1"/>
              </a:solidFill>
            </a:endParaRPr>
          </a:p>
        </p:txBody>
      </p:sp>
    </p:spTree>
    <p:extLst>
      <p:ext uri="{BB962C8B-B14F-4D97-AF65-F5344CB8AC3E}">
        <p14:creationId xmlns="" xmlns:p14="http://schemas.microsoft.com/office/powerpoint/2010/main" val="9801698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Certification – current status</a:t>
            </a:r>
            <a:endParaRPr lang="en-GB" sz="4000" dirty="0"/>
          </a:p>
        </p:txBody>
      </p:sp>
      <p:sp>
        <p:nvSpPr>
          <p:cNvPr id="3" name="Content Placeholder 2"/>
          <p:cNvSpPr>
            <a:spLocks noGrp="1"/>
          </p:cNvSpPr>
          <p:nvPr>
            <p:ph idx="1"/>
          </p:nvPr>
        </p:nvSpPr>
        <p:spPr/>
        <p:txBody>
          <a:bodyPr/>
          <a:lstStyle/>
          <a:p>
            <a:r>
              <a:rPr lang="en-GB" sz="2800" dirty="0" smtClean="0"/>
              <a:t>Access to EGI resources is controlled through VOs and e-Science certificates</a:t>
            </a:r>
          </a:p>
          <a:p>
            <a:pPr lvl="1"/>
            <a:r>
              <a:rPr lang="en-GB" sz="2400" dirty="0" smtClean="0"/>
              <a:t>Most of the users have personal </a:t>
            </a:r>
            <a:r>
              <a:rPr lang="en-GB" sz="2400" dirty="0" err="1" smtClean="0"/>
              <a:t>certificatets</a:t>
            </a:r>
            <a:r>
              <a:rPr lang="en-GB" sz="2400" dirty="0" smtClean="0"/>
              <a:t> from National CAs (</a:t>
            </a:r>
            <a:r>
              <a:rPr lang="en-GB" sz="2400" dirty="0" smtClean="0">
                <a:hlinkClick r:id="rId2"/>
              </a:rPr>
              <a:t>www.igtf.net</a:t>
            </a:r>
            <a:r>
              <a:rPr lang="en-GB" sz="2400" dirty="0" smtClean="0"/>
              <a:t>) </a:t>
            </a:r>
          </a:p>
          <a:p>
            <a:pPr lvl="1"/>
            <a:r>
              <a:rPr lang="en-GB" sz="2400" dirty="0" smtClean="0"/>
              <a:t>A growing number of users and communities access EGI through portals with Robot certificates</a:t>
            </a:r>
          </a:p>
          <a:p>
            <a:pPr lvl="1"/>
            <a:r>
              <a:rPr lang="en-GB" sz="2400" dirty="0" err="1" smtClean="0"/>
              <a:t>Terena</a:t>
            </a:r>
            <a:r>
              <a:rPr lang="en-GB" sz="2400" dirty="0" smtClean="0"/>
              <a:t> CS is relatively unknown at the moment </a:t>
            </a:r>
            <a:endParaRPr lang="en-GB" sz="2400" dirty="0"/>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Certification - requirements</a:t>
            </a:r>
            <a:endParaRPr lang="en-GB" sz="4000" dirty="0"/>
          </a:p>
        </p:txBody>
      </p:sp>
      <p:sp>
        <p:nvSpPr>
          <p:cNvPr id="3" name="Content Placeholder 2"/>
          <p:cNvSpPr>
            <a:spLocks noGrp="1"/>
          </p:cNvSpPr>
          <p:nvPr>
            <p:ph idx="1"/>
          </p:nvPr>
        </p:nvSpPr>
        <p:spPr>
          <a:xfrm>
            <a:off x="251520" y="1279301"/>
            <a:ext cx="8712968" cy="4525963"/>
          </a:xfrm>
        </p:spPr>
        <p:txBody>
          <a:bodyPr/>
          <a:lstStyle/>
          <a:p>
            <a:pPr marL="355600" indent="-355600">
              <a:buFont typeface="+mj-lt"/>
              <a:buAutoNum type="arabicPeriod"/>
            </a:pPr>
            <a:r>
              <a:rPr lang="en-GB" sz="1600" dirty="0" smtClean="0"/>
              <a:t>Wider adoption of robot certificates (particular need for robot certificates in Germany for </a:t>
            </a:r>
            <a:r>
              <a:rPr lang="en-GB" sz="1600" dirty="0" err="1" smtClean="0"/>
              <a:t>WeNMR</a:t>
            </a:r>
            <a:r>
              <a:rPr lang="en-GB" sz="1600" dirty="0" smtClean="0"/>
              <a:t> VRC, in France for Life Sciences Grid Community VRC) </a:t>
            </a:r>
          </a:p>
          <a:p>
            <a:pPr marL="355600" indent="-355600">
              <a:buFont typeface="+mj-lt"/>
              <a:buAutoNum type="arabicPeriod"/>
            </a:pPr>
            <a:r>
              <a:rPr lang="en-GB" sz="1600" dirty="0" smtClean="0"/>
              <a:t>We would like to know more about our users (needs, success, difficulties) </a:t>
            </a:r>
          </a:p>
          <a:p>
            <a:pPr marL="914400" lvl="1" indent="-195263"/>
            <a:r>
              <a:rPr lang="en-GB" sz="1200" dirty="0" smtClean="0"/>
              <a:t>How to know who requested, who received e-Science certificates for EGI access? </a:t>
            </a:r>
          </a:p>
          <a:p>
            <a:pPr marL="914400" lvl="1" indent="-195263"/>
            <a:r>
              <a:rPr lang="en-GB" sz="1200" dirty="0" smtClean="0"/>
              <a:t>How to know who has robot certificates and how many people are using these to access EGI? </a:t>
            </a:r>
          </a:p>
          <a:p>
            <a:pPr marL="355600" indent="-355600">
              <a:buFont typeface="+mj-lt"/>
              <a:buAutoNum type="arabicPeriod"/>
            </a:pPr>
            <a:r>
              <a:rPr lang="en-GB" sz="1600" dirty="0" smtClean="0"/>
              <a:t>Promotion of more uniform certification services, new tools across counties in order to simplify user support mechanisms in multi-national VRCs</a:t>
            </a:r>
          </a:p>
          <a:p>
            <a:pPr marL="896938" lvl="1" indent="-177800"/>
            <a:r>
              <a:rPr lang="en-GB" sz="1200" dirty="0" smtClean="0"/>
              <a:t>Graphical tools; reliable documentations; email reminders about expiring certificates, ...</a:t>
            </a:r>
          </a:p>
          <a:p>
            <a:pPr marL="355600" indent="-355600">
              <a:buFont typeface="+mj-lt"/>
              <a:buAutoNum type="arabicPeriod"/>
            </a:pPr>
            <a:r>
              <a:rPr lang="en-GB" sz="1600" dirty="0" smtClean="0"/>
              <a:t>Wider and better documented support of </a:t>
            </a:r>
            <a:r>
              <a:rPr lang="en-GB" sz="1600" dirty="0" err="1" smtClean="0"/>
              <a:t>Terena</a:t>
            </a:r>
            <a:r>
              <a:rPr lang="en-GB" sz="1600" dirty="0" smtClean="0"/>
              <a:t> Certificates. Promote to VRCs</a:t>
            </a:r>
          </a:p>
          <a:p>
            <a:pPr marL="355600" indent="-355600">
              <a:buFont typeface="+mj-lt"/>
              <a:buAutoNum type="arabicPeriod"/>
            </a:pPr>
            <a:r>
              <a:rPr lang="en-GB" sz="1600" dirty="0" smtClean="0"/>
              <a:t>Training certificates trusted by production sites from multiple countries</a:t>
            </a:r>
            <a:r>
              <a:rPr lang="en-GB" sz="1050" dirty="0" smtClean="0"/>
              <a:t> </a:t>
            </a:r>
          </a:p>
          <a:p>
            <a:pPr marL="914400" lvl="1" indent="-195263"/>
            <a:r>
              <a:rPr lang="en-GB" sz="1200" dirty="0" smtClean="0"/>
              <a:t>With lightweight authentication mechanism</a:t>
            </a:r>
          </a:p>
          <a:p>
            <a:pPr marL="914400" lvl="1" indent="-195263"/>
            <a:r>
              <a:rPr lang="en-GB" sz="1200" dirty="0" smtClean="0"/>
              <a:t>Usable on production resources – not necessarily just EGI. Also e.g. PRACE</a:t>
            </a:r>
          </a:p>
          <a:p>
            <a:pPr marL="914400" lvl="1" indent="-195263"/>
            <a:r>
              <a:rPr lang="en-GB" sz="1200" dirty="0" smtClean="0"/>
              <a:t>Establishing an "EGI Training CA“?? NGIs acting as RAs??</a:t>
            </a:r>
            <a:endParaRPr lang="en-GB" sz="1600" dirty="0" smtClean="0"/>
          </a:p>
          <a:p>
            <a:pPr marL="355600" indent="-355600">
              <a:buFont typeface="+mj-lt"/>
              <a:buAutoNum type="arabicPeriod"/>
            </a:pPr>
            <a:r>
              <a:rPr lang="en-GB" sz="1600" dirty="0" smtClean="0"/>
              <a:t>Trusted certificates across EGI and </a:t>
            </a:r>
            <a:r>
              <a:rPr lang="en-US" sz="1600" dirty="0" smtClean="0"/>
              <a:t>Earth System Grid (ESG)</a:t>
            </a:r>
          </a:p>
          <a:p>
            <a:pPr marL="896938" lvl="1" indent="-177800"/>
            <a:r>
              <a:rPr lang="en-US" sz="1200" dirty="0" smtClean="0"/>
              <a:t>A user currently needs to have two certificates to process some ESG data on EGI</a:t>
            </a:r>
          </a:p>
          <a:p>
            <a:pPr marL="896938" lvl="1" indent="-177800"/>
            <a:r>
              <a:rPr lang="en-US" sz="1200" dirty="0" err="1" smtClean="0"/>
              <a:t>Harmonising</a:t>
            </a:r>
            <a:r>
              <a:rPr lang="en-US" sz="1200" dirty="0" smtClean="0"/>
              <a:t> the authentication mechanisms of EGI and ESG Federation? </a:t>
            </a:r>
            <a:br>
              <a:rPr lang="en-US" sz="1200" dirty="0" smtClean="0"/>
            </a:br>
            <a:r>
              <a:rPr lang="en-US" sz="1200" dirty="0" smtClean="0"/>
              <a:t>(ESGF currently expects an </a:t>
            </a:r>
            <a:r>
              <a:rPr lang="en-US" sz="1200" dirty="0" err="1" smtClean="0"/>
              <a:t>OpenID</a:t>
            </a:r>
            <a:r>
              <a:rPr lang="en-US" sz="1200" dirty="0" smtClean="0"/>
              <a:t> as unique user identifier) </a:t>
            </a:r>
            <a:endParaRPr lang="en-GB" sz="1200" dirty="0" smtClean="0"/>
          </a:p>
          <a:p>
            <a:pPr marL="355600" indent="-355600">
              <a:buFont typeface="+mj-lt"/>
              <a:buAutoNum type="arabicPeriod"/>
            </a:pPr>
            <a:r>
              <a:rPr lang="en-GB" sz="1600" dirty="0" smtClean="0"/>
              <a:t>Shibboleth or other federated authentication mechanism</a:t>
            </a:r>
            <a:r>
              <a:rPr lang="en-GB" sz="1200" dirty="0" smtClean="0"/>
              <a:t/>
            </a:r>
            <a:br>
              <a:rPr lang="en-GB" sz="1200" dirty="0" smtClean="0"/>
            </a:br>
            <a:endParaRPr lang="en-GB" sz="1200" dirty="0" smtClean="0"/>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14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EGI – ESGF authentication</a:t>
            </a:r>
            <a:endParaRPr lang="en-GB" sz="4000" dirty="0"/>
          </a:p>
        </p:txBody>
      </p:sp>
      <p:sp>
        <p:nvSpPr>
          <p:cNvPr id="3" name="Content Placeholder 2"/>
          <p:cNvSpPr>
            <a:spLocks noGrp="1"/>
          </p:cNvSpPr>
          <p:nvPr>
            <p:ph idx="1"/>
          </p:nvPr>
        </p:nvSpPr>
        <p:spPr/>
        <p:txBody>
          <a:bodyPr/>
          <a:lstStyle/>
          <a:p>
            <a:r>
              <a:rPr lang="en-GB" sz="1400" dirty="0" smtClean="0"/>
              <a:t>The climate and related communities would be interested in using EGI with CMIP5 data stored in Earth System Grid (ESG) for regional, impact or parametric studies. </a:t>
            </a:r>
          </a:p>
          <a:p>
            <a:r>
              <a:rPr lang="en-GB" sz="1400" dirty="0" smtClean="0"/>
              <a:t>An application is carried out at IPSL  in EGI-Inspire in the framework of task SA3.6 (Service for Earth Science). It consists of a </a:t>
            </a:r>
            <a:r>
              <a:rPr lang="en-GB" sz="1400" dirty="0" err="1" smtClean="0"/>
              <a:t>fortran</a:t>
            </a:r>
            <a:r>
              <a:rPr lang="en-GB" sz="1400" dirty="0" smtClean="0"/>
              <a:t> code and a set of CMIP5 data. To run it one needs two certificates (that are not interoperable): one for EGI, another one with role for ESGF. </a:t>
            </a:r>
          </a:p>
          <a:p>
            <a:r>
              <a:rPr lang="en-GB" sz="1400" dirty="0" smtClean="0"/>
              <a:t>It is a blocking point for a large usage of EGI by scientists using CMIP5 data in ESG.  </a:t>
            </a:r>
          </a:p>
          <a:p>
            <a:r>
              <a:rPr lang="en-GB" sz="1400" dirty="0" smtClean="0"/>
              <a:t>PCMDI, established at the Lawrence Livermore National Laboratory in San Francisco, is leading ESG Federation (ESGF). ESGF currently expects an </a:t>
            </a:r>
            <a:r>
              <a:rPr lang="en-GB" sz="1400" dirty="0" err="1" smtClean="0"/>
              <a:t>OpenID</a:t>
            </a:r>
            <a:r>
              <a:rPr lang="en-GB" sz="1400" dirty="0" smtClean="0"/>
              <a:t> as unique user identifier. </a:t>
            </a:r>
          </a:p>
          <a:p>
            <a:r>
              <a:rPr lang="en-GB" sz="1400" dirty="0" smtClean="0"/>
              <a:t>Long term solution may be based ongoing developments of the ESG community, who is developing mechanisms to manage automatic mapping of credentials, provide data access adapters and call heterogeneous security protocols.  it will be also important to have discussion between IGTF and ESGF to facilitate the use of ESGF climate data with EGI.</a:t>
            </a:r>
          </a:p>
          <a:p>
            <a:r>
              <a:rPr lang="en-GB" sz="1400" dirty="0" smtClean="0"/>
              <a:t>ESGF contact point is Phillip Kershaw (STFC, UK). P. Kershaw and J. </a:t>
            </a:r>
            <a:r>
              <a:rPr lang="en-GB" sz="1400" dirty="0" err="1" smtClean="0"/>
              <a:t>Raciazek</a:t>
            </a:r>
            <a:r>
              <a:rPr lang="en-GB" sz="1400" dirty="0" smtClean="0"/>
              <a:t> discussed this problem with David </a:t>
            </a:r>
            <a:r>
              <a:rPr lang="en-GB" sz="1400" dirty="0" err="1" smtClean="0"/>
              <a:t>Groep</a:t>
            </a:r>
            <a:r>
              <a:rPr lang="en-GB" sz="1400" dirty="0" smtClean="0"/>
              <a:t> from IGTF at CERN in May.</a:t>
            </a:r>
          </a:p>
          <a:p>
            <a:endParaRPr lang="en-GB" sz="1400" dirty="0"/>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5" name="Footer Placeholder 4"/>
          <p:cNvSpPr>
            <a:spLocks noGrp="1"/>
          </p:cNvSpPr>
          <p:nvPr>
            <p:ph type="ftr" sz="quarter" idx="11"/>
          </p:nvPr>
        </p:nvSpPr>
        <p:spPr/>
        <p:txBody>
          <a:bodyPr/>
          <a:lstStyle/>
          <a:p>
            <a:pPr>
              <a:defRPr/>
            </a:pPr>
            <a:r>
              <a:rPr lang="en-GB" smtClean="0"/>
              <a:t>IWSG-Life2011, 9 June 2011</a:t>
            </a:r>
            <a:endParaRPr lang="en-US" dirty="0"/>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Extra slides</a:t>
            </a:r>
            <a:endParaRPr lang="en-GB" dirty="0"/>
          </a:p>
        </p:txBody>
      </p:sp>
      <p:sp>
        <p:nvSpPr>
          <p:cNvPr id="8" name="Subtitle 7"/>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5" name="Footer Placeholder 4"/>
          <p:cNvSpPr>
            <a:spLocks noGrp="1"/>
          </p:cNvSpPr>
          <p:nvPr>
            <p:ph type="ftr" sz="quarter" idx="11"/>
          </p:nvPr>
        </p:nvSpPr>
        <p:spPr/>
        <p:txBody>
          <a:bodyPr/>
          <a:lstStyle/>
          <a:p>
            <a:pPr>
              <a:defRPr/>
            </a:pPr>
            <a:r>
              <a:rPr lang="en-GB" smtClean="0"/>
              <a:t>IWSG-Life2011, 9 June 2011</a:t>
            </a:r>
            <a:endParaRPr lang="en-US" dirty="0"/>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Support coordination: cultivating sustainable communities</a:t>
            </a:r>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17</a:t>
            </a:fld>
            <a:endParaRPr lang="en-US" dirty="0"/>
          </a:p>
        </p:txBody>
      </p:sp>
      <p:grpSp>
        <p:nvGrpSpPr>
          <p:cNvPr id="3" name="Group 6"/>
          <p:cNvGrpSpPr/>
          <p:nvPr/>
        </p:nvGrpSpPr>
        <p:grpSpPr>
          <a:xfrm>
            <a:off x="107504" y="1268760"/>
            <a:ext cx="8856984" cy="4896544"/>
            <a:chOff x="107504" y="1268760"/>
            <a:chExt cx="8856984" cy="4896544"/>
          </a:xfrm>
        </p:grpSpPr>
        <p:sp>
          <p:nvSpPr>
            <p:cNvPr id="8" name="Rounded Rectangle 7"/>
            <p:cNvSpPr/>
            <p:nvPr/>
          </p:nvSpPr>
          <p:spPr>
            <a:xfrm>
              <a:off x="3923928" y="2636912"/>
              <a:ext cx="3168352" cy="1560758"/>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National and specialist support units deliver services, tools &amp; training </a:t>
              </a:r>
            </a:p>
          </p:txBody>
        </p:sp>
        <p:sp>
          <p:nvSpPr>
            <p:cNvPr id="9" name="Oval 8"/>
            <p:cNvSpPr/>
            <p:nvPr/>
          </p:nvSpPr>
          <p:spPr>
            <a:xfrm>
              <a:off x="7524328" y="2204864"/>
              <a:ext cx="1440160" cy="2304256"/>
            </a:xfrm>
            <a:prstGeom prst="ellipse">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smtClean="0">
                  <a:solidFill>
                    <a:schemeClr val="bg1"/>
                  </a:solidFill>
                </a:rPr>
                <a:t>Sustainable</a:t>
              </a:r>
            </a:p>
            <a:p>
              <a:pPr algn="ctr"/>
              <a:r>
                <a:rPr lang="en-US" sz="1600" b="1" dirty="0" smtClean="0">
                  <a:solidFill>
                    <a:schemeClr val="bg1"/>
                  </a:solidFill>
                </a:rPr>
                <a:t>EGI Virtual Research Communities (VRCs)</a:t>
              </a:r>
            </a:p>
          </p:txBody>
        </p:sp>
        <p:sp>
          <p:nvSpPr>
            <p:cNvPr id="10" name="Right Arrow 9"/>
            <p:cNvSpPr/>
            <p:nvPr/>
          </p:nvSpPr>
          <p:spPr>
            <a:xfrm>
              <a:off x="1206171" y="3214116"/>
              <a:ext cx="471293" cy="357190"/>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 name="Rounded Rectangle 10"/>
            <p:cNvSpPr/>
            <p:nvPr/>
          </p:nvSpPr>
          <p:spPr>
            <a:xfrm>
              <a:off x="107504" y="2852936"/>
              <a:ext cx="1049913" cy="1200718"/>
            </a:xfrm>
            <a:prstGeom prst="round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dirty="0" smtClean="0">
                  <a:solidFill>
                    <a:schemeClr val="bg1"/>
                  </a:solidFill>
                </a:rPr>
                <a:t>EGI</a:t>
              </a:r>
            </a:p>
            <a:p>
              <a:pPr algn="ctr"/>
              <a:r>
                <a:rPr lang="en-US" sz="1200" dirty="0" smtClean="0">
                  <a:solidFill>
                    <a:schemeClr val="bg1"/>
                  </a:solidFill>
                </a:rPr>
                <a:t>support </a:t>
              </a:r>
              <a:r>
                <a:rPr lang="en-US" sz="1200" dirty="0">
                  <a:solidFill>
                    <a:schemeClr val="bg1"/>
                  </a:solidFill>
                </a:rPr>
                <a:t>services </a:t>
              </a:r>
              <a:r>
                <a:rPr lang="en-US" sz="1200" dirty="0" smtClean="0">
                  <a:solidFill>
                    <a:schemeClr val="bg1"/>
                  </a:solidFill>
                </a:rPr>
                <a:t>and dissemination activity</a:t>
              </a:r>
              <a:endParaRPr lang="en-US" sz="1200" dirty="0">
                <a:solidFill>
                  <a:schemeClr val="bg1"/>
                </a:solidFill>
              </a:endParaRPr>
            </a:p>
          </p:txBody>
        </p:sp>
        <p:sp>
          <p:nvSpPr>
            <p:cNvPr id="12" name="Right Arrow 11"/>
            <p:cNvSpPr/>
            <p:nvPr/>
          </p:nvSpPr>
          <p:spPr>
            <a:xfrm>
              <a:off x="3236348" y="3214116"/>
              <a:ext cx="759588" cy="358900"/>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3" name="Right Arrow 12"/>
            <p:cNvSpPr/>
            <p:nvPr/>
          </p:nvSpPr>
          <p:spPr>
            <a:xfrm>
              <a:off x="7020272" y="3214116"/>
              <a:ext cx="471293" cy="357190"/>
            </a:xfrm>
            <a:prstGeom prst="rightArrow">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4" name="Rectangle 13"/>
            <p:cNvSpPr/>
            <p:nvPr/>
          </p:nvSpPr>
          <p:spPr>
            <a:xfrm>
              <a:off x="1727242" y="1772816"/>
              <a:ext cx="1440160" cy="3528392"/>
            </a:xfrm>
            <a:prstGeom prst="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600" dirty="0" smtClean="0"/>
                <a:t>User communities consist of:</a:t>
              </a:r>
            </a:p>
          </p:txBody>
        </p:sp>
        <p:sp>
          <p:nvSpPr>
            <p:cNvPr id="15" name="Rounded Rectangle 14"/>
            <p:cNvSpPr/>
            <p:nvPr/>
          </p:nvSpPr>
          <p:spPr>
            <a:xfrm>
              <a:off x="1799250" y="2636912"/>
              <a:ext cx="1296144" cy="576064"/>
            </a:xfrm>
            <a:prstGeom prst="round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100" dirty="0" smtClean="0"/>
                <a:t>Scientific end users</a:t>
              </a:r>
              <a:endParaRPr lang="en-GB" sz="1100" dirty="0"/>
            </a:p>
          </p:txBody>
        </p:sp>
        <p:sp>
          <p:nvSpPr>
            <p:cNvPr id="16" name="Rounded Rectangle 15"/>
            <p:cNvSpPr/>
            <p:nvPr/>
          </p:nvSpPr>
          <p:spPr>
            <a:xfrm>
              <a:off x="1799250" y="3284984"/>
              <a:ext cx="1296144" cy="576064"/>
            </a:xfrm>
            <a:prstGeom prst="round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Software and technology experts</a:t>
              </a:r>
              <a:endParaRPr lang="en-GB" sz="1100" dirty="0"/>
            </a:p>
          </p:txBody>
        </p:sp>
        <p:sp>
          <p:nvSpPr>
            <p:cNvPr id="17" name="Rounded Rectangle 16"/>
            <p:cNvSpPr/>
            <p:nvPr/>
          </p:nvSpPr>
          <p:spPr>
            <a:xfrm>
              <a:off x="1799250" y="3933056"/>
              <a:ext cx="1296144" cy="576064"/>
            </a:xfrm>
            <a:prstGeom prst="round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System administrators</a:t>
              </a:r>
              <a:endParaRPr lang="en-GB" sz="1100" dirty="0"/>
            </a:p>
          </p:txBody>
        </p:sp>
        <p:sp>
          <p:nvSpPr>
            <p:cNvPr id="18" name="Rounded Rectangle 17"/>
            <p:cNvSpPr/>
            <p:nvPr/>
          </p:nvSpPr>
          <p:spPr>
            <a:xfrm>
              <a:off x="1799250" y="4581128"/>
              <a:ext cx="1296144" cy="576064"/>
            </a:xfrm>
            <a:prstGeom prst="roundRect">
              <a:avLst/>
            </a:prstGeom>
            <a:solidFill>
              <a:schemeClr val="accent5">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Community representatives</a:t>
              </a:r>
              <a:endParaRPr lang="en-US" sz="1100" dirty="0">
                <a:solidFill>
                  <a:schemeClr val="bg1"/>
                </a:solidFill>
              </a:endParaRPr>
            </a:p>
          </p:txBody>
        </p:sp>
        <p:cxnSp>
          <p:nvCxnSpPr>
            <p:cNvPr id="19" name="Elbow Connector 18"/>
            <p:cNvCxnSpPr>
              <a:stCxn id="9" idx="0"/>
              <a:endCxn id="11" idx="0"/>
            </p:cNvCxnSpPr>
            <p:nvPr/>
          </p:nvCxnSpPr>
          <p:spPr>
            <a:xfrm rot="16200000" flipH="1" flipV="1">
              <a:off x="4114399" y="-1277074"/>
              <a:ext cx="648072" cy="7611947"/>
            </a:xfrm>
            <a:prstGeom prst="bentConnector3">
              <a:avLst>
                <a:gd name="adj1" fmla="val -81771"/>
              </a:avLst>
            </a:prstGeom>
            <a:ln>
              <a:solidFill>
                <a:schemeClr val="tx2"/>
              </a:solidFill>
              <a:tailEnd type="triangle" w="med"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76477" y="1268760"/>
              <a:ext cx="7467931" cy="338554"/>
            </a:xfrm>
            <a:prstGeom prst="rect">
              <a:avLst/>
            </a:prstGeom>
            <a:noFill/>
          </p:spPr>
          <p:txBody>
            <a:bodyPr wrap="square" rtlCol="0">
              <a:spAutoFit/>
            </a:bodyPr>
            <a:lstStyle/>
            <a:p>
              <a:r>
                <a:rPr lang="en-GB" sz="1600" i="1" dirty="0" smtClean="0"/>
                <a:t>Success stories, user requirements, application details and training information</a:t>
              </a:r>
            </a:p>
          </p:txBody>
        </p:sp>
        <p:cxnSp>
          <p:nvCxnSpPr>
            <p:cNvPr id="21" name="Elbow Connector 20"/>
            <p:cNvCxnSpPr>
              <a:stCxn id="9" idx="4"/>
              <a:endCxn id="8" idx="2"/>
            </p:cNvCxnSpPr>
            <p:nvPr/>
          </p:nvCxnSpPr>
          <p:spPr>
            <a:xfrm rot="5400000" flipH="1">
              <a:off x="6720531" y="2985243"/>
              <a:ext cx="311450" cy="2736304"/>
            </a:xfrm>
            <a:prstGeom prst="bentConnector3">
              <a:avLst>
                <a:gd name="adj1" fmla="val -73399"/>
              </a:avLst>
            </a:prstGeom>
            <a:ln>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31866" y="4437112"/>
              <a:ext cx="1348446" cy="307777"/>
            </a:xfrm>
            <a:prstGeom prst="rect">
              <a:avLst/>
            </a:prstGeom>
            <a:noFill/>
          </p:spPr>
          <p:txBody>
            <a:bodyPr wrap="none" rtlCol="0">
              <a:spAutoFit/>
            </a:bodyPr>
            <a:lstStyle/>
            <a:p>
              <a:r>
                <a:rPr lang="en-GB" sz="1400" i="1" dirty="0" smtClean="0"/>
                <a:t>Lessons learnt</a:t>
              </a:r>
              <a:endParaRPr lang="en-GB" sz="1400" i="1" dirty="0"/>
            </a:p>
          </p:txBody>
        </p:sp>
        <p:sp>
          <p:nvSpPr>
            <p:cNvPr id="23" name="TextBox 22"/>
            <p:cNvSpPr txBox="1"/>
            <p:nvPr/>
          </p:nvSpPr>
          <p:spPr>
            <a:xfrm>
              <a:off x="1466464" y="5334307"/>
              <a:ext cx="6849952" cy="830997"/>
            </a:xfrm>
            <a:prstGeom prst="rect">
              <a:avLst/>
            </a:prstGeom>
            <a:noFill/>
          </p:spPr>
          <p:txBody>
            <a:bodyPr wrap="none" rtlCol="0">
              <a:spAutoFit/>
            </a:bodyPr>
            <a:lstStyle/>
            <a:p>
              <a:pPr algn="ctr"/>
              <a:r>
                <a:rPr lang="en-GB" sz="2400" b="1" dirty="0" smtClean="0">
                  <a:solidFill>
                    <a:srgbClr val="FF0000"/>
                  </a:solidFill>
                </a:rPr>
                <a:t>Sustainability of user communities is the key </a:t>
              </a:r>
              <a:br>
                <a:rPr lang="en-GB" sz="2400" b="1" dirty="0" smtClean="0">
                  <a:solidFill>
                    <a:srgbClr val="FF0000"/>
                  </a:solidFill>
                </a:rPr>
              </a:br>
              <a:r>
                <a:rPr lang="en-GB" sz="2400" b="1" dirty="0" smtClean="0">
                  <a:solidFill>
                    <a:srgbClr val="FF0000"/>
                  </a:solidFill>
                </a:rPr>
                <a:t>to achieve a sustainable e-Infrastructure. </a:t>
              </a:r>
              <a:endParaRPr lang="en-GB" sz="2400" b="1" dirty="0">
                <a:solidFill>
                  <a:srgbClr val="FF0000"/>
                </a:solidFill>
              </a:endParaRPr>
            </a:p>
          </p:txBody>
        </p:sp>
      </p:grpSp>
      <p:pic>
        <p:nvPicPr>
          <p:cNvPr id="24" name="Picture 8" descr="http://www.egi.eu/export/sites/egi/images/Spring_2011-page1_200px.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1036917">
            <a:off x="249104" y="4423549"/>
            <a:ext cx="1171272" cy="16573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6629693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16632"/>
            <a:ext cx="6984776" cy="864840"/>
          </a:xfrm>
        </p:spPr>
        <p:txBody>
          <a:bodyPr/>
          <a:lstStyle/>
          <a:p>
            <a:r>
              <a:rPr lang="en-GB" sz="2800" dirty="0"/>
              <a:t> C</a:t>
            </a:r>
            <a:r>
              <a:rPr lang="en-GB" sz="2800" dirty="0" smtClean="0"/>
              <a:t>oordinating support: </a:t>
            </a:r>
            <a:r>
              <a:rPr lang="en-GB" sz="2800" dirty="0"/>
              <a:t>developing and deploying sustainable services</a:t>
            </a:r>
          </a:p>
        </p:txBody>
      </p:sp>
      <p:graphicFrame>
        <p:nvGraphicFramePr>
          <p:cNvPr id="7" name="Content Placeholder 6"/>
          <p:cNvGraphicFramePr>
            <a:graphicFrameLocks noGrp="1"/>
          </p:cNvGraphicFramePr>
          <p:nvPr>
            <p:ph idx="1"/>
            <p:extLst>
              <p:ext uri="{D42A27DB-BD31-4B8C-83A1-F6EECF244321}">
                <p14:modId xmlns="" xmlns:p14="http://schemas.microsoft.com/office/powerpoint/2010/main" val="3417953214"/>
              </p:ext>
            </p:extLst>
          </p:nvPr>
        </p:nvGraphicFramePr>
        <p:xfrm>
          <a:off x="611188" y="1124744"/>
          <a:ext cx="807561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a:defRPr/>
            </a:pPr>
            <a:fld id="{82CC8612-E103-4662-A7EB-FEB8F39E1637}" type="datetime1">
              <a:rPr lang="en-GB" smtClean="0"/>
              <a:pPr>
                <a:defRPr/>
              </a:pPr>
              <a:t>03/08/2011</a:t>
            </a:fld>
            <a:endParaRPr lang="en-US"/>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18</a:t>
            </a:fld>
            <a:endParaRPr lang="en-US" dirty="0"/>
          </a:p>
        </p:txBody>
      </p:sp>
      <p:sp>
        <p:nvSpPr>
          <p:cNvPr id="8" name="Rectangle 7"/>
          <p:cNvSpPr/>
          <p:nvPr/>
        </p:nvSpPr>
        <p:spPr>
          <a:xfrm>
            <a:off x="3203848" y="5085184"/>
            <a:ext cx="201622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t>Integrated Services</a:t>
            </a:r>
          </a:p>
          <a:p>
            <a:pPr marL="285750" indent="-285750">
              <a:buFont typeface="Arial" pitchFamily="34" charset="0"/>
              <a:buChar char="•"/>
            </a:pPr>
            <a:r>
              <a:rPr lang="en-GB" dirty="0" smtClean="0"/>
              <a:t>Human</a:t>
            </a:r>
          </a:p>
          <a:p>
            <a:pPr marL="285750" indent="-285750">
              <a:buFont typeface="Arial" pitchFamily="34" charset="0"/>
              <a:buChar char="•"/>
            </a:pPr>
            <a:r>
              <a:rPr lang="en-GB" dirty="0" smtClean="0"/>
              <a:t>Technical</a:t>
            </a:r>
          </a:p>
          <a:p>
            <a:pPr marL="285750" indent="-285750">
              <a:buFont typeface="Arial" pitchFamily="34" charset="0"/>
              <a:buChar char="•"/>
            </a:pPr>
            <a:r>
              <a:rPr lang="en-GB" dirty="0" smtClean="0"/>
              <a:t>Infrastructure</a:t>
            </a:r>
            <a:endParaRPr lang="en-GB" dirty="0"/>
          </a:p>
        </p:txBody>
      </p:sp>
      <p:sp>
        <p:nvSpPr>
          <p:cNvPr id="9" name="Rectangle 8"/>
          <p:cNvSpPr/>
          <p:nvPr/>
        </p:nvSpPr>
        <p:spPr>
          <a:xfrm>
            <a:off x="251520" y="1340768"/>
            <a:ext cx="201622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Feedback through VRCs in the User Community Board</a:t>
            </a:r>
          </a:p>
        </p:txBody>
      </p:sp>
      <p:sp>
        <p:nvSpPr>
          <p:cNvPr id="10" name="Rectangle 9"/>
          <p:cNvSpPr/>
          <p:nvPr/>
        </p:nvSpPr>
        <p:spPr>
          <a:xfrm>
            <a:off x="6804248" y="1268760"/>
            <a:ext cx="2232248"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User Services Advisory Group to drive detailed design</a:t>
            </a:r>
          </a:p>
        </p:txBody>
      </p:sp>
      <p:sp>
        <p:nvSpPr>
          <p:cNvPr id="3" name="TextBox 2"/>
          <p:cNvSpPr txBox="1"/>
          <p:nvPr/>
        </p:nvSpPr>
        <p:spPr>
          <a:xfrm>
            <a:off x="107504" y="2636912"/>
            <a:ext cx="2787943" cy="369332"/>
          </a:xfrm>
          <a:prstGeom prst="rect">
            <a:avLst/>
          </a:prstGeom>
          <a:noFill/>
        </p:spPr>
        <p:txBody>
          <a:bodyPr wrap="none" rtlCol="0">
            <a:spAutoFit/>
          </a:bodyPr>
          <a:lstStyle/>
          <a:p>
            <a:r>
              <a:rPr lang="en-US" dirty="0" smtClean="0"/>
              <a:t>Where is the community?</a:t>
            </a:r>
            <a:endParaRPr lang="en-GB" dirty="0"/>
          </a:p>
        </p:txBody>
      </p:sp>
      <p:sp>
        <p:nvSpPr>
          <p:cNvPr id="11" name="TextBox 10"/>
          <p:cNvSpPr txBox="1"/>
          <p:nvPr/>
        </p:nvSpPr>
        <p:spPr>
          <a:xfrm>
            <a:off x="6476434" y="2627620"/>
            <a:ext cx="2416046" cy="369332"/>
          </a:xfrm>
          <a:prstGeom prst="rect">
            <a:avLst/>
          </a:prstGeom>
          <a:noFill/>
        </p:spPr>
        <p:txBody>
          <a:bodyPr wrap="none" rtlCol="0">
            <a:spAutoFit/>
          </a:bodyPr>
          <a:lstStyle/>
          <a:p>
            <a:r>
              <a:rPr lang="en-US" dirty="0" smtClean="0"/>
              <a:t>How can I contribute?</a:t>
            </a:r>
            <a:endParaRPr lang="en-GB" dirty="0"/>
          </a:p>
        </p:txBody>
      </p:sp>
      <p:sp>
        <p:nvSpPr>
          <p:cNvPr id="12" name="TextBox 11"/>
          <p:cNvSpPr txBox="1"/>
          <p:nvPr/>
        </p:nvSpPr>
        <p:spPr>
          <a:xfrm>
            <a:off x="5436096" y="4869160"/>
            <a:ext cx="3365024" cy="369332"/>
          </a:xfrm>
          <a:prstGeom prst="rect">
            <a:avLst/>
          </a:prstGeom>
          <a:noFill/>
        </p:spPr>
        <p:txBody>
          <a:bodyPr wrap="none" rtlCol="0">
            <a:spAutoFit/>
          </a:bodyPr>
          <a:lstStyle/>
          <a:p>
            <a:r>
              <a:rPr lang="en-US" dirty="0" smtClean="0"/>
              <a:t>How do I use these resources?</a:t>
            </a:r>
            <a:endParaRPr lang="en-GB" dirty="0"/>
          </a:p>
        </p:txBody>
      </p:sp>
      <p:sp>
        <p:nvSpPr>
          <p:cNvPr id="13" name="TextBox 12"/>
          <p:cNvSpPr txBox="1"/>
          <p:nvPr/>
        </p:nvSpPr>
        <p:spPr>
          <a:xfrm>
            <a:off x="457887" y="3042826"/>
            <a:ext cx="2012089" cy="2585323"/>
          </a:xfrm>
          <a:prstGeom prst="rect">
            <a:avLst/>
          </a:prstGeom>
          <a:noFill/>
        </p:spPr>
        <p:txBody>
          <a:bodyPr wrap="none" rtlCol="0">
            <a:spAutoFit/>
          </a:bodyPr>
          <a:lstStyle/>
          <a:p>
            <a:r>
              <a:rPr lang="en-US" dirty="0" smtClean="0"/>
              <a:t>-   VRCs</a:t>
            </a:r>
          </a:p>
          <a:p>
            <a:pPr marL="285750" indent="-285750">
              <a:buFontTx/>
              <a:buChar char="-"/>
            </a:pPr>
            <a:r>
              <a:rPr lang="en-US" dirty="0" smtClean="0"/>
              <a:t>Mailing lists</a:t>
            </a:r>
          </a:p>
          <a:p>
            <a:pPr marL="285750" indent="-285750">
              <a:buFontTx/>
              <a:buChar char="-"/>
            </a:pPr>
            <a:r>
              <a:rPr lang="en-US" dirty="0" smtClean="0"/>
              <a:t>Workshops</a:t>
            </a:r>
          </a:p>
          <a:p>
            <a:pPr marL="285750" indent="-285750">
              <a:buFontTx/>
              <a:buChar char="-"/>
            </a:pPr>
            <a:r>
              <a:rPr lang="en-US" dirty="0" smtClean="0"/>
              <a:t>Forums</a:t>
            </a:r>
          </a:p>
          <a:p>
            <a:pPr marL="285750" indent="-285750">
              <a:buFontTx/>
              <a:buChar char="-"/>
            </a:pPr>
            <a:r>
              <a:rPr lang="en-US" dirty="0" smtClean="0"/>
              <a:t>Blogs</a:t>
            </a:r>
          </a:p>
          <a:p>
            <a:pPr marL="285750" indent="-285750">
              <a:buFontTx/>
              <a:buChar char="-"/>
            </a:pPr>
            <a:r>
              <a:rPr lang="en-US" dirty="0" smtClean="0"/>
              <a:t>Projects</a:t>
            </a:r>
          </a:p>
          <a:p>
            <a:pPr marL="285750" indent="-285750">
              <a:buFontTx/>
              <a:buChar char="-"/>
            </a:pPr>
            <a:r>
              <a:rPr lang="en-US" dirty="0" smtClean="0"/>
              <a:t>Sharing stories</a:t>
            </a:r>
          </a:p>
          <a:p>
            <a:pPr marL="285750" indent="-285750">
              <a:buFontTx/>
              <a:buChar char="-"/>
            </a:pPr>
            <a:r>
              <a:rPr lang="en-US" dirty="0" smtClean="0"/>
              <a:t>Collaborating</a:t>
            </a:r>
          </a:p>
          <a:p>
            <a:pPr marL="285750" indent="-285750">
              <a:buFontTx/>
              <a:buChar char="-"/>
            </a:pPr>
            <a:endParaRPr lang="en-US" dirty="0" smtClean="0"/>
          </a:p>
        </p:txBody>
      </p:sp>
      <p:sp>
        <p:nvSpPr>
          <p:cNvPr id="14" name="TextBox 13"/>
          <p:cNvSpPr txBox="1"/>
          <p:nvPr/>
        </p:nvSpPr>
        <p:spPr>
          <a:xfrm>
            <a:off x="6804248" y="2996952"/>
            <a:ext cx="2101857" cy="1754326"/>
          </a:xfrm>
          <a:prstGeom prst="rect">
            <a:avLst/>
          </a:prstGeom>
          <a:noFill/>
        </p:spPr>
        <p:txBody>
          <a:bodyPr wrap="none" rtlCol="0">
            <a:spAutoFit/>
          </a:bodyPr>
          <a:lstStyle/>
          <a:p>
            <a:pPr marL="285750" indent="-285750">
              <a:buFontTx/>
              <a:buChar char="-"/>
            </a:pPr>
            <a:r>
              <a:rPr lang="en-US" dirty="0" smtClean="0"/>
              <a:t>Applications</a:t>
            </a:r>
          </a:p>
          <a:p>
            <a:pPr marL="285750" indent="-285750">
              <a:buFontTx/>
              <a:buChar char="-"/>
            </a:pPr>
            <a:r>
              <a:rPr lang="en-US" dirty="0" smtClean="0"/>
              <a:t>Data collections</a:t>
            </a:r>
          </a:p>
          <a:p>
            <a:pPr marL="285750" indent="-285750">
              <a:buFontTx/>
              <a:buChar char="-"/>
            </a:pPr>
            <a:r>
              <a:rPr lang="en-US" dirty="0" smtClean="0"/>
              <a:t>Requirements</a:t>
            </a:r>
          </a:p>
          <a:p>
            <a:pPr marL="285750" indent="-285750">
              <a:buFontTx/>
              <a:buChar char="-"/>
            </a:pPr>
            <a:r>
              <a:rPr lang="en-US" dirty="0" smtClean="0"/>
              <a:t>Proposals</a:t>
            </a:r>
          </a:p>
          <a:p>
            <a:pPr marL="285750" indent="-285750">
              <a:buFontTx/>
              <a:buChar char="-"/>
            </a:pPr>
            <a:r>
              <a:rPr lang="en-US" dirty="0" smtClean="0"/>
              <a:t>Projects</a:t>
            </a:r>
          </a:p>
          <a:p>
            <a:pPr marL="285750" indent="-285750">
              <a:buFontTx/>
              <a:buChar char="-"/>
            </a:pPr>
            <a:r>
              <a:rPr lang="en-US" dirty="0" smtClean="0"/>
              <a:t>Success stories</a:t>
            </a:r>
          </a:p>
        </p:txBody>
      </p:sp>
      <p:sp>
        <p:nvSpPr>
          <p:cNvPr id="15" name="TextBox 14"/>
          <p:cNvSpPr txBox="1"/>
          <p:nvPr/>
        </p:nvSpPr>
        <p:spPr>
          <a:xfrm>
            <a:off x="5508104" y="5157192"/>
            <a:ext cx="3332964" cy="1200329"/>
          </a:xfrm>
          <a:prstGeom prst="rect">
            <a:avLst/>
          </a:prstGeom>
          <a:noFill/>
        </p:spPr>
        <p:txBody>
          <a:bodyPr wrap="square" rtlCol="0">
            <a:spAutoFit/>
          </a:bodyPr>
          <a:lstStyle/>
          <a:p>
            <a:pPr marL="285750" indent="-285750">
              <a:buFontTx/>
              <a:buChar char="-"/>
            </a:pPr>
            <a:r>
              <a:rPr lang="en-US" dirty="0" smtClean="0"/>
              <a:t>Attend training courses</a:t>
            </a:r>
          </a:p>
          <a:p>
            <a:pPr marL="285750" indent="-285750">
              <a:buFontTx/>
              <a:buChar char="-"/>
            </a:pPr>
            <a:r>
              <a:rPr lang="en-US" dirty="0" err="1" smtClean="0"/>
              <a:t>Utilise</a:t>
            </a:r>
            <a:r>
              <a:rPr lang="en-US" dirty="0" smtClean="0"/>
              <a:t> training material</a:t>
            </a:r>
          </a:p>
          <a:p>
            <a:pPr marL="285750" indent="-285750">
              <a:buFontTx/>
              <a:buChar char="-"/>
            </a:pPr>
            <a:r>
              <a:rPr lang="en-US" dirty="0" smtClean="0"/>
              <a:t>Access data</a:t>
            </a:r>
          </a:p>
          <a:p>
            <a:pPr marL="285750" indent="-285750">
              <a:buFontTx/>
              <a:buChar char="-"/>
            </a:pPr>
            <a:r>
              <a:rPr lang="en-US" dirty="0" smtClean="0"/>
              <a:t>Run applications on the grid</a:t>
            </a:r>
          </a:p>
        </p:txBody>
      </p:sp>
    </p:spTree>
    <p:extLst>
      <p:ext uri="{BB962C8B-B14F-4D97-AF65-F5344CB8AC3E}">
        <p14:creationId xmlns="" xmlns:p14="http://schemas.microsoft.com/office/powerpoint/2010/main" val="2682369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5000"/>
                            </p:stCondLst>
                            <p:childTnLst>
                              <p:par>
                                <p:cTn id="9" presetID="10" presetClass="entr" presetSubtype="0" fill="hold" grpId="0"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10000"/>
                            </p:stCondLst>
                            <p:childTnLst>
                              <p:par>
                                <p:cTn id="13" presetID="10" presetClass="entr" presetSubtype="0" fill="hold" grpId="0" nodeType="afterEffect">
                                  <p:stCondLst>
                                    <p:cond delay="3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15000"/>
                            </p:stCondLst>
                            <p:childTnLst>
                              <p:par>
                                <p:cTn id="17" presetID="10" presetClass="entr" presetSubtype="0" fill="hold" grpId="0" nodeType="afterEffect">
                                  <p:stCondLst>
                                    <p:cond delay="3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par>
                          <p:cTn id="20" fill="hold">
                            <p:stCondLst>
                              <p:cond delay="20000"/>
                            </p:stCondLst>
                            <p:childTnLst>
                              <p:par>
                                <p:cTn id="21" presetID="10" presetClass="entr" presetSubtype="0" fill="hold" grpId="0" nodeType="afterEffect">
                                  <p:stCondLst>
                                    <p:cond delay="3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par>
                          <p:cTn id="24" fill="hold">
                            <p:stCondLst>
                              <p:cond delay="25000"/>
                            </p:stCondLst>
                            <p:childTnLst>
                              <p:par>
                                <p:cTn id="25" presetID="10" presetClass="entr" presetSubtype="0" fill="hold" grpId="0" nodeType="afterEffect">
                                  <p:stCondLst>
                                    <p:cond delay="3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 Support structure</a:t>
            </a:r>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19</a:t>
            </a:fld>
            <a:endParaRPr lang="en-US" dirty="0"/>
          </a:p>
        </p:txBody>
      </p:sp>
      <p:graphicFrame>
        <p:nvGraphicFramePr>
          <p:cNvPr id="8" name="Diagram 7"/>
          <p:cNvGraphicFramePr/>
          <p:nvPr>
            <p:extLst>
              <p:ext uri="{D42A27DB-BD31-4B8C-83A1-F6EECF244321}">
                <p14:modId xmlns="" xmlns:p14="http://schemas.microsoft.com/office/powerpoint/2010/main" val="4183998299"/>
              </p:ext>
            </p:extLst>
          </p:nvPr>
        </p:nvGraphicFramePr>
        <p:xfrm>
          <a:off x="1331640" y="1469008"/>
          <a:ext cx="6288360"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107504" y="1223461"/>
            <a:ext cx="3888432" cy="2277547"/>
          </a:xfrm>
          <a:prstGeom prst="rect">
            <a:avLst/>
          </a:prstGeom>
          <a:noFill/>
        </p:spPr>
        <p:txBody>
          <a:bodyPr wrap="square" rtlCol="0">
            <a:spAutoFit/>
          </a:bodyPr>
          <a:lstStyle/>
          <a:p>
            <a:r>
              <a:rPr lang="en-GB" sz="2000" b="1" dirty="0"/>
              <a:t>Support </a:t>
            </a:r>
            <a:r>
              <a:rPr lang="en-GB" sz="2000" b="1" dirty="0" smtClean="0"/>
              <a:t>teams</a:t>
            </a:r>
            <a:endParaRPr lang="en-GB" sz="2000" b="1" dirty="0"/>
          </a:p>
          <a:p>
            <a:pPr marL="742950" lvl="1" indent="-285750">
              <a:buFont typeface="Arial" pitchFamily="34" charset="0"/>
              <a:buChar char="•"/>
            </a:pPr>
            <a:r>
              <a:rPr lang="en-GB" dirty="0"/>
              <a:t>NGI User Support Teams</a:t>
            </a:r>
          </a:p>
          <a:p>
            <a:pPr marL="742950" lvl="1" indent="-285750">
              <a:buFont typeface="Arial" pitchFamily="34" charset="0"/>
              <a:buChar char="•"/>
            </a:pPr>
            <a:r>
              <a:rPr lang="en-GB" dirty="0"/>
              <a:t>Experts within established user communities</a:t>
            </a:r>
            <a:endParaRPr lang="en-GB" sz="1400" dirty="0"/>
          </a:p>
          <a:p>
            <a:pPr marL="742950" lvl="1" indent="-285750">
              <a:buFont typeface="Arial" pitchFamily="34" charset="0"/>
              <a:buChar char="•"/>
            </a:pPr>
            <a:r>
              <a:rPr lang="en-GB" dirty="0"/>
              <a:t>Site administrators</a:t>
            </a:r>
          </a:p>
          <a:p>
            <a:pPr marL="742950" lvl="1" indent="-285750">
              <a:buFont typeface="Arial" pitchFamily="34" charset="0"/>
              <a:buChar char="•"/>
            </a:pPr>
            <a:r>
              <a:rPr lang="en-GB" dirty="0"/>
              <a:t>Projects with focus on specific areas. </a:t>
            </a:r>
            <a:r>
              <a:rPr lang="en-GB" dirty="0" err="1"/>
              <a:t>E.g.</a:t>
            </a:r>
            <a:r>
              <a:rPr lang="en-GB" sz="1400" dirty="0" err="1"/>
              <a:t>EDGI</a:t>
            </a:r>
            <a:r>
              <a:rPr lang="en-GB" sz="1400" dirty="0"/>
              <a:t>; MAPPER; </a:t>
            </a:r>
            <a:r>
              <a:rPr lang="en-GB" sz="1400" dirty="0" err="1" smtClean="0"/>
              <a:t>StratusLab</a:t>
            </a:r>
            <a:r>
              <a:rPr lang="en-GB" sz="1400" dirty="0" smtClean="0"/>
              <a:t> </a:t>
            </a:r>
            <a:endParaRPr lang="en-GB" sz="1400" dirty="0"/>
          </a:p>
        </p:txBody>
      </p:sp>
      <p:sp>
        <p:nvSpPr>
          <p:cNvPr id="10" name="TextBox 9"/>
          <p:cNvSpPr txBox="1"/>
          <p:nvPr/>
        </p:nvSpPr>
        <p:spPr>
          <a:xfrm>
            <a:off x="6300192" y="3933056"/>
            <a:ext cx="2771800" cy="2339102"/>
          </a:xfrm>
          <a:prstGeom prst="rect">
            <a:avLst/>
          </a:prstGeom>
          <a:noFill/>
        </p:spPr>
        <p:txBody>
          <a:bodyPr wrap="square" rtlCol="0">
            <a:spAutoFit/>
          </a:bodyPr>
          <a:lstStyle/>
          <a:p>
            <a:r>
              <a:rPr lang="en-GB" sz="2000" b="1" dirty="0" smtClean="0"/>
              <a:t>Processes</a:t>
            </a:r>
            <a:endParaRPr lang="en-GB" sz="2000" b="1" dirty="0"/>
          </a:p>
          <a:p>
            <a:pPr marL="742950" lvl="1" indent="-285750">
              <a:buFont typeface="Arial" pitchFamily="34" charset="0"/>
              <a:buChar char="•"/>
            </a:pPr>
            <a:r>
              <a:rPr lang="en-US" dirty="0" smtClean="0"/>
              <a:t>User Community Board</a:t>
            </a:r>
            <a:endParaRPr lang="en-GB" dirty="0" smtClean="0"/>
          </a:p>
          <a:p>
            <a:pPr marL="742950" lvl="1" indent="-285750">
              <a:buFont typeface="Arial" pitchFamily="34" charset="0"/>
              <a:buChar char="•"/>
            </a:pPr>
            <a:r>
              <a:rPr lang="en-GB" dirty="0" smtClean="0"/>
              <a:t>VRC </a:t>
            </a:r>
            <a:r>
              <a:rPr lang="en-GB" dirty="0"/>
              <a:t>accreditation</a:t>
            </a:r>
          </a:p>
          <a:p>
            <a:pPr marL="742950" lvl="1" indent="-285750">
              <a:buFont typeface="Arial" pitchFamily="34" charset="0"/>
              <a:buChar char="•"/>
            </a:pPr>
            <a:r>
              <a:rPr lang="en-GB" dirty="0" smtClean="0"/>
              <a:t>Requirements processing </a:t>
            </a:r>
            <a:endParaRPr lang="en-GB" dirty="0"/>
          </a:p>
          <a:p>
            <a:pPr marL="742950" lvl="1" indent="-285750">
              <a:buFont typeface="Arial" pitchFamily="34" charset="0"/>
              <a:buChar char="•"/>
            </a:pPr>
            <a:r>
              <a:rPr lang="en-GB" dirty="0"/>
              <a:t>Training Working </a:t>
            </a:r>
            <a:r>
              <a:rPr lang="en-GB" dirty="0" smtClean="0"/>
              <a:t>Group</a:t>
            </a:r>
          </a:p>
        </p:txBody>
      </p:sp>
      <p:sp>
        <p:nvSpPr>
          <p:cNvPr id="11" name="TextBox 10"/>
          <p:cNvSpPr txBox="1"/>
          <p:nvPr/>
        </p:nvSpPr>
        <p:spPr>
          <a:xfrm>
            <a:off x="107504" y="3590434"/>
            <a:ext cx="2736304" cy="2339102"/>
          </a:xfrm>
          <a:prstGeom prst="rect">
            <a:avLst/>
          </a:prstGeom>
          <a:noFill/>
        </p:spPr>
        <p:txBody>
          <a:bodyPr wrap="square" rtlCol="0">
            <a:spAutoFit/>
          </a:bodyPr>
          <a:lstStyle/>
          <a:p>
            <a:r>
              <a:rPr lang="en-GB" sz="2000" b="1" dirty="0"/>
              <a:t>Technical </a:t>
            </a:r>
            <a:r>
              <a:rPr lang="en-GB" sz="2000" b="1" dirty="0" smtClean="0"/>
              <a:t>services</a:t>
            </a:r>
            <a:endParaRPr lang="en-GB" sz="2000" b="1" dirty="0"/>
          </a:p>
          <a:p>
            <a:pPr marL="742950" lvl="1" indent="-285750">
              <a:buFont typeface="Arial" pitchFamily="34" charset="0"/>
              <a:buChar char="•"/>
            </a:pPr>
            <a:r>
              <a:rPr lang="en-GB" dirty="0" smtClean="0"/>
              <a:t>Application </a:t>
            </a:r>
            <a:r>
              <a:rPr lang="en-GB" dirty="0"/>
              <a:t>Database</a:t>
            </a:r>
          </a:p>
          <a:p>
            <a:pPr marL="742950" lvl="1" indent="-285750">
              <a:buFont typeface="Arial" pitchFamily="34" charset="0"/>
              <a:buChar char="•"/>
            </a:pPr>
            <a:r>
              <a:rPr lang="en-GB" dirty="0" smtClean="0"/>
              <a:t>Training </a:t>
            </a:r>
            <a:r>
              <a:rPr lang="en-GB" dirty="0"/>
              <a:t>Marketplace</a:t>
            </a:r>
          </a:p>
          <a:p>
            <a:pPr marL="742950" lvl="1" indent="-285750">
              <a:buFont typeface="Arial" pitchFamily="34" charset="0"/>
              <a:buChar char="•"/>
            </a:pPr>
            <a:r>
              <a:rPr lang="en-GB" dirty="0"/>
              <a:t>VO services</a:t>
            </a:r>
          </a:p>
          <a:p>
            <a:pPr marL="742950" lvl="1" indent="-285750">
              <a:buFont typeface="Arial" pitchFamily="34" charset="0"/>
              <a:buChar char="•"/>
            </a:pPr>
            <a:r>
              <a:rPr lang="en-GB" dirty="0"/>
              <a:t>Requirements Tracker</a:t>
            </a:r>
          </a:p>
        </p:txBody>
      </p:sp>
      <p:sp>
        <p:nvSpPr>
          <p:cNvPr id="12" name="TextBox 11"/>
          <p:cNvSpPr txBox="1"/>
          <p:nvPr/>
        </p:nvSpPr>
        <p:spPr>
          <a:xfrm>
            <a:off x="5364088" y="1196752"/>
            <a:ext cx="3635896" cy="2123658"/>
          </a:xfrm>
          <a:prstGeom prst="rect">
            <a:avLst/>
          </a:prstGeom>
          <a:noFill/>
          <a:ln>
            <a:solidFill>
              <a:schemeClr val="tx1">
                <a:lumMod val="50000"/>
                <a:lumOff val="50000"/>
              </a:schemeClr>
            </a:solidFill>
          </a:ln>
        </p:spPr>
        <p:txBody>
          <a:bodyPr wrap="square" rtlCol="0">
            <a:spAutoFit/>
          </a:bodyPr>
          <a:lstStyle/>
          <a:p>
            <a:r>
              <a:rPr lang="en-US" dirty="0" smtClean="0"/>
              <a:t>User Support Coordination</a:t>
            </a:r>
          </a:p>
          <a:p>
            <a:pPr lvl="1"/>
            <a:r>
              <a:rPr lang="en-GB" dirty="0">
                <a:solidFill>
                  <a:srgbClr val="FF0000"/>
                </a:solidFill>
              </a:rPr>
              <a:t>User Community Support </a:t>
            </a:r>
            <a:r>
              <a:rPr lang="en-GB" dirty="0" smtClean="0">
                <a:solidFill>
                  <a:srgbClr val="FF0000"/>
                </a:solidFill>
              </a:rPr>
              <a:t>(UCS) team </a:t>
            </a:r>
            <a:r>
              <a:rPr lang="en-GB" dirty="0">
                <a:solidFill>
                  <a:srgbClr val="FF0000"/>
                </a:solidFill>
              </a:rPr>
              <a:t>of EGI.eu </a:t>
            </a:r>
            <a:r>
              <a:rPr lang="en-GB" dirty="0"/>
              <a:t>(</a:t>
            </a:r>
            <a:r>
              <a:rPr lang="en-GB" dirty="0">
                <a:hlinkClick r:id="rId7"/>
              </a:rPr>
              <a:t>ucst@egi.eu</a:t>
            </a:r>
            <a:r>
              <a:rPr lang="en-GB" dirty="0"/>
              <a:t>) </a:t>
            </a:r>
          </a:p>
          <a:p>
            <a:pPr lvl="2"/>
            <a:r>
              <a:rPr lang="en-GB" sz="1400" dirty="0"/>
              <a:t>Ensures the flow of information , knowledge and solutions among stakeholders</a:t>
            </a:r>
          </a:p>
          <a:p>
            <a:endParaRPr lang="en-GB" dirty="0"/>
          </a:p>
        </p:txBody>
      </p:sp>
    </p:spTree>
    <p:extLst>
      <p:ext uri="{BB962C8B-B14F-4D97-AF65-F5344CB8AC3E}">
        <p14:creationId xmlns="" xmlns:p14="http://schemas.microsoft.com/office/powerpoint/2010/main" val="30666755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278" name="Straight Connector 21"/>
          <p:cNvCxnSpPr>
            <a:cxnSpLocks noChangeShapeType="1"/>
          </p:cNvCxnSpPr>
          <p:nvPr/>
        </p:nvCxnSpPr>
        <p:spPr bwMode="auto">
          <a:xfrm rot="16200000" flipH="1">
            <a:off x="2350294" y="3983831"/>
            <a:ext cx="4292600" cy="14288"/>
          </a:xfrm>
          <a:prstGeom prst="line">
            <a:avLst/>
          </a:prstGeom>
          <a:noFill/>
          <a:ln w="63500" algn="ctr">
            <a:solidFill>
              <a:schemeClr val="tx1"/>
            </a:solidFill>
            <a:round/>
            <a:headEnd/>
            <a:tailEnd/>
          </a:ln>
          <a:extLst>
            <a:ext uri="{909E8E84-426E-40DD-AFC4-6F175D3DCCD1}">
              <a14:hiddenFill xmlns:a14="http://schemas.microsoft.com/office/drawing/2010/main" xmlns="">
                <a:noFill/>
              </a14:hiddenFill>
            </a:ext>
          </a:extLst>
        </p:spPr>
      </p:cxn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038" y="-214313"/>
            <a:ext cx="9043987" cy="277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TextBox 5"/>
          <p:cNvSpPr txBox="1">
            <a:spLocks noChangeArrowheads="1"/>
          </p:cNvSpPr>
          <p:nvPr/>
        </p:nvSpPr>
        <p:spPr bwMode="auto">
          <a:xfrm>
            <a:off x="1928813" y="127000"/>
            <a:ext cx="5141912"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GB" sz="6000" b="1">
                <a:solidFill>
                  <a:srgbClr val="FFFFFF"/>
                </a:solidFill>
              </a:rPr>
              <a:t>EGI</a:t>
            </a:r>
          </a:p>
          <a:p>
            <a:pPr algn="ctr" eaLnBrk="1" hangingPunct="1"/>
            <a:r>
              <a:rPr lang="en-GB" sz="6000" b="1">
                <a:solidFill>
                  <a:srgbClr val="FFFFFF"/>
                </a:solidFill>
              </a:rPr>
              <a:t>Collaboration</a:t>
            </a:r>
          </a:p>
        </p:txBody>
      </p:sp>
      <p:sp>
        <p:nvSpPr>
          <p:cNvPr id="11268" name="Can 8"/>
          <p:cNvSpPr>
            <a:spLocks noChangeArrowheads="1"/>
          </p:cNvSpPr>
          <p:nvPr/>
        </p:nvSpPr>
        <p:spPr bwMode="auto">
          <a:xfrm>
            <a:off x="331788" y="2688383"/>
            <a:ext cx="928687" cy="3563143"/>
          </a:xfrm>
          <a:prstGeom prst="can">
            <a:avLst>
              <a:gd name="adj" fmla="val 11271"/>
            </a:avLst>
          </a:prstGeom>
          <a:solidFill>
            <a:srgbClr val="FFFF00"/>
          </a:solidFill>
          <a:ln w="38100" algn="ctr">
            <a:solidFill>
              <a:schemeClr val="tx1"/>
            </a:solidFill>
            <a:round/>
            <a:headEnd/>
            <a:tailEnd/>
          </a:ln>
        </p:spPr>
        <p:txBody>
          <a:bodyPr anchor="ctr"/>
          <a:lstStyle/>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r>
              <a:rPr lang="en-GB" b="1" dirty="0" smtClean="0">
                <a:solidFill>
                  <a:srgbClr val="000000"/>
                </a:solidFill>
              </a:rPr>
              <a:t>N</a:t>
            </a:r>
            <a:endParaRPr lang="en-GB" b="1" dirty="0">
              <a:solidFill>
                <a:srgbClr val="000000"/>
              </a:solidFill>
            </a:endParaRPr>
          </a:p>
          <a:p>
            <a:pPr algn="ctr"/>
            <a:r>
              <a:rPr lang="en-GB" b="1" dirty="0">
                <a:solidFill>
                  <a:srgbClr val="000000"/>
                </a:solidFill>
              </a:rPr>
              <a:t>G</a:t>
            </a:r>
          </a:p>
          <a:p>
            <a:pPr algn="ctr"/>
            <a:r>
              <a:rPr lang="en-GB" b="1" dirty="0">
                <a:solidFill>
                  <a:srgbClr val="000000"/>
                </a:solidFill>
              </a:rPr>
              <a:t>I</a:t>
            </a:r>
          </a:p>
        </p:txBody>
      </p:sp>
      <p:sp>
        <p:nvSpPr>
          <p:cNvPr id="11269" name="Can 9"/>
          <p:cNvSpPr>
            <a:spLocks noChangeArrowheads="1"/>
          </p:cNvSpPr>
          <p:nvPr/>
        </p:nvSpPr>
        <p:spPr bwMode="auto">
          <a:xfrm>
            <a:off x="2714625" y="2688383"/>
            <a:ext cx="928688" cy="3563143"/>
          </a:xfrm>
          <a:prstGeom prst="can">
            <a:avLst>
              <a:gd name="adj" fmla="val 11266"/>
            </a:avLst>
          </a:prstGeom>
          <a:solidFill>
            <a:srgbClr val="FFFF00"/>
          </a:solidFill>
          <a:ln w="38100" algn="ctr">
            <a:solidFill>
              <a:schemeClr val="tx1"/>
            </a:solidFill>
            <a:round/>
            <a:headEnd/>
            <a:tailEnd/>
          </a:ln>
        </p:spPr>
        <p:txBody>
          <a:bodyPr anchor="ctr"/>
          <a:lstStyle/>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r>
              <a:rPr lang="en-GB" b="1" dirty="0" smtClean="0">
                <a:solidFill>
                  <a:srgbClr val="000000"/>
                </a:solidFill>
              </a:rPr>
              <a:t>N</a:t>
            </a:r>
            <a:endParaRPr lang="en-GB" b="1" dirty="0">
              <a:solidFill>
                <a:srgbClr val="000000"/>
              </a:solidFill>
            </a:endParaRPr>
          </a:p>
          <a:p>
            <a:pPr algn="ctr"/>
            <a:r>
              <a:rPr lang="en-GB" b="1" dirty="0">
                <a:solidFill>
                  <a:srgbClr val="000000"/>
                </a:solidFill>
              </a:rPr>
              <a:t>G</a:t>
            </a:r>
          </a:p>
          <a:p>
            <a:pPr algn="ctr"/>
            <a:r>
              <a:rPr lang="en-GB" b="1" dirty="0">
                <a:solidFill>
                  <a:srgbClr val="000000"/>
                </a:solidFill>
              </a:rPr>
              <a:t>I</a:t>
            </a:r>
          </a:p>
        </p:txBody>
      </p:sp>
      <p:sp>
        <p:nvSpPr>
          <p:cNvPr id="11270" name="Can 10"/>
          <p:cNvSpPr>
            <a:spLocks noChangeArrowheads="1"/>
          </p:cNvSpPr>
          <p:nvPr/>
        </p:nvSpPr>
        <p:spPr bwMode="auto">
          <a:xfrm>
            <a:off x="7715250" y="3608338"/>
            <a:ext cx="928688" cy="2643188"/>
          </a:xfrm>
          <a:prstGeom prst="can">
            <a:avLst>
              <a:gd name="adj" fmla="val 11266"/>
            </a:avLst>
          </a:prstGeom>
          <a:solidFill>
            <a:srgbClr val="FFFF00"/>
          </a:solidFill>
          <a:ln w="38100" algn="ctr">
            <a:solidFill>
              <a:schemeClr val="tx1"/>
            </a:solidFill>
            <a:round/>
            <a:headEnd/>
            <a:tailEnd/>
          </a:ln>
        </p:spPr>
        <p:txBody>
          <a:bodyPr anchor="ctr"/>
          <a:lstStyle/>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r>
              <a:rPr lang="en-GB" b="1" dirty="0" smtClean="0">
                <a:solidFill>
                  <a:srgbClr val="000000"/>
                </a:solidFill>
              </a:rPr>
              <a:t>N</a:t>
            </a:r>
            <a:endParaRPr lang="en-GB" b="1" dirty="0">
              <a:solidFill>
                <a:srgbClr val="000000"/>
              </a:solidFill>
            </a:endParaRPr>
          </a:p>
          <a:p>
            <a:pPr algn="ctr"/>
            <a:r>
              <a:rPr lang="en-GB" b="1" dirty="0">
                <a:solidFill>
                  <a:srgbClr val="000000"/>
                </a:solidFill>
              </a:rPr>
              <a:t>G</a:t>
            </a:r>
          </a:p>
          <a:p>
            <a:pPr algn="ctr"/>
            <a:r>
              <a:rPr lang="en-GB" b="1" dirty="0">
                <a:solidFill>
                  <a:srgbClr val="000000"/>
                </a:solidFill>
              </a:rPr>
              <a:t>I</a:t>
            </a:r>
          </a:p>
        </p:txBody>
      </p:sp>
      <p:sp>
        <p:nvSpPr>
          <p:cNvPr id="11271" name="Can 11"/>
          <p:cNvSpPr>
            <a:spLocks noChangeArrowheads="1"/>
          </p:cNvSpPr>
          <p:nvPr/>
        </p:nvSpPr>
        <p:spPr bwMode="auto">
          <a:xfrm>
            <a:off x="5149850" y="2688383"/>
            <a:ext cx="928688" cy="3563143"/>
          </a:xfrm>
          <a:prstGeom prst="can">
            <a:avLst>
              <a:gd name="adj" fmla="val 11272"/>
            </a:avLst>
          </a:prstGeom>
          <a:solidFill>
            <a:srgbClr val="FFFF00"/>
          </a:solidFill>
          <a:ln w="38100" algn="ctr">
            <a:solidFill>
              <a:schemeClr val="tx1"/>
            </a:solidFill>
            <a:round/>
            <a:headEnd/>
            <a:tailEnd/>
          </a:ln>
        </p:spPr>
        <p:txBody>
          <a:bodyPr anchor="ctr"/>
          <a:lstStyle/>
          <a:p>
            <a:pPr algn="ctr"/>
            <a:endParaRPr lang="en-GB" b="1" dirty="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r>
              <a:rPr lang="en-GB" b="1" dirty="0" smtClean="0">
                <a:solidFill>
                  <a:srgbClr val="000000"/>
                </a:solidFill>
              </a:rPr>
              <a:t>N</a:t>
            </a:r>
            <a:endParaRPr lang="en-GB" b="1" dirty="0">
              <a:solidFill>
                <a:srgbClr val="000000"/>
              </a:solidFill>
            </a:endParaRPr>
          </a:p>
          <a:p>
            <a:pPr algn="ctr"/>
            <a:r>
              <a:rPr lang="en-GB" b="1" dirty="0">
                <a:solidFill>
                  <a:srgbClr val="000000"/>
                </a:solidFill>
              </a:rPr>
              <a:t>G</a:t>
            </a:r>
          </a:p>
          <a:p>
            <a:pPr algn="ctr"/>
            <a:r>
              <a:rPr lang="en-GB" b="1" dirty="0">
                <a:solidFill>
                  <a:srgbClr val="000000"/>
                </a:solidFill>
              </a:rPr>
              <a:t>I</a:t>
            </a:r>
          </a:p>
        </p:txBody>
      </p:sp>
      <p:sp>
        <p:nvSpPr>
          <p:cNvPr id="11276" name="Can 17"/>
          <p:cNvSpPr>
            <a:spLocks noChangeArrowheads="1"/>
          </p:cNvSpPr>
          <p:nvPr/>
        </p:nvSpPr>
        <p:spPr bwMode="auto">
          <a:xfrm>
            <a:off x="6357938" y="2688383"/>
            <a:ext cx="857250" cy="3563143"/>
          </a:xfrm>
          <a:prstGeom prst="can">
            <a:avLst>
              <a:gd name="adj" fmla="val 11278"/>
            </a:avLst>
          </a:prstGeom>
          <a:gradFill rotWithShape="0">
            <a:gsLst>
              <a:gs pos="0">
                <a:srgbClr val="92D050"/>
              </a:gs>
              <a:gs pos="50000">
                <a:srgbClr val="92D050"/>
              </a:gs>
              <a:gs pos="100000">
                <a:srgbClr val="FFFF00"/>
              </a:gs>
            </a:gsLst>
            <a:lin ang="5400000"/>
          </a:gradFill>
          <a:ln w="38100" algn="ctr">
            <a:solidFill>
              <a:schemeClr val="tx1"/>
            </a:solidFill>
            <a:round/>
            <a:headEnd/>
            <a:tailEnd/>
          </a:ln>
        </p:spPr>
        <p:txBody>
          <a:bodyPr anchor="ctr"/>
          <a:lstStyle/>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r>
              <a:rPr lang="en-GB" b="1" dirty="0" smtClean="0">
                <a:solidFill>
                  <a:srgbClr val="000000"/>
                </a:solidFill>
              </a:rPr>
              <a:t>E</a:t>
            </a:r>
            <a:endParaRPr lang="en-GB" b="1" dirty="0">
              <a:solidFill>
                <a:srgbClr val="000000"/>
              </a:solidFill>
            </a:endParaRPr>
          </a:p>
          <a:p>
            <a:pPr algn="ctr"/>
            <a:r>
              <a:rPr lang="en-GB" b="1" dirty="0">
                <a:solidFill>
                  <a:srgbClr val="000000"/>
                </a:solidFill>
              </a:rPr>
              <a:t>I</a:t>
            </a:r>
          </a:p>
          <a:p>
            <a:pPr algn="ctr"/>
            <a:r>
              <a:rPr lang="en-GB" b="1" dirty="0">
                <a:solidFill>
                  <a:srgbClr val="000000"/>
                </a:solidFill>
              </a:rPr>
              <a:t>R</a:t>
            </a:r>
          </a:p>
          <a:p>
            <a:pPr algn="ctr"/>
            <a:r>
              <a:rPr lang="en-GB" b="1" dirty="0">
                <a:solidFill>
                  <a:srgbClr val="000000"/>
                </a:solidFill>
              </a:rPr>
              <a:t>O</a:t>
            </a:r>
          </a:p>
        </p:txBody>
      </p:sp>
      <p:sp>
        <p:nvSpPr>
          <p:cNvPr id="11277" name="Can 18"/>
          <p:cNvSpPr>
            <a:spLocks noChangeArrowheads="1"/>
          </p:cNvSpPr>
          <p:nvPr/>
        </p:nvSpPr>
        <p:spPr bwMode="auto">
          <a:xfrm>
            <a:off x="1583610" y="3174951"/>
            <a:ext cx="857250" cy="3076576"/>
          </a:xfrm>
          <a:prstGeom prst="can">
            <a:avLst>
              <a:gd name="adj" fmla="val 11266"/>
            </a:avLst>
          </a:prstGeom>
          <a:gradFill rotWithShape="0">
            <a:gsLst>
              <a:gs pos="0">
                <a:srgbClr val="92D050"/>
              </a:gs>
              <a:gs pos="50000">
                <a:srgbClr val="92D050"/>
              </a:gs>
              <a:gs pos="100000">
                <a:srgbClr val="FFFF00"/>
              </a:gs>
            </a:gsLst>
            <a:lin ang="5400000"/>
          </a:gradFill>
          <a:ln w="38100" algn="ctr">
            <a:solidFill>
              <a:schemeClr val="tx1"/>
            </a:solidFill>
            <a:round/>
            <a:headEnd/>
            <a:tailEnd/>
          </a:ln>
        </p:spPr>
        <p:txBody>
          <a:bodyPr anchor="ctr"/>
          <a:lstStyle/>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endParaRPr lang="en-GB" b="1" dirty="0" smtClean="0">
              <a:solidFill>
                <a:srgbClr val="000000"/>
              </a:solidFill>
            </a:endParaRPr>
          </a:p>
          <a:p>
            <a:pPr algn="ctr"/>
            <a:endParaRPr lang="en-GB" b="1" dirty="0">
              <a:solidFill>
                <a:srgbClr val="000000"/>
              </a:solidFill>
            </a:endParaRPr>
          </a:p>
          <a:p>
            <a:pPr algn="ctr"/>
            <a:endParaRPr lang="en-GB" b="1" dirty="0" smtClean="0">
              <a:solidFill>
                <a:srgbClr val="000000"/>
              </a:solidFill>
            </a:endParaRPr>
          </a:p>
          <a:p>
            <a:pPr algn="ctr"/>
            <a:r>
              <a:rPr lang="en-GB" b="1" dirty="0" smtClean="0">
                <a:solidFill>
                  <a:srgbClr val="000000"/>
                </a:solidFill>
              </a:rPr>
              <a:t>E</a:t>
            </a:r>
            <a:endParaRPr lang="en-GB" b="1" dirty="0">
              <a:solidFill>
                <a:srgbClr val="000000"/>
              </a:solidFill>
            </a:endParaRPr>
          </a:p>
          <a:p>
            <a:pPr algn="ctr"/>
            <a:r>
              <a:rPr lang="en-GB" b="1" dirty="0">
                <a:solidFill>
                  <a:srgbClr val="000000"/>
                </a:solidFill>
              </a:rPr>
              <a:t>I</a:t>
            </a:r>
          </a:p>
          <a:p>
            <a:pPr algn="ctr"/>
            <a:r>
              <a:rPr lang="en-GB" b="1" dirty="0">
                <a:solidFill>
                  <a:srgbClr val="000000"/>
                </a:solidFill>
              </a:rPr>
              <a:t>R</a:t>
            </a:r>
          </a:p>
          <a:p>
            <a:pPr algn="ctr"/>
            <a:r>
              <a:rPr lang="en-GB" b="1" dirty="0">
                <a:solidFill>
                  <a:srgbClr val="000000"/>
                </a:solidFill>
              </a:rPr>
              <a:t>O</a:t>
            </a:r>
          </a:p>
        </p:txBody>
      </p:sp>
      <p:sp>
        <p:nvSpPr>
          <p:cNvPr id="11282" name="Can 7"/>
          <p:cNvSpPr>
            <a:spLocks noChangeArrowheads="1"/>
          </p:cNvSpPr>
          <p:nvPr/>
        </p:nvSpPr>
        <p:spPr bwMode="auto">
          <a:xfrm>
            <a:off x="3929063" y="5680026"/>
            <a:ext cx="1104900" cy="571500"/>
          </a:xfrm>
          <a:prstGeom prst="can">
            <a:avLst>
              <a:gd name="adj" fmla="val 11269"/>
            </a:avLst>
          </a:prstGeom>
          <a:solidFill>
            <a:schemeClr val="accent1"/>
          </a:solidFill>
          <a:ln w="38100" algn="ctr">
            <a:solidFill>
              <a:schemeClr val="tx1"/>
            </a:solidFill>
            <a:round/>
            <a:headEnd/>
            <a:tailEnd/>
          </a:ln>
        </p:spPr>
        <p:txBody>
          <a:bodyPr/>
          <a:lstStyle/>
          <a:p>
            <a:pPr algn="ctr"/>
            <a:r>
              <a:rPr lang="en-GB" b="1" dirty="0">
                <a:solidFill>
                  <a:schemeClr val="bg1"/>
                </a:solidFill>
              </a:rPr>
              <a:t>EGI.eu</a:t>
            </a:r>
          </a:p>
        </p:txBody>
      </p:sp>
      <p:sp>
        <p:nvSpPr>
          <p:cNvPr id="11286" name="Date Placeholder 1"/>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2E1B363B-373D-4E3F-985E-134F8C86D884}" type="datetime1">
              <a:rPr lang="en-GB" smtClean="0">
                <a:solidFill>
                  <a:schemeClr val="bg1"/>
                </a:solidFill>
              </a:rPr>
              <a:pPr fontAlgn="base">
                <a:spcBef>
                  <a:spcPct val="0"/>
                </a:spcBef>
                <a:spcAft>
                  <a:spcPct val="0"/>
                </a:spcAft>
              </a:pPr>
              <a:t>03/08/2011</a:t>
            </a:fld>
            <a:endParaRPr lang="en-US" dirty="0">
              <a:solidFill>
                <a:schemeClr val="bg1"/>
              </a:solidFill>
            </a:endParaRPr>
          </a:p>
        </p:txBody>
      </p:sp>
      <p:sp>
        <p:nvSpPr>
          <p:cNvPr id="1128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022A064B-8173-451B-9B74-E2452857A410}" type="slidenum">
              <a:rPr lang="fi-FI">
                <a:solidFill>
                  <a:schemeClr val="bg1"/>
                </a:solidFill>
              </a:rPr>
              <a:pPr fontAlgn="base">
                <a:spcBef>
                  <a:spcPct val="0"/>
                </a:spcBef>
                <a:spcAft>
                  <a:spcPct val="0"/>
                </a:spcAft>
              </a:pPr>
              <a:t>2</a:t>
            </a:fld>
            <a:endParaRPr lang="fi-FI" dirty="0">
              <a:solidFill>
                <a:schemeClr val="bg1"/>
              </a:solidFill>
            </a:endParaRPr>
          </a:p>
        </p:txBody>
      </p:sp>
      <p:sp>
        <p:nvSpPr>
          <p:cNvPr id="4" name="Rectangle 3"/>
          <p:cNvSpPr/>
          <p:nvPr/>
        </p:nvSpPr>
        <p:spPr>
          <a:xfrm>
            <a:off x="1583610" y="3977874"/>
            <a:ext cx="5684957" cy="1035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NGI: National Grid Initiative</a:t>
            </a:r>
          </a:p>
          <a:p>
            <a:pPr algn="ctr"/>
            <a:r>
              <a:rPr lang="en-GB" dirty="0" smtClean="0"/>
              <a:t>EIRO: European Intergovernmental Research Organisation (e.g. CERN, EMBL, ESA, …)</a:t>
            </a:r>
            <a:endParaRPr lang="en-GB" dirty="0"/>
          </a:p>
        </p:txBody>
      </p:sp>
      <p:sp>
        <p:nvSpPr>
          <p:cNvPr id="11273" name="Can 14"/>
          <p:cNvSpPr>
            <a:spLocks noChangeArrowheads="1"/>
          </p:cNvSpPr>
          <p:nvPr/>
        </p:nvSpPr>
        <p:spPr bwMode="auto">
          <a:xfrm>
            <a:off x="6357939" y="3174951"/>
            <a:ext cx="2286000" cy="686098"/>
          </a:xfrm>
          <a:prstGeom prst="can">
            <a:avLst>
              <a:gd name="adj" fmla="val 11269"/>
            </a:avLst>
          </a:prstGeom>
          <a:solidFill>
            <a:srgbClr val="92D050"/>
          </a:solidFill>
          <a:ln w="38100" algn="ctr">
            <a:solidFill>
              <a:schemeClr val="tx1"/>
            </a:solidFill>
            <a:round/>
            <a:headEnd/>
            <a:tailEnd/>
          </a:ln>
        </p:spPr>
        <p:txBody>
          <a:bodyPr/>
          <a:lstStyle/>
          <a:p>
            <a:pPr algn="ctr"/>
            <a:r>
              <a:rPr lang="en-GB" b="1" dirty="0">
                <a:solidFill>
                  <a:srgbClr val="000000"/>
                </a:solidFill>
              </a:rPr>
              <a:t>Research</a:t>
            </a:r>
          </a:p>
          <a:p>
            <a:pPr algn="ctr"/>
            <a:r>
              <a:rPr lang="en-GB" b="1" dirty="0">
                <a:solidFill>
                  <a:srgbClr val="000000"/>
                </a:solidFill>
              </a:rPr>
              <a:t>Community</a:t>
            </a:r>
          </a:p>
        </p:txBody>
      </p:sp>
      <p:sp>
        <p:nvSpPr>
          <p:cNvPr id="11275" name="Can 16"/>
          <p:cNvSpPr>
            <a:spLocks noChangeArrowheads="1"/>
          </p:cNvSpPr>
          <p:nvPr/>
        </p:nvSpPr>
        <p:spPr bwMode="auto">
          <a:xfrm>
            <a:off x="179512" y="2276872"/>
            <a:ext cx="8464425" cy="736155"/>
          </a:xfrm>
          <a:prstGeom prst="can">
            <a:avLst>
              <a:gd name="adj" fmla="val 11269"/>
            </a:avLst>
          </a:prstGeom>
          <a:solidFill>
            <a:srgbClr val="92D050"/>
          </a:solidFill>
          <a:ln w="38100" algn="ctr">
            <a:solidFill>
              <a:schemeClr val="tx1"/>
            </a:solidFill>
            <a:round/>
            <a:headEnd/>
            <a:tailEnd/>
          </a:ln>
        </p:spPr>
        <p:txBody>
          <a:bodyPr/>
          <a:lstStyle/>
          <a:p>
            <a:pPr algn="ctr"/>
            <a:r>
              <a:rPr lang="en-GB" b="1">
                <a:solidFill>
                  <a:srgbClr val="000000"/>
                </a:solidFill>
              </a:rPr>
              <a:t>Research</a:t>
            </a:r>
          </a:p>
          <a:p>
            <a:pPr algn="ctr"/>
            <a:r>
              <a:rPr lang="en-GB" b="1">
                <a:solidFill>
                  <a:srgbClr val="000000"/>
                </a:solidFill>
              </a:rPr>
              <a:t>Community</a:t>
            </a:r>
          </a:p>
        </p:txBody>
      </p:sp>
      <p:sp>
        <p:nvSpPr>
          <p:cNvPr id="11274" name="Can 15"/>
          <p:cNvSpPr>
            <a:spLocks noChangeArrowheads="1"/>
          </p:cNvSpPr>
          <p:nvPr/>
        </p:nvSpPr>
        <p:spPr bwMode="auto">
          <a:xfrm>
            <a:off x="1583611" y="3174950"/>
            <a:ext cx="4494928" cy="714375"/>
          </a:xfrm>
          <a:prstGeom prst="can">
            <a:avLst>
              <a:gd name="adj" fmla="val 11269"/>
            </a:avLst>
          </a:prstGeom>
          <a:solidFill>
            <a:srgbClr val="92D050"/>
          </a:solidFill>
          <a:ln w="38100" algn="ctr">
            <a:solidFill>
              <a:schemeClr val="tx1"/>
            </a:solidFill>
            <a:round/>
            <a:headEnd/>
            <a:tailEnd/>
          </a:ln>
        </p:spPr>
        <p:txBody>
          <a:bodyPr/>
          <a:lstStyle/>
          <a:p>
            <a:pPr algn="ctr"/>
            <a:r>
              <a:rPr lang="en-GB" b="1" dirty="0">
                <a:solidFill>
                  <a:srgbClr val="000000"/>
                </a:solidFill>
              </a:rPr>
              <a:t>Research</a:t>
            </a:r>
          </a:p>
          <a:p>
            <a:pPr algn="ctr"/>
            <a:r>
              <a:rPr lang="en-GB" b="1" dirty="0">
                <a:solidFill>
                  <a:srgbClr val="000000"/>
                </a:solidFill>
              </a:rPr>
              <a:t>Community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NGI User Support </a:t>
            </a:r>
            <a:r>
              <a:rPr lang="en-GB" sz="2800" dirty="0" smtClean="0"/>
              <a:t>Teams</a:t>
            </a:r>
            <a:endParaRPr lang="en-GB" sz="2800" dirty="0"/>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20</a:t>
            </a:fld>
            <a:endParaRPr lang="en-US" dirty="0"/>
          </a:p>
        </p:txBody>
      </p:sp>
      <p:graphicFrame>
        <p:nvGraphicFramePr>
          <p:cNvPr id="10" name="Diagram 9"/>
          <p:cNvGraphicFramePr/>
          <p:nvPr>
            <p:extLst>
              <p:ext uri="{D42A27DB-BD31-4B8C-83A1-F6EECF244321}">
                <p14:modId xmlns="" xmlns:p14="http://schemas.microsoft.com/office/powerpoint/2010/main" val="2369784846"/>
              </p:ext>
            </p:extLst>
          </p:nvPr>
        </p:nvGraphicFramePr>
        <p:xfrm>
          <a:off x="179512" y="1196752"/>
          <a:ext cx="5328592" cy="4694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5436096" y="1052736"/>
            <a:ext cx="3600400" cy="4039567"/>
          </a:xfrm>
          <a:prstGeom prst="rect">
            <a:avLst/>
          </a:prstGeom>
          <a:noFill/>
        </p:spPr>
        <p:txBody>
          <a:bodyPr wrap="square" rtlCol="0">
            <a:spAutoFit/>
          </a:bodyPr>
          <a:lstStyle/>
          <a:p>
            <a:pPr>
              <a:lnSpc>
                <a:spcPct val="125000"/>
              </a:lnSpc>
            </a:pPr>
            <a:r>
              <a:rPr lang="en-US" b="1" dirty="0" smtClean="0"/>
              <a:t>NGI User Support Teams provide:</a:t>
            </a:r>
            <a:endParaRPr lang="en-GB" b="1" dirty="0" smtClean="0"/>
          </a:p>
          <a:p>
            <a:pPr marL="269875" indent="-269875">
              <a:buFont typeface="Arial" pitchFamily="34" charset="0"/>
              <a:buChar char="•"/>
            </a:pPr>
            <a:r>
              <a:rPr lang="en-GB" dirty="0" smtClean="0">
                <a:latin typeface="Arial" pitchFamily="34" charset="0"/>
                <a:cs typeface="Arial" pitchFamily="34" charset="0"/>
              </a:rPr>
              <a:t>Consultancy &amp; training</a:t>
            </a:r>
          </a:p>
          <a:p>
            <a:pPr marL="269875" indent="-269875">
              <a:buFont typeface="Arial" pitchFamily="34" charset="0"/>
              <a:buChar char="•"/>
            </a:pPr>
            <a:r>
              <a:rPr lang="en-GB" dirty="0">
                <a:latin typeface="Arial" pitchFamily="34" charset="0"/>
                <a:cs typeface="Arial" pitchFamily="34" charset="0"/>
              </a:rPr>
              <a:t>A</a:t>
            </a:r>
            <a:r>
              <a:rPr lang="en-GB" dirty="0" smtClean="0">
                <a:latin typeface="Arial" pitchFamily="34" charset="0"/>
                <a:cs typeface="Arial" pitchFamily="34" charset="0"/>
              </a:rPr>
              <a:t>ccess to grid services</a:t>
            </a:r>
          </a:p>
          <a:p>
            <a:pPr marL="269875" indent="-269875">
              <a:buFont typeface="Arial" pitchFamily="34" charset="0"/>
              <a:buChar char="•"/>
            </a:pPr>
            <a:r>
              <a:rPr lang="en-GB" dirty="0" smtClean="0">
                <a:latin typeface="Arial" pitchFamily="34" charset="0"/>
                <a:cs typeface="Arial" pitchFamily="34" charset="0"/>
              </a:rPr>
              <a:t>Application porting</a:t>
            </a:r>
          </a:p>
          <a:p>
            <a:pPr marL="269875" indent="-269875">
              <a:buFont typeface="Arial" pitchFamily="34" charset="0"/>
              <a:buChar char="•"/>
            </a:pPr>
            <a:r>
              <a:rPr lang="en-GB" dirty="0" smtClean="0">
                <a:latin typeface="Arial" pitchFamily="34" charset="0"/>
                <a:cs typeface="Arial" pitchFamily="34" charset="0"/>
              </a:rPr>
              <a:t>Developing and operating software services</a:t>
            </a:r>
          </a:p>
          <a:p>
            <a:pPr marL="269875" indent="-269875">
              <a:buFont typeface="Arial" pitchFamily="34" charset="0"/>
              <a:buChar char="•"/>
            </a:pPr>
            <a:r>
              <a:rPr lang="en-GB" dirty="0" smtClean="0">
                <a:latin typeface="Arial" pitchFamily="34" charset="0"/>
                <a:cs typeface="Arial" pitchFamily="34" charset="0"/>
              </a:rPr>
              <a:t>Collecting feedback</a:t>
            </a:r>
          </a:p>
          <a:p>
            <a:pPr marL="269875" indent="-269875">
              <a:buFont typeface="Arial" pitchFamily="34" charset="0"/>
              <a:buChar char="•"/>
            </a:pPr>
            <a:r>
              <a:rPr lang="en-GB" dirty="0" smtClean="0">
                <a:latin typeface="Arial" pitchFamily="34" charset="0"/>
                <a:cs typeface="Arial" pitchFamily="34" charset="0"/>
              </a:rPr>
              <a:t>Documentation &amp; helpdesk</a:t>
            </a:r>
          </a:p>
          <a:p>
            <a:pPr marL="269875" indent="-269875">
              <a:buFont typeface="Arial" pitchFamily="34" charset="0"/>
              <a:buChar char="•"/>
            </a:pPr>
            <a:endParaRPr lang="en-US" dirty="0">
              <a:latin typeface="Arial" pitchFamily="34" charset="0"/>
              <a:cs typeface="Arial" pitchFamily="34" charset="0"/>
            </a:endParaRPr>
          </a:p>
          <a:p>
            <a:r>
              <a:rPr lang="en-US" b="1" dirty="0" smtClean="0">
                <a:latin typeface="Arial" pitchFamily="34" charset="0"/>
                <a:cs typeface="Arial" pitchFamily="34" charset="0"/>
              </a:rPr>
              <a:t>NGIs receive:</a:t>
            </a:r>
          </a:p>
          <a:p>
            <a:pPr marL="285750" indent="-285750">
              <a:buFont typeface="Arial" pitchFamily="34" charset="0"/>
              <a:buChar char="•"/>
            </a:pPr>
            <a:r>
              <a:rPr lang="en-US" dirty="0" smtClean="0">
                <a:latin typeface="Arial" pitchFamily="34" charset="0"/>
                <a:cs typeface="Arial" pitchFamily="34" charset="0"/>
              </a:rPr>
              <a:t>Web &amp; wiki resources</a:t>
            </a:r>
          </a:p>
          <a:p>
            <a:pPr marL="285750" indent="-285750">
              <a:buFont typeface="Arial" pitchFamily="34" charset="0"/>
              <a:buChar char="•"/>
            </a:pPr>
            <a:r>
              <a:rPr lang="en-US" dirty="0" smtClean="0">
                <a:latin typeface="Arial" pitchFamily="34" charset="0"/>
                <a:cs typeface="Arial" pitchFamily="34" charset="0"/>
              </a:rPr>
              <a:t>Requirements process</a:t>
            </a:r>
          </a:p>
          <a:p>
            <a:pPr marL="285750" indent="-285750">
              <a:buFont typeface="Arial" pitchFamily="34" charset="0"/>
              <a:buChar char="•"/>
            </a:pPr>
            <a:r>
              <a:rPr lang="en-US" dirty="0" smtClean="0">
                <a:latin typeface="Arial" pitchFamily="34" charset="0"/>
                <a:cs typeface="Arial" pitchFamily="34" charset="0"/>
              </a:rPr>
              <a:t>Applications and services</a:t>
            </a:r>
          </a:p>
          <a:p>
            <a:pPr marL="285750" indent="-285750">
              <a:buFont typeface="Arial" pitchFamily="34" charset="0"/>
              <a:buChar char="•"/>
            </a:pPr>
            <a:r>
              <a:rPr lang="en-US" dirty="0" smtClean="0">
                <a:latin typeface="Arial" pitchFamily="34" charset="0"/>
                <a:cs typeface="Arial" pitchFamily="34" charset="0"/>
              </a:rPr>
              <a:t>VRC coordination support</a:t>
            </a:r>
            <a:endParaRPr lang="en-GB" dirty="0">
              <a:latin typeface="Arial" pitchFamily="34" charset="0"/>
              <a:cs typeface="Arial" pitchFamily="34" charset="0"/>
            </a:endParaRPr>
          </a:p>
        </p:txBody>
      </p:sp>
      <p:sp>
        <p:nvSpPr>
          <p:cNvPr id="13" name="TextBox 12"/>
          <p:cNvSpPr txBox="1"/>
          <p:nvPr/>
        </p:nvSpPr>
        <p:spPr>
          <a:xfrm>
            <a:off x="4572000" y="5293657"/>
            <a:ext cx="4499992" cy="1015663"/>
          </a:xfrm>
          <a:prstGeom prst="rect">
            <a:avLst/>
          </a:prstGeom>
          <a:noFill/>
        </p:spPr>
        <p:txBody>
          <a:bodyPr wrap="square" rtlCol="0">
            <a:spAutoFit/>
          </a:bodyPr>
          <a:lstStyle/>
          <a:p>
            <a:r>
              <a:rPr lang="en-US" sz="2000" b="1" dirty="0" smtClean="0">
                <a:solidFill>
                  <a:srgbClr val="FF0000"/>
                </a:solidFill>
              </a:rPr>
              <a:t>Support teams are available across 50 partners – they are all different… as are their support skills.</a:t>
            </a:r>
            <a:endParaRPr lang="en-GB" sz="2000" b="1" dirty="0">
              <a:solidFill>
                <a:srgbClr val="FF0000"/>
              </a:solidFill>
            </a:endParaRPr>
          </a:p>
        </p:txBody>
      </p:sp>
    </p:spTree>
    <p:extLst>
      <p:ext uri="{BB962C8B-B14F-4D97-AF65-F5344CB8AC3E}">
        <p14:creationId xmlns="" xmlns:p14="http://schemas.microsoft.com/office/powerpoint/2010/main" val="966887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services</a:t>
            </a:r>
            <a:endParaRPr lang="en-GB" dirty="0"/>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21</a:t>
            </a:fld>
            <a:endParaRPr lang="en-US" dirty="0"/>
          </a:p>
        </p:txBody>
      </p:sp>
      <p:sp>
        <p:nvSpPr>
          <p:cNvPr id="8" name="Content Placeholder 3"/>
          <p:cNvSpPr txBox="1">
            <a:spLocks/>
          </p:cNvSpPr>
          <p:nvPr/>
        </p:nvSpPr>
        <p:spPr>
          <a:xfrm>
            <a:off x="251520" y="1052736"/>
            <a:ext cx="8640960" cy="5256584"/>
          </a:xfrm>
          <a:prstGeom prst="rect">
            <a:avLst/>
          </a:prstGeom>
        </p:spPr>
        <p:txBody>
          <a:bodyPr/>
          <a:lstStyle/>
          <a:p>
            <a:pPr>
              <a:spcBef>
                <a:spcPct val="20000"/>
              </a:spcBef>
              <a:defRPr/>
            </a:pPr>
            <a:r>
              <a:rPr lang="en-GB" sz="2400" dirty="0" smtClean="0">
                <a:latin typeface="Arial" pitchFamily="34" charset="0"/>
                <a:cs typeface="Arial" pitchFamily="34" charset="0"/>
              </a:rPr>
              <a:t>Provided by a few NGIs </a:t>
            </a:r>
            <a:r>
              <a:rPr lang="en-GB" sz="2400" b="1" dirty="0" smtClean="0">
                <a:solidFill>
                  <a:srgbClr val="FF0000"/>
                </a:solidFill>
                <a:latin typeface="Arial" pitchFamily="34" charset="0"/>
                <a:cs typeface="Arial" pitchFamily="34" charset="0"/>
              </a:rPr>
              <a:t>for the whole community</a:t>
            </a:r>
          </a:p>
          <a:p>
            <a:pPr marL="800100" lvl="1" indent="-342900">
              <a:spcBef>
                <a:spcPct val="20000"/>
              </a:spcBef>
              <a:buFont typeface="Arial" charset="0"/>
              <a:buChar char="•"/>
              <a:defRPr/>
            </a:pPr>
            <a:r>
              <a:rPr kumimoji="0" lang="en-GB" b="0" i="0" u="none" strike="noStrike" kern="1200" cap="none" spc="0" normalizeH="0" baseline="0" noProof="0" dirty="0" smtClean="0">
                <a:ln>
                  <a:noFill/>
                </a:ln>
                <a:effectLst/>
                <a:uLnTx/>
                <a:uFillTx/>
                <a:latin typeface="Arial" pitchFamily="34" charset="0"/>
                <a:ea typeface="+mn-ea"/>
                <a:cs typeface="Arial" pitchFamily="34" charset="0"/>
              </a:rPr>
              <a:t>To facilitate</a:t>
            </a:r>
            <a:r>
              <a:rPr kumimoji="0" lang="en-GB" b="0" i="0" u="none" strike="noStrike" kern="1200" cap="none" spc="0" normalizeH="0" noProof="0" dirty="0" smtClean="0">
                <a:ln>
                  <a:noFill/>
                </a:ln>
                <a:effectLst/>
                <a:uLnTx/>
                <a:uFillTx/>
                <a:latin typeface="Arial" pitchFamily="34" charset="0"/>
                <a:ea typeface="+mn-ea"/>
                <a:cs typeface="Arial" pitchFamily="34" charset="0"/>
              </a:rPr>
              <a:t> the work of NGI support teams</a:t>
            </a:r>
          </a:p>
          <a:p>
            <a:pPr marL="800100" lvl="1" indent="-342900">
              <a:spcBef>
                <a:spcPct val="20000"/>
              </a:spcBef>
              <a:buFont typeface="Arial" charset="0"/>
              <a:buChar char="•"/>
              <a:defRPr/>
            </a:pPr>
            <a:r>
              <a:rPr lang="en-GB" dirty="0" smtClean="0">
                <a:latin typeface="Arial" pitchFamily="34" charset="0"/>
                <a:cs typeface="Arial" pitchFamily="34" charset="0"/>
              </a:rPr>
              <a:t>To improve communication among NGIs, </a:t>
            </a:r>
            <a:r>
              <a:rPr lang="en-GB" dirty="0" smtClean="0">
                <a:solidFill>
                  <a:srgbClr val="FF0000"/>
                </a:solidFill>
                <a:latin typeface="Arial" pitchFamily="34" charset="0"/>
                <a:cs typeface="Arial" pitchFamily="34" charset="0"/>
              </a:rPr>
              <a:t>among</a:t>
            </a:r>
            <a:r>
              <a:rPr lang="en-GB" dirty="0" smtClean="0">
                <a:latin typeface="Arial" pitchFamily="34" charset="0"/>
                <a:cs typeface="Arial" pitchFamily="34" charset="0"/>
              </a:rPr>
              <a:t> users and </a:t>
            </a:r>
            <a:r>
              <a:rPr lang="en-GB" dirty="0" smtClean="0">
                <a:solidFill>
                  <a:srgbClr val="FF0000"/>
                </a:solidFill>
                <a:latin typeface="Arial" pitchFamily="34" charset="0"/>
                <a:cs typeface="Arial" pitchFamily="34" charset="0"/>
              </a:rPr>
              <a:t>with</a:t>
            </a:r>
            <a:r>
              <a:rPr lang="en-GB" dirty="0" smtClean="0">
                <a:latin typeface="Arial" pitchFamily="34" charset="0"/>
                <a:cs typeface="Arial" pitchFamily="34" charset="0"/>
              </a:rPr>
              <a:t> users</a:t>
            </a:r>
          </a:p>
          <a:p>
            <a:pPr lvl="1">
              <a:spcBef>
                <a:spcPct val="20000"/>
              </a:spcBef>
              <a:defRPr/>
            </a:pPr>
            <a:endParaRPr lang="en-GB" dirty="0" smtClean="0">
              <a:latin typeface="Arial" pitchFamily="34" charset="0"/>
              <a:cs typeface="Arial" pitchFamily="34" charset="0"/>
            </a:endParaRPr>
          </a:p>
          <a:p>
            <a:pPr lvl="0" fontAlgn="base">
              <a:spcBef>
                <a:spcPct val="20000"/>
              </a:spcBef>
              <a:spcAft>
                <a:spcPct val="0"/>
              </a:spcAft>
              <a:defRPr/>
            </a:pPr>
            <a:r>
              <a:rPr lang="en-GB" sz="2400" dirty="0" smtClean="0">
                <a:latin typeface="Arial" pitchFamily="34" charset="0"/>
                <a:cs typeface="Arial" pitchFamily="34" charset="0"/>
              </a:rPr>
              <a:t>Tools and services: </a:t>
            </a:r>
            <a:endParaRPr lang="en-GB" dirty="0" smtClean="0">
              <a:latin typeface="Arial" pitchFamily="34" charset="0"/>
              <a:cs typeface="Arial" pitchFamily="34" charset="0"/>
            </a:endParaRPr>
          </a:p>
          <a:p>
            <a:pPr marL="800100" lvl="1" indent="-342900">
              <a:spcBef>
                <a:spcPct val="20000"/>
              </a:spcBef>
              <a:buFont typeface="+mj-lt"/>
              <a:buAutoNum type="arabicPeriod"/>
            </a:pPr>
            <a:r>
              <a:rPr lang="en-GB" dirty="0" smtClean="0">
                <a:solidFill>
                  <a:srgbClr val="FF0000"/>
                </a:solidFill>
                <a:latin typeface="Arial" pitchFamily="34" charset="0"/>
                <a:cs typeface="Arial" pitchFamily="34" charset="0"/>
              </a:rPr>
              <a:t>EGI Application Database</a:t>
            </a:r>
            <a:r>
              <a:rPr lang="en-GB" dirty="0">
                <a:latin typeface="Arial" pitchFamily="34" charset="0"/>
                <a:cs typeface="Arial" pitchFamily="34" charset="0"/>
              </a:rPr>
              <a:t> </a:t>
            </a:r>
            <a:r>
              <a:rPr lang="en-GB" dirty="0" smtClean="0">
                <a:latin typeface="Arial" pitchFamily="34" charset="0"/>
                <a:cs typeface="Arial" pitchFamily="34" charset="0"/>
              </a:rPr>
              <a:t>(GRNET</a:t>
            </a:r>
            <a:r>
              <a:rPr lang="en-GB" dirty="0">
                <a:latin typeface="Arial" pitchFamily="34" charset="0"/>
                <a:cs typeface="Arial" pitchFamily="34" charset="0"/>
              </a:rPr>
              <a:t>)</a:t>
            </a:r>
            <a:endParaRPr lang="en-GB" dirty="0" smtClean="0">
              <a:solidFill>
                <a:srgbClr val="FF0000"/>
              </a:solidFill>
              <a:latin typeface="Arial" pitchFamily="34" charset="0"/>
              <a:cs typeface="Arial" pitchFamily="34" charset="0"/>
            </a:endParaRPr>
          </a:p>
          <a:p>
            <a:pPr marL="1257300" lvl="2" indent="-180975">
              <a:spcBef>
                <a:spcPct val="20000"/>
              </a:spcBef>
              <a:buFont typeface="Arial" charset="0"/>
              <a:buChar char="•"/>
            </a:pPr>
            <a:r>
              <a:rPr lang="en-GB" sz="1600" dirty="0" smtClean="0">
                <a:latin typeface="Arial" pitchFamily="34" charset="0"/>
                <a:cs typeface="Arial" pitchFamily="34" charset="0"/>
              </a:rPr>
              <a:t>Domain specific application – for scientific end users</a:t>
            </a:r>
          </a:p>
          <a:p>
            <a:pPr marL="1257300" lvl="2" indent="-180975">
              <a:spcBef>
                <a:spcPct val="20000"/>
              </a:spcBef>
              <a:buFont typeface="Arial" charset="0"/>
              <a:buChar char="•"/>
            </a:pPr>
            <a:r>
              <a:rPr lang="en-GB" sz="1600" dirty="0" smtClean="0">
                <a:latin typeface="Arial" pitchFamily="34" charset="0"/>
                <a:cs typeface="Arial" pitchFamily="34" charset="0"/>
              </a:rPr>
              <a:t>Reusable toolkits and services – for NGI support teams</a:t>
            </a:r>
          </a:p>
          <a:p>
            <a:pPr marL="800100" lvl="1" indent="-342900">
              <a:spcBef>
                <a:spcPct val="20000"/>
              </a:spcBef>
              <a:buFont typeface="+mj-lt"/>
              <a:buAutoNum type="arabicPeriod"/>
            </a:pPr>
            <a:r>
              <a:rPr lang="en-GB" dirty="0" smtClean="0">
                <a:solidFill>
                  <a:srgbClr val="FF0000"/>
                </a:solidFill>
                <a:latin typeface="Arial" pitchFamily="34" charset="0"/>
                <a:cs typeface="Arial" pitchFamily="34" charset="0"/>
              </a:rPr>
              <a:t>Services for VOs </a:t>
            </a:r>
            <a:r>
              <a:rPr lang="en-GB" dirty="0" smtClean="0">
                <a:latin typeface="Arial" pitchFamily="34" charset="0"/>
                <a:cs typeface="Arial" pitchFamily="34" charset="0"/>
              </a:rPr>
              <a:t>(CSIC; LIP)</a:t>
            </a:r>
            <a:endParaRPr lang="en-GB" dirty="0" smtClean="0">
              <a:solidFill>
                <a:srgbClr val="FF0000"/>
              </a:solidFill>
              <a:latin typeface="Arial" pitchFamily="34" charset="0"/>
              <a:cs typeface="Arial" pitchFamily="34" charset="0"/>
            </a:endParaRPr>
          </a:p>
          <a:p>
            <a:pPr marL="1257300" lvl="2" indent="-180975">
              <a:spcBef>
                <a:spcPct val="20000"/>
              </a:spcBef>
              <a:buFont typeface="Arial" charset="0"/>
              <a:buChar char="•"/>
            </a:pPr>
            <a:r>
              <a:rPr lang="en-GB" sz="1600" dirty="0" smtClean="0">
                <a:latin typeface="Arial" pitchFamily="34" charset="0"/>
                <a:cs typeface="Arial" pitchFamily="34" charset="0"/>
              </a:rPr>
              <a:t>Tools, manuals, assistance for VO setup and management</a:t>
            </a:r>
          </a:p>
          <a:p>
            <a:pPr marL="800100" lvl="1" indent="-342900">
              <a:spcBef>
                <a:spcPct val="20000"/>
              </a:spcBef>
              <a:buFont typeface="+mj-lt"/>
              <a:buAutoNum type="arabicPeriod"/>
            </a:pPr>
            <a:r>
              <a:rPr lang="en-GB" dirty="0" smtClean="0">
                <a:solidFill>
                  <a:srgbClr val="FF0000"/>
                </a:solidFill>
                <a:latin typeface="Arial" pitchFamily="34" charset="0"/>
                <a:cs typeface="Arial" pitchFamily="34" charset="0"/>
              </a:rPr>
              <a:t>Training Marketplace </a:t>
            </a:r>
            <a:r>
              <a:rPr lang="en-GB" dirty="0" smtClean="0">
                <a:latin typeface="Arial" pitchFamily="34" charset="0"/>
                <a:cs typeface="Arial" pitchFamily="34" charset="0"/>
              </a:rPr>
              <a:t>(STFC, UK)</a:t>
            </a:r>
            <a:endParaRPr lang="en-GB" dirty="0" smtClean="0">
              <a:solidFill>
                <a:srgbClr val="FF0000"/>
              </a:solidFill>
              <a:latin typeface="Arial" pitchFamily="34" charset="0"/>
              <a:cs typeface="Arial" pitchFamily="34" charset="0"/>
            </a:endParaRPr>
          </a:p>
          <a:p>
            <a:pPr marL="1257300" lvl="2" indent="-180975">
              <a:spcBef>
                <a:spcPct val="20000"/>
              </a:spcBef>
              <a:buFont typeface="Arial" charset="0"/>
              <a:buChar char="•"/>
            </a:pPr>
            <a:r>
              <a:rPr lang="en-GB" sz="1600" dirty="0" smtClean="0">
                <a:latin typeface="Arial" pitchFamily="34" charset="0"/>
                <a:cs typeface="Arial" pitchFamily="34" charset="0"/>
              </a:rPr>
              <a:t>Repository of events and materials</a:t>
            </a:r>
          </a:p>
          <a:p>
            <a:pPr marL="1257300" lvl="2" indent="-180975">
              <a:spcBef>
                <a:spcPct val="20000"/>
              </a:spcBef>
              <a:buFont typeface="Arial" charset="0"/>
              <a:buChar char="•"/>
            </a:pPr>
            <a:r>
              <a:rPr lang="en-GB" sz="1600" dirty="0" smtClean="0">
                <a:latin typeface="Arial" pitchFamily="34" charset="0"/>
                <a:cs typeface="Arial" pitchFamily="34" charset="0"/>
              </a:rPr>
              <a:t>Place to request and provide NGI training services</a:t>
            </a:r>
          </a:p>
          <a:p>
            <a:pPr marL="800100" lvl="1" indent="-342900">
              <a:spcBef>
                <a:spcPct val="20000"/>
              </a:spcBef>
              <a:buFont typeface="+mj-lt"/>
              <a:buAutoNum type="arabicPeriod"/>
            </a:pPr>
            <a:r>
              <a:rPr lang="en-GB" dirty="0" smtClean="0">
                <a:solidFill>
                  <a:srgbClr val="FF0000"/>
                </a:solidFill>
                <a:latin typeface="Arial" pitchFamily="34" charset="0"/>
                <a:cs typeface="Arial" pitchFamily="34" charset="0"/>
              </a:rPr>
              <a:t>Requirement Tracker</a:t>
            </a:r>
            <a:r>
              <a:rPr lang="en-GB" dirty="0" smtClean="0">
                <a:latin typeface="Arial" pitchFamily="34" charset="0"/>
                <a:cs typeface="Arial" pitchFamily="34" charset="0"/>
              </a:rPr>
              <a:t> </a:t>
            </a:r>
            <a:r>
              <a:rPr lang="en-GB" dirty="0">
                <a:latin typeface="Arial" pitchFamily="34" charset="0"/>
                <a:cs typeface="Arial" pitchFamily="34" charset="0"/>
              </a:rPr>
              <a:t>(EGI.eu </a:t>
            </a:r>
            <a:r>
              <a:rPr lang="en-GB" dirty="0" smtClean="0">
                <a:latin typeface="Arial" pitchFamily="34" charset="0"/>
                <a:cs typeface="Arial" pitchFamily="34" charset="0"/>
              </a:rPr>
              <a:t>with CESNET</a:t>
            </a:r>
            <a:r>
              <a:rPr lang="en-GB" dirty="0">
                <a:latin typeface="Arial" pitchFamily="34" charset="0"/>
                <a:cs typeface="Arial" pitchFamily="34" charset="0"/>
              </a:rPr>
              <a:t>)</a:t>
            </a:r>
          </a:p>
          <a:p>
            <a:pPr marL="1257300" lvl="2" indent="-180975">
              <a:spcBef>
                <a:spcPct val="20000"/>
              </a:spcBef>
              <a:buFont typeface="Arial" charset="0"/>
              <a:buChar char="•"/>
            </a:pPr>
            <a:r>
              <a:rPr lang="en-GB" sz="1600" dirty="0" smtClean="0">
                <a:latin typeface="Arial" pitchFamily="34" charset="0"/>
                <a:cs typeface="Arial" pitchFamily="34" charset="0"/>
              </a:rPr>
              <a:t>To capture needs from the whole community </a:t>
            </a:r>
          </a:p>
          <a:p>
            <a:pPr marL="1257300" lvl="2" indent="-180975">
              <a:spcBef>
                <a:spcPct val="20000"/>
              </a:spcBef>
              <a:buFont typeface="Arial" charset="0"/>
              <a:buChar char="•"/>
            </a:pPr>
            <a:r>
              <a:rPr lang="en-GB" sz="1600" dirty="0" smtClean="0">
                <a:latin typeface="Arial" pitchFamily="34" charset="0"/>
                <a:cs typeface="Arial" pitchFamily="34" charset="0"/>
              </a:rPr>
              <a:t>To offer solutions from NGIs</a:t>
            </a:r>
            <a:endParaRPr lang="en-GB" dirty="0" smtClean="0">
              <a:latin typeface="Arial" pitchFamily="34" charset="0"/>
              <a:cs typeface="Arial" pitchFamily="34" charset="0"/>
            </a:endParaRPr>
          </a:p>
          <a:p>
            <a:pPr marL="1257300" lvl="2" indent="-180975">
              <a:spcBef>
                <a:spcPct val="20000"/>
              </a:spcBef>
              <a:buFont typeface="Arial" charset="0"/>
              <a:buChar char="•"/>
            </a:pPr>
            <a:endParaRPr lang="en-GB" dirty="0" smtClean="0">
              <a:latin typeface="Arial" pitchFamily="34" charset="0"/>
              <a:cs typeface="Arial" pitchFamily="34" charset="0"/>
            </a:endParaRPr>
          </a:p>
          <a:p>
            <a:pPr marL="800100" lvl="1" indent="-342900">
              <a:spcBef>
                <a:spcPct val="20000"/>
              </a:spcBef>
            </a:pPr>
            <a:endParaRPr lang="en-GB" sz="2400" dirty="0" smtClean="0">
              <a:latin typeface="Arial" pitchFamily="34" charset="0"/>
              <a:cs typeface="Arial" pitchFamily="34" charset="0"/>
            </a:endParaRPr>
          </a:p>
        </p:txBody>
      </p:sp>
    </p:spTree>
    <p:extLst>
      <p:ext uri="{BB962C8B-B14F-4D97-AF65-F5344CB8AC3E}">
        <p14:creationId xmlns="" xmlns:p14="http://schemas.microsoft.com/office/powerpoint/2010/main" val="219542082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EGI Application Database</a:t>
            </a:r>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22</a:t>
            </a:fld>
            <a:endParaRPr lang="en-US" dirty="0"/>
          </a:p>
        </p:txBody>
      </p:sp>
      <p:sp>
        <p:nvSpPr>
          <p:cNvPr id="7" name="Content Placeholder 2"/>
          <p:cNvSpPr>
            <a:spLocks noGrp="1"/>
          </p:cNvSpPr>
          <p:nvPr>
            <p:ph idx="1"/>
          </p:nvPr>
        </p:nvSpPr>
        <p:spPr>
          <a:xfrm>
            <a:off x="179140" y="1268760"/>
            <a:ext cx="3888804" cy="4824536"/>
          </a:xfrm>
        </p:spPr>
        <p:txBody>
          <a:bodyPr/>
          <a:lstStyle/>
          <a:p>
            <a:pPr marL="0" indent="0">
              <a:buNone/>
            </a:pPr>
            <a:r>
              <a:rPr lang="en-US" sz="2400" dirty="0" smtClean="0"/>
              <a:t>Benefits of </a:t>
            </a:r>
            <a:r>
              <a:rPr lang="en-US" sz="2400" dirty="0" err="1" smtClean="0"/>
              <a:t>AppDB</a:t>
            </a:r>
            <a:r>
              <a:rPr lang="en-US" sz="2400" dirty="0" smtClean="0"/>
              <a:t>:</a:t>
            </a:r>
            <a:endParaRPr lang="en-GB" sz="2400" dirty="0" smtClean="0"/>
          </a:p>
          <a:p>
            <a:r>
              <a:rPr lang="en-GB" sz="2400" dirty="0" smtClean="0"/>
              <a:t>gives recognition to reusable applications </a:t>
            </a:r>
          </a:p>
          <a:p>
            <a:r>
              <a:rPr lang="en-GB" sz="2400" dirty="0" smtClean="0"/>
              <a:t>gives recognition to application developers</a:t>
            </a:r>
          </a:p>
          <a:p>
            <a:endParaRPr lang="en-GB" sz="2400" dirty="0" smtClean="0"/>
          </a:p>
          <a:p>
            <a:r>
              <a:rPr lang="en-GB" sz="2400" dirty="0" smtClean="0"/>
              <a:t>How to get involved?</a:t>
            </a:r>
          </a:p>
          <a:p>
            <a:pPr lvl="1"/>
            <a:r>
              <a:rPr lang="en-GB" sz="2000" dirty="0" smtClean="0"/>
              <a:t>Register applications</a:t>
            </a:r>
          </a:p>
          <a:p>
            <a:pPr lvl="1"/>
            <a:r>
              <a:rPr lang="en-GB" sz="2000" dirty="0" smtClean="0"/>
              <a:t>Reuse applications</a:t>
            </a:r>
          </a:p>
          <a:p>
            <a:pPr lvl="1"/>
            <a:r>
              <a:rPr lang="en-GB" sz="2000" dirty="0" smtClean="0">
                <a:solidFill>
                  <a:srgbClr val="FF0000"/>
                </a:solidFill>
              </a:rPr>
              <a:t>Integrate </a:t>
            </a:r>
            <a:r>
              <a:rPr lang="en-GB" sz="2000" dirty="0" err="1" smtClean="0">
                <a:solidFill>
                  <a:srgbClr val="FF0000"/>
                </a:solidFill>
              </a:rPr>
              <a:t>AppDB</a:t>
            </a:r>
            <a:r>
              <a:rPr lang="en-GB" sz="2000" dirty="0" smtClean="0">
                <a:solidFill>
                  <a:srgbClr val="FF0000"/>
                </a:solidFill>
              </a:rPr>
              <a:t> through its gadget into any Webpage!</a:t>
            </a:r>
          </a:p>
        </p:txBody>
      </p:sp>
      <p:pic>
        <p:nvPicPr>
          <p:cNvPr id="8" name="Picture 4"/>
          <p:cNvPicPr>
            <a:picLocks noChangeAspect="1" noChangeArrowheads="1"/>
          </p:cNvPicPr>
          <p:nvPr/>
        </p:nvPicPr>
        <p:blipFill>
          <a:blip r:embed="rId2" cstate="print"/>
          <a:srcRect/>
          <a:stretch>
            <a:fillRect/>
          </a:stretch>
        </p:blipFill>
        <p:spPr bwMode="auto">
          <a:xfrm>
            <a:off x="3923928" y="1268760"/>
            <a:ext cx="4968552" cy="3108451"/>
          </a:xfrm>
          <a:prstGeom prst="rect">
            <a:avLst/>
          </a:prstGeom>
          <a:noFill/>
          <a:ln w="9525">
            <a:noFill/>
            <a:miter lim="800000"/>
            <a:headEnd/>
            <a:tailEnd/>
          </a:ln>
          <a:effectLst/>
        </p:spPr>
      </p:pic>
      <p:pic>
        <p:nvPicPr>
          <p:cNvPr id="9" name="Picture 8"/>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1562" r="12567"/>
          <a:stretch/>
        </p:blipFill>
        <p:spPr bwMode="auto">
          <a:xfrm>
            <a:off x="5652120" y="3140594"/>
            <a:ext cx="2880320" cy="3024710"/>
          </a:xfrm>
          <a:prstGeom prst="rect">
            <a:avLst/>
          </a:prstGeom>
          <a:ln w="9525">
            <a:solidFill>
              <a:srgbClr val="000000"/>
            </a:solidFill>
            <a:round/>
            <a:headEnd/>
            <a:tailEnd/>
          </a:ln>
          <a:effectLst>
            <a:innerShdw blurRad="76200">
              <a:srgbClr val="000000"/>
            </a:innerShdw>
          </a:effectLst>
          <a:extLst>
            <a:ext uri="{909E8E84-426E-40DD-AFC4-6F175D3DCCD1}">
              <a14:hiddenFill xmlns="" xmlns:a14="http://schemas.microsoft.com/office/drawing/2010/main">
                <a:blipFill dpi="0" rotWithShape="0">
                  <a:blip/>
                  <a:srcRect/>
                  <a:stretch>
                    <a:fillRect/>
                  </a:stretch>
                </a:blipFill>
              </a14:hiddenFill>
            </a:ext>
          </a:extLst>
        </p:spPr>
      </p:pic>
    </p:spTree>
    <p:extLst>
      <p:ext uri="{BB962C8B-B14F-4D97-AF65-F5344CB8AC3E}">
        <p14:creationId xmlns="" xmlns:p14="http://schemas.microsoft.com/office/powerpoint/2010/main" val="477545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marketplace</a:t>
            </a:r>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23</a:t>
            </a:fld>
            <a:endParaRPr lang="en-US" dirty="0"/>
          </a:p>
        </p:txBody>
      </p:sp>
      <p:sp>
        <p:nvSpPr>
          <p:cNvPr id="8" name="Content Placeholder 2"/>
          <p:cNvSpPr>
            <a:spLocks noGrp="1"/>
          </p:cNvSpPr>
          <p:nvPr>
            <p:ph idx="1"/>
          </p:nvPr>
        </p:nvSpPr>
        <p:spPr>
          <a:xfrm>
            <a:off x="4788024" y="1196752"/>
            <a:ext cx="4176464" cy="4680520"/>
          </a:xfrm>
        </p:spPr>
        <p:txBody>
          <a:bodyPr/>
          <a:lstStyle/>
          <a:p>
            <a:pPr>
              <a:spcAft>
                <a:spcPts val="600"/>
              </a:spcAft>
            </a:pPr>
            <a:r>
              <a:rPr lang="en-GB" sz="2400" dirty="0"/>
              <a:t>Integration </a:t>
            </a:r>
            <a:r>
              <a:rPr lang="en-GB" sz="2400" dirty="0" smtClean="0"/>
              <a:t>of: </a:t>
            </a:r>
            <a:endParaRPr lang="en-GB" sz="2400" dirty="0"/>
          </a:p>
          <a:p>
            <a:pPr lvl="1">
              <a:spcAft>
                <a:spcPts val="600"/>
              </a:spcAft>
            </a:pPr>
            <a:r>
              <a:rPr lang="en-GB" sz="1600" dirty="0"/>
              <a:t>training event calendar</a:t>
            </a:r>
          </a:p>
          <a:p>
            <a:pPr lvl="1">
              <a:spcAft>
                <a:spcPts val="600"/>
              </a:spcAft>
            </a:pPr>
            <a:r>
              <a:rPr lang="en-GB" sz="1600" dirty="0"/>
              <a:t>Digital library (of training materials)</a:t>
            </a:r>
          </a:p>
          <a:p>
            <a:pPr lvl="1">
              <a:spcAft>
                <a:spcPts val="600"/>
              </a:spcAft>
            </a:pPr>
            <a:r>
              <a:rPr lang="en-GB" sz="1600" dirty="0"/>
              <a:t>Service offering </a:t>
            </a:r>
            <a:r>
              <a:rPr lang="en-GB" sz="1600" dirty="0" smtClean="0"/>
              <a:t>&amp; </a:t>
            </a:r>
            <a:r>
              <a:rPr lang="en-GB" sz="1600" dirty="0"/>
              <a:t>requesting form</a:t>
            </a:r>
          </a:p>
          <a:p>
            <a:pPr>
              <a:spcAft>
                <a:spcPts val="600"/>
              </a:spcAft>
            </a:pPr>
            <a:r>
              <a:rPr lang="en-GB" sz="2400" dirty="0"/>
              <a:t>How to get involved?</a:t>
            </a:r>
          </a:p>
          <a:p>
            <a:pPr lvl="1">
              <a:spcAft>
                <a:spcPts val="600"/>
              </a:spcAft>
            </a:pPr>
            <a:r>
              <a:rPr lang="en-GB" sz="1600" dirty="0"/>
              <a:t>Register training events</a:t>
            </a:r>
          </a:p>
          <a:p>
            <a:pPr lvl="1">
              <a:spcAft>
                <a:spcPts val="600"/>
              </a:spcAft>
            </a:pPr>
            <a:r>
              <a:rPr lang="en-GB" sz="1600" dirty="0"/>
              <a:t>Use, reuse and share training materials</a:t>
            </a:r>
          </a:p>
          <a:p>
            <a:pPr lvl="1">
              <a:spcAft>
                <a:spcPts val="600"/>
              </a:spcAft>
            </a:pPr>
            <a:r>
              <a:rPr lang="en-GB" sz="1600" dirty="0"/>
              <a:t>Offer training-related services (infrastructure, VO, CA, ...)</a:t>
            </a:r>
          </a:p>
          <a:p>
            <a:pPr lvl="1">
              <a:spcAft>
                <a:spcPts val="600"/>
              </a:spcAft>
            </a:pPr>
            <a:r>
              <a:rPr lang="en-GB" sz="1600" dirty="0"/>
              <a:t>Feed training-requirements</a:t>
            </a:r>
          </a:p>
          <a:p>
            <a:pPr lvl="1">
              <a:spcAft>
                <a:spcPts val="600"/>
              </a:spcAft>
            </a:pPr>
            <a:r>
              <a:rPr lang="en-GB" sz="1600" dirty="0"/>
              <a:t>Delegate representative to EGI Training Working </a:t>
            </a:r>
            <a:r>
              <a:rPr lang="en-GB" sz="1600" dirty="0" smtClean="0"/>
              <a:t>Group</a:t>
            </a:r>
            <a:endParaRPr lang="en-GB" sz="1600"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1560" y="1196752"/>
            <a:ext cx="3943786" cy="4291230"/>
          </a:xfrm>
          <a:prstGeom prst="rect">
            <a:avLst/>
          </a:prstGeom>
        </p:spPr>
      </p:pic>
      <p:sp>
        <p:nvSpPr>
          <p:cNvPr id="9" name="TextBox 8"/>
          <p:cNvSpPr txBox="1"/>
          <p:nvPr/>
        </p:nvSpPr>
        <p:spPr>
          <a:xfrm>
            <a:off x="251520" y="5580529"/>
            <a:ext cx="5688632" cy="584775"/>
          </a:xfrm>
          <a:prstGeom prst="rect">
            <a:avLst/>
          </a:prstGeom>
          <a:noFill/>
        </p:spPr>
        <p:txBody>
          <a:bodyPr wrap="square" rtlCol="0">
            <a:spAutoFit/>
          </a:bodyPr>
          <a:lstStyle/>
          <a:p>
            <a:r>
              <a:rPr lang="en-GB" sz="1600" dirty="0" smtClean="0">
                <a:solidFill>
                  <a:srgbClr val="FF0000"/>
                </a:solidFill>
              </a:rPr>
              <a:t>You </a:t>
            </a:r>
            <a:r>
              <a:rPr lang="en-GB" sz="1600" dirty="0">
                <a:solidFill>
                  <a:srgbClr val="FF0000"/>
                </a:solidFill>
              </a:rPr>
              <a:t>can offer </a:t>
            </a:r>
            <a:r>
              <a:rPr lang="en-GB" sz="1600" dirty="0" smtClean="0">
                <a:solidFill>
                  <a:srgbClr val="FF0000"/>
                </a:solidFill>
              </a:rPr>
              <a:t>and </a:t>
            </a:r>
            <a:r>
              <a:rPr lang="en-GB" sz="1600" dirty="0">
                <a:solidFill>
                  <a:srgbClr val="FF0000"/>
                </a:solidFill>
              </a:rPr>
              <a:t>request ANY type of training-related service, tool, expertise through the new Training Marketplace</a:t>
            </a:r>
          </a:p>
        </p:txBody>
      </p:sp>
    </p:spTree>
    <p:extLst>
      <p:ext uri="{BB962C8B-B14F-4D97-AF65-F5344CB8AC3E}">
        <p14:creationId xmlns="" xmlns:p14="http://schemas.microsoft.com/office/powerpoint/2010/main" val="63677579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Services for VOs</a:t>
            </a:r>
          </a:p>
        </p:txBody>
      </p:sp>
      <p:sp>
        <p:nvSpPr>
          <p:cNvPr id="4" name="Date Placeholder 3"/>
          <p:cNvSpPr>
            <a:spLocks noGrp="1"/>
          </p:cNvSpPr>
          <p:nvPr>
            <p:ph type="dt" sz="half" idx="10"/>
          </p:nvPr>
        </p:nvSpPr>
        <p:spPr/>
        <p:txBody>
          <a:bodyPr/>
          <a:lstStyle/>
          <a:p>
            <a:pPr>
              <a:defRPr/>
            </a:pPr>
            <a:fld id="{B73C8DB4-B70D-4CC6-8334-FBF47B8B0DDA}" type="datetime1">
              <a:rPr lang="en-GB" smtClean="0"/>
              <a:pPr>
                <a:defRPr/>
              </a:pPr>
              <a:t>03/08/2011</a:t>
            </a:fld>
            <a:endParaRPr lang="en-US"/>
          </a:p>
        </p:txBody>
      </p:sp>
      <p:sp>
        <p:nvSpPr>
          <p:cNvPr id="6" name="Slide Number Placeholder 5"/>
          <p:cNvSpPr>
            <a:spLocks noGrp="1"/>
          </p:cNvSpPr>
          <p:nvPr>
            <p:ph type="sldNum" sz="quarter" idx="12"/>
          </p:nvPr>
        </p:nvSpPr>
        <p:spPr/>
        <p:txBody>
          <a:bodyPr/>
          <a:lstStyle/>
          <a:p>
            <a:pPr>
              <a:defRPr/>
            </a:pPr>
            <a:fld id="{F35EAE03-69BD-4C08-B18E-8C9F5694E65D}" type="slidenum">
              <a:rPr lang="en-US" smtClean="0"/>
              <a:pPr>
                <a:defRPr/>
              </a:pPr>
              <a:t>24</a:t>
            </a:fld>
            <a:endParaRPr lang="en-US" dirty="0"/>
          </a:p>
        </p:txBody>
      </p:sp>
      <p:grpSp>
        <p:nvGrpSpPr>
          <p:cNvPr id="3" name="Group 7"/>
          <p:cNvGrpSpPr/>
          <p:nvPr/>
        </p:nvGrpSpPr>
        <p:grpSpPr>
          <a:xfrm>
            <a:off x="5508104" y="2420888"/>
            <a:ext cx="3276401" cy="3096344"/>
            <a:chOff x="5688087" y="2852936"/>
            <a:chExt cx="3276401" cy="3096344"/>
          </a:xfrm>
        </p:grpSpPr>
        <p:sp>
          <p:nvSpPr>
            <p:cNvPr id="9" name="AutoShape 42"/>
            <p:cNvSpPr>
              <a:spLocks noChangeArrowheads="1"/>
            </p:cNvSpPr>
            <p:nvPr/>
          </p:nvSpPr>
          <p:spPr bwMode="auto">
            <a:xfrm>
              <a:off x="7338808" y="2852936"/>
              <a:ext cx="1621828" cy="1535725"/>
            </a:xfrm>
            <a:prstGeom prst="flowChartAlternateProcess">
              <a:avLst/>
            </a:prstGeom>
            <a:solidFill>
              <a:srgbClr val="9999FF"/>
            </a:solidFill>
            <a:ln w="9360">
              <a:solidFill>
                <a:srgbClr val="000000"/>
              </a:solidFill>
              <a:round/>
              <a:headEnd/>
              <a:tailEnd/>
            </a:ln>
            <a:effectLst/>
          </p:spPr>
          <p:txBody>
            <a:bodyPr wrap="none" anchor="ctr"/>
            <a:lstStyle/>
            <a:p>
              <a:endParaRPr lang="en-GB"/>
            </a:p>
          </p:txBody>
        </p:sp>
        <p:sp>
          <p:nvSpPr>
            <p:cNvPr id="10" name="AutoShape 43"/>
            <p:cNvSpPr>
              <a:spLocks noChangeArrowheads="1"/>
            </p:cNvSpPr>
            <p:nvPr/>
          </p:nvSpPr>
          <p:spPr bwMode="auto">
            <a:xfrm>
              <a:off x="7311841" y="4415470"/>
              <a:ext cx="1652647" cy="1533810"/>
            </a:xfrm>
            <a:prstGeom prst="flowChartAlternateProcess">
              <a:avLst/>
            </a:prstGeom>
            <a:solidFill>
              <a:srgbClr val="CC0000"/>
            </a:solidFill>
            <a:ln w="9360">
              <a:solidFill>
                <a:srgbClr val="000000"/>
              </a:solidFill>
              <a:round/>
              <a:headEnd/>
              <a:tailEnd/>
            </a:ln>
            <a:effectLst/>
          </p:spPr>
          <p:txBody>
            <a:bodyPr wrap="none" anchor="ctr"/>
            <a:lstStyle/>
            <a:p>
              <a:endParaRPr lang="en-GB"/>
            </a:p>
          </p:txBody>
        </p:sp>
        <p:sp>
          <p:nvSpPr>
            <p:cNvPr id="11" name="AutoShape 44"/>
            <p:cNvSpPr>
              <a:spLocks noChangeArrowheads="1"/>
            </p:cNvSpPr>
            <p:nvPr/>
          </p:nvSpPr>
          <p:spPr bwMode="auto">
            <a:xfrm>
              <a:off x="5690013" y="4415470"/>
              <a:ext cx="1608345" cy="1533810"/>
            </a:xfrm>
            <a:prstGeom prst="flowChartAlternateProcess">
              <a:avLst/>
            </a:prstGeom>
            <a:solidFill>
              <a:srgbClr val="94BD5E"/>
            </a:solidFill>
            <a:ln w="9360">
              <a:solidFill>
                <a:srgbClr val="000000"/>
              </a:solidFill>
              <a:round/>
              <a:headEnd/>
              <a:tailEnd/>
            </a:ln>
            <a:effectLst/>
          </p:spPr>
          <p:txBody>
            <a:bodyPr wrap="none" anchor="ctr"/>
            <a:lstStyle/>
            <a:p>
              <a:endParaRPr lang="en-GB"/>
            </a:p>
          </p:txBody>
        </p:sp>
        <p:sp>
          <p:nvSpPr>
            <p:cNvPr id="12" name="Text Box 45"/>
            <p:cNvSpPr txBox="1">
              <a:spLocks noChangeArrowheads="1"/>
            </p:cNvSpPr>
            <p:nvPr/>
          </p:nvSpPr>
          <p:spPr bwMode="auto">
            <a:xfrm>
              <a:off x="5774764" y="4520787"/>
              <a:ext cx="639486" cy="459569"/>
            </a:xfrm>
            <a:prstGeom prst="rect">
              <a:avLst/>
            </a:prstGeom>
            <a:noFill/>
            <a:ln w="9525">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NGI</a:t>
              </a:r>
            </a:p>
          </p:txBody>
        </p:sp>
        <p:sp>
          <p:nvSpPr>
            <p:cNvPr id="13" name="AutoShape 46"/>
            <p:cNvSpPr>
              <a:spLocks noChangeArrowheads="1"/>
            </p:cNvSpPr>
            <p:nvPr/>
          </p:nvSpPr>
          <p:spPr bwMode="auto">
            <a:xfrm>
              <a:off x="6208151" y="4823337"/>
              <a:ext cx="154093" cy="212551"/>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sp>
          <p:nvSpPr>
            <p:cNvPr id="14" name="AutoShape 47"/>
            <p:cNvSpPr>
              <a:spLocks noChangeArrowheads="1"/>
            </p:cNvSpPr>
            <p:nvPr/>
          </p:nvSpPr>
          <p:spPr bwMode="auto">
            <a:xfrm>
              <a:off x="6972837" y="5658220"/>
              <a:ext cx="154093" cy="212551"/>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sp>
          <p:nvSpPr>
            <p:cNvPr id="15" name="AutoShape 48"/>
            <p:cNvSpPr>
              <a:spLocks noChangeArrowheads="1"/>
            </p:cNvSpPr>
            <p:nvPr/>
          </p:nvSpPr>
          <p:spPr bwMode="auto">
            <a:xfrm>
              <a:off x="5688087" y="2852936"/>
              <a:ext cx="1639164" cy="1535725"/>
            </a:xfrm>
            <a:prstGeom prst="flowChartAlternateProcess">
              <a:avLst/>
            </a:prstGeom>
            <a:solidFill>
              <a:srgbClr val="FF950E"/>
            </a:solidFill>
            <a:ln w="9360">
              <a:solidFill>
                <a:srgbClr val="000000"/>
              </a:solidFill>
              <a:round/>
              <a:headEnd/>
              <a:tailEnd/>
            </a:ln>
            <a:effectLst/>
          </p:spPr>
          <p:txBody>
            <a:bodyPr wrap="none" anchor="ctr"/>
            <a:lstStyle/>
            <a:p>
              <a:endParaRPr lang="en-GB"/>
            </a:p>
          </p:txBody>
        </p:sp>
        <p:sp>
          <p:nvSpPr>
            <p:cNvPr id="16" name="AutoShape 49"/>
            <p:cNvSpPr>
              <a:spLocks noChangeArrowheads="1"/>
            </p:cNvSpPr>
            <p:nvPr/>
          </p:nvSpPr>
          <p:spPr bwMode="auto">
            <a:xfrm>
              <a:off x="5955823" y="3505907"/>
              <a:ext cx="157945" cy="212551"/>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sp>
          <p:nvSpPr>
            <p:cNvPr id="17" name="AutoShape 50"/>
            <p:cNvSpPr>
              <a:spLocks noChangeArrowheads="1"/>
            </p:cNvSpPr>
            <p:nvPr/>
          </p:nvSpPr>
          <p:spPr bwMode="auto">
            <a:xfrm>
              <a:off x="6362244" y="2983147"/>
              <a:ext cx="157945" cy="212551"/>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sp>
          <p:nvSpPr>
            <p:cNvPr id="18" name="AutoShape 51"/>
            <p:cNvSpPr>
              <a:spLocks noChangeArrowheads="1"/>
            </p:cNvSpPr>
            <p:nvPr/>
          </p:nvSpPr>
          <p:spPr bwMode="auto">
            <a:xfrm>
              <a:off x="6890012" y="3019530"/>
              <a:ext cx="156019" cy="210636"/>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cxnSp>
          <p:nvCxnSpPr>
            <p:cNvPr id="19" name="AutoShape 52"/>
            <p:cNvCxnSpPr>
              <a:cxnSpLocks noChangeShapeType="1"/>
              <a:stCxn id="18" idx="2"/>
            </p:cNvCxnSpPr>
            <p:nvPr/>
          </p:nvCxnSpPr>
          <p:spPr bwMode="auto">
            <a:xfrm>
              <a:off x="6968985" y="3232080"/>
              <a:ext cx="410272" cy="614673"/>
            </a:xfrm>
            <a:prstGeom prst="straightConnector1">
              <a:avLst/>
            </a:prstGeom>
            <a:noFill/>
            <a:ln w="9360">
              <a:solidFill>
                <a:srgbClr val="000000"/>
              </a:solidFill>
              <a:miter lim="800000"/>
              <a:headEnd type="triangle" w="med" len="med"/>
              <a:tailEnd type="triangle" w="med" len="med"/>
            </a:ln>
            <a:effectLst/>
          </p:spPr>
        </p:cxnSp>
        <p:cxnSp>
          <p:nvCxnSpPr>
            <p:cNvPr id="20" name="AutoShape 53"/>
            <p:cNvCxnSpPr>
              <a:cxnSpLocks noChangeShapeType="1"/>
              <a:stCxn id="17" idx="2"/>
            </p:cNvCxnSpPr>
            <p:nvPr/>
          </p:nvCxnSpPr>
          <p:spPr bwMode="auto">
            <a:xfrm>
              <a:off x="6441216" y="3197613"/>
              <a:ext cx="633707" cy="777437"/>
            </a:xfrm>
            <a:prstGeom prst="straightConnector1">
              <a:avLst/>
            </a:prstGeom>
            <a:noFill/>
            <a:ln w="9360">
              <a:solidFill>
                <a:srgbClr val="000000"/>
              </a:solidFill>
              <a:miter lim="800000"/>
              <a:headEnd type="triangle" w="med" len="med"/>
              <a:tailEnd type="triangle" w="med" len="med"/>
            </a:ln>
            <a:effectLst/>
          </p:spPr>
        </p:cxnSp>
        <p:cxnSp>
          <p:nvCxnSpPr>
            <p:cNvPr id="21" name="AutoShape 54"/>
            <p:cNvCxnSpPr>
              <a:cxnSpLocks noChangeShapeType="1"/>
              <a:stCxn id="16" idx="3"/>
            </p:cNvCxnSpPr>
            <p:nvPr/>
          </p:nvCxnSpPr>
          <p:spPr bwMode="auto">
            <a:xfrm>
              <a:off x="6115695" y="3613139"/>
              <a:ext cx="832102" cy="679779"/>
            </a:xfrm>
            <a:prstGeom prst="bentConnector3">
              <a:avLst>
                <a:gd name="adj1" fmla="val 50000"/>
              </a:avLst>
            </a:prstGeom>
            <a:noFill/>
            <a:ln w="9360">
              <a:solidFill>
                <a:srgbClr val="000000"/>
              </a:solidFill>
              <a:round/>
              <a:headEnd type="triangle" w="med" len="med"/>
              <a:tailEnd type="triangle" w="med" len="med"/>
            </a:ln>
            <a:effectLst/>
          </p:spPr>
        </p:cxnSp>
        <p:sp>
          <p:nvSpPr>
            <p:cNvPr id="22" name="Text Box 55"/>
            <p:cNvSpPr txBox="1">
              <a:spLocks noChangeArrowheads="1"/>
            </p:cNvSpPr>
            <p:nvPr/>
          </p:nvSpPr>
          <p:spPr bwMode="auto">
            <a:xfrm>
              <a:off x="8184393" y="4520787"/>
              <a:ext cx="645264" cy="459569"/>
            </a:xfrm>
            <a:prstGeom prst="rect">
              <a:avLst/>
            </a:prstGeom>
            <a:noFill/>
            <a:ln w="9525">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NGI</a:t>
              </a:r>
            </a:p>
          </p:txBody>
        </p:sp>
        <p:sp>
          <p:nvSpPr>
            <p:cNvPr id="23" name="AutoShape 56"/>
            <p:cNvSpPr>
              <a:spLocks noChangeArrowheads="1"/>
            </p:cNvSpPr>
            <p:nvPr/>
          </p:nvSpPr>
          <p:spPr bwMode="auto">
            <a:xfrm>
              <a:off x="6976689" y="3850583"/>
              <a:ext cx="834028" cy="884670"/>
            </a:xfrm>
            <a:prstGeom prst="flowChartConnector">
              <a:avLst/>
            </a:prstGeom>
            <a:solidFill>
              <a:srgbClr val="FFFF66"/>
            </a:solidFill>
            <a:ln w="9360">
              <a:solidFill>
                <a:srgbClr val="000000"/>
              </a:solidFill>
              <a:miter lim="800000"/>
              <a:headEnd/>
              <a:tailEnd/>
            </a:ln>
            <a:effectLst/>
          </p:spPr>
          <p:txBody>
            <a:bodyPr wrap="none" lIns="90000" tIns="60840" rIns="90000" bIns="4500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a:solidFill>
                    <a:srgbClr val="000000"/>
                  </a:solidFill>
                </a:rPr>
                <a:t>VO</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200" dirty="0" smtClean="0">
                  <a:solidFill>
                    <a:srgbClr val="000000"/>
                  </a:solidFill>
                </a:rPr>
                <a:t>monitor</a:t>
              </a:r>
              <a:endParaRPr lang="en-US" sz="1200" dirty="0">
                <a:solidFill>
                  <a:srgbClr val="000000"/>
                </a:solidFill>
              </a:endParaRPr>
            </a:p>
          </p:txBody>
        </p:sp>
        <p:sp>
          <p:nvSpPr>
            <p:cNvPr id="24" name="Text Box 57"/>
            <p:cNvSpPr txBox="1">
              <a:spLocks noChangeArrowheads="1"/>
            </p:cNvSpPr>
            <p:nvPr/>
          </p:nvSpPr>
          <p:spPr bwMode="auto">
            <a:xfrm>
              <a:off x="5745872" y="2887404"/>
              <a:ext cx="651043" cy="459569"/>
            </a:xfrm>
            <a:prstGeom prst="rect">
              <a:avLst/>
            </a:prstGeom>
            <a:noFill/>
            <a:ln w="9525">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NGI</a:t>
              </a:r>
            </a:p>
          </p:txBody>
        </p:sp>
        <p:sp>
          <p:nvSpPr>
            <p:cNvPr id="25" name="Text Box 58"/>
            <p:cNvSpPr txBox="1">
              <a:spLocks noChangeArrowheads="1"/>
            </p:cNvSpPr>
            <p:nvPr/>
          </p:nvSpPr>
          <p:spPr bwMode="auto">
            <a:xfrm>
              <a:off x="8278774" y="2887404"/>
              <a:ext cx="651043" cy="459569"/>
            </a:xfrm>
            <a:prstGeom prst="rect">
              <a:avLst/>
            </a:prstGeom>
            <a:noFill/>
            <a:ln w="9525">
              <a:noFill/>
              <a:round/>
              <a:headEnd/>
              <a:tailEnd/>
            </a:ln>
            <a:effectLst/>
          </p:spPr>
          <p:txBody>
            <a:bodyPr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rPr>
                <a:t>NGI</a:t>
              </a:r>
            </a:p>
          </p:txBody>
        </p:sp>
        <p:sp>
          <p:nvSpPr>
            <p:cNvPr id="26" name="AutoShape 59"/>
            <p:cNvSpPr>
              <a:spLocks noChangeArrowheads="1"/>
            </p:cNvSpPr>
            <p:nvPr/>
          </p:nvSpPr>
          <p:spPr bwMode="auto">
            <a:xfrm>
              <a:off x="8120829" y="5171843"/>
              <a:ext cx="154093" cy="212551"/>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sp>
          <p:nvSpPr>
            <p:cNvPr id="27" name="AutoShape 60"/>
            <p:cNvSpPr>
              <a:spLocks noChangeArrowheads="1"/>
            </p:cNvSpPr>
            <p:nvPr/>
          </p:nvSpPr>
          <p:spPr bwMode="auto">
            <a:xfrm>
              <a:off x="7737523" y="3226336"/>
              <a:ext cx="154093" cy="212551"/>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sp>
          <p:nvSpPr>
            <p:cNvPr id="28" name="AutoShape 61"/>
            <p:cNvSpPr>
              <a:spLocks noChangeArrowheads="1"/>
            </p:cNvSpPr>
            <p:nvPr/>
          </p:nvSpPr>
          <p:spPr bwMode="auto">
            <a:xfrm>
              <a:off x="8180540" y="3714627"/>
              <a:ext cx="154093" cy="212551"/>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cxnSp>
          <p:nvCxnSpPr>
            <p:cNvPr id="29" name="AutoShape 62"/>
            <p:cNvCxnSpPr>
              <a:cxnSpLocks noChangeShapeType="1"/>
              <a:stCxn id="13" idx="3"/>
              <a:endCxn id="23" idx="3"/>
            </p:cNvCxnSpPr>
            <p:nvPr/>
          </p:nvCxnSpPr>
          <p:spPr bwMode="auto">
            <a:xfrm flipV="1">
              <a:off x="6364170" y="4606956"/>
              <a:ext cx="733868" cy="321698"/>
            </a:xfrm>
            <a:prstGeom prst="straightConnector1">
              <a:avLst/>
            </a:prstGeom>
            <a:noFill/>
            <a:ln w="9360">
              <a:solidFill>
                <a:srgbClr val="000000"/>
              </a:solidFill>
              <a:miter lim="800000"/>
              <a:headEnd type="triangle" w="med" len="med"/>
              <a:tailEnd type="triangle" w="med" len="med"/>
            </a:ln>
            <a:effectLst/>
          </p:spPr>
        </p:cxnSp>
        <p:cxnSp>
          <p:nvCxnSpPr>
            <p:cNvPr id="30" name="AutoShape 63"/>
            <p:cNvCxnSpPr>
              <a:cxnSpLocks noChangeShapeType="1"/>
            </p:cNvCxnSpPr>
            <p:nvPr/>
          </p:nvCxnSpPr>
          <p:spPr bwMode="auto">
            <a:xfrm>
              <a:off x="6445069" y="3205272"/>
              <a:ext cx="629855" cy="771692"/>
            </a:xfrm>
            <a:prstGeom prst="straightConnector1">
              <a:avLst/>
            </a:prstGeom>
            <a:noFill/>
            <a:ln w="9360">
              <a:solidFill>
                <a:srgbClr val="000000"/>
              </a:solidFill>
              <a:miter lim="800000"/>
              <a:headEnd type="triangle" w="med" len="med"/>
              <a:tailEnd type="triangle" w="med" len="med"/>
            </a:ln>
            <a:effectLst/>
          </p:spPr>
        </p:cxnSp>
        <p:cxnSp>
          <p:nvCxnSpPr>
            <p:cNvPr id="31" name="AutoShape 64"/>
            <p:cNvCxnSpPr>
              <a:cxnSpLocks noChangeShapeType="1"/>
              <a:stCxn id="14" idx="0"/>
              <a:endCxn id="23" idx="4"/>
            </p:cNvCxnSpPr>
            <p:nvPr/>
          </p:nvCxnSpPr>
          <p:spPr bwMode="auto">
            <a:xfrm flipV="1">
              <a:off x="7049883" y="4737168"/>
              <a:ext cx="342857" cy="919137"/>
            </a:xfrm>
            <a:prstGeom prst="straightConnector1">
              <a:avLst/>
            </a:prstGeom>
            <a:noFill/>
            <a:ln w="9360">
              <a:solidFill>
                <a:srgbClr val="000000"/>
              </a:solidFill>
              <a:miter lim="800000"/>
              <a:headEnd type="triangle" w="med" len="med"/>
              <a:tailEnd type="triangle" w="med" len="med"/>
            </a:ln>
            <a:effectLst/>
          </p:spPr>
        </p:cxnSp>
        <p:cxnSp>
          <p:nvCxnSpPr>
            <p:cNvPr id="32" name="AutoShape 65"/>
            <p:cNvCxnSpPr>
              <a:cxnSpLocks noChangeShapeType="1"/>
              <a:stCxn id="27" idx="2"/>
              <a:endCxn id="23" idx="7"/>
            </p:cNvCxnSpPr>
            <p:nvPr/>
          </p:nvCxnSpPr>
          <p:spPr bwMode="auto">
            <a:xfrm flipH="1">
              <a:off x="7689369" y="3440801"/>
              <a:ext cx="123274" cy="536163"/>
            </a:xfrm>
            <a:prstGeom prst="straightConnector1">
              <a:avLst/>
            </a:prstGeom>
            <a:noFill/>
            <a:ln w="9360">
              <a:solidFill>
                <a:srgbClr val="000000"/>
              </a:solidFill>
              <a:miter lim="800000"/>
              <a:headEnd type="triangle" w="med" len="med"/>
              <a:tailEnd type="triangle" w="med" len="med"/>
            </a:ln>
            <a:effectLst/>
          </p:spPr>
        </p:cxnSp>
        <p:cxnSp>
          <p:nvCxnSpPr>
            <p:cNvPr id="33" name="AutoShape 66"/>
            <p:cNvCxnSpPr>
              <a:cxnSpLocks noChangeShapeType="1"/>
              <a:endCxn id="23" idx="6"/>
            </p:cNvCxnSpPr>
            <p:nvPr/>
          </p:nvCxnSpPr>
          <p:spPr bwMode="auto">
            <a:xfrm flipH="1">
              <a:off x="7812643" y="3921433"/>
              <a:ext cx="425682" cy="369570"/>
            </a:xfrm>
            <a:prstGeom prst="straightConnector1">
              <a:avLst/>
            </a:prstGeom>
            <a:noFill/>
            <a:ln w="9360">
              <a:solidFill>
                <a:srgbClr val="000000"/>
              </a:solidFill>
              <a:miter lim="800000"/>
              <a:headEnd type="triangle" w="med" len="med"/>
              <a:tailEnd type="triangle" w="med" len="med"/>
            </a:ln>
            <a:effectLst/>
          </p:spPr>
        </p:cxnSp>
        <p:cxnSp>
          <p:nvCxnSpPr>
            <p:cNvPr id="34" name="AutoShape 67"/>
            <p:cNvCxnSpPr>
              <a:cxnSpLocks noChangeShapeType="1"/>
              <a:stCxn id="26" idx="0"/>
              <a:endCxn id="23" idx="5"/>
            </p:cNvCxnSpPr>
            <p:nvPr/>
          </p:nvCxnSpPr>
          <p:spPr bwMode="auto">
            <a:xfrm flipH="1" flipV="1">
              <a:off x="7689369" y="4606956"/>
              <a:ext cx="506581" cy="562972"/>
            </a:xfrm>
            <a:prstGeom prst="straightConnector1">
              <a:avLst/>
            </a:prstGeom>
            <a:noFill/>
            <a:ln w="9360">
              <a:solidFill>
                <a:srgbClr val="000000"/>
              </a:solidFill>
              <a:miter lim="800000"/>
              <a:headEnd type="triangle" w="med" len="med"/>
              <a:tailEnd type="triangle" w="med" len="med"/>
            </a:ln>
            <a:effectLst/>
          </p:spPr>
        </p:cxnSp>
        <p:sp>
          <p:nvSpPr>
            <p:cNvPr id="35" name="AutoShape 51"/>
            <p:cNvSpPr>
              <a:spLocks noChangeArrowheads="1"/>
            </p:cNvSpPr>
            <p:nvPr/>
          </p:nvSpPr>
          <p:spPr bwMode="auto">
            <a:xfrm>
              <a:off x="6072165" y="3866436"/>
              <a:ext cx="156019" cy="210636"/>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sp>
          <p:nvSpPr>
            <p:cNvPr id="36" name="AutoShape 51"/>
            <p:cNvSpPr>
              <a:spLocks noChangeArrowheads="1"/>
            </p:cNvSpPr>
            <p:nvPr/>
          </p:nvSpPr>
          <p:spPr bwMode="auto">
            <a:xfrm>
              <a:off x="8232405" y="3218364"/>
              <a:ext cx="156019" cy="210636"/>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sp>
          <p:nvSpPr>
            <p:cNvPr id="37" name="AutoShape 51"/>
            <p:cNvSpPr>
              <a:spLocks noChangeArrowheads="1"/>
            </p:cNvSpPr>
            <p:nvPr/>
          </p:nvSpPr>
          <p:spPr bwMode="auto">
            <a:xfrm>
              <a:off x="8592445" y="3650412"/>
              <a:ext cx="156019" cy="210636"/>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sp>
          <p:nvSpPr>
            <p:cNvPr id="38" name="AutoShape 51"/>
            <p:cNvSpPr>
              <a:spLocks noChangeArrowheads="1"/>
            </p:cNvSpPr>
            <p:nvPr/>
          </p:nvSpPr>
          <p:spPr bwMode="auto">
            <a:xfrm>
              <a:off x="6660232" y="5018564"/>
              <a:ext cx="156019" cy="210636"/>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sp>
          <p:nvSpPr>
            <p:cNvPr id="39" name="AutoShape 51"/>
            <p:cNvSpPr>
              <a:spLocks noChangeArrowheads="1"/>
            </p:cNvSpPr>
            <p:nvPr/>
          </p:nvSpPr>
          <p:spPr bwMode="auto">
            <a:xfrm>
              <a:off x="6084168" y="5306596"/>
              <a:ext cx="156019" cy="210636"/>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sp>
          <p:nvSpPr>
            <p:cNvPr id="40" name="AutoShape 51"/>
            <p:cNvSpPr>
              <a:spLocks noChangeArrowheads="1"/>
            </p:cNvSpPr>
            <p:nvPr/>
          </p:nvSpPr>
          <p:spPr bwMode="auto">
            <a:xfrm>
              <a:off x="8448429" y="4946556"/>
              <a:ext cx="156019" cy="210636"/>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sp>
          <p:nvSpPr>
            <p:cNvPr id="41" name="AutoShape 51"/>
            <p:cNvSpPr>
              <a:spLocks noChangeArrowheads="1"/>
            </p:cNvSpPr>
            <p:nvPr/>
          </p:nvSpPr>
          <p:spPr bwMode="auto">
            <a:xfrm>
              <a:off x="7584333" y="5018564"/>
              <a:ext cx="156019" cy="210636"/>
            </a:xfrm>
            <a:prstGeom prst="hexagon">
              <a:avLst>
                <a:gd name="adj" fmla="val 25000"/>
                <a:gd name="vf" fmla="val 115470"/>
              </a:avLst>
            </a:prstGeom>
            <a:solidFill>
              <a:srgbClr val="99CCFF"/>
            </a:solidFill>
            <a:ln w="9360">
              <a:solidFill>
                <a:srgbClr val="000000"/>
              </a:solidFill>
              <a:round/>
              <a:headEnd/>
              <a:tailEnd/>
            </a:ln>
            <a:effectLst/>
          </p:spPr>
          <p:txBody>
            <a:bodyPr wrap="none" anchor="ctr"/>
            <a:lstStyle/>
            <a:p>
              <a:endParaRPr lang="en-GB"/>
            </a:p>
          </p:txBody>
        </p:sp>
      </p:grpSp>
      <p:sp>
        <p:nvSpPr>
          <p:cNvPr id="42" name="Content Placeholder 5"/>
          <p:cNvSpPr>
            <a:spLocks noGrp="1"/>
          </p:cNvSpPr>
          <p:nvPr>
            <p:ph idx="1"/>
          </p:nvPr>
        </p:nvSpPr>
        <p:spPr>
          <a:xfrm>
            <a:off x="107504" y="1124744"/>
            <a:ext cx="6912768" cy="4525963"/>
          </a:xfrm>
        </p:spPr>
        <p:txBody>
          <a:bodyPr/>
          <a:lstStyle/>
          <a:p>
            <a:r>
              <a:rPr lang="en-GB" sz="2000" dirty="0" smtClean="0"/>
              <a:t>Activities:</a:t>
            </a:r>
          </a:p>
          <a:p>
            <a:pPr lvl="1"/>
            <a:r>
              <a:rPr lang="en-GB" sz="1800" dirty="0" smtClean="0"/>
              <a:t>Consultancy and helpdesk for VO managers</a:t>
            </a:r>
          </a:p>
          <a:p>
            <a:pPr lvl="1"/>
            <a:r>
              <a:rPr lang="en-GB" sz="1800" dirty="0" smtClean="0"/>
              <a:t>Evaluation of VO management, monitor and accounting tools</a:t>
            </a:r>
          </a:p>
          <a:p>
            <a:pPr lvl="1"/>
            <a:r>
              <a:rPr lang="en-GB" sz="1800" dirty="0" smtClean="0"/>
              <a:t>Provision of VO support software for VRCs</a:t>
            </a:r>
          </a:p>
          <a:p>
            <a:endParaRPr lang="en-GB" sz="2000" dirty="0" smtClean="0"/>
          </a:p>
          <a:p>
            <a:r>
              <a:rPr lang="en-GB" sz="2000" dirty="0" smtClean="0"/>
              <a:t>VO-specific monitoring:</a:t>
            </a:r>
          </a:p>
          <a:p>
            <a:pPr lvl="1"/>
            <a:r>
              <a:rPr lang="en-GB" sz="1800" dirty="0" smtClean="0"/>
              <a:t>Monitor only those sites that support you</a:t>
            </a:r>
          </a:p>
          <a:p>
            <a:pPr lvl="1"/>
            <a:r>
              <a:rPr lang="en-GB" sz="1800" dirty="0" smtClean="0"/>
              <a:t>Create and plug-in VO-specific probes</a:t>
            </a:r>
          </a:p>
          <a:p>
            <a:endParaRPr lang="en-GB" sz="2000" dirty="0" smtClean="0"/>
          </a:p>
          <a:p>
            <a:r>
              <a:rPr lang="en-GB" sz="2000" dirty="0" smtClean="0"/>
              <a:t>How to get involved?</a:t>
            </a:r>
          </a:p>
          <a:p>
            <a:pPr lvl="1"/>
            <a:r>
              <a:rPr lang="en-GB" sz="1800" dirty="0" smtClean="0"/>
              <a:t>Request support</a:t>
            </a:r>
          </a:p>
          <a:p>
            <a:pPr lvl="2"/>
            <a:r>
              <a:rPr lang="en-GB" sz="1800" dirty="0" smtClean="0">
                <a:solidFill>
                  <a:srgbClr val="FF0000"/>
                </a:solidFill>
              </a:rPr>
              <a:t>vo-services@mailman.egi.eu</a:t>
            </a:r>
            <a:endParaRPr lang="en-GB" sz="1600" dirty="0" smtClean="0">
              <a:solidFill>
                <a:srgbClr val="FF0000"/>
              </a:solidFill>
            </a:endParaRPr>
          </a:p>
          <a:p>
            <a:pPr lvl="1"/>
            <a:r>
              <a:rPr lang="en-GB" sz="1800" dirty="0" smtClean="0"/>
              <a:t>Prepare and share reviews of VO tools</a:t>
            </a:r>
          </a:p>
          <a:p>
            <a:pPr lvl="1"/>
            <a:r>
              <a:rPr lang="en-GB" sz="1800" dirty="0" smtClean="0"/>
              <a:t>Offer local solutions for VOs through the group</a:t>
            </a:r>
          </a:p>
          <a:p>
            <a:pPr>
              <a:buNone/>
            </a:pPr>
            <a:endParaRPr lang="en-GB" sz="2000" dirty="0"/>
          </a:p>
        </p:txBody>
      </p:sp>
    </p:spTree>
    <p:extLst>
      <p:ext uri="{BB962C8B-B14F-4D97-AF65-F5344CB8AC3E}">
        <p14:creationId xmlns="" xmlns:p14="http://schemas.microsoft.com/office/powerpoint/2010/main" val="393918669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www.egi.eu/user-support</a:t>
            </a:r>
            <a:endParaRPr lang="en-GB" dirty="0"/>
          </a:p>
        </p:txBody>
      </p:sp>
      <p:sp>
        <p:nvSpPr>
          <p:cNvPr id="3" name="Date Placeholder 2"/>
          <p:cNvSpPr>
            <a:spLocks noGrp="1"/>
          </p:cNvSpPr>
          <p:nvPr>
            <p:ph type="dt" sz="half" idx="10"/>
          </p:nvPr>
        </p:nvSpPr>
        <p:spPr/>
        <p:txBody>
          <a:bodyPr/>
          <a:lstStyle/>
          <a:p>
            <a:fld id="{E61FFF59-8002-46C8-86C4-211EE22B39B7}" type="datetime1">
              <a:rPr lang="en-GB" smtClean="0"/>
              <a:pPr/>
              <a:t>03/08/2011</a:t>
            </a:fld>
            <a:endParaRPr lang="en-GB"/>
          </a:p>
        </p:txBody>
      </p:sp>
      <p:sp>
        <p:nvSpPr>
          <p:cNvPr id="4" name="Footer Placeholder 3"/>
          <p:cNvSpPr>
            <a:spLocks noGrp="1"/>
          </p:cNvSpPr>
          <p:nvPr>
            <p:ph type="ftr" sz="quarter" idx="11"/>
          </p:nvPr>
        </p:nvSpPr>
        <p:spPr/>
        <p:txBody>
          <a:bodyPr/>
          <a:lstStyle/>
          <a:p>
            <a:r>
              <a:rPr lang="en-GB" smtClean="0"/>
              <a:t>EGI Life Sciences - May 2011</a:t>
            </a:r>
            <a:endParaRPr lang="en-GB"/>
          </a:p>
        </p:txBody>
      </p:sp>
      <p:sp>
        <p:nvSpPr>
          <p:cNvPr id="5" name="Slide Number Placeholder 4"/>
          <p:cNvSpPr>
            <a:spLocks noGrp="1"/>
          </p:cNvSpPr>
          <p:nvPr>
            <p:ph type="sldNum" sz="quarter" idx="12"/>
          </p:nvPr>
        </p:nvSpPr>
        <p:spPr/>
        <p:txBody>
          <a:bodyPr/>
          <a:lstStyle/>
          <a:p>
            <a:fld id="{DF03BA7E-98DB-430E-AE39-8AE2A08777D6}" type="slidenum">
              <a:rPr lang="en-GB" smtClean="0"/>
              <a:pPr/>
              <a:t>25</a:t>
            </a:fld>
            <a:endParaRPr lang="en-GB"/>
          </a:p>
        </p:txBody>
      </p:sp>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87624" y="1172534"/>
            <a:ext cx="6768628" cy="5064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AutoShape 6" descr="Spring 2011-page1 200px"/>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 xmlns:p14="http://schemas.microsoft.com/office/powerpoint/2010/main" val="40526193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p:cNvSpPr>
            <a:spLocks noGrp="1"/>
          </p:cNvSpPr>
          <p:nvPr>
            <p:ph type="title"/>
          </p:nvPr>
        </p:nvSpPr>
        <p:spPr>
          <a:xfrm>
            <a:off x="1979712" y="115888"/>
            <a:ext cx="7164287" cy="865187"/>
          </a:xfrm>
        </p:spPr>
        <p:txBody>
          <a:bodyPr/>
          <a:lstStyle/>
          <a:p>
            <a:r>
              <a:rPr lang="en-GB" sz="4300" dirty="0" smtClean="0"/>
              <a:t>Virtual Research Community</a:t>
            </a:r>
            <a:endParaRPr lang="en-GB" sz="4300" dirty="0"/>
          </a:p>
        </p:txBody>
      </p:sp>
      <p:sp>
        <p:nvSpPr>
          <p:cNvPr id="3" name="Content Placeholder 2"/>
          <p:cNvSpPr>
            <a:spLocks noGrp="1"/>
          </p:cNvSpPr>
          <p:nvPr>
            <p:ph idx="1"/>
          </p:nvPr>
        </p:nvSpPr>
        <p:spPr>
          <a:xfrm>
            <a:off x="611188" y="1412776"/>
            <a:ext cx="8281292" cy="4752528"/>
          </a:xfrm>
        </p:spPr>
        <p:txBody>
          <a:bodyPr>
            <a:normAutofit fontScale="92500" lnSpcReduction="10000"/>
          </a:bodyPr>
          <a:lstStyle/>
          <a:p>
            <a:r>
              <a:rPr lang="en-US" dirty="0" smtClean="0"/>
              <a:t>What is a VRC?</a:t>
            </a:r>
          </a:p>
          <a:p>
            <a:pPr lvl="1"/>
            <a:r>
              <a:rPr lang="en-US" dirty="0" smtClean="0"/>
              <a:t>Community of researchers</a:t>
            </a:r>
          </a:p>
          <a:p>
            <a:pPr lvl="1"/>
            <a:r>
              <a:rPr lang="en-US" dirty="0" smtClean="0"/>
              <a:t>Shared technology or research interests</a:t>
            </a:r>
          </a:p>
          <a:p>
            <a:pPr lvl="1"/>
            <a:r>
              <a:rPr lang="en-US" dirty="0" smtClean="0"/>
              <a:t>Technical implementation: Group of VOs</a:t>
            </a:r>
          </a:p>
          <a:p>
            <a:r>
              <a:rPr lang="en-US" dirty="0" smtClean="0"/>
              <a:t>Why be a VRC?</a:t>
            </a:r>
          </a:p>
          <a:p>
            <a:pPr lvl="1"/>
            <a:r>
              <a:rPr lang="en-US" dirty="0" smtClean="0"/>
              <a:t>Effective coordination &amp; integration with EGI</a:t>
            </a:r>
          </a:p>
          <a:p>
            <a:pPr lvl="1"/>
            <a:r>
              <a:rPr lang="en-US" dirty="0" smtClean="0"/>
              <a:t>Build support structures within your community</a:t>
            </a:r>
          </a:p>
          <a:p>
            <a:r>
              <a:rPr lang="en-US" dirty="0" smtClean="0"/>
              <a:t>Constraints to being a VRC</a:t>
            </a:r>
          </a:p>
          <a:p>
            <a:pPr lvl="1"/>
            <a:r>
              <a:rPr lang="en-US" dirty="0" smtClean="0"/>
              <a:t>Have supporting resources, i.e., supporting NGIs</a:t>
            </a:r>
          </a:p>
          <a:p>
            <a:pPr lvl="1"/>
            <a:r>
              <a:rPr lang="en-US" dirty="0" smtClean="0"/>
              <a:t>Involve significant VOs, i.e., represent users</a:t>
            </a:r>
          </a:p>
          <a:p>
            <a:endParaRPr lang="en-GB" dirty="0"/>
          </a:p>
        </p:txBody>
      </p:sp>
      <p:sp>
        <p:nvSpPr>
          <p:cNvPr id="4" name="Date Placeholder 3"/>
          <p:cNvSpPr>
            <a:spLocks noGrp="1"/>
          </p:cNvSpPr>
          <p:nvPr>
            <p:ph type="dt" sz="half" idx="10"/>
          </p:nvPr>
        </p:nvSpPr>
        <p:spPr/>
        <p:txBody>
          <a:bodyPr/>
          <a:lstStyle/>
          <a:p>
            <a:fld id="{9ED35ABD-C256-400B-9831-27C29A869D6A}" type="datetime1">
              <a:rPr lang="en-GB" smtClean="0"/>
              <a:pPr/>
              <a:t>03/08/2011</a:t>
            </a:fld>
            <a:endParaRPr lang="en-US"/>
          </a:p>
        </p:txBody>
      </p:sp>
      <p:sp>
        <p:nvSpPr>
          <p:cNvPr id="5" name="Footer Placeholder 4"/>
          <p:cNvSpPr>
            <a:spLocks noGrp="1"/>
          </p:cNvSpPr>
          <p:nvPr>
            <p:ph type="ftr" sz="quarter" idx="11"/>
          </p:nvPr>
        </p:nvSpPr>
        <p:spPr/>
        <p:txBody>
          <a:bodyPr/>
          <a:lstStyle/>
          <a:p>
            <a:pPr fontAlgn="base">
              <a:spcBef>
                <a:spcPct val="0"/>
              </a:spcBef>
              <a:spcAft>
                <a:spcPct val="0"/>
              </a:spcAft>
            </a:pPr>
            <a:r>
              <a:rPr lang="en-GB" dirty="0"/>
              <a:t>IWSG-Life2011, 9 June 2011</a:t>
            </a:r>
            <a:endParaRPr lang="en-US" dirty="0"/>
          </a:p>
        </p:txBody>
      </p:sp>
      <p:sp>
        <p:nvSpPr>
          <p:cNvPr id="6" name="Slide Number Placeholder 5"/>
          <p:cNvSpPr>
            <a:spLocks noGrp="1"/>
          </p:cNvSpPr>
          <p:nvPr>
            <p:ph type="sldNum" sz="quarter" idx="12"/>
          </p:nvPr>
        </p:nvSpPr>
        <p:spPr/>
        <p:txBody>
          <a:bodyPr/>
          <a:lstStyle/>
          <a:p>
            <a:fld id="{F35EAE03-69BD-4C08-B18E-8C9F5694E65D}" type="slidenum">
              <a:rPr lang="en-US" smtClean="0"/>
              <a:pPr/>
              <a:t>26</a:t>
            </a:fld>
            <a:endParaRPr lang="en-US" dirty="0"/>
          </a:p>
        </p:txBody>
      </p:sp>
    </p:spTree>
    <p:extLst>
      <p:ext uri="{BB962C8B-B14F-4D97-AF65-F5344CB8AC3E}">
        <p14:creationId xmlns="" xmlns:p14="http://schemas.microsoft.com/office/powerpoint/2010/main" val="1379370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15888"/>
            <a:ext cx="7164287" cy="865187"/>
          </a:xfrm>
        </p:spPr>
        <p:txBody>
          <a:bodyPr/>
          <a:lstStyle/>
          <a:p>
            <a:r>
              <a:rPr lang="en-GB" dirty="0" smtClean="0"/>
              <a:t>EGI Resource Infrastructure</a:t>
            </a:r>
            <a:endParaRPr lang="en-GB" dirty="0"/>
          </a:p>
        </p:txBody>
      </p:sp>
      <p:sp>
        <p:nvSpPr>
          <p:cNvPr id="5" name="Slide Number Placeholder 4"/>
          <p:cNvSpPr>
            <a:spLocks noGrp="1"/>
          </p:cNvSpPr>
          <p:nvPr>
            <p:ph type="sldNum" sz="quarter" idx="12"/>
          </p:nvPr>
        </p:nvSpPr>
        <p:spPr/>
        <p:txBody>
          <a:bodyPr/>
          <a:lstStyle/>
          <a:p>
            <a:pPr>
              <a:defRPr/>
            </a:pPr>
            <a:fld id="{1D53C9E4-42E2-402A-B0B1-17451789FE1F}" type="slidenum">
              <a:rPr lang="en-US" smtClean="0"/>
              <a:pPr>
                <a:defRPr/>
              </a:pPr>
              <a:t>3</a:t>
            </a:fld>
            <a:endParaRPr lang="en-US" dirty="0"/>
          </a:p>
        </p:txBody>
      </p:sp>
      <p:sp>
        <p:nvSpPr>
          <p:cNvPr id="6" name="Oval 5"/>
          <p:cNvSpPr/>
          <p:nvPr/>
        </p:nvSpPr>
        <p:spPr>
          <a:xfrm>
            <a:off x="35496" y="1124744"/>
            <a:ext cx="9073008" cy="4680520"/>
          </a:xfrm>
          <a:prstGeom prst="ellipse">
            <a:avLst/>
          </a:prstGeom>
        </p:spPr>
        <p:style>
          <a:lnRef idx="1">
            <a:schemeClr val="accent4"/>
          </a:lnRef>
          <a:fillRef idx="2">
            <a:schemeClr val="accent4"/>
          </a:fillRef>
          <a:effectRef idx="1">
            <a:schemeClr val="accent4"/>
          </a:effectRef>
          <a:fontRef idx="minor">
            <a:schemeClr val="dk1"/>
          </a:fontRef>
        </p:style>
        <p:txBody>
          <a:bodyPr rtlCol="0" anchor="t" anchorCtr="0"/>
          <a:lstStyle/>
          <a:p>
            <a:pPr algn="ctr"/>
            <a:endParaRPr lang="en-GB" dirty="0"/>
          </a:p>
        </p:txBody>
      </p:sp>
      <p:grpSp>
        <p:nvGrpSpPr>
          <p:cNvPr id="12" name="Group 11"/>
          <p:cNvGrpSpPr/>
          <p:nvPr/>
        </p:nvGrpSpPr>
        <p:grpSpPr>
          <a:xfrm>
            <a:off x="539552" y="1808820"/>
            <a:ext cx="2592288" cy="2556284"/>
            <a:chOff x="827584" y="2564904"/>
            <a:chExt cx="2592288" cy="2556284"/>
          </a:xfrm>
        </p:grpSpPr>
        <p:sp>
          <p:nvSpPr>
            <p:cNvPr id="7" name="Oval 6"/>
            <p:cNvSpPr/>
            <p:nvPr/>
          </p:nvSpPr>
          <p:spPr>
            <a:xfrm>
              <a:off x="827584" y="2564904"/>
              <a:ext cx="2592288" cy="2556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t" anchorCtr="0"/>
            <a:lstStyle/>
            <a:p>
              <a:pPr algn="ctr"/>
              <a:r>
                <a:rPr lang="en-GB" dirty="0" smtClean="0"/>
                <a:t>Resource Infrastructure</a:t>
              </a:r>
              <a:endParaRPr lang="en-GB" dirty="0"/>
            </a:p>
          </p:txBody>
        </p:sp>
        <p:sp>
          <p:nvSpPr>
            <p:cNvPr id="10" name="Oval 9"/>
            <p:cNvSpPr/>
            <p:nvPr/>
          </p:nvSpPr>
          <p:spPr>
            <a:xfrm>
              <a:off x="1353972" y="3600192"/>
              <a:ext cx="1569288" cy="61206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Resource Centres</a:t>
              </a:r>
              <a:endParaRPr lang="en-GB" dirty="0"/>
            </a:p>
          </p:txBody>
        </p:sp>
        <p:sp>
          <p:nvSpPr>
            <p:cNvPr id="11" name="Oval 10"/>
            <p:cNvSpPr/>
            <p:nvPr/>
          </p:nvSpPr>
          <p:spPr>
            <a:xfrm>
              <a:off x="1339084" y="4275094"/>
              <a:ext cx="1569288" cy="61206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Resource Centres</a:t>
              </a:r>
              <a:endParaRPr lang="en-GB" dirty="0"/>
            </a:p>
          </p:txBody>
        </p:sp>
      </p:grpSp>
      <p:grpSp>
        <p:nvGrpSpPr>
          <p:cNvPr id="13" name="Group 12"/>
          <p:cNvGrpSpPr/>
          <p:nvPr/>
        </p:nvGrpSpPr>
        <p:grpSpPr>
          <a:xfrm>
            <a:off x="3275856" y="3248980"/>
            <a:ext cx="2592288" cy="2556284"/>
            <a:chOff x="827584" y="2564904"/>
            <a:chExt cx="2592288" cy="2556284"/>
          </a:xfrm>
        </p:grpSpPr>
        <p:sp>
          <p:nvSpPr>
            <p:cNvPr id="14" name="Oval 13"/>
            <p:cNvSpPr/>
            <p:nvPr/>
          </p:nvSpPr>
          <p:spPr>
            <a:xfrm>
              <a:off x="827584" y="2564904"/>
              <a:ext cx="2592288" cy="2556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t" anchorCtr="0"/>
            <a:lstStyle/>
            <a:p>
              <a:pPr algn="ctr"/>
              <a:r>
                <a:rPr lang="en-GB" dirty="0" smtClean="0"/>
                <a:t>Resource Infrastructure</a:t>
              </a:r>
              <a:endParaRPr lang="en-GB" dirty="0"/>
            </a:p>
          </p:txBody>
        </p:sp>
        <p:sp>
          <p:nvSpPr>
            <p:cNvPr id="15" name="Oval 14"/>
            <p:cNvSpPr/>
            <p:nvPr/>
          </p:nvSpPr>
          <p:spPr>
            <a:xfrm>
              <a:off x="1353972" y="3600192"/>
              <a:ext cx="1569288" cy="61206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Resource Centres</a:t>
              </a:r>
              <a:endParaRPr lang="en-GB" dirty="0"/>
            </a:p>
          </p:txBody>
        </p:sp>
        <p:sp>
          <p:nvSpPr>
            <p:cNvPr id="16" name="Oval 15"/>
            <p:cNvSpPr/>
            <p:nvPr/>
          </p:nvSpPr>
          <p:spPr>
            <a:xfrm>
              <a:off x="1339084" y="4275094"/>
              <a:ext cx="1569288" cy="61206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Resource Centres</a:t>
              </a:r>
              <a:endParaRPr lang="en-GB" dirty="0"/>
            </a:p>
          </p:txBody>
        </p:sp>
      </p:grpSp>
      <p:grpSp>
        <p:nvGrpSpPr>
          <p:cNvPr id="17" name="Group 16"/>
          <p:cNvGrpSpPr/>
          <p:nvPr/>
        </p:nvGrpSpPr>
        <p:grpSpPr>
          <a:xfrm>
            <a:off x="6156176" y="1808820"/>
            <a:ext cx="2592288" cy="2556284"/>
            <a:chOff x="827584" y="2564904"/>
            <a:chExt cx="2592288" cy="2556284"/>
          </a:xfrm>
        </p:grpSpPr>
        <p:sp>
          <p:nvSpPr>
            <p:cNvPr id="18" name="Oval 17"/>
            <p:cNvSpPr/>
            <p:nvPr/>
          </p:nvSpPr>
          <p:spPr>
            <a:xfrm>
              <a:off x="827584" y="2564904"/>
              <a:ext cx="2592288" cy="2556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t" anchorCtr="0"/>
            <a:lstStyle/>
            <a:p>
              <a:pPr algn="ctr"/>
              <a:r>
                <a:rPr lang="en-GB" dirty="0" smtClean="0"/>
                <a:t>Resource Infrastructure</a:t>
              </a:r>
              <a:endParaRPr lang="en-GB" dirty="0"/>
            </a:p>
          </p:txBody>
        </p:sp>
        <p:sp>
          <p:nvSpPr>
            <p:cNvPr id="19" name="Oval 18"/>
            <p:cNvSpPr/>
            <p:nvPr/>
          </p:nvSpPr>
          <p:spPr>
            <a:xfrm>
              <a:off x="1353972" y="3600192"/>
              <a:ext cx="1569288" cy="61206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Resource Centres</a:t>
              </a:r>
              <a:endParaRPr lang="en-GB" dirty="0"/>
            </a:p>
          </p:txBody>
        </p:sp>
        <p:sp>
          <p:nvSpPr>
            <p:cNvPr id="20" name="Oval 19"/>
            <p:cNvSpPr/>
            <p:nvPr/>
          </p:nvSpPr>
          <p:spPr>
            <a:xfrm>
              <a:off x="1339084" y="4275094"/>
              <a:ext cx="1569288" cy="61206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Resource Centres</a:t>
              </a:r>
              <a:endParaRPr lang="en-GB" dirty="0"/>
            </a:p>
          </p:txBody>
        </p:sp>
      </p:grpSp>
      <p:sp>
        <p:nvSpPr>
          <p:cNvPr id="21" name="Left-Right-Up Arrow 20"/>
          <p:cNvSpPr/>
          <p:nvPr/>
        </p:nvSpPr>
        <p:spPr>
          <a:xfrm rot="10800000">
            <a:off x="3677424" y="1628800"/>
            <a:ext cx="1728192" cy="1080120"/>
          </a:xfrm>
          <a:prstGeom prst="leftRigh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2" name="TextBox 21"/>
          <p:cNvSpPr txBox="1"/>
          <p:nvPr/>
        </p:nvSpPr>
        <p:spPr>
          <a:xfrm>
            <a:off x="4054667" y="1722885"/>
            <a:ext cx="1031051" cy="369332"/>
          </a:xfrm>
          <a:prstGeom prst="rect">
            <a:avLst/>
          </a:prstGeom>
          <a:noFill/>
        </p:spPr>
        <p:txBody>
          <a:bodyPr wrap="none" rtlCol="0">
            <a:spAutoFit/>
          </a:bodyPr>
          <a:lstStyle/>
          <a:p>
            <a:r>
              <a:rPr lang="en-GB" dirty="0" smtClean="0"/>
              <a:t>Network</a:t>
            </a:r>
            <a:endParaRPr lang="en-GB" dirty="0"/>
          </a:p>
        </p:txBody>
      </p:sp>
      <p:sp>
        <p:nvSpPr>
          <p:cNvPr id="23" name="Rectangle 22"/>
          <p:cNvSpPr/>
          <p:nvPr/>
        </p:nvSpPr>
        <p:spPr>
          <a:xfrm>
            <a:off x="3779912" y="2995078"/>
            <a:ext cx="148210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FFFF00"/>
                </a:solidFill>
              </a:rPr>
              <a:t>Integrated</a:t>
            </a:r>
            <a:r>
              <a:rPr lang="en-GB" sz="1200" dirty="0" smtClean="0"/>
              <a:t> Resource Infrastructure Provider</a:t>
            </a:r>
            <a:endParaRPr lang="en-GB" sz="1200" dirty="0"/>
          </a:p>
        </p:txBody>
      </p:sp>
      <p:sp>
        <p:nvSpPr>
          <p:cNvPr id="24" name="Rectangle 23"/>
          <p:cNvSpPr/>
          <p:nvPr/>
        </p:nvSpPr>
        <p:spPr>
          <a:xfrm>
            <a:off x="1947923" y="1628800"/>
            <a:ext cx="111190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FFFF00"/>
                </a:solidFill>
              </a:rPr>
              <a:t>National Grid Initiative</a:t>
            </a:r>
            <a:endParaRPr lang="en-GB" sz="1200" dirty="0">
              <a:solidFill>
                <a:srgbClr val="FFFF00"/>
              </a:solidFill>
            </a:endParaRPr>
          </a:p>
        </p:txBody>
      </p:sp>
      <p:sp>
        <p:nvSpPr>
          <p:cNvPr id="25" name="Rectangle 24"/>
          <p:cNvSpPr/>
          <p:nvPr/>
        </p:nvSpPr>
        <p:spPr>
          <a:xfrm>
            <a:off x="5436096" y="1628800"/>
            <a:ext cx="1111909"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rgbClr val="FFFF00"/>
                </a:solidFill>
              </a:rPr>
              <a:t>Peer</a:t>
            </a:r>
            <a:r>
              <a:rPr lang="en-GB" sz="1200" dirty="0" smtClean="0">
                <a:solidFill>
                  <a:schemeClr val="bg1"/>
                </a:solidFill>
              </a:rPr>
              <a:t> Resource Infrastructure Provider</a:t>
            </a:r>
            <a:endParaRPr lang="en-GB" sz="1200" dirty="0">
              <a:solidFill>
                <a:schemeClr val="bg1"/>
              </a:solidFill>
            </a:endParaRPr>
          </a:p>
        </p:txBody>
      </p:sp>
      <p:sp>
        <p:nvSpPr>
          <p:cNvPr id="30" name="TextBox 29"/>
          <p:cNvSpPr txBox="1"/>
          <p:nvPr/>
        </p:nvSpPr>
        <p:spPr>
          <a:xfrm>
            <a:off x="35496" y="5805264"/>
            <a:ext cx="8064896" cy="461665"/>
          </a:xfrm>
          <a:prstGeom prst="rect">
            <a:avLst/>
          </a:prstGeom>
          <a:noFill/>
        </p:spPr>
        <p:txBody>
          <a:bodyPr wrap="square" rtlCol="0">
            <a:spAutoFit/>
          </a:bodyPr>
          <a:lstStyle/>
          <a:p>
            <a:r>
              <a:rPr lang="en-GB" sz="1200" b="1" dirty="0" smtClean="0"/>
              <a:t>Integrated</a:t>
            </a:r>
            <a:r>
              <a:rPr lang="en-GB" sz="1200" dirty="0" smtClean="0"/>
              <a:t>: infrastructure operated by a non-EGI-InSPIRE partner but relying on EGI </a:t>
            </a:r>
            <a:r>
              <a:rPr lang="en-GB" sz="1200" dirty="0"/>
              <a:t>operational </a:t>
            </a:r>
            <a:r>
              <a:rPr lang="en-GB" sz="1200" dirty="0" smtClean="0"/>
              <a:t>services (</a:t>
            </a:r>
            <a:r>
              <a:rPr lang="en-GB" sz="1200" dirty="0" err="1" smtClean="0"/>
              <a:t>MoU</a:t>
            </a:r>
            <a:r>
              <a:rPr lang="en-GB" sz="1200" dirty="0" smtClean="0"/>
              <a:t>)</a:t>
            </a:r>
          </a:p>
          <a:p>
            <a:r>
              <a:rPr lang="en-GB" sz="1200" b="1" dirty="0" smtClean="0"/>
              <a:t>Peer</a:t>
            </a:r>
            <a:r>
              <a:rPr lang="en-GB" sz="1200" dirty="0" smtClean="0"/>
              <a:t>: infrastructure accessible </a:t>
            </a:r>
            <a:r>
              <a:rPr lang="en-GB" sz="1200" dirty="0"/>
              <a:t>to EGI users, but </a:t>
            </a:r>
            <a:r>
              <a:rPr lang="en-GB" sz="1200" dirty="0" smtClean="0"/>
              <a:t>relying </a:t>
            </a:r>
            <a:r>
              <a:rPr lang="en-GB" sz="1200" dirty="0"/>
              <a:t>on </a:t>
            </a:r>
            <a:r>
              <a:rPr lang="en-GB" sz="1200" dirty="0" smtClean="0"/>
              <a:t>own operational services</a:t>
            </a:r>
            <a:endParaRPr lang="en-GB" sz="1200" dirty="0"/>
          </a:p>
        </p:txBody>
      </p:sp>
      <p:sp>
        <p:nvSpPr>
          <p:cNvPr id="3" name="Date Placeholder 2"/>
          <p:cNvSpPr>
            <a:spLocks noGrp="1"/>
          </p:cNvSpPr>
          <p:nvPr>
            <p:ph type="dt" sz="half" idx="10"/>
          </p:nvPr>
        </p:nvSpPr>
        <p:spPr/>
        <p:txBody>
          <a:bodyPr/>
          <a:lstStyle/>
          <a:p>
            <a:pPr>
              <a:defRPr/>
            </a:pPr>
            <a:fld id="{1F3972C7-72F6-42BE-ADE0-23D6B4DCB84E}" type="datetime1">
              <a:rPr lang="en-GB" smtClean="0"/>
              <a:pPr>
                <a:defRPr/>
              </a:pPr>
              <a:t>03/08/2011</a:t>
            </a:fld>
            <a:endParaRPr lang="en-US"/>
          </a:p>
        </p:txBody>
      </p:sp>
      <p:sp>
        <p:nvSpPr>
          <p:cNvPr id="8" name="Oval 7"/>
          <p:cNvSpPr/>
          <p:nvPr/>
        </p:nvSpPr>
        <p:spPr>
          <a:xfrm>
            <a:off x="4117012" y="2708920"/>
            <a:ext cx="887036" cy="279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err="1" smtClean="0"/>
              <a:t>MoUs</a:t>
            </a:r>
            <a:endParaRPr lang="en-GB" dirty="0"/>
          </a:p>
        </p:txBody>
      </p:sp>
      <p:sp>
        <p:nvSpPr>
          <p:cNvPr id="26" name="Oval 25"/>
          <p:cNvSpPr/>
          <p:nvPr/>
        </p:nvSpPr>
        <p:spPr>
          <a:xfrm>
            <a:off x="2987824" y="1772816"/>
            <a:ext cx="887036" cy="279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smtClean="0"/>
              <a:t>EGI.eu</a:t>
            </a:r>
            <a:endParaRPr lang="en-GB" dirty="0"/>
          </a:p>
        </p:txBody>
      </p:sp>
    </p:spTree>
    <p:extLst>
      <p:ext uri="{BB962C8B-B14F-4D97-AF65-F5344CB8AC3E}">
        <p14:creationId xmlns:p14="http://schemas.microsoft.com/office/powerpoint/2010/main" xmlns="" val="3722864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Resource </a:t>
            </a:r>
            <a:r>
              <a:rPr lang="en-GB" sz="4000" dirty="0"/>
              <a:t>Infrastructure</a:t>
            </a:r>
            <a:br>
              <a:rPr lang="en-GB" sz="4000" dirty="0"/>
            </a:br>
            <a:r>
              <a:rPr lang="en-GB" sz="2400" dirty="0" smtClean="0"/>
              <a:t>(Showing </a:t>
            </a:r>
            <a:r>
              <a:rPr lang="en-GB" sz="2400" dirty="0"/>
              <a:t>yearly increase)</a:t>
            </a:r>
          </a:p>
        </p:txBody>
      </p:sp>
      <p:sp>
        <p:nvSpPr>
          <p:cNvPr id="3" name="Date Placeholder 2"/>
          <p:cNvSpPr>
            <a:spLocks noGrp="1"/>
          </p:cNvSpPr>
          <p:nvPr>
            <p:ph type="dt" sz="half" idx="10"/>
          </p:nvPr>
        </p:nvSpPr>
        <p:spPr/>
        <p:txBody>
          <a:bodyPr/>
          <a:lstStyle/>
          <a:p>
            <a:pPr>
              <a:defRPr/>
            </a:pPr>
            <a:fld id="{52E18F12-1D1A-4AD3-B7E1-882CE00CB420}" type="datetime1">
              <a:rPr lang="en-GB" smtClean="0"/>
              <a:pPr>
                <a:defRPr/>
              </a:pPr>
              <a:t>03/08/2011</a:t>
            </a:fld>
            <a:endParaRPr lang="en-US"/>
          </a:p>
        </p:txBody>
      </p:sp>
      <p:sp>
        <p:nvSpPr>
          <p:cNvPr id="5" name="Slide Number Placeholder 4"/>
          <p:cNvSpPr>
            <a:spLocks noGrp="1"/>
          </p:cNvSpPr>
          <p:nvPr>
            <p:ph type="sldNum" sz="quarter" idx="12"/>
          </p:nvPr>
        </p:nvSpPr>
        <p:spPr>
          <a:xfrm>
            <a:off x="7019925" y="6376243"/>
            <a:ext cx="2133600" cy="365125"/>
          </a:xfrm>
        </p:spPr>
        <p:txBody>
          <a:bodyPr/>
          <a:lstStyle/>
          <a:p>
            <a:pPr>
              <a:defRPr/>
            </a:pPr>
            <a:fld id="{1D53C9E4-42E2-402A-B0B1-17451789FE1F}" type="slidenum">
              <a:rPr lang="en-US" smtClean="0"/>
              <a:pPr>
                <a:defRPr/>
              </a:pPr>
              <a:t>4</a:t>
            </a:fld>
            <a:endParaRPr lang="en-US" dirty="0"/>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6" y="1156550"/>
            <a:ext cx="8202653" cy="515277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a:outerShdw dist="35921" dir="2700000" algn="ctr" rotWithShape="0">
              <a:schemeClr val="bg2"/>
            </a:outerShdw>
          </a:effectLst>
        </p:spPr>
      </p:pic>
      <p:pic>
        <p:nvPicPr>
          <p:cNvPr id="9"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56176" y="1268760"/>
            <a:ext cx="2741892" cy="1187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25670" y="3140968"/>
            <a:ext cx="2394802" cy="255869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TextBox 10"/>
          <p:cNvSpPr txBox="1"/>
          <p:nvPr/>
        </p:nvSpPr>
        <p:spPr>
          <a:xfrm>
            <a:off x="35496" y="3211810"/>
            <a:ext cx="7506991" cy="3385542"/>
          </a:xfrm>
          <a:prstGeom prst="rect">
            <a:avLst/>
          </a:prstGeom>
          <a:noFill/>
        </p:spPr>
        <p:txBody>
          <a:bodyPr wrap="none" rtlCol="0">
            <a:spAutoFit/>
          </a:bodyPr>
          <a:lstStyle/>
          <a:p>
            <a:r>
              <a:rPr lang="en-GB" b="1" dirty="0" smtClean="0"/>
              <a:t>338 Resource Centres </a:t>
            </a:r>
            <a:r>
              <a:rPr lang="en-GB" b="1" dirty="0" smtClean="0">
                <a:sym typeface="Wingdings" pitchFamily="2" charset="2"/>
              </a:rPr>
              <a:t> </a:t>
            </a:r>
            <a:r>
              <a:rPr lang="en-GB" b="1" dirty="0" smtClean="0"/>
              <a:t>+6.8%</a:t>
            </a:r>
          </a:p>
          <a:p>
            <a:r>
              <a:rPr lang="en-GB" b="1" dirty="0" smtClean="0"/>
              <a:t>    Europe, Asia Pacific, North and South America</a:t>
            </a:r>
          </a:p>
          <a:p>
            <a:r>
              <a:rPr lang="en-GB" b="1" dirty="0" smtClean="0"/>
              <a:t>    96 supporting MPI </a:t>
            </a:r>
            <a:r>
              <a:rPr lang="en-GB" b="1" dirty="0" smtClean="0">
                <a:sym typeface="Wingdings" pitchFamily="2" charset="2"/>
              </a:rPr>
              <a:t> </a:t>
            </a:r>
            <a:r>
              <a:rPr lang="en-GB" b="1" dirty="0" smtClean="0"/>
              <a:t>+31.5%</a:t>
            </a:r>
          </a:p>
          <a:p>
            <a:r>
              <a:rPr lang="en-GB" b="1" dirty="0" smtClean="0"/>
              <a:t>51 Countries (57 with integrated RPs) </a:t>
            </a:r>
            <a:r>
              <a:rPr lang="en-GB" b="1" dirty="0" smtClean="0">
                <a:sym typeface="Wingdings" pitchFamily="2" charset="2"/>
              </a:rPr>
              <a:t></a:t>
            </a:r>
            <a:r>
              <a:rPr lang="en-GB" b="1" dirty="0" smtClean="0"/>
              <a:t>+18.75%</a:t>
            </a:r>
          </a:p>
          <a:p>
            <a:r>
              <a:rPr lang="en-GB" b="1" dirty="0" smtClean="0"/>
              <a:t>Capacity</a:t>
            </a:r>
          </a:p>
          <a:p>
            <a:r>
              <a:rPr lang="en-GB" b="1" dirty="0" smtClean="0"/>
              <a:t>    240,000 CPU cores  </a:t>
            </a:r>
          </a:p>
          <a:p>
            <a:r>
              <a:rPr lang="en-GB" b="1" dirty="0"/>
              <a:t>	</a:t>
            </a:r>
            <a:r>
              <a:rPr lang="en-GB" b="1" dirty="0" smtClean="0"/>
              <a:t>(339,00 with integrated and peer RPs) </a:t>
            </a:r>
            <a:r>
              <a:rPr lang="en-GB" b="1" dirty="0" smtClean="0">
                <a:sym typeface="Wingdings" pitchFamily="2" charset="2"/>
              </a:rPr>
              <a:t> </a:t>
            </a:r>
            <a:r>
              <a:rPr lang="en-GB" b="1" dirty="0" smtClean="0"/>
              <a:t>24.9%</a:t>
            </a:r>
          </a:p>
          <a:p>
            <a:r>
              <a:rPr lang="en-GB" b="1" dirty="0" smtClean="0"/>
              <a:t>    1.89 Million HEP-SPEC 06*</a:t>
            </a:r>
          </a:p>
          <a:p>
            <a:r>
              <a:rPr lang="en-GB" b="1" dirty="0" smtClean="0"/>
              <a:t>    102 PB disk, 89 PB tape</a:t>
            </a:r>
          </a:p>
          <a:p>
            <a:endParaRPr lang="en-GB" b="1" dirty="0" smtClean="0"/>
          </a:p>
          <a:p>
            <a:r>
              <a:rPr lang="en-GB" sz="1600" b="1" dirty="0" smtClean="0"/>
              <a:t>* </a:t>
            </a:r>
            <a:r>
              <a:rPr lang="en-GB" sz="1600" b="1" dirty="0" smtClean="0">
                <a:solidFill>
                  <a:schemeClr val="bg1"/>
                </a:solidFill>
              </a:rPr>
              <a:t>Million HEP-SPEC 06 </a:t>
            </a:r>
            <a:r>
              <a:rPr lang="en-US" sz="1600" b="1" dirty="0" err="1">
                <a:solidFill>
                  <a:schemeClr val="bg1"/>
                </a:solidFill>
              </a:rPr>
              <a:t>Normalised</a:t>
            </a:r>
            <a:r>
              <a:rPr lang="en-US" sz="1600" b="1" dirty="0">
                <a:solidFill>
                  <a:schemeClr val="bg1"/>
                </a:solidFill>
              </a:rPr>
              <a:t> CPU time to a reference value of Mega </a:t>
            </a:r>
            <a:r>
              <a:rPr lang="en-US" sz="1600" b="1" dirty="0" smtClean="0">
                <a:solidFill>
                  <a:schemeClr val="bg1"/>
                </a:solidFill>
              </a:rPr>
              <a:t>HEP-SPEC 06</a:t>
            </a:r>
            <a:endParaRPr lang="en-GB" sz="1600" b="1" dirty="0" smtClean="0">
              <a:solidFill>
                <a:schemeClr val="bg1"/>
              </a:solidFill>
            </a:endParaRPr>
          </a:p>
          <a:p>
            <a:endParaRPr lang="en-GB" b="1" dirty="0"/>
          </a:p>
        </p:txBody>
      </p:sp>
    </p:spTree>
    <p:extLst>
      <p:ext uri="{BB962C8B-B14F-4D97-AF65-F5344CB8AC3E}">
        <p14:creationId xmlns:p14="http://schemas.microsoft.com/office/powerpoint/2010/main" xmlns="" val="120686238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lang="en-GB" smtClean="0"/>
              <a:t>EGI.eu</a:t>
            </a:r>
          </a:p>
        </p:txBody>
      </p:sp>
      <p:sp>
        <p:nvSpPr>
          <p:cNvPr id="12291" name="Content Placeholder 4"/>
          <p:cNvSpPr>
            <a:spLocks noGrp="1"/>
          </p:cNvSpPr>
          <p:nvPr>
            <p:ph idx="1"/>
          </p:nvPr>
        </p:nvSpPr>
        <p:spPr>
          <a:xfrm>
            <a:off x="611188" y="1340768"/>
            <a:ext cx="8281987" cy="4525963"/>
          </a:xfrm>
        </p:spPr>
        <p:txBody>
          <a:bodyPr/>
          <a:lstStyle/>
          <a:p>
            <a:pPr eaLnBrk="1" hangingPunct="1"/>
            <a:r>
              <a:rPr lang="en-GB" sz="2400" dirty="0" smtClean="0"/>
              <a:t>Coordination for European Grid resources</a:t>
            </a:r>
          </a:p>
          <a:p>
            <a:pPr lvl="1" eaLnBrk="1" hangingPunct="1"/>
            <a:r>
              <a:rPr lang="en-GB" sz="2000" dirty="0" smtClean="0"/>
              <a:t>Established February 8th 2010</a:t>
            </a:r>
          </a:p>
          <a:p>
            <a:pPr lvl="1" eaLnBrk="1" hangingPunct="1"/>
            <a:r>
              <a:rPr lang="en-GB" sz="2000" dirty="0" smtClean="0"/>
              <a:t>Central policy &amp; services needed to run a grid</a:t>
            </a:r>
          </a:p>
          <a:p>
            <a:pPr lvl="1" eaLnBrk="1" hangingPunct="1"/>
            <a:r>
              <a:rPr lang="en-GB" sz="2000" dirty="0" smtClean="0"/>
              <a:t>Sustainable small coordinating organisation</a:t>
            </a:r>
          </a:p>
          <a:p>
            <a:pPr eaLnBrk="1" hangingPunct="1"/>
            <a:r>
              <a:rPr lang="en-GB" sz="2400" dirty="0" smtClean="0"/>
              <a:t>Based in Amsterdam</a:t>
            </a:r>
          </a:p>
          <a:p>
            <a:pPr lvl="1" eaLnBrk="1" hangingPunct="1"/>
            <a:r>
              <a:rPr lang="en-GB" sz="2000" dirty="0" smtClean="0"/>
              <a:t>Coordinating core (~20 people) in Amsterdam (www.egi.eu/staff)</a:t>
            </a:r>
          </a:p>
          <a:p>
            <a:pPr lvl="2"/>
            <a:r>
              <a:rPr lang="en-GB" sz="1400" dirty="0" smtClean="0"/>
              <a:t>User Community Support Team (5 people, including Steve Brewer, </a:t>
            </a:r>
            <a:r>
              <a:rPr lang="en-GB" sz="1400" dirty="0" err="1" smtClean="0"/>
              <a:t>Gergely</a:t>
            </a:r>
            <a:r>
              <a:rPr lang="en-GB" sz="1400" dirty="0" smtClean="0"/>
              <a:t> </a:t>
            </a:r>
            <a:r>
              <a:rPr lang="en-GB" sz="1400" dirty="0" err="1" smtClean="0"/>
              <a:t>Sipos</a:t>
            </a:r>
            <a:r>
              <a:rPr lang="en-GB" sz="1400" dirty="0" smtClean="0"/>
              <a:t>)</a:t>
            </a:r>
          </a:p>
          <a:p>
            <a:pPr lvl="2"/>
            <a:r>
              <a:rPr lang="en-GB" sz="1400" dirty="0" smtClean="0"/>
              <a:t>Operations (2 people) </a:t>
            </a:r>
          </a:p>
          <a:p>
            <a:pPr lvl="2"/>
            <a:r>
              <a:rPr lang="en-GB" sz="1400" dirty="0" smtClean="0"/>
              <a:t>Technology (2 people)</a:t>
            </a:r>
          </a:p>
          <a:p>
            <a:pPr lvl="2"/>
            <a:r>
              <a:rPr lang="en-GB" sz="1400" dirty="0" smtClean="0"/>
              <a:t>Policy development (3 people)</a:t>
            </a:r>
          </a:p>
          <a:p>
            <a:pPr lvl="2"/>
            <a:r>
              <a:rPr lang="en-GB" sz="1400" dirty="0" smtClean="0"/>
              <a:t>Dissemination (3 people) </a:t>
            </a:r>
          </a:p>
          <a:p>
            <a:pPr lvl="2"/>
            <a:r>
              <a:rPr lang="en-GB" sz="1400" dirty="0" smtClean="0"/>
              <a:t>Management and office secretary (5 people) </a:t>
            </a:r>
          </a:p>
          <a:p>
            <a:pPr lvl="1" eaLnBrk="1" hangingPunct="1"/>
            <a:r>
              <a:rPr lang="en-GB" sz="2000" dirty="0" smtClean="0"/>
              <a:t>Technical services from partners (~20 people) </a:t>
            </a:r>
          </a:p>
        </p:txBody>
      </p:sp>
      <p:sp>
        <p:nvSpPr>
          <p:cNvPr id="12292" name="Date Placeholder 7"/>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92423AB0-4174-470C-A40A-ABFC1EBC732C}" type="datetime1">
              <a:rPr lang="en-GB" smtClean="0">
                <a:solidFill>
                  <a:schemeClr val="bg1"/>
                </a:solidFill>
              </a:rPr>
              <a:pPr fontAlgn="base">
                <a:spcBef>
                  <a:spcPct val="0"/>
                </a:spcBef>
                <a:spcAft>
                  <a:spcPct val="0"/>
                </a:spcAft>
              </a:pPr>
              <a:t>03/08/2011</a:t>
            </a:fld>
            <a:endParaRPr lang="en-US" dirty="0">
              <a:solidFill>
                <a:schemeClr val="bg1"/>
              </a:solidFill>
            </a:endParaRPr>
          </a:p>
        </p:txBody>
      </p:sp>
      <p:sp>
        <p:nvSpPr>
          <p:cNvPr id="12294" name="Slide Number Placeholder 9"/>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AAFEE19D-AC68-44E0-A9F3-793CC42538E7}" type="slidenum">
              <a:rPr lang="fi-FI">
                <a:solidFill>
                  <a:schemeClr val="bg1"/>
                </a:solidFill>
              </a:rPr>
              <a:pPr fontAlgn="base">
                <a:spcBef>
                  <a:spcPct val="0"/>
                </a:spcBef>
                <a:spcAft>
                  <a:spcPct val="0"/>
                </a:spcAft>
              </a:pPr>
              <a:t>5</a:t>
            </a:fld>
            <a:endParaRPr lang="fi-FI" dirty="0">
              <a:solidFill>
                <a:schemeClr val="bg1"/>
              </a:solidFill>
            </a:endParaRPr>
          </a:p>
        </p:txBody>
      </p:sp>
      <p:sp>
        <p:nvSpPr>
          <p:cNvPr id="7" name="TextBox 6"/>
          <p:cNvSpPr txBox="1">
            <a:spLocks noChangeArrowheads="1"/>
          </p:cNvSpPr>
          <p:nvPr/>
        </p:nvSpPr>
        <p:spPr bwMode="auto">
          <a:xfrm>
            <a:off x="-11113" y="5715025"/>
            <a:ext cx="9155113"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algn="ctr" eaLnBrk="1" hangingPunct="1"/>
            <a:r>
              <a:rPr lang="en-GB" sz="2800" dirty="0">
                <a:solidFill>
                  <a:schemeClr val="bg2">
                    <a:lumMod val="50000"/>
                  </a:schemeClr>
                </a:solidFill>
              </a:rPr>
              <a:t>EGI and EGI.eu supported by EGI-</a:t>
            </a:r>
            <a:r>
              <a:rPr lang="en-GB" sz="2800" dirty="0" err="1">
                <a:solidFill>
                  <a:schemeClr val="bg2">
                    <a:lumMod val="50000"/>
                  </a:schemeClr>
                </a:solidFill>
              </a:rPr>
              <a:t>InSPIRE</a:t>
            </a:r>
            <a:r>
              <a:rPr lang="en-GB" sz="2800" dirty="0">
                <a:solidFill>
                  <a:schemeClr val="bg2">
                    <a:lumMod val="50000"/>
                  </a:schemeClr>
                </a:solidFill>
              </a:rPr>
              <a:t>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pPr eaLnBrk="1" hangingPunct="1"/>
            <a:r>
              <a:rPr lang="en-IE" dirty="0" smtClean="0"/>
              <a:t>EGI-</a:t>
            </a:r>
            <a:r>
              <a:rPr lang="en-IE" dirty="0" err="1" smtClean="0"/>
              <a:t>InSPIRE</a:t>
            </a:r>
            <a:r>
              <a:rPr lang="en-IE" dirty="0" smtClean="0"/>
              <a:t> Project</a:t>
            </a:r>
            <a:endParaRPr lang="en-GB" dirty="0" smtClean="0"/>
          </a:p>
        </p:txBody>
      </p:sp>
      <p:sp>
        <p:nvSpPr>
          <p:cNvPr id="9219" name="Content Placeholder 4"/>
          <p:cNvSpPr>
            <a:spLocks noGrp="1"/>
          </p:cNvSpPr>
          <p:nvPr>
            <p:ph idx="1"/>
          </p:nvPr>
        </p:nvSpPr>
        <p:spPr>
          <a:xfrm>
            <a:off x="467544" y="1124744"/>
            <a:ext cx="8075612" cy="4525963"/>
          </a:xfrm>
        </p:spPr>
        <p:txBody>
          <a:bodyPr/>
          <a:lstStyle/>
          <a:p>
            <a:pPr algn="ctr" eaLnBrk="1" hangingPunct="1">
              <a:buFontTx/>
              <a:buNone/>
            </a:pPr>
            <a:r>
              <a:rPr lang="en-GB" dirty="0" smtClean="0">
                <a:solidFill>
                  <a:srgbClr val="FF0000"/>
                </a:solidFill>
              </a:rPr>
              <a:t>   </a:t>
            </a:r>
            <a:r>
              <a:rPr lang="en-GB" sz="2400" dirty="0" smtClean="0">
                <a:solidFill>
                  <a:srgbClr val="FF0000"/>
                </a:solidFill>
              </a:rPr>
              <a:t>In</a:t>
            </a:r>
            <a:r>
              <a:rPr lang="en-GB" sz="2400" dirty="0" smtClean="0"/>
              <a:t>tegrated </a:t>
            </a:r>
            <a:r>
              <a:rPr lang="en-GB" sz="2400" dirty="0" smtClean="0">
                <a:solidFill>
                  <a:srgbClr val="FF0000"/>
                </a:solidFill>
              </a:rPr>
              <a:t>S</a:t>
            </a:r>
            <a:r>
              <a:rPr lang="en-GB" sz="2400" dirty="0" smtClean="0"/>
              <a:t>ustainable </a:t>
            </a:r>
            <a:r>
              <a:rPr lang="en-GB" sz="2400" dirty="0" smtClean="0">
                <a:solidFill>
                  <a:srgbClr val="FF0000"/>
                </a:solidFill>
              </a:rPr>
              <a:t>P</a:t>
            </a:r>
            <a:r>
              <a:rPr lang="en-GB" sz="2400" dirty="0" smtClean="0"/>
              <a:t>an-European </a:t>
            </a:r>
            <a:r>
              <a:rPr lang="en-GB" sz="2400" dirty="0" smtClean="0">
                <a:solidFill>
                  <a:srgbClr val="FF0000"/>
                </a:solidFill>
              </a:rPr>
              <a:t>I</a:t>
            </a:r>
            <a:r>
              <a:rPr lang="en-GB" sz="2400" dirty="0" smtClean="0"/>
              <a:t>nfrastructure for </a:t>
            </a:r>
            <a:r>
              <a:rPr lang="en-GB" sz="2400" dirty="0" smtClean="0">
                <a:solidFill>
                  <a:srgbClr val="FF0000"/>
                </a:solidFill>
              </a:rPr>
              <a:t>R</a:t>
            </a:r>
            <a:r>
              <a:rPr lang="en-GB" sz="2400" dirty="0" smtClean="0"/>
              <a:t>esearchers in </a:t>
            </a:r>
            <a:r>
              <a:rPr lang="en-GB" sz="2400" dirty="0" smtClean="0">
                <a:solidFill>
                  <a:srgbClr val="FF0000"/>
                </a:solidFill>
              </a:rPr>
              <a:t>E</a:t>
            </a:r>
            <a:r>
              <a:rPr lang="en-GB" sz="2400" dirty="0" smtClean="0"/>
              <a:t>urope</a:t>
            </a:r>
          </a:p>
          <a:p>
            <a:pPr algn="ctr" eaLnBrk="1" hangingPunct="1">
              <a:buFontTx/>
              <a:buNone/>
            </a:pPr>
            <a:endParaRPr lang="en-GB" sz="2400" dirty="0" smtClean="0"/>
          </a:p>
          <a:p>
            <a:pPr marL="0" indent="0" eaLnBrk="1" hangingPunct="1">
              <a:buNone/>
            </a:pPr>
            <a:r>
              <a:rPr lang="en-GB" sz="2400" dirty="0" smtClean="0"/>
              <a:t>A 4 year project with €25M EC contribution</a:t>
            </a:r>
          </a:p>
          <a:p>
            <a:pPr lvl="1" eaLnBrk="1" hangingPunct="1"/>
            <a:r>
              <a:rPr lang="en-GB" sz="2400" dirty="0" smtClean="0"/>
              <a:t>Project cost €72M</a:t>
            </a:r>
          </a:p>
          <a:p>
            <a:pPr lvl="1" eaLnBrk="1" hangingPunct="1"/>
            <a:r>
              <a:rPr lang="en-GB" sz="2400" dirty="0" smtClean="0"/>
              <a:t>Total Effort ~€330M</a:t>
            </a:r>
          </a:p>
          <a:p>
            <a:pPr lvl="1" eaLnBrk="1" hangingPunct="1"/>
            <a:r>
              <a:rPr lang="en-GB" sz="2400" dirty="0" smtClean="0"/>
              <a:t>Effort: 9261PMs</a:t>
            </a:r>
          </a:p>
          <a:p>
            <a:pPr eaLnBrk="1" hangingPunct="1">
              <a:buFontTx/>
              <a:buNone/>
            </a:pPr>
            <a:endParaRPr lang="en-GB" dirty="0" smtClean="0"/>
          </a:p>
          <a:p>
            <a:pPr eaLnBrk="1" hangingPunct="1"/>
            <a:endParaRPr lang="en-GB" dirty="0" smtClean="0"/>
          </a:p>
          <a:p>
            <a:pPr eaLnBrk="1" hangingPunct="1">
              <a:buFontTx/>
              <a:buNone/>
            </a:pPr>
            <a:endParaRPr lang="en-GB" dirty="0" smtClean="0"/>
          </a:p>
        </p:txBody>
      </p:sp>
      <p:pic>
        <p:nvPicPr>
          <p:cNvPr id="5" name="Picture 3"/>
          <p:cNvPicPr>
            <a:picLocks noChangeAspect="1" noChangeArrowheads="1"/>
          </p:cNvPicPr>
          <p:nvPr/>
        </p:nvPicPr>
        <p:blipFill>
          <a:blip r:embed="rId3" cstate="print"/>
          <a:srcRect b="14903"/>
          <a:stretch>
            <a:fillRect/>
          </a:stretch>
        </p:blipFill>
        <p:spPr bwMode="auto">
          <a:xfrm>
            <a:off x="4211960" y="2996952"/>
            <a:ext cx="4681538" cy="3073400"/>
          </a:xfrm>
          <a:prstGeom prst="rect">
            <a:avLst/>
          </a:prstGeom>
          <a:noFill/>
          <a:ln w="12700">
            <a:solidFill>
              <a:schemeClr val="bg1">
                <a:lumMod val="85000"/>
              </a:schemeClr>
            </a:solidFill>
            <a:miter lim="800000"/>
            <a:headEnd/>
            <a:tailEnd/>
          </a:ln>
          <a:effectLst>
            <a:outerShdw blurRad="101600" dist="101600" dir="2700000" algn="b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221" name="TextBox 7"/>
          <p:cNvSpPr txBox="1">
            <a:spLocks noChangeArrowheads="1"/>
          </p:cNvSpPr>
          <p:nvPr/>
        </p:nvSpPr>
        <p:spPr bwMode="auto">
          <a:xfrm>
            <a:off x="442540" y="4595018"/>
            <a:ext cx="3481388" cy="1138238"/>
          </a:xfrm>
          <a:prstGeom prst="rect">
            <a:avLst/>
          </a:prstGeom>
          <a:solidFill>
            <a:schemeClr val="tx2">
              <a:lumMod val="20000"/>
              <a:lumOff val="80000"/>
            </a:schemeClr>
          </a:solidFill>
          <a:ln w="38100">
            <a:no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Clr>
                <a:srgbClr val="FFCC66"/>
              </a:buClr>
            </a:pPr>
            <a:r>
              <a:rPr lang="en-GB" sz="2000" b="1" dirty="0">
                <a:solidFill>
                  <a:srgbClr val="333399"/>
                </a:solidFill>
                <a:latin typeface="Arial" charset="0"/>
              </a:rPr>
              <a:t>Project Partners </a:t>
            </a:r>
            <a:r>
              <a:rPr lang="en-GB" sz="2000" b="1" dirty="0" smtClean="0">
                <a:solidFill>
                  <a:srgbClr val="333399"/>
                </a:solidFill>
                <a:latin typeface="Arial" charset="0"/>
              </a:rPr>
              <a:t>(50)</a:t>
            </a:r>
            <a:endParaRPr lang="en-GB" sz="2000" b="1" dirty="0">
              <a:solidFill>
                <a:srgbClr val="333399"/>
              </a:solidFill>
              <a:latin typeface="Arial" charset="0"/>
            </a:endParaRPr>
          </a:p>
          <a:p>
            <a:pPr algn="ctr" eaLnBrk="1" hangingPunct="1">
              <a:spcBef>
                <a:spcPct val="20000"/>
              </a:spcBef>
            </a:pPr>
            <a:r>
              <a:rPr lang="en-GB" sz="2000" dirty="0">
                <a:solidFill>
                  <a:srgbClr val="333399"/>
                </a:solidFill>
                <a:latin typeface="Arial" charset="0"/>
              </a:rPr>
              <a:t> EGI.eu, </a:t>
            </a:r>
            <a:r>
              <a:rPr lang="en-GB" sz="2000" dirty="0" smtClean="0">
                <a:solidFill>
                  <a:srgbClr val="333399"/>
                </a:solidFill>
                <a:latin typeface="Arial" charset="0"/>
              </a:rPr>
              <a:t>38 </a:t>
            </a:r>
            <a:r>
              <a:rPr lang="en-GB" sz="2000" dirty="0">
                <a:solidFill>
                  <a:srgbClr val="333399"/>
                </a:solidFill>
                <a:latin typeface="Arial" charset="0"/>
              </a:rPr>
              <a:t>NGIs, 2 EIROs</a:t>
            </a:r>
          </a:p>
          <a:p>
            <a:pPr algn="ctr" eaLnBrk="1" hangingPunct="1">
              <a:spcBef>
                <a:spcPct val="20000"/>
              </a:spcBef>
            </a:pPr>
            <a:r>
              <a:rPr lang="en-GB" sz="2000" dirty="0">
                <a:solidFill>
                  <a:srgbClr val="333399"/>
                </a:solidFill>
                <a:latin typeface="Arial" charset="0"/>
              </a:rPr>
              <a:t> Asia Pacific </a:t>
            </a:r>
            <a:r>
              <a:rPr lang="en-GB" sz="2000" dirty="0" smtClean="0">
                <a:solidFill>
                  <a:srgbClr val="333399"/>
                </a:solidFill>
                <a:latin typeface="Arial" charset="0"/>
              </a:rPr>
              <a:t>(9 </a:t>
            </a:r>
            <a:r>
              <a:rPr lang="en-GB" sz="2000" dirty="0">
                <a:solidFill>
                  <a:srgbClr val="333399"/>
                </a:solidFill>
                <a:latin typeface="Arial" charset="0"/>
              </a:rPr>
              <a:t>partners)</a:t>
            </a:r>
          </a:p>
        </p:txBody>
      </p:sp>
      <p:sp>
        <p:nvSpPr>
          <p:cNvPr id="9223" name="TextBox 10"/>
          <p:cNvSpPr txBox="1">
            <a:spLocks noChangeArrowheads="1"/>
          </p:cNvSpPr>
          <p:nvPr/>
        </p:nvSpPr>
        <p:spPr bwMode="auto">
          <a:xfrm>
            <a:off x="5724128" y="5600273"/>
            <a:ext cx="1008112" cy="276999"/>
          </a:xfrm>
          <a:prstGeom prst="rect">
            <a:avLst/>
          </a:prstGeom>
          <a:solidFill>
            <a:srgbClr val="BDBDD4"/>
          </a:solidFill>
          <a:ln w="12700">
            <a:no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Clr>
                <a:srgbClr val="FFCC66"/>
              </a:buClr>
            </a:pPr>
            <a:r>
              <a:rPr lang="en-GB" sz="1200" dirty="0">
                <a:latin typeface="Arial" charset="0"/>
              </a:rPr>
              <a:t>Un-</a:t>
            </a:r>
            <a:r>
              <a:rPr lang="en-GB" sz="1200" dirty="0" smtClean="0">
                <a:latin typeface="Arial" charset="0"/>
              </a:rPr>
              <a:t>Funded</a:t>
            </a:r>
            <a:endParaRPr lang="en-GB" sz="1200" dirty="0">
              <a:latin typeface="Arial" charset="0"/>
            </a:endParaRPr>
          </a:p>
        </p:txBody>
      </p:sp>
      <p:sp>
        <p:nvSpPr>
          <p:cNvPr id="3" name="Slide Number Placeholder 2"/>
          <p:cNvSpPr>
            <a:spLocks noGrp="1"/>
          </p:cNvSpPr>
          <p:nvPr>
            <p:ph type="sldNum" sz="quarter" idx="12"/>
          </p:nvPr>
        </p:nvSpPr>
        <p:spPr/>
        <p:txBody>
          <a:bodyPr/>
          <a:lstStyle/>
          <a:p>
            <a:pPr>
              <a:defRPr/>
            </a:pPr>
            <a:fld id="{64398377-E93E-4F4D-B216-752D7869D54D}" type="slidenum">
              <a:rPr lang="en-US" smtClean="0"/>
              <a:pPr>
                <a:defRPr/>
              </a:pPr>
              <a:t>6</a:t>
            </a:fld>
            <a:endParaRPr lang="en-US" dirty="0"/>
          </a:p>
        </p:txBody>
      </p:sp>
      <p:sp>
        <p:nvSpPr>
          <p:cNvPr id="4" name="Date Placeholder 3"/>
          <p:cNvSpPr>
            <a:spLocks noGrp="1"/>
          </p:cNvSpPr>
          <p:nvPr>
            <p:ph type="dt" sz="half" idx="10"/>
          </p:nvPr>
        </p:nvSpPr>
        <p:spPr/>
        <p:txBody>
          <a:bodyPr/>
          <a:lstStyle/>
          <a:p>
            <a:pPr>
              <a:defRPr/>
            </a:pPr>
            <a:fld id="{D481F732-29E3-4934-B824-1CA542D006B8}" type="datetime1">
              <a:rPr lang="en-GB" smtClean="0"/>
              <a:pPr>
                <a:defRPr/>
              </a:pPr>
              <a:t>03/08/2011</a:t>
            </a:fld>
            <a:endParaRPr lang="en-US"/>
          </a:p>
        </p:txBody>
      </p:sp>
      <p:sp>
        <p:nvSpPr>
          <p:cNvPr id="13" name="TextBox 10"/>
          <p:cNvSpPr txBox="1">
            <a:spLocks noChangeArrowheads="1"/>
          </p:cNvSpPr>
          <p:nvPr/>
        </p:nvSpPr>
        <p:spPr bwMode="auto">
          <a:xfrm>
            <a:off x="6732240" y="5600273"/>
            <a:ext cx="1008112" cy="276999"/>
          </a:xfrm>
          <a:prstGeom prst="rect">
            <a:avLst/>
          </a:prstGeom>
          <a:solidFill>
            <a:srgbClr val="090D5A"/>
          </a:solidFill>
          <a:ln w="12700">
            <a:noFill/>
            <a:miter lim="800000"/>
            <a:headEnd/>
            <a:tailEnd/>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20000"/>
              </a:spcBef>
              <a:buClr>
                <a:srgbClr val="FFCC66"/>
              </a:buClr>
            </a:pPr>
            <a:r>
              <a:rPr lang="en-GB" sz="1200" dirty="0" smtClean="0">
                <a:solidFill>
                  <a:schemeClr val="bg1"/>
                </a:solidFill>
                <a:latin typeface="Arial" charset="0"/>
              </a:rPr>
              <a:t>Funded</a:t>
            </a:r>
            <a:endParaRPr lang="en-GB" sz="1200" dirty="0">
              <a:solidFill>
                <a:schemeClr val="bg1"/>
              </a:solidFill>
              <a:latin typeface="Arial" charset="0"/>
            </a:endParaRPr>
          </a:p>
        </p:txBody>
      </p:sp>
    </p:spTree>
    <p:extLst>
      <p:ext uri="{BB962C8B-B14F-4D97-AF65-F5344CB8AC3E}">
        <p14:creationId xmlns:p14="http://schemas.microsoft.com/office/powerpoint/2010/main" xmlns="" val="2631992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1979613" y="106363"/>
            <a:ext cx="7164387" cy="865187"/>
          </a:xfrm>
        </p:spPr>
        <p:txBody>
          <a:bodyPr/>
          <a:lstStyle/>
          <a:p>
            <a:pPr eaLnBrk="1" hangingPunct="1"/>
            <a:r>
              <a:rPr lang="en-GB" sz="4000" dirty="0" smtClean="0"/>
              <a:t>EGI-Inspire project </a:t>
            </a:r>
            <a:r>
              <a:rPr lang="en-GB" sz="4000" dirty="0"/>
              <a:t>o</a:t>
            </a:r>
            <a:r>
              <a:rPr lang="en-GB" sz="4000" dirty="0" smtClean="0"/>
              <a:t>bjectives</a:t>
            </a:r>
          </a:p>
        </p:txBody>
      </p:sp>
      <p:sp>
        <p:nvSpPr>
          <p:cNvPr id="15363" name="Content Placeholder 6"/>
          <p:cNvSpPr>
            <a:spLocks noGrp="1"/>
          </p:cNvSpPr>
          <p:nvPr>
            <p:ph idx="1"/>
          </p:nvPr>
        </p:nvSpPr>
        <p:spPr>
          <a:xfrm>
            <a:off x="611188" y="1556891"/>
            <a:ext cx="8353425" cy="3960341"/>
          </a:xfrm>
        </p:spPr>
        <p:txBody>
          <a:bodyPr/>
          <a:lstStyle/>
          <a:p>
            <a:pPr eaLnBrk="1" hangingPunct="1">
              <a:spcAft>
                <a:spcPts val="600"/>
              </a:spcAft>
            </a:pPr>
            <a:r>
              <a:rPr lang="en-GB" dirty="0"/>
              <a:t>A</a:t>
            </a:r>
            <a:r>
              <a:rPr lang="en-GB" dirty="0" smtClean="0"/>
              <a:t> sustainable production infrastructure</a:t>
            </a:r>
          </a:p>
          <a:p>
            <a:pPr lvl="1" eaLnBrk="1" hangingPunct="1">
              <a:spcAft>
                <a:spcPts val="600"/>
              </a:spcAft>
            </a:pPr>
            <a:r>
              <a:rPr lang="en-GB" dirty="0" smtClean="0"/>
              <a:t>Resource providers in Europe and worldwide </a:t>
            </a:r>
          </a:p>
          <a:p>
            <a:pPr lvl="1" eaLnBrk="1" hangingPunct="1">
              <a:spcAft>
                <a:spcPts val="600"/>
              </a:spcAft>
            </a:pPr>
            <a:r>
              <a:rPr lang="en-GB" dirty="0" smtClean="0">
                <a:solidFill>
                  <a:srgbClr val="FF0000"/>
                </a:solidFill>
              </a:rPr>
              <a:t>With new technologies as they mature, as users require</a:t>
            </a:r>
          </a:p>
          <a:p>
            <a:pPr eaLnBrk="1" hangingPunct="1">
              <a:spcAft>
                <a:spcPts val="600"/>
              </a:spcAft>
            </a:pPr>
            <a:r>
              <a:rPr lang="en-GB" dirty="0" smtClean="0"/>
              <a:t>Support structured international research</a:t>
            </a:r>
          </a:p>
          <a:p>
            <a:pPr lvl="1" eaLnBrk="1" hangingPunct="1">
              <a:spcAft>
                <a:spcPts val="600"/>
              </a:spcAft>
            </a:pPr>
            <a:r>
              <a:rPr lang="en-GB" dirty="0" smtClean="0"/>
              <a:t>Sustain current domain specific services </a:t>
            </a:r>
          </a:p>
          <a:p>
            <a:pPr lvl="1" eaLnBrk="1" hangingPunct="1">
              <a:spcAft>
                <a:spcPts val="600"/>
              </a:spcAft>
            </a:pPr>
            <a:r>
              <a:rPr lang="en-GB" dirty="0" smtClean="0"/>
              <a:t>Attract new user communities (e.g. ESFRI)</a:t>
            </a:r>
          </a:p>
        </p:txBody>
      </p:sp>
      <p:sp>
        <p:nvSpPr>
          <p:cNvPr id="15364" name="Date Placeholder 3"/>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37B021CC-ADC1-4128-A47F-219DD846106F}" type="datetime1">
              <a:rPr lang="en-GB" smtClean="0">
                <a:solidFill>
                  <a:schemeClr val="bg1"/>
                </a:solidFill>
              </a:rPr>
              <a:pPr fontAlgn="base">
                <a:spcBef>
                  <a:spcPct val="0"/>
                </a:spcBef>
                <a:spcAft>
                  <a:spcPct val="0"/>
                </a:spcAft>
              </a:pPr>
              <a:t>03/08/2011</a:t>
            </a:fld>
            <a:endParaRPr lang="en-US" dirty="0">
              <a:solidFill>
                <a:schemeClr val="bg1"/>
              </a:solidFill>
            </a:endParaRPr>
          </a:p>
        </p:txBody>
      </p:sp>
      <p:sp>
        <p:nvSpPr>
          <p:cNvPr id="15366"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2377D03E-5A3F-44E1-AF78-7263C5F63AAD}" type="slidenum">
              <a:rPr lang="fi-FI">
                <a:solidFill>
                  <a:schemeClr val="bg1"/>
                </a:solidFill>
              </a:rPr>
              <a:pPr fontAlgn="base">
                <a:spcBef>
                  <a:spcPct val="0"/>
                </a:spcBef>
                <a:spcAft>
                  <a:spcPct val="0"/>
                </a:spcAft>
              </a:pPr>
              <a:t>7</a:t>
            </a:fld>
            <a:endParaRPr lang="fi-FI">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951709" y="1268760"/>
            <a:ext cx="5273832" cy="4824536"/>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6" name="Title 5"/>
          <p:cNvSpPr>
            <a:spLocks noGrp="1"/>
          </p:cNvSpPr>
          <p:nvPr>
            <p:ph type="title"/>
          </p:nvPr>
        </p:nvSpPr>
        <p:spPr>
          <a:xfrm>
            <a:off x="1979712" y="115888"/>
            <a:ext cx="7164287" cy="865187"/>
          </a:xfrm>
        </p:spPr>
        <p:txBody>
          <a:bodyPr/>
          <a:lstStyle/>
          <a:p>
            <a:r>
              <a:rPr lang="en-GB" dirty="0" smtClean="0"/>
              <a:t>A Virtuous Service Cycle</a:t>
            </a:r>
            <a:endParaRPr lang="en-GB" dirty="0"/>
          </a:p>
        </p:txBody>
      </p:sp>
      <p:graphicFrame>
        <p:nvGraphicFramePr>
          <p:cNvPr id="7" name="Diagram 6"/>
          <p:cNvGraphicFramePr/>
          <p:nvPr>
            <p:extLst>
              <p:ext uri="{D42A27DB-BD31-4B8C-83A1-F6EECF244321}">
                <p14:modId xmlns:p14="http://schemas.microsoft.com/office/powerpoint/2010/main" xmlns="" val="1022525551"/>
              </p:ext>
            </p:extLst>
          </p:nvPr>
        </p:nvGraphicFramePr>
        <p:xfrm>
          <a:off x="2167733" y="1700808"/>
          <a:ext cx="5040560" cy="3904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Slide Number Placeholder 18"/>
          <p:cNvSpPr>
            <a:spLocks noGrp="1"/>
          </p:cNvSpPr>
          <p:nvPr>
            <p:ph type="sldNum" sz="quarter" idx="12"/>
          </p:nvPr>
        </p:nvSpPr>
        <p:spPr/>
        <p:txBody>
          <a:bodyPr/>
          <a:lstStyle/>
          <a:p>
            <a:fld id="{8F416FF2-4A42-4568-B7C3-BD1D639236E0}" type="slidenum">
              <a:rPr lang="en-GB" smtClean="0"/>
              <a:pPr/>
              <a:t>8</a:t>
            </a:fld>
            <a:endParaRPr lang="en-GB" dirty="0"/>
          </a:p>
        </p:txBody>
      </p:sp>
      <p:sp>
        <p:nvSpPr>
          <p:cNvPr id="2" name="Oval 1"/>
          <p:cNvSpPr/>
          <p:nvPr/>
        </p:nvSpPr>
        <p:spPr>
          <a:xfrm>
            <a:off x="4111949" y="3212976"/>
            <a:ext cx="1008112" cy="989320"/>
          </a:xfrm>
          <a:prstGeom prst="ellipse">
            <a:avLst/>
          </a:prstGeom>
        </p:spPr>
        <p:style>
          <a:lnRef idx="0">
            <a:schemeClr val="accent5"/>
          </a:lnRef>
          <a:fillRef idx="3">
            <a:schemeClr val="accent5"/>
          </a:fillRef>
          <a:effectRef idx="3">
            <a:schemeClr val="accent5"/>
          </a:effectRef>
          <a:fontRef idx="minor">
            <a:schemeClr val="lt1"/>
          </a:fontRef>
        </p:style>
        <p:txBody>
          <a:bodyPr lIns="0" tIns="0" rIns="0" bIns="0" rtlCol="0" anchor="ctr"/>
          <a:lstStyle/>
          <a:p>
            <a:pPr algn="ctr"/>
            <a:r>
              <a:rPr lang="en-GB" dirty="0" smtClean="0"/>
              <a:t>EGI.eu</a:t>
            </a:r>
            <a:endParaRPr lang="en-GB" dirty="0"/>
          </a:p>
        </p:txBody>
      </p:sp>
      <p:sp>
        <p:nvSpPr>
          <p:cNvPr id="8" name="Oval 7"/>
          <p:cNvSpPr/>
          <p:nvPr/>
        </p:nvSpPr>
        <p:spPr>
          <a:xfrm rot="20775519">
            <a:off x="189612" y="4524181"/>
            <a:ext cx="4509611" cy="1152128"/>
          </a:xfrm>
          <a:prstGeom prst="ellipse">
            <a:avLst/>
          </a:prstGeom>
          <a:gradFill flip="none" rotWithShape="1">
            <a:gsLst>
              <a:gs pos="0">
                <a:schemeClr val="accent6">
                  <a:tint val="50000"/>
                  <a:satMod val="300000"/>
                </a:schemeClr>
              </a:gs>
              <a:gs pos="25000">
                <a:schemeClr val="accent6">
                  <a:tint val="37000"/>
                  <a:satMod val="300000"/>
                </a:schemeClr>
              </a:gs>
              <a:gs pos="100000">
                <a:schemeClr val="accent6">
                  <a:tint val="15000"/>
                  <a:satMod val="350000"/>
                  <a:alpha val="0"/>
                </a:schemeClr>
              </a:gs>
            </a:gsLst>
            <a:lin ang="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2" name="Oval 11"/>
          <p:cNvSpPr/>
          <p:nvPr/>
        </p:nvSpPr>
        <p:spPr>
          <a:xfrm rot="722425">
            <a:off x="178048" y="1674983"/>
            <a:ext cx="4511429" cy="1152128"/>
          </a:xfrm>
          <a:prstGeom prst="ellipse">
            <a:avLst/>
          </a:prstGeom>
          <a:gradFill flip="none" rotWithShape="1">
            <a:gsLst>
              <a:gs pos="0">
                <a:schemeClr val="accent6">
                  <a:tint val="50000"/>
                  <a:satMod val="300000"/>
                </a:schemeClr>
              </a:gs>
              <a:gs pos="25000">
                <a:schemeClr val="accent6">
                  <a:tint val="37000"/>
                  <a:satMod val="300000"/>
                </a:schemeClr>
              </a:gs>
              <a:gs pos="100000">
                <a:schemeClr val="accent6">
                  <a:tint val="15000"/>
                  <a:satMod val="350000"/>
                  <a:alpha val="0"/>
                </a:schemeClr>
              </a:gs>
            </a:gsLst>
            <a:lin ang="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3" name="TextBox 12"/>
          <p:cNvSpPr txBox="1"/>
          <p:nvPr/>
        </p:nvSpPr>
        <p:spPr>
          <a:xfrm>
            <a:off x="151509" y="1412776"/>
            <a:ext cx="1503809" cy="923330"/>
          </a:xfrm>
          <a:prstGeom prst="rect">
            <a:avLst/>
          </a:prstGeom>
          <a:noFill/>
        </p:spPr>
        <p:txBody>
          <a:bodyPr wrap="square" rtlCol="0">
            <a:spAutoFit/>
          </a:bodyPr>
          <a:lstStyle/>
          <a:p>
            <a:pPr algn="ctr"/>
            <a:r>
              <a:rPr lang="en-GB" dirty="0" smtClean="0"/>
              <a:t>National</a:t>
            </a:r>
          </a:p>
          <a:p>
            <a:pPr algn="ctr"/>
            <a:r>
              <a:rPr lang="en-GB" dirty="0" smtClean="0"/>
              <a:t>Resource Providers</a:t>
            </a:r>
            <a:endParaRPr lang="en-GB" dirty="0"/>
          </a:p>
        </p:txBody>
      </p:sp>
      <p:sp>
        <p:nvSpPr>
          <p:cNvPr id="14" name="Oval 13"/>
          <p:cNvSpPr/>
          <p:nvPr/>
        </p:nvSpPr>
        <p:spPr>
          <a:xfrm rot="10069378">
            <a:off x="4945970" y="1683854"/>
            <a:ext cx="4058679" cy="1152128"/>
          </a:xfrm>
          <a:prstGeom prst="ellipse">
            <a:avLst/>
          </a:prstGeom>
          <a:gradFill flip="none" rotWithShape="1">
            <a:gsLst>
              <a:gs pos="0">
                <a:schemeClr val="accent6">
                  <a:tint val="50000"/>
                  <a:satMod val="300000"/>
                </a:schemeClr>
              </a:gs>
              <a:gs pos="25000">
                <a:schemeClr val="accent6">
                  <a:tint val="37000"/>
                  <a:satMod val="300000"/>
                </a:schemeClr>
              </a:gs>
              <a:gs pos="100000">
                <a:schemeClr val="accent6">
                  <a:tint val="15000"/>
                  <a:satMod val="350000"/>
                  <a:alpha val="0"/>
                </a:schemeClr>
              </a:gs>
            </a:gsLst>
            <a:lin ang="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5" name="TextBox 14"/>
          <p:cNvSpPr txBox="1"/>
          <p:nvPr/>
        </p:nvSpPr>
        <p:spPr>
          <a:xfrm>
            <a:off x="7279701" y="1628800"/>
            <a:ext cx="1584776" cy="646331"/>
          </a:xfrm>
          <a:prstGeom prst="rect">
            <a:avLst/>
          </a:prstGeom>
          <a:noFill/>
        </p:spPr>
        <p:txBody>
          <a:bodyPr wrap="square" rtlCol="0">
            <a:spAutoFit/>
          </a:bodyPr>
          <a:lstStyle/>
          <a:p>
            <a:pPr algn="ctr"/>
            <a:r>
              <a:rPr lang="en-GB" dirty="0" smtClean="0"/>
              <a:t>Current User Communities</a:t>
            </a:r>
            <a:endParaRPr lang="en-GB" dirty="0"/>
          </a:p>
        </p:txBody>
      </p:sp>
      <p:sp>
        <p:nvSpPr>
          <p:cNvPr id="16" name="Oval 15"/>
          <p:cNvSpPr/>
          <p:nvPr/>
        </p:nvSpPr>
        <p:spPr>
          <a:xfrm rot="11481489">
            <a:off x="4797293" y="4480781"/>
            <a:ext cx="4058679" cy="1152128"/>
          </a:xfrm>
          <a:prstGeom prst="ellipse">
            <a:avLst/>
          </a:prstGeom>
          <a:gradFill flip="none" rotWithShape="1">
            <a:gsLst>
              <a:gs pos="0">
                <a:schemeClr val="accent6">
                  <a:tint val="50000"/>
                  <a:satMod val="300000"/>
                </a:schemeClr>
              </a:gs>
              <a:gs pos="25000">
                <a:schemeClr val="accent6">
                  <a:tint val="37000"/>
                  <a:satMod val="300000"/>
                </a:schemeClr>
              </a:gs>
              <a:gs pos="100000">
                <a:schemeClr val="accent6">
                  <a:tint val="15000"/>
                  <a:satMod val="350000"/>
                  <a:alpha val="0"/>
                </a:schemeClr>
              </a:gs>
            </a:gsLst>
            <a:lin ang="0" scaled="1"/>
            <a:tileRec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7" name="TextBox 16"/>
          <p:cNvSpPr txBox="1"/>
          <p:nvPr/>
        </p:nvSpPr>
        <p:spPr>
          <a:xfrm>
            <a:off x="7058557" y="4941168"/>
            <a:ext cx="1584776" cy="646331"/>
          </a:xfrm>
          <a:prstGeom prst="rect">
            <a:avLst/>
          </a:prstGeom>
          <a:noFill/>
        </p:spPr>
        <p:txBody>
          <a:bodyPr wrap="square" rtlCol="0">
            <a:spAutoFit/>
          </a:bodyPr>
          <a:lstStyle/>
          <a:p>
            <a:pPr algn="ctr"/>
            <a:r>
              <a:rPr lang="en-GB" dirty="0" smtClean="0"/>
              <a:t>New User Communities</a:t>
            </a:r>
            <a:endParaRPr lang="en-GB" dirty="0"/>
          </a:p>
        </p:txBody>
      </p:sp>
      <p:sp>
        <p:nvSpPr>
          <p:cNvPr id="18" name="TextBox 17"/>
          <p:cNvSpPr txBox="1"/>
          <p:nvPr/>
        </p:nvSpPr>
        <p:spPr>
          <a:xfrm>
            <a:off x="2815805" y="1484784"/>
            <a:ext cx="3600400" cy="1809493"/>
          </a:xfrm>
          <a:prstGeom prst="rect">
            <a:avLst/>
          </a:prstGeom>
          <a:noFill/>
        </p:spPr>
        <p:txBody>
          <a:bodyPr wrap="square" rtlCol="0">
            <a:prstTxWarp prst="textArchUp">
              <a:avLst/>
            </a:prstTxWarp>
            <a:spAutoFit/>
          </a:bodyPr>
          <a:lstStyle/>
          <a:p>
            <a:pPr algn="ctr"/>
            <a:r>
              <a:rPr lang="en-GB" b="1" dirty="0" smtClean="0"/>
              <a:t>European Grid Infrastructure</a:t>
            </a:r>
          </a:p>
          <a:p>
            <a:pPr algn="ctr"/>
            <a:r>
              <a:rPr lang="en-GB" b="1" dirty="0" smtClean="0"/>
              <a:t>Ecosystem</a:t>
            </a:r>
            <a:endParaRPr lang="en-GB" b="1" dirty="0"/>
          </a:p>
        </p:txBody>
      </p:sp>
      <p:sp>
        <p:nvSpPr>
          <p:cNvPr id="11" name="Left-Right Arrow 10"/>
          <p:cNvSpPr/>
          <p:nvPr/>
        </p:nvSpPr>
        <p:spPr>
          <a:xfrm rot="20684914">
            <a:off x="6314804" y="2026585"/>
            <a:ext cx="985492" cy="484632"/>
          </a:xfrm>
          <a:prstGeom prst="leftRightArrow">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r>
              <a:rPr lang="en-GB" dirty="0" err="1" smtClean="0"/>
              <a:t>MoUs</a:t>
            </a:r>
            <a:endParaRPr lang="en-GB" dirty="0"/>
          </a:p>
        </p:txBody>
      </p:sp>
      <p:sp>
        <p:nvSpPr>
          <p:cNvPr id="22" name="Left-Right Arrow 21"/>
          <p:cNvSpPr/>
          <p:nvPr/>
        </p:nvSpPr>
        <p:spPr>
          <a:xfrm rot="852043">
            <a:off x="1378687" y="1896853"/>
            <a:ext cx="1555715" cy="484632"/>
          </a:xfrm>
          <a:prstGeom prst="leftRightArrow">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r>
              <a:rPr lang="en-GB" dirty="0" err="1" smtClean="0"/>
              <a:t>MoUs</a:t>
            </a:r>
            <a:r>
              <a:rPr lang="en-GB" dirty="0" smtClean="0"/>
              <a:t> &amp; OLAs</a:t>
            </a:r>
            <a:endParaRPr lang="en-GB" dirty="0"/>
          </a:p>
        </p:txBody>
      </p:sp>
      <p:sp>
        <p:nvSpPr>
          <p:cNvPr id="23" name="Down Arrow 22"/>
          <p:cNvSpPr/>
          <p:nvPr/>
        </p:nvSpPr>
        <p:spPr>
          <a:xfrm rot="6752058">
            <a:off x="6598661" y="4677115"/>
            <a:ext cx="484632" cy="706035"/>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a:p>
        </p:txBody>
      </p:sp>
      <p:sp>
        <p:nvSpPr>
          <p:cNvPr id="32" name="TextBox 31"/>
          <p:cNvSpPr txBox="1">
            <a:spLocks noChangeArrowheads="1"/>
          </p:cNvSpPr>
          <p:nvPr/>
        </p:nvSpPr>
        <p:spPr bwMode="auto">
          <a:xfrm>
            <a:off x="161669" y="5272688"/>
            <a:ext cx="1504950"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GB" dirty="0"/>
              <a:t>Technology Providers</a:t>
            </a:r>
          </a:p>
        </p:txBody>
      </p:sp>
      <p:sp>
        <p:nvSpPr>
          <p:cNvPr id="33" name="Curved Down Arrow 32"/>
          <p:cNvSpPr/>
          <p:nvPr/>
        </p:nvSpPr>
        <p:spPr>
          <a:xfrm rot="20823461">
            <a:off x="858829" y="4492132"/>
            <a:ext cx="2267840" cy="402775"/>
          </a:xfrm>
          <a:prstGeom prst="curvedDownArrow">
            <a:avLst>
              <a:gd name="adj1" fmla="val 25000"/>
              <a:gd name="adj2" fmla="val 89387"/>
              <a:gd name="adj3" fmla="val 55528"/>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34" name="Curved Down Arrow 33"/>
          <p:cNvSpPr/>
          <p:nvPr/>
        </p:nvSpPr>
        <p:spPr>
          <a:xfrm rot="9914485">
            <a:off x="1351246" y="5416492"/>
            <a:ext cx="2120028" cy="486807"/>
          </a:xfrm>
          <a:prstGeom prst="curvedDownArrow">
            <a:avLst>
              <a:gd name="adj1" fmla="val 25000"/>
              <a:gd name="adj2" fmla="val 89387"/>
              <a:gd name="adj3" fmla="val 55528"/>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35" name="Left-Right Arrow 34"/>
          <p:cNvSpPr/>
          <p:nvPr/>
        </p:nvSpPr>
        <p:spPr>
          <a:xfrm rot="20569030">
            <a:off x="1438282" y="4945243"/>
            <a:ext cx="1561367" cy="484632"/>
          </a:xfrm>
          <a:prstGeom prst="leftRightArrow">
            <a:avLst/>
          </a:prstGeom>
        </p:spPr>
        <p:style>
          <a:lnRef idx="0">
            <a:schemeClr val="accent4"/>
          </a:lnRef>
          <a:fillRef idx="3">
            <a:schemeClr val="accent4"/>
          </a:fillRef>
          <a:effectRef idx="3">
            <a:schemeClr val="accent4"/>
          </a:effectRef>
          <a:fontRef idx="minor">
            <a:schemeClr val="lt1"/>
          </a:fontRef>
        </p:style>
        <p:txBody>
          <a:bodyPr lIns="0" rIns="0" anchor="ctr"/>
          <a:lstStyle/>
          <a:p>
            <a:pPr algn="ctr" fontAlgn="auto">
              <a:spcBef>
                <a:spcPts val="0"/>
              </a:spcBef>
              <a:spcAft>
                <a:spcPts val="0"/>
              </a:spcAft>
              <a:defRPr/>
            </a:pPr>
            <a:r>
              <a:rPr lang="en-GB" dirty="0" err="1"/>
              <a:t>MoUs</a:t>
            </a:r>
            <a:r>
              <a:rPr lang="en-GB" dirty="0"/>
              <a:t> &amp; SLAs</a:t>
            </a:r>
          </a:p>
        </p:txBody>
      </p:sp>
      <p:sp>
        <p:nvSpPr>
          <p:cNvPr id="9" name="Date Placeholder 8"/>
          <p:cNvSpPr>
            <a:spLocks noGrp="1"/>
          </p:cNvSpPr>
          <p:nvPr>
            <p:ph type="dt" sz="half" idx="10"/>
          </p:nvPr>
        </p:nvSpPr>
        <p:spPr/>
        <p:txBody>
          <a:bodyPr/>
          <a:lstStyle/>
          <a:p>
            <a:fld id="{F91CE7EC-C2BD-48D8-98F0-8DAA5A5AEC30}" type="datetime1">
              <a:rPr lang="en-GB" smtClean="0"/>
              <a:pPr/>
              <a:t>03/08/2011</a:t>
            </a:fld>
            <a:endParaRPr lang="en-GB"/>
          </a:p>
        </p:txBody>
      </p:sp>
    </p:spTree>
    <p:extLst>
      <p:ext uri="{BB962C8B-B14F-4D97-AF65-F5344CB8AC3E}">
        <p14:creationId xmlns:p14="http://schemas.microsoft.com/office/powerpoint/2010/main" xmlns="" val="197728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P spid="12" grpId="0" animBg="1"/>
      <p:bldP spid="13" grpId="0"/>
      <p:bldP spid="14" grpId="0" animBg="1"/>
      <p:bldP spid="15" grpId="0"/>
      <p:bldP spid="16" grpId="0" animBg="1"/>
      <p:bldP spid="17" grpId="0"/>
      <p:bldP spid="11" grpId="0" animBg="1"/>
      <p:bldP spid="22" grpId="0" animBg="1"/>
      <p:bldP spid="23" grpId="0" animBg="1"/>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pPr eaLnBrk="1" hangingPunct="1"/>
            <a:r>
              <a:rPr lang="en-GB" smtClean="0"/>
              <a:t>User Support &amp; Services</a:t>
            </a:r>
          </a:p>
        </p:txBody>
      </p:sp>
      <p:sp>
        <p:nvSpPr>
          <p:cNvPr id="27650" name="Content Placeholder 4"/>
          <p:cNvSpPr>
            <a:spLocks noGrp="1"/>
          </p:cNvSpPr>
          <p:nvPr>
            <p:ph idx="1"/>
          </p:nvPr>
        </p:nvSpPr>
        <p:spPr>
          <a:xfrm>
            <a:off x="395536" y="1196975"/>
            <a:ext cx="8569077" cy="4741863"/>
          </a:xfrm>
        </p:spPr>
        <p:txBody>
          <a:bodyPr>
            <a:noAutofit/>
          </a:bodyPr>
          <a:lstStyle/>
          <a:p>
            <a:pPr eaLnBrk="1" hangingPunct="1">
              <a:spcBef>
                <a:spcPts val="0"/>
              </a:spcBef>
              <a:spcAft>
                <a:spcPts val="0"/>
              </a:spcAft>
              <a:defRPr/>
            </a:pPr>
            <a:r>
              <a:rPr lang="en-GB" sz="2800" dirty="0" smtClean="0"/>
              <a:t>User Communities:</a:t>
            </a:r>
          </a:p>
          <a:p>
            <a:pPr lvl="1" eaLnBrk="1" hangingPunct="1">
              <a:spcBef>
                <a:spcPts val="0"/>
              </a:spcBef>
              <a:spcAft>
                <a:spcPts val="0"/>
              </a:spcAft>
              <a:defRPr/>
            </a:pPr>
            <a:r>
              <a:rPr lang="en-GB" sz="1800" dirty="0" smtClean="0">
                <a:solidFill>
                  <a:srgbClr val="FF0000"/>
                </a:solidFill>
              </a:rPr>
              <a:t>Researchers in International Collaborations (VRCs)</a:t>
            </a:r>
          </a:p>
          <a:p>
            <a:pPr lvl="1" eaLnBrk="1" hangingPunct="1">
              <a:spcBef>
                <a:spcPts val="0"/>
              </a:spcBef>
              <a:spcAft>
                <a:spcPts val="0"/>
              </a:spcAft>
              <a:defRPr/>
            </a:pPr>
            <a:r>
              <a:rPr lang="en-GB" sz="1800" dirty="0" smtClean="0"/>
              <a:t>National Research Collaborations through the NGI</a:t>
            </a:r>
          </a:p>
          <a:p>
            <a:pPr lvl="1" eaLnBrk="1" hangingPunct="1">
              <a:spcBef>
                <a:spcPts val="0"/>
              </a:spcBef>
              <a:spcAft>
                <a:spcPts val="0"/>
              </a:spcAft>
              <a:defRPr/>
            </a:pPr>
            <a:r>
              <a:rPr lang="en-GB" sz="1800" dirty="0" smtClean="0"/>
              <a:t>Scale up from the single VO to a community</a:t>
            </a:r>
          </a:p>
          <a:p>
            <a:pPr>
              <a:spcBef>
                <a:spcPts val="0"/>
              </a:spcBef>
              <a:spcAft>
                <a:spcPts val="0"/>
              </a:spcAft>
              <a:defRPr/>
            </a:pPr>
            <a:r>
              <a:rPr lang="en-GB" sz="2800" dirty="0" smtClean="0"/>
              <a:t>Support processes: </a:t>
            </a:r>
          </a:p>
          <a:p>
            <a:pPr lvl="1">
              <a:spcBef>
                <a:spcPts val="0"/>
              </a:spcBef>
              <a:spcAft>
                <a:spcPts val="0"/>
              </a:spcAft>
              <a:defRPr/>
            </a:pPr>
            <a:r>
              <a:rPr lang="en-GB" sz="1800" dirty="0" smtClean="0"/>
              <a:t>VRC accreditation, </a:t>
            </a:r>
            <a:r>
              <a:rPr lang="en-US" sz="1800" dirty="0" smtClean="0">
                <a:solidFill>
                  <a:srgbClr val="FF0000"/>
                </a:solidFill>
              </a:rPr>
              <a:t>User Community Board</a:t>
            </a:r>
            <a:r>
              <a:rPr lang="en-GB" sz="1800" dirty="0" smtClean="0"/>
              <a:t>, </a:t>
            </a:r>
            <a:r>
              <a:rPr lang="en-GB" sz="1800" dirty="0" smtClean="0">
                <a:solidFill>
                  <a:srgbClr val="FF0000"/>
                </a:solidFill>
              </a:rPr>
              <a:t>Requirements processing</a:t>
            </a:r>
            <a:r>
              <a:rPr lang="en-GB" sz="1800" dirty="0" smtClean="0"/>
              <a:t>, Training Working Group</a:t>
            </a:r>
          </a:p>
          <a:p>
            <a:pPr eaLnBrk="1" hangingPunct="1">
              <a:spcBef>
                <a:spcPts val="0"/>
              </a:spcBef>
              <a:spcAft>
                <a:spcPts val="0"/>
              </a:spcAft>
              <a:defRPr/>
            </a:pPr>
            <a:r>
              <a:rPr lang="en-GB" sz="2800" dirty="0" smtClean="0"/>
              <a:t>Support services:</a:t>
            </a:r>
          </a:p>
          <a:p>
            <a:pPr lvl="1">
              <a:spcBef>
                <a:spcPts val="0"/>
              </a:spcBef>
              <a:spcAft>
                <a:spcPts val="0"/>
              </a:spcAft>
              <a:defRPr/>
            </a:pPr>
            <a:r>
              <a:rPr lang="en-GB" sz="1800" dirty="0" smtClean="0"/>
              <a:t>VO services, AppDB, Training Services, </a:t>
            </a:r>
            <a:r>
              <a:rPr lang="en-GB" sz="1800" dirty="0" smtClean="0">
                <a:solidFill>
                  <a:srgbClr val="FF0000"/>
                </a:solidFill>
              </a:rPr>
              <a:t>Requirements tracker</a:t>
            </a:r>
          </a:p>
          <a:p>
            <a:pPr>
              <a:spcBef>
                <a:spcPts val="0"/>
              </a:spcBef>
              <a:spcAft>
                <a:spcPts val="0"/>
              </a:spcAft>
            </a:pPr>
            <a:r>
              <a:rPr lang="en-GB" sz="2800" dirty="0" smtClean="0"/>
              <a:t>Support teams:</a:t>
            </a:r>
            <a:endParaRPr lang="en-GB" sz="2800" dirty="0"/>
          </a:p>
          <a:p>
            <a:pPr lvl="1">
              <a:spcBef>
                <a:spcPts val="0"/>
              </a:spcBef>
              <a:spcAft>
                <a:spcPts val="0"/>
              </a:spcAft>
            </a:pPr>
            <a:r>
              <a:rPr lang="en-GB" sz="1800" dirty="0" smtClean="0"/>
              <a:t>EGI.eu User </a:t>
            </a:r>
            <a:r>
              <a:rPr lang="en-GB" sz="1800" dirty="0"/>
              <a:t>Community Support </a:t>
            </a:r>
            <a:r>
              <a:rPr lang="en-GB" sz="1800" dirty="0" smtClean="0"/>
              <a:t>Team </a:t>
            </a:r>
            <a:endParaRPr lang="en-GB" sz="1800" dirty="0"/>
          </a:p>
          <a:p>
            <a:pPr lvl="1">
              <a:spcBef>
                <a:spcPts val="0"/>
              </a:spcBef>
              <a:spcAft>
                <a:spcPts val="0"/>
              </a:spcAft>
            </a:pPr>
            <a:r>
              <a:rPr lang="en-GB" sz="1800" dirty="0" smtClean="0"/>
              <a:t>NGI </a:t>
            </a:r>
            <a:r>
              <a:rPr lang="en-GB" sz="1800" dirty="0"/>
              <a:t>User Support Teams</a:t>
            </a:r>
          </a:p>
          <a:p>
            <a:pPr lvl="1">
              <a:spcBef>
                <a:spcPts val="0"/>
              </a:spcBef>
              <a:spcAft>
                <a:spcPts val="0"/>
              </a:spcAft>
            </a:pPr>
            <a:r>
              <a:rPr lang="en-GB" sz="1800" dirty="0"/>
              <a:t>NGI Operations Teams</a:t>
            </a:r>
          </a:p>
          <a:p>
            <a:pPr lvl="1">
              <a:spcBef>
                <a:spcPts val="0"/>
              </a:spcBef>
              <a:spcAft>
                <a:spcPts val="0"/>
              </a:spcAft>
            </a:pPr>
            <a:r>
              <a:rPr lang="en-GB" sz="1800" dirty="0"/>
              <a:t>Experts within </a:t>
            </a:r>
            <a:r>
              <a:rPr lang="en-GB" sz="1800" dirty="0" smtClean="0"/>
              <a:t>user </a:t>
            </a:r>
            <a:r>
              <a:rPr lang="en-GB" sz="1800" dirty="0"/>
              <a:t>communities or </a:t>
            </a:r>
            <a:r>
              <a:rPr lang="en-GB" sz="1800" dirty="0" smtClean="0"/>
              <a:t>projects</a:t>
            </a:r>
            <a:endParaRPr lang="en-GB" sz="1800" dirty="0"/>
          </a:p>
        </p:txBody>
      </p:sp>
      <p:sp>
        <p:nvSpPr>
          <p:cNvPr id="20484" name="Date Placeholder 3"/>
          <p:cNvSpPr>
            <a:spLocks noGrp="1"/>
          </p:cNvSpPr>
          <p:nvPr>
            <p:ph type="dt" sz="half"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465EC3CB-420E-4460-ADC8-5816EBFEFF31}" type="datetime1">
              <a:rPr lang="en-GB" smtClean="0">
                <a:solidFill>
                  <a:schemeClr val="bg1"/>
                </a:solidFill>
              </a:rPr>
              <a:pPr fontAlgn="base">
                <a:spcBef>
                  <a:spcPct val="0"/>
                </a:spcBef>
                <a:spcAft>
                  <a:spcPct val="0"/>
                </a:spcAft>
              </a:pPr>
              <a:t>03/08/2011</a:t>
            </a:fld>
            <a:endParaRPr lang="en-US" dirty="0">
              <a:solidFill>
                <a:schemeClr val="bg1"/>
              </a:solidFill>
            </a:endParaRPr>
          </a:p>
        </p:txBody>
      </p:sp>
      <p:sp>
        <p:nvSpPr>
          <p:cNvPr id="20486"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fld id="{1E029050-2F2C-4DBD-8B7A-F075C69E5440}" type="slidenum">
              <a:rPr lang="fi-FI">
                <a:solidFill>
                  <a:schemeClr val="bg1"/>
                </a:solidFill>
              </a:rPr>
              <a:pPr fontAlgn="base">
                <a:spcBef>
                  <a:spcPct val="0"/>
                </a:spcBef>
                <a:spcAft>
                  <a:spcPct val="0"/>
                </a:spcAft>
              </a:pPr>
              <a:t>9</a:t>
            </a:fld>
            <a:endParaRPr lang="fi-FI"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5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5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650">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650">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650">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650">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65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uiExpand="1" build="p"/>
    </p:bldLst>
  </p:timing>
</p:sld>
</file>

<file path=ppt/theme/theme1.xml><?xml version="1.0" encoding="utf-8"?>
<a:theme xmlns:a="http://schemas.openxmlformats.org/drawingml/2006/main" name="EGI-InSPIR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InSP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G-InSPI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1687</Words>
  <Application>Microsoft Office PowerPoint</Application>
  <PresentationFormat>On-screen Show (4:3)</PresentationFormat>
  <Paragraphs>485</Paragraphs>
  <Slides>26</Slides>
  <Notes>11</Notes>
  <HiddenSlides>10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EGI-InSPIRE 2</vt:lpstr>
      <vt:lpstr>EG-InSPIRE</vt:lpstr>
      <vt:lpstr>1_EG-InSPIRE</vt:lpstr>
      <vt:lpstr>The European Grid Infrastructure collaboration</vt:lpstr>
      <vt:lpstr>Slide 2</vt:lpstr>
      <vt:lpstr>EGI Resource Infrastructure</vt:lpstr>
      <vt:lpstr>Resource Infrastructure (Showing yearly increase)</vt:lpstr>
      <vt:lpstr>EGI.eu</vt:lpstr>
      <vt:lpstr>EGI-InSPIRE Project</vt:lpstr>
      <vt:lpstr>EGI-Inspire project objectives</vt:lpstr>
      <vt:lpstr>A Virtuous Service Cycle</vt:lpstr>
      <vt:lpstr>User Support &amp; Services</vt:lpstr>
      <vt:lpstr>User Community Board</vt:lpstr>
      <vt:lpstr>Requirements Tracker (RT)</vt:lpstr>
      <vt:lpstr>Processing EGI requirements, implementing solutions</vt:lpstr>
      <vt:lpstr>Certification – current status</vt:lpstr>
      <vt:lpstr>Certification - requirements</vt:lpstr>
      <vt:lpstr>EGI – ESGF authentication</vt:lpstr>
      <vt:lpstr>Extra slides</vt:lpstr>
      <vt:lpstr>Support coordination: cultivating sustainable communities</vt:lpstr>
      <vt:lpstr> Coordinating support: developing and deploying sustainable services</vt:lpstr>
      <vt:lpstr>User Support structure</vt:lpstr>
      <vt:lpstr>NGI User Support Teams</vt:lpstr>
      <vt:lpstr>Support services</vt:lpstr>
      <vt:lpstr>EGI Application Database</vt:lpstr>
      <vt:lpstr>Training marketplace</vt:lpstr>
      <vt:lpstr>Services for VOs</vt:lpstr>
      <vt:lpstr>www.egi.eu/user-support</vt:lpstr>
      <vt:lpstr>Virtual Research Community</vt:lpstr>
    </vt:vector>
  </TitlesOfParts>
  <Company>Nikhef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EGI-InSPIRE Project Office</dc:creator>
  <cp:lastModifiedBy>gergely.sipos</cp:lastModifiedBy>
  <cp:revision>205</cp:revision>
  <dcterms:created xsi:type="dcterms:W3CDTF">2010-09-03T12:01:03Z</dcterms:created>
  <dcterms:modified xsi:type="dcterms:W3CDTF">2011-08-03T13:41:33Z</dcterms:modified>
</cp:coreProperties>
</file>