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4Nx49x+r+kKADxAsUxNB5VwTz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C1485F-E9D5-4AD7-BE2C-BC07BDFE7A2E}">
  <a:tblStyle styleId="{87C1485F-E9D5-4AD7-BE2C-BC07BDFE7A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 Digital Twin is the virtual representation of a product, system or process that simulates its physical attributes in the real-world in real time.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51e94f5f1_0_1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e51e94f5f1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51e94f5f1_0_1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e51e94f5f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5255d631d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e5255d631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40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40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900" cy="31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www.egi.eu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@EGI_eInfra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The work of the EGI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0" i="1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is partly funded by the European Commission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0" i="1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under H2020 Framework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EGI: Advanced Computing for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/>
        </p:nvSpPr>
        <p:spPr>
          <a:xfrm>
            <a:off x="6359778" y="4909725"/>
            <a:ext cx="980100" cy="1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5481272" y="4909682"/>
            <a:ext cx="7170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GB" sz="800" b="1" i="0" u="none" strike="noStrike" cap="non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5;p4"/>
          <p:cNvCxnSpPr/>
          <p:nvPr/>
        </p:nvCxnSpPr>
        <p:spPr>
          <a:xfrm>
            <a:off x="6150117" y="4965272"/>
            <a:ext cx="0" cy="178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7425809" y="4923184"/>
            <a:ext cx="1357682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21/07/2021</a:t>
            </a:r>
            <a:endParaRPr sz="9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8783491" y="4915226"/>
            <a:ext cx="3900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 sz="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brain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www.pnoconsultants.com/es/noticias/pno-consultants-coordinates-the-h2020-digitbrain-projec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-joanneum.a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ithia-nrf.eu/tna/nodes/sgo-node-1" TargetMode="External"/><Relationship Id="rId13" Type="http://schemas.openxmlformats.org/officeDocument/2006/relationships/hyperlink" Target="https://pithia-nrf.eu/tna/nodes/iap-node-1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pithia-nrf.eu/tna/nodes/cbk-pas-node-1" TargetMode="External"/><Relationship Id="rId12" Type="http://schemas.openxmlformats.org/officeDocument/2006/relationships/hyperlink" Target="https://pithia-nrf.eu/tna/nodes/oe-node-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thia-nrf.eu/tna/nodes/lofar-node-1" TargetMode="External"/><Relationship Id="rId11" Type="http://schemas.openxmlformats.org/officeDocument/2006/relationships/hyperlink" Target="https://pithia-nrf.eu/tna/nodes/upc-ionsat-node-1" TargetMode="External"/><Relationship Id="rId5" Type="http://schemas.openxmlformats.org/officeDocument/2006/relationships/hyperlink" Target="https://pithia-nrf.eu/tna/nodes/eiscat-node-1" TargetMode="External"/><Relationship Id="rId15" Type="http://schemas.openxmlformats.org/officeDocument/2006/relationships/hyperlink" Target="https://pithia-nrf.eu/tna/nodes/dlr-so-node-1" TargetMode="External"/><Relationship Id="rId10" Type="http://schemas.openxmlformats.org/officeDocument/2006/relationships/hyperlink" Target="https://pithia-nrf.eu/tna/nodes/rob-gnss-node-1" TargetMode="External"/><Relationship Id="rId4" Type="http://schemas.openxmlformats.org/officeDocument/2006/relationships/hyperlink" Target="https://pithia-nrf.eu/tna/nodes/noa-node-1" TargetMode="External"/><Relationship Id="rId9" Type="http://schemas.openxmlformats.org/officeDocument/2006/relationships/hyperlink" Target="https://pithia-nrf.eu/tna/nodes/ups-irap-node-1" TargetMode="External"/><Relationship Id="rId14" Type="http://schemas.openxmlformats.org/officeDocument/2006/relationships/hyperlink" Target="https://pithia-nrf.eu/tna/nodes/ingv-node-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ycloud.eu/healthycloud-roadmap" TargetMode="External"/><Relationship Id="rId7" Type="http://schemas.openxmlformats.org/officeDocument/2006/relationships/hyperlink" Target="mailto:GERGELY.SIPOS@EGI.E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healthycloud.eu/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5246238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n-GB"/>
              <a:t>EGI Community Meeting</a:t>
            </a:r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5716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GB" sz="2600"/>
              <a:t>H2020 Projects – Status Update</a:t>
            </a:r>
            <a:endParaRPr sz="2600"/>
          </a:p>
        </p:txBody>
      </p:sp>
      <p:sp>
        <p:nvSpPr>
          <p:cNvPr id="60" name="Google Shape;60;p1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3366576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GB"/>
              <a:t>Tiziana Ferrari / EGI Foundation</a:t>
            </a:r>
            <a:endParaRPr/>
          </a:p>
        </p:txBody>
      </p:sp>
      <p:sp>
        <p:nvSpPr>
          <p:cNvPr id="61" name="Google Shape;61;p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GB"/>
              <a:t>21-07-2021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Participated projects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</a:pPr>
            <a:r>
              <a:rPr lang="en-GB"/>
              <a:t>Overview of Call for participations for service providers</a:t>
            </a:r>
            <a:endParaRPr/>
          </a:p>
          <a:p>
            <a: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EGI-ACE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</a:pPr>
            <a:r>
              <a:rPr lang="en-GB"/>
              <a:t>Calendar of open calls, applications received so far</a:t>
            </a:r>
            <a:endParaRPr/>
          </a:p>
          <a:p>
            <a: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Project proposals Horizon Europe 2021-2022 (short overview)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</a:pPr>
            <a:r>
              <a:rPr lang="en-GB"/>
              <a:t>Outline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100450" y="835825"/>
            <a:ext cx="89871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>
                <a:highlight>
                  <a:srgbClr val="FFFFFF"/>
                </a:highlight>
                <a:uFill>
                  <a:noFill/>
                </a:uFill>
                <a:hlinkClick r:id="rId3"/>
              </a:rPr>
              <a:t>DIGITbrain</a:t>
            </a:r>
            <a:r>
              <a:rPr lang="en-GB">
                <a:highlight>
                  <a:srgbClr val="FFFFFF"/>
                </a:highlight>
              </a:rPr>
              <a:t> is an EU innovation program to give SMEs easy access to digital twins.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Duration: </a:t>
            </a:r>
            <a:r>
              <a:rPr lang="en-GB">
                <a:highlight>
                  <a:srgbClr val="FFFFFF"/>
                </a:highlight>
              </a:rPr>
              <a:t>4 years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Coordinator</a:t>
            </a:r>
            <a:r>
              <a:rPr lang="en-GB">
                <a:highlight>
                  <a:srgbClr val="FFFFFF"/>
                </a:highlight>
              </a:rPr>
              <a:t>: </a:t>
            </a:r>
            <a:r>
              <a:rPr lang="en-GB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PNO Consultants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EGI Contribution</a:t>
            </a:r>
            <a:r>
              <a:rPr lang="en-GB">
                <a:highlight>
                  <a:srgbClr val="FFFFFF"/>
                </a:highlight>
              </a:rPr>
              <a:t>: Offer technical advice and consultancy to identify the best solutions to get industrial applications up and running on an integrated HPC and cloud platform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Current status</a:t>
            </a:r>
            <a:r>
              <a:rPr lang="en-GB">
                <a:highlight>
                  <a:srgbClr val="FFFFFF"/>
                </a:highlight>
              </a:rPr>
              <a:t>: </a:t>
            </a:r>
            <a:endParaRPr>
              <a:highlight>
                <a:srgbClr val="FFFFFF"/>
              </a:highlight>
            </a:endParaRPr>
          </a:p>
          <a:p>
            <a:pPr marL="457200" marR="0" lvl="0" indent="-13419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>
                <a:highlight>
                  <a:srgbClr val="FFFFFF"/>
                </a:highlight>
              </a:rPr>
              <a:t> </a:t>
            </a:r>
            <a:r>
              <a:rPr lang="en-GB" b="1">
                <a:highlight>
                  <a:srgbClr val="FFFFFF"/>
                </a:highlight>
              </a:rPr>
              <a:t>7</a:t>
            </a:r>
            <a:r>
              <a:rPr lang="en-GB">
                <a:highlight>
                  <a:srgbClr val="FFFFFF"/>
                </a:highlight>
              </a:rPr>
              <a:t> industrial applications successfully integrated</a:t>
            </a:r>
            <a:endParaRPr>
              <a:highlight>
                <a:srgbClr val="FFFFFF"/>
              </a:highlight>
            </a:endParaRPr>
          </a:p>
          <a:p>
            <a:pPr marL="457200" marR="0" lvl="0" indent="-1341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>
                <a:highlight>
                  <a:srgbClr val="FFFFFF"/>
                </a:highlight>
              </a:rPr>
              <a:t> A call for selecting new industrial applications closed on June 2021</a:t>
            </a:r>
            <a:endParaRPr>
              <a:highlight>
                <a:srgbClr val="FFFFFF"/>
              </a:highlight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>
                <a:highlight>
                  <a:srgbClr val="FFFFFF"/>
                </a:highlight>
              </a:rPr>
              <a:t>Selection of the industrial applications in progress.</a:t>
            </a:r>
            <a:endParaRPr>
              <a:highlight>
                <a:srgbClr val="FFFFFF"/>
              </a:highlight>
            </a:endParaRPr>
          </a:p>
          <a:p>
            <a:pPr marL="457200" marR="0" lvl="0" indent="-1341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b="1">
                <a:highlight>
                  <a:srgbClr val="FFFFFF"/>
                </a:highlight>
              </a:rPr>
              <a:t> A dedicated budget is available for resources providers interested to extend the pledged resources.</a:t>
            </a:r>
            <a:endParaRPr b="1">
              <a:highlight>
                <a:srgbClr val="FFFFFF"/>
              </a:highlight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ubTitle" idx="2"/>
          </p:nvPr>
        </p:nvSpPr>
        <p:spPr>
          <a:xfrm>
            <a:off x="6846275" y="247350"/>
            <a:ext cx="2252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sz="1800"/>
              <a:t>https://digitbrain.eu/ </a:t>
            </a:r>
            <a:endParaRPr sz="18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79075" y="81425"/>
            <a:ext cx="1933500" cy="7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51e94f5f1_0_137"/>
          <p:cNvSpPr txBox="1">
            <a:spLocks noGrp="1"/>
          </p:cNvSpPr>
          <p:nvPr>
            <p:ph type="body" idx="1"/>
          </p:nvPr>
        </p:nvSpPr>
        <p:spPr>
          <a:xfrm>
            <a:off x="100450" y="1064425"/>
            <a:ext cx="89871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>
                <a:highlight>
                  <a:srgbClr val="FFFFFF"/>
                </a:highlight>
              </a:rPr>
              <a:t>LETHE will establish novel digital biomarkers, for early detection of risk factors, based on unobtrusive ICT-based passive and active monitoring.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Coordinator</a:t>
            </a:r>
            <a:r>
              <a:rPr lang="en-GB">
                <a:highlight>
                  <a:srgbClr val="FFFFFF"/>
                </a:highlight>
              </a:rPr>
              <a:t>: </a:t>
            </a:r>
            <a:r>
              <a:rPr lang="en-GB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FH Joanneum Gesellschaft MBH</a:t>
            </a:r>
            <a:r>
              <a:rPr lang="en-GB">
                <a:highlight>
                  <a:srgbClr val="FFFFFF"/>
                </a:highlight>
              </a:rPr>
              <a:t> 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Duration: </a:t>
            </a:r>
            <a:r>
              <a:rPr lang="en-GB">
                <a:highlight>
                  <a:srgbClr val="FFFFFF"/>
                </a:highlight>
              </a:rPr>
              <a:t>4 years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EGI Contribution</a:t>
            </a:r>
            <a:r>
              <a:rPr lang="en-GB">
                <a:highlight>
                  <a:srgbClr val="FFFFFF"/>
                </a:highlight>
              </a:rPr>
              <a:t>: Leading the design of the LETHE system architecture including the set-up of the LETHE big data infrastructure, set-up the authentication scheme for the project and registration of the LETHE infrastructure and services in EOSC.</a:t>
            </a:r>
            <a:endParaRPr>
              <a:highlight>
                <a:srgbClr val="FFFFFF"/>
              </a:highlight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b="1">
                <a:highlight>
                  <a:srgbClr val="FFFFFF"/>
                </a:highlight>
              </a:rPr>
              <a:t>Current status</a:t>
            </a:r>
            <a:r>
              <a:rPr lang="en-GB">
                <a:highlight>
                  <a:srgbClr val="FFFFFF"/>
                </a:highlight>
              </a:rPr>
              <a:t>: </a:t>
            </a:r>
            <a:endParaRPr>
              <a:highlight>
                <a:srgbClr val="FFFFFF"/>
              </a:highlight>
            </a:endParaRPr>
          </a:p>
          <a:p>
            <a:pPr marL="457200" marR="0" lvl="0" indent="-134199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>
                <a:highlight>
                  <a:srgbClr val="FFFFFF"/>
                </a:highlight>
              </a:rPr>
              <a:t> A call for supporting the project with resources is being prepared.</a:t>
            </a:r>
            <a:endParaRPr>
              <a:highlight>
                <a:srgbClr val="FFFFFF"/>
              </a:highlight>
            </a:endParaRPr>
          </a:p>
          <a:p>
            <a:pPr marL="457200" marR="0" lvl="0" indent="-1341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b="1">
                <a:highlight>
                  <a:srgbClr val="FFFFFF"/>
                </a:highlight>
              </a:rPr>
              <a:t> A dedicated budget is available for providers interested to extend the pledged resources.</a:t>
            </a:r>
            <a:endParaRPr b="1">
              <a:highlight>
                <a:srgbClr val="FFFFFF"/>
              </a:highlight>
            </a:endParaRPr>
          </a:p>
        </p:txBody>
      </p:sp>
      <p:sp>
        <p:nvSpPr>
          <p:cNvPr id="81" name="Google Shape;81;ge51e94f5f1_0_137"/>
          <p:cNvSpPr txBox="1">
            <a:spLocks noGrp="1"/>
          </p:cNvSpPr>
          <p:nvPr>
            <p:ph type="subTitle" idx="2"/>
          </p:nvPr>
        </p:nvSpPr>
        <p:spPr>
          <a:xfrm>
            <a:off x="5917050" y="171150"/>
            <a:ext cx="3181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</a:pPr>
            <a:r>
              <a:rPr lang="en-GB" sz="1800"/>
              <a:t>https://www.lethe-project.eu/</a:t>
            </a:r>
            <a:endParaRPr sz="1800"/>
          </a:p>
        </p:txBody>
      </p:sp>
      <p:pic>
        <p:nvPicPr>
          <p:cNvPr id="82" name="Google Shape;82;ge51e94f5f1_0_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3950" y="81415"/>
            <a:ext cx="1096900" cy="835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1e94f5f1_0_116"/>
          <p:cNvSpPr txBox="1">
            <a:spLocks noGrp="1"/>
          </p:cNvSpPr>
          <p:nvPr>
            <p:ph type="body" idx="1"/>
          </p:nvPr>
        </p:nvSpPr>
        <p:spPr>
          <a:xfrm>
            <a:off x="176650" y="845250"/>
            <a:ext cx="8754300" cy="3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/>
              <a:t>PITHIA-NRF aligns, connects and provides easy access to European </a:t>
            </a:r>
            <a:br>
              <a:rPr lang="en-GB" sz="1700"/>
            </a:br>
            <a:r>
              <a:rPr lang="en-GB" sz="1700"/>
              <a:t>research facilities in upper atmosphere and near-Earth space studies.</a:t>
            </a:r>
            <a:endParaRPr sz="1700"/>
          </a:p>
          <a:p>
            <a:pPr marL="457200" lvl="0" indent="-22860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 b="1">
                <a:highlight>
                  <a:schemeClr val="lt1"/>
                </a:highlight>
              </a:rPr>
              <a:t>Coordinator: </a:t>
            </a:r>
            <a:r>
              <a:rPr lang="en-GB" sz="1700">
                <a:highlight>
                  <a:schemeClr val="lt1"/>
                </a:highlight>
              </a:rPr>
              <a:t>National Observatory of Athens</a:t>
            </a:r>
            <a:endParaRPr sz="1700">
              <a:highlight>
                <a:schemeClr val="lt1"/>
              </a:highlight>
            </a:endParaRPr>
          </a:p>
          <a:p>
            <a:pPr marL="457200" lvl="0" indent="-22860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 b="1">
                <a:highlight>
                  <a:schemeClr val="lt1"/>
                </a:highlight>
              </a:rPr>
              <a:t>Duration</a:t>
            </a:r>
            <a:r>
              <a:rPr lang="en-GB" sz="1700">
                <a:highlight>
                  <a:schemeClr val="lt1"/>
                </a:highlight>
              </a:rPr>
              <a:t>: 4 years (Apr ‘21 - Mar ‘25)</a:t>
            </a:r>
            <a:endParaRPr sz="1700">
              <a:highlight>
                <a:schemeClr val="lt1"/>
              </a:highlight>
            </a:endParaRPr>
          </a:p>
          <a:p>
            <a:pPr marL="457200" lvl="0" indent="-22860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 b="1">
                <a:highlight>
                  <a:schemeClr val="lt1"/>
                </a:highlight>
              </a:rPr>
              <a:t>EGI Contribution: </a:t>
            </a:r>
            <a:endParaRPr sz="1700" b="1">
              <a:highlight>
                <a:schemeClr val="lt1"/>
              </a:highlight>
            </a:endParaRPr>
          </a:p>
          <a:p>
            <a:pPr marL="457200" lvl="0" indent="-336550" algn="l" rtl="0">
              <a:spcBef>
                <a:spcPts val="750"/>
              </a:spcBef>
              <a:spcAft>
                <a:spcPts val="0"/>
              </a:spcAft>
              <a:buSzPts val="1700"/>
              <a:buChar char="•"/>
            </a:pPr>
            <a:r>
              <a:rPr lang="en-GB" sz="1700">
                <a:highlight>
                  <a:schemeClr val="lt1"/>
                </a:highlight>
              </a:rPr>
              <a:t>Lead interoperability definition and requirement collection for the ‘PITHIA e-science centre’ (= a science data exploitation space)</a:t>
            </a:r>
            <a:endParaRPr sz="1700">
              <a:highlight>
                <a:schemeClr val="lt1"/>
              </a:highlight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GB" sz="1700">
                <a:highlight>
                  <a:schemeClr val="lt1"/>
                </a:highlight>
              </a:rPr>
              <a:t>Operate components for the e-science centre, expected: cloud, Notebooks, DataHub, Check-in, Monitoring &amp; testing</a:t>
            </a:r>
            <a:endParaRPr sz="1700">
              <a:highlight>
                <a:schemeClr val="lt1"/>
              </a:highlight>
            </a:endParaRPr>
          </a:p>
          <a:p>
            <a:pPr marL="457200" lvl="0" indent="-22860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 b="1">
                <a:highlight>
                  <a:schemeClr val="lt1"/>
                </a:highlight>
              </a:rPr>
              <a:t>Current status:</a:t>
            </a:r>
            <a:endParaRPr sz="1700" b="1">
              <a:highlight>
                <a:schemeClr val="lt1"/>
              </a:highlight>
            </a:endParaRPr>
          </a:p>
          <a:p>
            <a:pPr marL="914400" lvl="0" indent="-330200" algn="l" rtl="0">
              <a:spcBef>
                <a:spcPts val="750"/>
              </a:spcBef>
              <a:spcAft>
                <a:spcPts val="0"/>
              </a:spcAft>
              <a:buSzPts val="1600"/>
              <a:buChar char="•"/>
            </a:pPr>
            <a:r>
              <a:rPr lang="en-GB" sz="1600">
                <a:highlight>
                  <a:schemeClr val="lt1"/>
                </a:highlight>
              </a:rPr>
              <a:t>Status assessment and requirements collection from PITHIA-NRF facilities (models, datasets, access, allocations) </a:t>
            </a:r>
            <a:endParaRPr sz="1600">
              <a:highlight>
                <a:schemeClr val="lt1"/>
              </a:highlight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1600">
                <a:highlight>
                  <a:schemeClr val="lt1"/>
                </a:highlight>
              </a:rPr>
              <a:t>Set up cloud based testbed for PITHIA-NRA e-Science center (VRE) and integrate with ARGO monitoring service (register to GOCDB, setup probs etc.)  </a:t>
            </a:r>
            <a:endParaRPr sz="1600">
              <a:highlight>
                <a:schemeClr val="lt1"/>
              </a:highlight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1600">
                <a:highlight>
                  <a:schemeClr val="lt1"/>
                </a:highlight>
              </a:rPr>
              <a:t>C</a:t>
            </a:r>
            <a:r>
              <a:rPr lang="en-GB" sz="1700">
                <a:highlight>
                  <a:schemeClr val="lt1"/>
                </a:highlight>
              </a:rPr>
              <a:t>all for cloud (and other?) resources: Later in 2021</a:t>
            </a:r>
            <a:endParaRPr sz="1700">
              <a:highlight>
                <a:schemeClr val="lt1"/>
              </a:highlight>
            </a:endParaRPr>
          </a:p>
        </p:txBody>
      </p:sp>
      <p:sp>
        <p:nvSpPr>
          <p:cNvPr id="88" name="Google Shape;88;ge51e94f5f1_0_116"/>
          <p:cNvSpPr txBox="1">
            <a:spLocks noGrp="1"/>
          </p:cNvSpPr>
          <p:nvPr>
            <p:ph type="title"/>
          </p:nvPr>
        </p:nvSpPr>
        <p:spPr>
          <a:xfrm>
            <a:off x="3850126" y="169150"/>
            <a:ext cx="34578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Arial"/>
              <a:buNone/>
            </a:pPr>
            <a:r>
              <a:rPr lang="en-GB"/>
              <a:t>PITHIA-NRF</a:t>
            </a:r>
            <a:endParaRPr/>
          </a:p>
        </p:txBody>
      </p:sp>
      <p:pic>
        <p:nvPicPr>
          <p:cNvPr id="89" name="Google Shape;89;ge51e94f5f1_0_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5675" y="0"/>
            <a:ext cx="131445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e51e94f5f1_0_116"/>
          <p:cNvSpPr txBox="1"/>
          <p:nvPr/>
        </p:nvSpPr>
        <p:spPr>
          <a:xfrm>
            <a:off x="6144000" y="-7620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https://pithia-nrf.eu/</a:t>
            </a:r>
            <a:endParaRPr/>
          </a:p>
        </p:txBody>
      </p:sp>
      <p:sp>
        <p:nvSpPr>
          <p:cNvPr id="91" name="Google Shape;91;ge51e94f5f1_0_116"/>
          <p:cNvSpPr txBox="1"/>
          <p:nvPr/>
        </p:nvSpPr>
        <p:spPr>
          <a:xfrm>
            <a:off x="7911400" y="268700"/>
            <a:ext cx="1095900" cy="2154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</a:rPr>
              <a:t>Facilities: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NOA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EISCAT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LOFAR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CBK/PAS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SGO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UPS-IRAP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ROB-GNSS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UPC-IonSAT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OE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IAP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INGV Node</a:t>
            </a:r>
            <a:endParaRPr sz="950">
              <a:solidFill>
                <a:schemeClr val="accent1"/>
              </a:solidFill>
              <a:highlight>
                <a:srgbClr val="FAFAFA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accent1"/>
                </a:solidFill>
                <a:highlight>
                  <a:srgbClr val="FAFAFA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DLR-SO Node</a:t>
            </a:r>
            <a:endParaRPr sz="13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5255d631d_1_0"/>
          <p:cNvSpPr txBox="1">
            <a:spLocks noGrp="1"/>
          </p:cNvSpPr>
          <p:nvPr>
            <p:ph type="body" idx="1"/>
          </p:nvPr>
        </p:nvSpPr>
        <p:spPr>
          <a:xfrm>
            <a:off x="176645" y="9120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162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150"/>
              <a:buChar char="•"/>
            </a:pPr>
            <a:r>
              <a:rPr lang="en-GB" sz="1150">
                <a:highlight>
                  <a:srgbClr val="FFFFFF"/>
                </a:highlight>
              </a:rPr>
              <a:t>The objective of HealthyCloud is to generate a number of </a:t>
            </a:r>
            <a:r>
              <a:rPr lang="en-GB" sz="1150" b="1">
                <a:highlight>
                  <a:srgbClr val="FFFFFF"/>
                </a:highlight>
              </a:rPr>
              <a:t>guidelines, recommendations and specifications</a:t>
            </a:r>
            <a:r>
              <a:rPr lang="en-GB" sz="1150">
                <a:highlight>
                  <a:srgbClr val="FFFFFF"/>
                </a:highlight>
              </a:rPr>
              <a:t> that will </a:t>
            </a:r>
            <a:r>
              <a:rPr lang="en-GB" sz="1150" u="sng">
                <a:highlight>
                  <a:srgbClr val="FFFFFF"/>
                </a:highlight>
              </a:rPr>
              <a:t>enable distributed health research across Europe</a:t>
            </a:r>
            <a:r>
              <a:rPr lang="en-GB" sz="1150">
                <a:highlight>
                  <a:srgbClr val="FFFFFF"/>
                </a:highlight>
              </a:rPr>
              <a:t> in the form of a </a:t>
            </a:r>
            <a:r>
              <a:rPr lang="en-GB" sz="1150" b="1" u="sng">
                <a:solidFill>
                  <a:srgbClr val="0070C7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Ready-to-implement Roadmap</a:t>
            </a:r>
            <a:r>
              <a:rPr lang="en-GB" sz="1150">
                <a:highlight>
                  <a:srgbClr val="FFFFFF"/>
                </a:highlight>
              </a:rPr>
              <a:t>. This roadmap together with the feedback gathered from a broad range of stakeholders will be the basis to produce the final HealthyCloud </a:t>
            </a:r>
            <a:r>
              <a:rPr lang="en-GB" sz="1150" u="sng">
                <a:highlight>
                  <a:srgbClr val="FFFFFF"/>
                </a:highlight>
              </a:rPr>
              <a:t>Strategic Agenda for the European Health Research and Innovation Cloud</a:t>
            </a:r>
            <a:r>
              <a:rPr lang="en-GB" sz="1150">
                <a:highlight>
                  <a:srgbClr val="FFFFFF"/>
                </a:highlight>
              </a:rPr>
              <a:t> (HRIC).</a:t>
            </a:r>
            <a:endParaRPr/>
          </a:p>
        </p:txBody>
      </p:sp>
      <p:pic>
        <p:nvPicPr>
          <p:cNvPr id="97" name="Google Shape;97;ge5255d631d_1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1600" y="204875"/>
            <a:ext cx="2857500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e5255d631d_1_0"/>
          <p:cNvSpPr txBox="1"/>
          <p:nvPr/>
        </p:nvSpPr>
        <p:spPr>
          <a:xfrm>
            <a:off x="6890500" y="0"/>
            <a:ext cx="2253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https://healthycloud.eu/</a:t>
            </a: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Marc ‘21 - Aug ‘23</a:t>
            </a:r>
            <a:endParaRPr/>
          </a:p>
        </p:txBody>
      </p:sp>
      <p:pic>
        <p:nvPicPr>
          <p:cNvPr id="99" name="Google Shape;99;ge5255d631d_1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92538" y="2811681"/>
            <a:ext cx="4556575" cy="221375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e5255d631d_1_0"/>
          <p:cNvSpPr/>
          <p:nvPr/>
        </p:nvSpPr>
        <p:spPr>
          <a:xfrm>
            <a:off x="2861550" y="1730775"/>
            <a:ext cx="5608200" cy="779700"/>
          </a:xfrm>
          <a:prstGeom prst="wedgeRectCallout">
            <a:avLst>
              <a:gd name="adj1" fmla="val -19654"/>
              <a:gd name="adj2" fmla="val 171332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EGI leads Task 5.1: Analysis of existing computational infrastructures for data-centric health research:</a:t>
            </a:r>
            <a:endParaRPr sz="900"/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n-GB" sz="900"/>
              <a:t>MS6: List of data-centric health research computational infrastructures (Responsible: EGI) (M6) - Aug 2021</a:t>
            </a:r>
            <a:endParaRPr sz="900"/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Char char="●"/>
            </a:pPr>
            <a:r>
              <a:rPr lang="en-GB" sz="900"/>
              <a:t>D5.1. Analysis of existing computational infrastructures models including ELSI (Responsible: EGI) (M15) - May 2022</a:t>
            </a:r>
            <a:endParaRPr sz="900"/>
          </a:p>
        </p:txBody>
      </p:sp>
      <p:sp>
        <p:nvSpPr>
          <p:cNvPr id="101" name="Google Shape;101;ge5255d631d_1_0"/>
          <p:cNvSpPr txBox="1"/>
          <p:nvPr/>
        </p:nvSpPr>
        <p:spPr>
          <a:xfrm>
            <a:off x="5587200" y="2411475"/>
            <a:ext cx="3422400" cy="35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PLS SEND INPUT TO </a:t>
            </a:r>
            <a:r>
              <a:rPr lang="en-GB" sz="1100" u="sng">
                <a:solidFill>
                  <a:schemeClr val="hlink"/>
                </a:solidFill>
                <a:hlinkClick r:id="rId7"/>
              </a:rPr>
              <a:t>GERGELY.SIPOS@EGI.EU</a:t>
            </a:r>
            <a:r>
              <a:rPr lang="en-GB" sz="1100"/>
              <a:t> </a:t>
            </a:r>
            <a:endParaRPr sz="1100"/>
          </a:p>
        </p:txBody>
      </p:sp>
      <p:sp>
        <p:nvSpPr>
          <p:cNvPr id="102" name="Google Shape;102;ge5255d631d_1_0"/>
          <p:cNvSpPr txBox="1"/>
          <p:nvPr/>
        </p:nvSpPr>
        <p:spPr>
          <a:xfrm>
            <a:off x="176650" y="1971950"/>
            <a:ext cx="23469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Coordinator: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/>
              <a:t>INSTITUTO ARAGONES DE CIENCIAS DE LA SALUD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RIs in the consortium: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 b="1"/>
              <a:t>ELIXIR</a:t>
            </a:r>
            <a:r>
              <a:rPr lang="en-GB" sz="1000"/>
              <a:t>, devoted to life sciences;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 b="1"/>
              <a:t>ECRIN</a:t>
            </a:r>
            <a:r>
              <a:rPr lang="en-GB" sz="1000"/>
              <a:t>, in charge of clinical trials;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 b="1"/>
              <a:t>EATRIS</a:t>
            </a:r>
            <a:r>
              <a:rPr lang="en-GB" sz="1000"/>
              <a:t>, focused in translational medicine;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 b="1"/>
              <a:t>BBMRI-ERIC</a:t>
            </a:r>
            <a:r>
              <a:rPr lang="en-GB" sz="1000"/>
              <a:t>, which coordinates the national networks of biobanks across Europe;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 b="1"/>
              <a:t>Euro-BioImaging</a:t>
            </a:r>
            <a:r>
              <a:rPr lang="en-GB" sz="1000"/>
              <a:t>, dedicated to the management of clinical and biomedical imaging.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665</Words>
  <Application>Microsoft Macintosh PowerPoint</Application>
  <PresentationFormat>On-screen Show (16:9)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Noto Sans Symbols</vt:lpstr>
      <vt:lpstr>HOME</vt:lpstr>
      <vt:lpstr>CONTENT</vt:lpstr>
      <vt:lpstr>H2020 Projects – Status Update</vt:lpstr>
      <vt:lpstr>Outline</vt:lpstr>
      <vt:lpstr>PowerPoint Presentation</vt:lpstr>
      <vt:lpstr>PowerPoint Presentation</vt:lpstr>
      <vt:lpstr>PITHIA-NRF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H2020 Projects – Status Update</dc:title>
  <dc:creator>Iulia Popescu</dc:creator>
  <cp:lastModifiedBy> </cp:lastModifiedBy>
  <cp:revision>2</cp:revision>
  <dcterms:created xsi:type="dcterms:W3CDTF">2019-08-08T08:07:39Z</dcterms:created>
  <dcterms:modified xsi:type="dcterms:W3CDTF">2021-07-21T09:41:53Z</dcterms:modified>
</cp:coreProperties>
</file>